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53" y="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80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9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620628" y="4210801"/>
            <a:ext cx="4657722" cy="531005"/>
          </a:xfrm>
          <a:custGeom>
            <a:avLst/>
            <a:gdLst/>
            <a:ahLst/>
            <a:cxnLst/>
            <a:rect l="l" t="t" r="r" b="b"/>
            <a:pathLst>
              <a:path w="1949990" h="222309" extrusionOk="0">
                <a:moveTo>
                  <a:pt x="0" y="0"/>
                </a:moveTo>
                <a:lnTo>
                  <a:pt x="1949990" y="0"/>
                </a:lnTo>
                <a:lnTo>
                  <a:pt x="1949990" y="222309"/>
                </a:lnTo>
                <a:lnTo>
                  <a:pt x="0" y="222309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2434139" y="5611212"/>
            <a:ext cx="4844211" cy="64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2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982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Nivesh</a:t>
            </a:r>
            <a:r>
              <a:rPr lang="en-US" sz="2982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-Suraksha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5991727" y="3297990"/>
            <a:ext cx="11286624" cy="8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3" b="0" i="0" u="none" strike="noStrike" cap="none" dirty="0">
                <a:solidFill>
                  <a:srgbClr val="56D782"/>
                </a:solidFill>
                <a:latin typeface="Arial"/>
                <a:ea typeface="Arial"/>
                <a:cs typeface="Arial"/>
                <a:sym typeface="Arial"/>
              </a:rPr>
              <a:t>Multi-Lingual Financial Security Bridge</a:t>
            </a:r>
            <a:endParaRPr lang="en-US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142249" y="6347214"/>
            <a:ext cx="9136101" cy="12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2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K. K. </a:t>
            </a:r>
            <a:r>
              <a:rPr lang="en-US" sz="2982" dirty="0" err="1">
                <a:solidFill>
                  <a:srgbClr val="FFFFFF"/>
                </a:solidFill>
              </a:rPr>
              <a:t>Wagh</a:t>
            </a:r>
            <a:r>
              <a:rPr lang="en-US" sz="2982" dirty="0">
                <a:solidFill>
                  <a:srgbClr val="FFFFFF"/>
                </a:solidFill>
              </a:rPr>
              <a:t> Institute of Engineering, Education and Research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2711735" y="4249729"/>
            <a:ext cx="4456459" cy="45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7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GENERATIVE AI</a:t>
            </a:r>
            <a:endParaRPr lang="en-US"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718" y="3009900"/>
            <a:ext cx="5670815" cy="56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718" y="858255"/>
            <a:ext cx="3265918" cy="142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2660" y="858255"/>
            <a:ext cx="2046747" cy="14232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649019" y="2542834"/>
            <a:ext cx="4844211" cy="50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028700" y="904875"/>
            <a:ext cx="8761809" cy="114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details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085134" y="2898181"/>
            <a:ext cx="2097984" cy="44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7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Team Name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085134" y="4226139"/>
            <a:ext cx="2497908" cy="44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7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Institute name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085134" y="5577402"/>
            <a:ext cx="2870038" cy="44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7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Team members  &gt;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1928724" y="6776478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2068629" y="6906501"/>
            <a:ext cx="1010242" cy="44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7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Name</a:t>
            </a:r>
            <a:endParaRPr/>
          </a:p>
        </p:txBody>
      </p:sp>
      <p:cxnSp>
        <p:nvCxnSpPr>
          <p:cNvPr id="103" name="Google Shape;103;p2"/>
          <p:cNvCxnSpPr/>
          <p:nvPr/>
        </p:nvCxnSpPr>
        <p:spPr>
          <a:xfrm>
            <a:off x="1928724" y="8086638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2068629" y="8141868"/>
            <a:ext cx="993737" cy="44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7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Batch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1928724" y="2845996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 rot="-5400000">
            <a:off x="-1337571" y="6120682"/>
            <a:ext cx="653258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"/>
          <p:cNvCxnSpPr/>
          <p:nvPr/>
        </p:nvCxnSpPr>
        <p:spPr>
          <a:xfrm>
            <a:off x="1928724" y="9396799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2"/>
          <p:cNvCxnSpPr/>
          <p:nvPr/>
        </p:nvCxnSpPr>
        <p:spPr>
          <a:xfrm rot="-5400000">
            <a:off x="11798638" y="6120682"/>
            <a:ext cx="656901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2"/>
          <p:cNvCxnSpPr/>
          <p:nvPr/>
        </p:nvCxnSpPr>
        <p:spPr>
          <a:xfrm rot="-5400000">
            <a:off x="1907716" y="6120682"/>
            <a:ext cx="65690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928724" y="4156157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928724" y="5466317"/>
            <a:ext cx="1315442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 rot="-5400000">
            <a:off x="5663866" y="7429611"/>
            <a:ext cx="3912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2"/>
          <p:cNvCxnSpPr/>
          <p:nvPr/>
        </p:nvCxnSpPr>
        <p:spPr>
          <a:xfrm rot="-5400000">
            <a:off x="8128512" y="7430843"/>
            <a:ext cx="393048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2"/>
          <p:cNvCxnSpPr/>
          <p:nvPr/>
        </p:nvCxnSpPr>
        <p:spPr>
          <a:xfrm rot="-5400000">
            <a:off x="10588384" y="7430843"/>
            <a:ext cx="3912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2"/>
          <p:cNvSpPr txBox="1"/>
          <p:nvPr/>
        </p:nvSpPr>
        <p:spPr>
          <a:xfrm>
            <a:off x="5540534" y="5934675"/>
            <a:ext cx="1819623" cy="36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8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1 (Leader)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7989998" y="5934675"/>
            <a:ext cx="1819623" cy="36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8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2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439462" y="5934675"/>
            <a:ext cx="1819623" cy="36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8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3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17259300" y="1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9" name="Google Shape;119;p2"/>
          <p:cNvSpPr txBox="1"/>
          <p:nvPr/>
        </p:nvSpPr>
        <p:spPr>
          <a:xfrm>
            <a:off x="12888925" y="5934675"/>
            <a:ext cx="1819623" cy="36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8" b="0" i="0" u="none" strike="noStrike" cap="none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4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5429275" y="2860797"/>
            <a:ext cx="4258111" cy="5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NIVESH-SURAKSHA</a:t>
            </a:r>
            <a:endParaRPr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5399077" y="4170955"/>
            <a:ext cx="8596719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K. WAGH INSTITUTE OF ENGINEERING, EDUCATION AND RESEARCH, NASHIK-422003</a:t>
            </a:r>
            <a:endParaRPr dirty="0"/>
          </a:p>
        </p:txBody>
      </p:sp>
      <p:sp>
        <p:nvSpPr>
          <p:cNvPr id="122" name="Google Shape;122;p2"/>
          <p:cNvSpPr txBox="1"/>
          <p:nvPr/>
        </p:nvSpPr>
        <p:spPr>
          <a:xfrm>
            <a:off x="5501965" y="6898696"/>
            <a:ext cx="1954716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SAMYAK RAKA</a:t>
            </a:r>
            <a:endParaRPr dirty="0"/>
          </a:p>
        </p:txBody>
      </p:sp>
      <p:sp>
        <p:nvSpPr>
          <p:cNvPr id="123" name="Google Shape;123;p2"/>
          <p:cNvSpPr txBox="1"/>
          <p:nvPr/>
        </p:nvSpPr>
        <p:spPr>
          <a:xfrm>
            <a:off x="7777437" y="6898831"/>
            <a:ext cx="1954716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RITESH SAKHARE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10214534" y="6870647"/>
            <a:ext cx="2070983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SAHIL KULKARNI</a:t>
            </a:r>
            <a:endParaRPr dirty="0"/>
          </a:p>
        </p:txBody>
      </p:sp>
      <p:sp>
        <p:nvSpPr>
          <p:cNvPr id="125" name="Google Shape;125;p2"/>
          <p:cNvSpPr txBox="1"/>
          <p:nvPr/>
        </p:nvSpPr>
        <p:spPr>
          <a:xfrm>
            <a:off x="12715366" y="6849356"/>
            <a:ext cx="1954716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ISHWARI SANGLE</a:t>
            </a:r>
            <a:endParaRPr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5386652" y="8141868"/>
            <a:ext cx="1909321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2022-2026</a:t>
            </a:r>
            <a:endParaRPr dirty="0"/>
          </a:p>
        </p:txBody>
      </p:sp>
      <p:sp>
        <p:nvSpPr>
          <p:cNvPr id="127" name="Google Shape;127;p2"/>
          <p:cNvSpPr txBox="1"/>
          <p:nvPr/>
        </p:nvSpPr>
        <p:spPr>
          <a:xfrm>
            <a:off x="12776658" y="8124036"/>
            <a:ext cx="1931889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2022-2026</a:t>
            </a:r>
            <a:endParaRPr dirty="0"/>
          </a:p>
        </p:txBody>
      </p:sp>
      <p:sp>
        <p:nvSpPr>
          <p:cNvPr id="128" name="Google Shape;128;p2"/>
          <p:cNvSpPr txBox="1"/>
          <p:nvPr/>
        </p:nvSpPr>
        <p:spPr>
          <a:xfrm>
            <a:off x="7778065" y="8152294"/>
            <a:ext cx="1909321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2022-2026</a:t>
            </a:r>
            <a:endParaRPr dirty="0"/>
          </a:p>
        </p:txBody>
      </p:sp>
      <p:sp>
        <p:nvSpPr>
          <p:cNvPr id="129" name="Google Shape;129;p2"/>
          <p:cNvSpPr txBox="1"/>
          <p:nvPr/>
        </p:nvSpPr>
        <p:spPr>
          <a:xfrm>
            <a:off x="10170045" y="8141867"/>
            <a:ext cx="1909321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2022-2026</a:t>
            </a:r>
            <a:endParaRPr dirty="0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923925" y="930734"/>
            <a:ext cx="1450181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FUNCTIONALITIES OF PRODUCT</a:t>
            </a:r>
            <a:endParaRPr lang="en-US" sz="1000" b="1" dirty="0"/>
          </a:p>
        </p:txBody>
      </p:sp>
      <p:sp>
        <p:nvSpPr>
          <p:cNvPr id="138" name="Google Shape;138;p3"/>
          <p:cNvSpPr txBox="1"/>
          <p:nvPr/>
        </p:nvSpPr>
        <p:spPr>
          <a:xfrm>
            <a:off x="923925" y="2604884"/>
            <a:ext cx="15535275" cy="1111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UNIQUE SELLING PROPOSITION (USP):</a:t>
            </a:r>
          </a:p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816616" marR="0" lvl="1" indent="-5143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FINANCIAL DOCUMENTATION PROCESSING:</a:t>
            </a:r>
          </a:p>
          <a:p>
            <a:pPr marL="816616" marR="0" lvl="1" indent="-5143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 INPUTS IN TEXT DOCUMENTS, SCANNED IMAGES OR PDF FORMAT</a:t>
            </a:r>
          </a:p>
          <a:p>
            <a:pPr marL="816616" marR="0" lvl="1" indent="-5143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OCR TECHNOLOGY EXTRACT CONTENT FROM DOCUMENT</a:t>
            </a:r>
          </a:p>
          <a:p>
            <a:pPr marL="816616" marR="0" lvl="1" indent="-5143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2.   MULTI-LINGUAL TRANSLATION:</a:t>
            </a:r>
          </a:p>
          <a:p>
            <a:pPr marL="759466" marR="0" lvl="1" indent="-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EXTRACTED CONTENT IS TRANSLATED INTO DIFFERENT REGIONAL LANGUAGES USING THE NLP MODEL ENSURING MEANING AND CONTEXT</a:t>
            </a:r>
          </a:p>
          <a:p>
            <a:pPr marL="759466" marR="0" lvl="1" indent="-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 TO TEXT, TEXT TO SPEECH AND SPEECH TO TEXT TRANSLATIONS</a:t>
            </a:r>
          </a:p>
          <a:p>
            <a:pPr marL="759466" marR="0" lvl="1" indent="-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59466" indent="-457200" algn="just">
              <a:lnSpc>
                <a:spcPct val="140000"/>
              </a:lnSpc>
              <a:buAutoNum type="arabicPeriod" startAt="3"/>
            </a:pPr>
            <a:r>
              <a:rPr lang="en-US" sz="2400" b="1" dirty="0"/>
              <a:t>SWIFT DOCUMENT ASSESSMENT:</a:t>
            </a:r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en-US" sz="2000" dirty="0"/>
              <a:t>ENABLING RAPID AUTOMATED ANALYSIS OF LEGAL TEXTS FOR IMPROVED ADHERENCE TO LEGAL STANDARDS</a:t>
            </a:r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ENSURING OUR AI MODEL ALIGNS WITH EVOLVING LEGAL STANDARDS TO MAINTAIN THE HIGHEST LEVEL OF     REGULATORY ADHERENCE</a:t>
            </a:r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02266" lvl="1">
              <a:lnSpc>
                <a:spcPct val="140000"/>
              </a:lnSpc>
            </a:pPr>
            <a:endParaRPr lang="en-US" sz="2000" dirty="0"/>
          </a:p>
          <a:p>
            <a:pPr marL="302266" lvl="1">
              <a:lnSpc>
                <a:spcPct val="140000"/>
              </a:lnSpc>
            </a:pPr>
            <a:r>
              <a:rPr lang="en-US" sz="2000" dirty="0"/>
              <a:t>       </a:t>
            </a:r>
          </a:p>
          <a:p>
            <a:pPr marL="645166" marR="0" lvl="1" indent="-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5946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16616" marR="0" lvl="1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02266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sz="2800" dirty="0"/>
          </a:p>
        </p:txBody>
      </p:sp>
      <p:sp>
        <p:nvSpPr>
          <p:cNvPr id="139" name="Google Shape;139;p3"/>
          <p:cNvSpPr/>
          <p:nvPr/>
        </p:nvSpPr>
        <p:spPr>
          <a:xfrm>
            <a:off x="17259300" y="0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923925" y="2604884"/>
            <a:ext cx="15535275" cy="1154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UNIQUE SELLING PROPOSITION (USP):</a:t>
            </a:r>
          </a:p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4. PODCAST EMPOWERMENT HUB:</a:t>
            </a:r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/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USERS CAN SHARE THEIR DIFFERENT VIEWS AND EXPERIENCES THROUGH </a:t>
            </a:r>
            <a:r>
              <a:rPr lang="en-US" sz="2000" b="1" dirty="0"/>
              <a:t>BLOGS AND PODCAST</a:t>
            </a:r>
            <a:r>
              <a:rPr lang="en-US" sz="2000" dirty="0"/>
              <a:t> WHILE ACCESSING DIFFERENT SCHEMES FROM PARTICULAR FINANCIAL INSTITUTIONS</a:t>
            </a: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CAN INCLUDE EXPERIENCE WHILE OPENING AN ACCOUNT IN A FINANCIAL INSTITUTION, THE STORY OF HOW FRAUD HAD HAPPENED WITH SOMEONE,  BLOGS EXPLAINING THE ADVANTAGES AND DISADVANTAGES OF ANY PARTICULAR SCHEME, AND MANY MORE</a:t>
            </a: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ALSO, THE TEXT-TO-TEXT, SPEECH TO TEXT AND TEXT-TO-SPEECH FACILITIES WILL BE PROVIDED</a:t>
            </a: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5. UNIFIED DATA STORAGE:</a:t>
            </a:r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/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STREAMLINE ACCESS TO ESSENTIAL DATA FOR OUR AI-DRIVEN FINANCIAL SOLUTIONS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FACILITATING CONVENIENT AND RAPID ACCESS TO CRUCIAL DATA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2000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02266" lvl="1">
              <a:lnSpc>
                <a:spcPct val="140000"/>
              </a:lnSpc>
            </a:pPr>
            <a:endParaRPr lang="en-US" sz="2000" dirty="0"/>
          </a:p>
          <a:p>
            <a:pPr marL="302266" lvl="1">
              <a:lnSpc>
                <a:spcPct val="140000"/>
              </a:lnSpc>
            </a:pPr>
            <a:r>
              <a:rPr lang="en-US" sz="2000" dirty="0"/>
              <a:t>       </a:t>
            </a:r>
          </a:p>
          <a:p>
            <a:pPr marL="645166" marR="0" lvl="1" indent="-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5946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16616" marR="0" lvl="1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02266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sz="2800" dirty="0"/>
          </a:p>
        </p:txBody>
      </p:sp>
      <p:sp>
        <p:nvSpPr>
          <p:cNvPr id="139" name="Google Shape;139;p3"/>
          <p:cNvSpPr/>
          <p:nvPr/>
        </p:nvSpPr>
        <p:spPr>
          <a:xfrm>
            <a:off x="17259300" y="0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7;p3">
            <a:extLst>
              <a:ext uri="{FF2B5EF4-FFF2-40B4-BE49-F238E27FC236}">
                <a16:creationId xmlns:a16="http://schemas.microsoft.com/office/drawing/2014/main" id="{00CBDDE0-703A-4F6D-BEFD-2814672D2D5A}"/>
              </a:ext>
            </a:extLst>
          </p:cNvPr>
          <p:cNvSpPr txBox="1"/>
          <p:nvPr/>
        </p:nvSpPr>
        <p:spPr>
          <a:xfrm>
            <a:off x="923925" y="930734"/>
            <a:ext cx="1450181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FUNCTIONALITIES OF PRODUCT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7141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17259300" y="1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7;p3">
            <a:extLst>
              <a:ext uri="{FF2B5EF4-FFF2-40B4-BE49-F238E27FC236}">
                <a16:creationId xmlns:a16="http://schemas.microsoft.com/office/drawing/2014/main" id="{8CDEED33-9DAC-4C74-B777-94B2225E5DD2}"/>
              </a:ext>
            </a:extLst>
          </p:cNvPr>
          <p:cNvSpPr txBox="1"/>
          <p:nvPr/>
        </p:nvSpPr>
        <p:spPr>
          <a:xfrm>
            <a:off x="923925" y="930734"/>
            <a:ext cx="1450181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FUNCTIONALITIES OF PRODUCT</a:t>
            </a:r>
            <a:endParaRPr lang="en-US" sz="1000" b="1" dirty="0"/>
          </a:p>
        </p:txBody>
      </p:sp>
      <p:sp>
        <p:nvSpPr>
          <p:cNvPr id="10" name="Google Shape;138;p3">
            <a:extLst>
              <a:ext uri="{FF2B5EF4-FFF2-40B4-BE49-F238E27FC236}">
                <a16:creationId xmlns:a16="http://schemas.microsoft.com/office/drawing/2014/main" id="{1BCB0D1F-7D16-4339-9967-976D665F7B53}"/>
              </a:ext>
            </a:extLst>
          </p:cNvPr>
          <p:cNvSpPr txBox="1"/>
          <p:nvPr/>
        </p:nvSpPr>
        <p:spPr>
          <a:xfrm>
            <a:off x="938213" y="2604884"/>
            <a:ext cx="15535275" cy="1215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UNIQUE SELLING PROPOSITION (USP):</a:t>
            </a:r>
          </a:p>
          <a:p>
            <a:pPr marL="302266" marR="0" lvl="1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6. ADVANCED FRAUD DETECTION:</a:t>
            </a:r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 TAPS INTO THE LOCAL LAW ENFORCEMENT DATABASES TO ENHANCE SECURITY MEASURES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ALLOWS FOR EARLY IDENTIFICATION OF SUSPICIOUS ACTIVITIES BASED ON HISTORICAL FRAUD PATTERNS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SYSTEM CONSTANTLY MONITORS TRANSACTIONAL AND ACCOUNT ACTIVITIES IN REAL-TIME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INSTANTLY FLAGGING POTENTIALLY FRAUDULENT ACTIONS FOR IMMEDIATE INVESTIGATION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LEVERAGING </a:t>
            </a:r>
            <a:r>
              <a:rPr lang="en-US" sz="2000" b="1" dirty="0"/>
              <a:t>BLOCKCHAIN TECHNOLOGY </a:t>
            </a:r>
            <a:r>
              <a:rPr lang="en-US" sz="2000" dirty="0"/>
              <a:t>TO ENHANCE DATA SECURITY, PROVIDING AN IMMUTABLE LEDGER FOR SENSITIVE FINANCIAL INFORMATION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02266" marR="0" lvl="1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7. CLEAR MODEL EXPLANATIONS:</a:t>
            </a:r>
          </a:p>
          <a:p>
            <a:pPr marL="645166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PROVIDING CLIENTS WITH EASILY UNDERSTANDABLE EXPLANATIONS OF OUR AI MODEL'S OPERATIONS, FOSTERING TRUST AND TRANSPARENCY</a:t>
            </a:r>
            <a:endParaRPr lang="en-IN" sz="2000" b="1" dirty="0"/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5166" marR="0" lvl="1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166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02266" lvl="1">
              <a:lnSpc>
                <a:spcPct val="140000"/>
              </a:lnSpc>
            </a:pPr>
            <a:endParaRPr lang="en-US" sz="2000" dirty="0"/>
          </a:p>
          <a:p>
            <a:pPr marL="302266" lvl="1">
              <a:lnSpc>
                <a:spcPct val="140000"/>
              </a:lnSpc>
            </a:pPr>
            <a:r>
              <a:rPr lang="en-US" sz="2000" dirty="0"/>
              <a:t>       </a:t>
            </a:r>
          </a:p>
          <a:p>
            <a:pPr marL="645166" marR="0" lvl="1" indent="-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59466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16616" marR="0" lvl="1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02266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17259300" y="1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7;p3">
            <a:extLst>
              <a:ext uri="{FF2B5EF4-FFF2-40B4-BE49-F238E27FC236}">
                <a16:creationId xmlns:a16="http://schemas.microsoft.com/office/drawing/2014/main" id="{8CDEED33-9DAC-4C74-B777-94B2225E5DD2}"/>
              </a:ext>
            </a:extLst>
          </p:cNvPr>
          <p:cNvSpPr txBox="1"/>
          <p:nvPr/>
        </p:nvSpPr>
        <p:spPr>
          <a:xfrm>
            <a:off x="923925" y="930734"/>
            <a:ext cx="1450181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8EEB0-135A-3455-14DC-F1277964B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2112347"/>
            <a:ext cx="13344525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5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17259300" y="1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630274" h="7444101" extrusionOk="0">
                <a:moveTo>
                  <a:pt x="0" y="0"/>
                </a:moveTo>
                <a:lnTo>
                  <a:pt x="630274" y="0"/>
                </a:lnTo>
                <a:lnTo>
                  <a:pt x="630274" y="7444101"/>
                </a:lnTo>
                <a:lnTo>
                  <a:pt x="0" y="7444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7240250" y="352999"/>
            <a:ext cx="1066800" cy="7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020629" y="1886449"/>
            <a:ext cx="1554880" cy="6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6702058" y="8444191"/>
            <a:ext cx="2139326" cy="7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7;p3">
            <a:extLst>
              <a:ext uri="{FF2B5EF4-FFF2-40B4-BE49-F238E27FC236}">
                <a16:creationId xmlns:a16="http://schemas.microsoft.com/office/drawing/2014/main" id="{8CDEED33-9DAC-4C74-B777-94B2225E5DD2}"/>
              </a:ext>
            </a:extLst>
          </p:cNvPr>
          <p:cNvSpPr txBox="1"/>
          <p:nvPr/>
        </p:nvSpPr>
        <p:spPr>
          <a:xfrm>
            <a:off x="921369" y="266974"/>
            <a:ext cx="1450181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Brief on Programming Module</a:t>
            </a:r>
            <a:endParaRPr 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1871-2B5F-F53E-1092-15702D1268A2}"/>
              </a:ext>
            </a:extLst>
          </p:cNvPr>
          <p:cNvSpPr txBox="1"/>
          <p:nvPr/>
        </p:nvSpPr>
        <p:spPr>
          <a:xfrm>
            <a:off x="923924" y="1247744"/>
            <a:ext cx="1505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Sanchez"/>
              </a:rPr>
              <a:t>What programming language will be used?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2E071-8A7E-3397-A94A-47573B9210C2}"/>
              </a:ext>
            </a:extLst>
          </p:cNvPr>
          <p:cNvSpPr txBox="1"/>
          <p:nvPr/>
        </p:nvSpPr>
        <p:spPr>
          <a:xfrm>
            <a:off x="512618" y="1601438"/>
            <a:ext cx="10464724" cy="270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Frontend: React (Web), flutter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 Node.js, Express.js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MongoDB, 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APIs: Google Translate, Google Speech-to-Text, Microsoft Cognitive Services, Google Cloud Vision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Security: SSL/TLS, AES encryption, MFA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Collaboration: GitHub, Google 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062C0-2952-71A9-FD0E-71B7149A7072}"/>
              </a:ext>
            </a:extLst>
          </p:cNvPr>
          <p:cNvSpPr txBox="1"/>
          <p:nvPr/>
        </p:nvSpPr>
        <p:spPr>
          <a:xfrm>
            <a:off x="921369" y="3949004"/>
            <a:ext cx="1021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Sanchez"/>
              </a:rPr>
              <a:t>What all software modules will be built?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87B21-8860-7F8E-D0D0-D3052FE0DE0B}"/>
              </a:ext>
            </a:extLst>
          </p:cNvPr>
          <p:cNvSpPr txBox="1"/>
          <p:nvPr/>
        </p:nvSpPr>
        <p:spPr>
          <a:xfrm>
            <a:off x="512618" y="4345348"/>
            <a:ext cx="10777575" cy="269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Module(Web Interface, Chatbot Interface)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 Module(User Registration and Login)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Translation Module(Text Translation, Voice Translation)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Document Processing Module(Form Handling, Document Storage)  </a:t>
            </a: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Fraud Detection Module(Fraud Analysis Engine)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6.   User Feedback and Reporting Module(Feedback Collection, Feedback Analysis)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419E9-2F4B-9B41-2FD1-CB7537CB237F}"/>
              </a:ext>
            </a:extLst>
          </p:cNvPr>
          <p:cNvSpPr txBox="1"/>
          <p:nvPr/>
        </p:nvSpPr>
        <p:spPr>
          <a:xfrm>
            <a:off x="1143042" y="6684917"/>
            <a:ext cx="148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anchez"/>
              </a:rPr>
              <a:t>If you’re using any cloud solutions, mention details about integration with that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99A-4707-2012-17F2-931C15CAB587}"/>
              </a:ext>
            </a:extLst>
          </p:cNvPr>
          <p:cNvSpPr txBox="1"/>
          <p:nvPr/>
        </p:nvSpPr>
        <p:spPr>
          <a:xfrm>
            <a:off x="31256" y="7087152"/>
            <a:ext cx="9452222" cy="349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Platform (GCP):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Compute: Google Cloud Compute Engine for backend servers.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Storage: Google Cloud Storage for storing documents and images.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Google Cloud SQL for database management.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Translation: Google Translate API for language translation.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OCR: Google Cloud Vision API for OCR capabilities.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 Firebase Authentication for user management.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 Google AI Platform for ML model development and deployment.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9D3FC-BD2F-95A2-2B3B-00019C801EA2}"/>
              </a:ext>
            </a:extLst>
          </p:cNvPr>
          <p:cNvSpPr txBox="1"/>
          <p:nvPr/>
        </p:nvSpPr>
        <p:spPr>
          <a:xfrm>
            <a:off x="9222797" y="7143476"/>
            <a:ext cx="6761018" cy="27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using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Storage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SQL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Translate API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Vision API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</a:p>
          <a:p>
            <a:pPr marL="1485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AI Platform</a:t>
            </a:r>
          </a:p>
        </p:txBody>
      </p:sp>
    </p:spTree>
    <p:extLst>
      <p:ext uri="{BB962C8B-B14F-4D97-AF65-F5344CB8AC3E}">
        <p14:creationId xmlns:p14="http://schemas.microsoft.com/office/powerpoint/2010/main" val="1476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622</Words>
  <Application>Microsoft Office PowerPoint</Application>
  <PresentationFormat>Custom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Sanchez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Samyak Raka</cp:lastModifiedBy>
  <cp:revision>2</cp:revision>
  <dcterms:modified xsi:type="dcterms:W3CDTF">2024-05-22T09:51:35Z</dcterms:modified>
</cp:coreProperties>
</file>