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d5eb95923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d5eb95923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b490db00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b490db00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b490db00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b490db00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d5eb95923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d5eb95923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d5eb9592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d5eb9592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d5eb95923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d5eb95923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d5eb95923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d5eb95923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d6b0012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d6b0012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d5eb95923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d5eb95923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analyticsvidhya.com/blog/2020/10/linear-regression-for-absolute-beginners-with-implementation-in-python/" TargetMode="External"/><Relationship Id="rId4" Type="http://schemas.openxmlformats.org/officeDocument/2006/relationships/hyperlink" Target="https://www.hackerearth.com/practice/machine-learning/machine-learning-algorithms/beginners-guide-regression-analysis-plot-interpretations/tutorial/" TargetMode="External"/><Relationship Id="rId5" Type="http://schemas.openxmlformats.org/officeDocument/2006/relationships/hyperlink" Target="https://youtube.com/playlist?list=PLblh5JKOoLUIzaEkCLIUxQFjPIlapw8nU" TargetMode="External"/><Relationship Id="rId6" Type="http://schemas.openxmlformats.org/officeDocument/2006/relationships/hyperlink" Target="https://www.coursera.org/learn/machine-learning/home/welc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gi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Linear Regression</a:t>
            </a:r>
            <a:endParaRPr/>
          </a:p>
        </p:txBody>
      </p:sp>
      <p:sp>
        <p:nvSpPr>
          <p:cNvPr id="63" name="Google Shape;63;p13"/>
          <p:cNvSpPr txBox="1"/>
          <p:nvPr>
            <p:ph idx="1" type="subTitle"/>
          </p:nvPr>
        </p:nvSpPr>
        <p:spPr>
          <a:xfrm>
            <a:off x="3743400" y="3155475"/>
            <a:ext cx="1657200" cy="1178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Mentors:</a:t>
            </a:r>
            <a:endParaRPr/>
          </a:p>
          <a:p>
            <a:pPr indent="0" lvl="0" marL="0" rtl="0" algn="l">
              <a:spcBef>
                <a:spcPts val="0"/>
              </a:spcBef>
              <a:spcAft>
                <a:spcPts val="0"/>
              </a:spcAft>
              <a:buNone/>
            </a:pPr>
            <a:r>
              <a:rPr lang="en"/>
              <a:t>~Anupama Kolsur</a:t>
            </a:r>
            <a:endParaRPr/>
          </a:p>
          <a:p>
            <a:pPr indent="0" lvl="0" marL="0" rtl="0" algn="l">
              <a:spcBef>
                <a:spcPts val="0"/>
              </a:spcBef>
              <a:spcAft>
                <a:spcPts val="0"/>
              </a:spcAft>
              <a:buNone/>
            </a:pPr>
            <a:r>
              <a:rPr lang="en"/>
              <a:t>~Surabhi </a:t>
            </a:r>
            <a:endParaRPr/>
          </a:p>
          <a:p>
            <a:pPr indent="0" lvl="0" marL="0" rtl="0" algn="l">
              <a:spcBef>
                <a:spcPts val="0"/>
              </a:spcBef>
              <a:spcAft>
                <a:spcPts val="0"/>
              </a:spcAft>
              <a:buNone/>
            </a:pPr>
            <a:r>
              <a:rPr lang="en"/>
              <a:t>~Shipra Mathur</a:t>
            </a:r>
            <a:endParaRPr/>
          </a:p>
          <a:p>
            <a:pPr indent="0" lvl="0" marL="0" rtl="0" algn="l">
              <a:spcBef>
                <a:spcPts val="0"/>
              </a:spcBef>
              <a:spcAft>
                <a:spcPts val="0"/>
              </a:spcAft>
              <a:buNone/>
            </a:pPr>
            <a:r>
              <a:rPr lang="en"/>
              <a:t>~Rishik</a:t>
            </a:r>
            <a:endParaRPr/>
          </a:p>
        </p:txBody>
      </p:sp>
      <p:pic>
        <p:nvPicPr>
          <p:cNvPr id="64" name="Google Shape;64;p13"/>
          <p:cNvPicPr preferRelativeResize="0"/>
          <p:nvPr/>
        </p:nvPicPr>
        <p:blipFill>
          <a:blip r:embed="rId3">
            <a:alphaModFix/>
          </a:blip>
          <a:stretch>
            <a:fillRect/>
          </a:stretch>
        </p:blipFill>
        <p:spPr>
          <a:xfrm>
            <a:off x="161975" y="152400"/>
            <a:ext cx="1338614" cy="1291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126" name="Google Shape;126;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https://www.analyticsvidhya.com/blog/2020/10/linear-regression-for-absolute-beginners-with-implementation-in-python/</a:t>
            </a:r>
            <a:endParaRPr/>
          </a:p>
          <a:p>
            <a:pPr indent="-342900" lvl="0" marL="457200" rtl="0" algn="l">
              <a:spcBef>
                <a:spcPts val="0"/>
              </a:spcBef>
              <a:spcAft>
                <a:spcPts val="0"/>
              </a:spcAft>
              <a:buSzPts val="1800"/>
              <a:buChar char="➔"/>
            </a:pPr>
            <a:r>
              <a:rPr lang="en" u="sng">
                <a:solidFill>
                  <a:schemeClr val="hlink"/>
                </a:solidFill>
                <a:hlinkClick r:id="rId4"/>
              </a:rPr>
              <a:t>https://www.hackerearth.com/practice/machine-learning/machine-learning-algorithms/beginners-guide-regression-analysis-plot-interpretations/tutorial/</a:t>
            </a:r>
            <a:endParaRPr/>
          </a:p>
          <a:p>
            <a:pPr indent="-342900" lvl="0" marL="457200" rtl="0" algn="l">
              <a:spcBef>
                <a:spcPts val="0"/>
              </a:spcBef>
              <a:spcAft>
                <a:spcPts val="0"/>
              </a:spcAft>
              <a:buSzPts val="1800"/>
              <a:buChar char="➔"/>
            </a:pPr>
            <a:r>
              <a:rPr lang="en" u="sng">
                <a:solidFill>
                  <a:schemeClr val="hlink"/>
                </a:solidFill>
                <a:hlinkClick r:id="rId5"/>
              </a:rPr>
              <a:t>https://youtube.com/playlist?list=PLblh5JKOoLUIzaEkCLIUxQFjPIlapw8nU</a:t>
            </a:r>
            <a:endParaRPr/>
          </a:p>
          <a:p>
            <a:pPr indent="-342900" lvl="0" marL="457200" rtl="0" algn="l">
              <a:spcBef>
                <a:spcPts val="0"/>
              </a:spcBef>
              <a:spcAft>
                <a:spcPts val="0"/>
              </a:spcAft>
              <a:buSzPts val="1800"/>
              <a:buChar char="➔"/>
            </a:pPr>
            <a:r>
              <a:rPr lang="en" u="sng">
                <a:solidFill>
                  <a:schemeClr val="hlink"/>
                </a:solidFill>
                <a:hlinkClick r:id="rId6"/>
              </a:rPr>
              <a:t>https://www.coursera.org/learn/machine-learning/home/welcome</a:t>
            </a:r>
            <a:r>
              <a:rPr lang="en"/>
              <a:t> </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Regression is a supervised machine learning algorithm where the predicted output is continuous and has a constant slope.</a:t>
            </a:r>
            <a:endParaRPr/>
          </a:p>
          <a:p>
            <a:pPr indent="-342900" lvl="0" marL="457200" rtl="0" algn="l">
              <a:spcBef>
                <a:spcPts val="0"/>
              </a:spcBef>
              <a:spcAft>
                <a:spcPts val="0"/>
              </a:spcAft>
              <a:buSzPts val="1800"/>
              <a:buChar char="●"/>
            </a:pPr>
            <a:r>
              <a:rPr lang="en"/>
              <a:t>It’s used to predict values within a continuous range.</a:t>
            </a:r>
            <a:endParaRPr/>
          </a:p>
          <a:p>
            <a:pPr indent="-342900" lvl="0" marL="457200" rtl="0" algn="l">
              <a:spcBef>
                <a:spcPts val="0"/>
              </a:spcBef>
              <a:spcAft>
                <a:spcPts val="0"/>
              </a:spcAft>
              <a:buSzPts val="1800"/>
              <a:buChar char="●"/>
            </a:pPr>
            <a:r>
              <a:rPr lang="en"/>
              <a:t>Eg. Sales, price</a:t>
            </a:r>
            <a:endParaRPr/>
          </a:p>
          <a:p>
            <a:pPr indent="-342900" lvl="0" marL="457200" rtl="0" algn="l">
              <a:spcBef>
                <a:spcPts val="0"/>
              </a:spcBef>
              <a:spcAft>
                <a:spcPts val="0"/>
              </a:spcAft>
              <a:buSzPts val="1800"/>
              <a:buChar char="●"/>
            </a:pPr>
            <a:r>
              <a:rPr lang="en"/>
              <a:t>There are two main types:</a:t>
            </a:r>
            <a:endParaRPr/>
          </a:p>
          <a:p>
            <a:pPr indent="-317500" lvl="1" marL="914400" rtl="0" algn="l">
              <a:spcBef>
                <a:spcPts val="0"/>
              </a:spcBef>
              <a:spcAft>
                <a:spcPts val="0"/>
              </a:spcAft>
              <a:buSzPts val="1400"/>
              <a:buChar char="○"/>
            </a:pPr>
            <a:r>
              <a:rPr lang="en"/>
              <a:t>Simple regression	</a:t>
            </a:r>
            <a:endParaRPr/>
          </a:p>
          <a:p>
            <a:pPr indent="-317500" lvl="1" marL="914400" rtl="0" algn="l">
              <a:spcBef>
                <a:spcPts val="0"/>
              </a:spcBef>
              <a:spcAft>
                <a:spcPts val="0"/>
              </a:spcAft>
              <a:buSzPts val="1400"/>
              <a:buChar char="○"/>
            </a:pPr>
            <a:r>
              <a:rPr lang="en"/>
              <a:t>Multivariable regression</a:t>
            </a:r>
            <a:endParaRPr/>
          </a:p>
        </p:txBody>
      </p:sp>
      <p:pic>
        <p:nvPicPr>
          <p:cNvPr id="71" name="Google Shape;71;p14"/>
          <p:cNvPicPr preferRelativeResize="0"/>
          <p:nvPr/>
        </p:nvPicPr>
        <p:blipFill>
          <a:blip r:embed="rId3">
            <a:alphaModFix/>
          </a:blip>
          <a:stretch>
            <a:fillRect/>
          </a:stretch>
        </p:blipFill>
        <p:spPr>
          <a:xfrm>
            <a:off x="3023750" y="2887425"/>
            <a:ext cx="1037900" cy="259475"/>
          </a:xfrm>
          <a:prstGeom prst="rect">
            <a:avLst/>
          </a:prstGeom>
          <a:noFill/>
          <a:ln>
            <a:noFill/>
          </a:ln>
        </p:spPr>
      </p:pic>
      <p:pic>
        <p:nvPicPr>
          <p:cNvPr id="72" name="Google Shape;72;p14"/>
          <p:cNvPicPr preferRelativeResize="0"/>
          <p:nvPr/>
        </p:nvPicPr>
        <p:blipFill>
          <a:blip r:embed="rId4">
            <a:alphaModFix/>
          </a:blip>
          <a:stretch>
            <a:fillRect/>
          </a:stretch>
        </p:blipFill>
        <p:spPr>
          <a:xfrm>
            <a:off x="3529525" y="3146900"/>
            <a:ext cx="1946063" cy="25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Equation of Simple Linear Regression</a:t>
            </a:r>
            <a:endParaRPr/>
          </a:p>
        </p:txBody>
      </p:sp>
      <p:sp>
        <p:nvSpPr>
          <p:cNvPr id="78" name="Google Shape;78;p15"/>
          <p:cNvSpPr txBox="1"/>
          <p:nvPr>
            <p:ph idx="1" type="body"/>
          </p:nvPr>
        </p:nvSpPr>
        <p:spPr>
          <a:xfrm>
            <a:off x="311700" y="1200850"/>
            <a:ext cx="8520600" cy="3354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 sz="1460"/>
              <a:t>Mathematically, regression uses a linear function to approximate (predict) the dependent variable given as:</a:t>
            </a:r>
            <a:endParaRPr sz="1460"/>
          </a:p>
          <a:p>
            <a:pPr indent="0" lvl="0" marL="0" rtl="0" algn="l">
              <a:lnSpc>
                <a:spcPct val="105000"/>
              </a:lnSpc>
              <a:spcBef>
                <a:spcPts val="1200"/>
              </a:spcBef>
              <a:spcAft>
                <a:spcPts val="0"/>
              </a:spcAft>
              <a:buSzPts val="770"/>
              <a:buNone/>
            </a:pPr>
            <a:r>
              <a:rPr lang="en" sz="1460"/>
              <a:t>                                        </a:t>
            </a:r>
            <a:r>
              <a:rPr lang="en" sz="1460">
                <a:highlight>
                  <a:schemeClr val="lt1"/>
                </a:highlight>
              </a:rPr>
              <a:t>  </a:t>
            </a:r>
            <a:r>
              <a:rPr b="1" lang="en" sz="1460">
                <a:highlight>
                  <a:schemeClr val="lt1"/>
                </a:highlight>
              </a:rPr>
              <a:t>Y = βo + β1X + ∈</a:t>
            </a:r>
            <a:endParaRPr b="1" sz="1460">
              <a:highlight>
                <a:schemeClr val="lt1"/>
              </a:highlight>
            </a:endParaRPr>
          </a:p>
          <a:p>
            <a:pPr indent="0" lvl="0" marL="0" rtl="0" algn="l">
              <a:lnSpc>
                <a:spcPct val="105000"/>
              </a:lnSpc>
              <a:spcBef>
                <a:spcPts val="1200"/>
              </a:spcBef>
              <a:spcAft>
                <a:spcPts val="0"/>
              </a:spcAft>
              <a:buSzPts val="770"/>
              <a:buNone/>
            </a:pPr>
            <a:r>
              <a:rPr lang="en" sz="1460"/>
              <a:t>where, Y - Dependent variable</a:t>
            </a:r>
            <a:endParaRPr sz="1460"/>
          </a:p>
          <a:p>
            <a:pPr indent="0" lvl="0" marL="0" rtl="0" algn="l">
              <a:lnSpc>
                <a:spcPct val="105000"/>
              </a:lnSpc>
              <a:spcBef>
                <a:spcPts val="1200"/>
              </a:spcBef>
              <a:spcAft>
                <a:spcPts val="0"/>
              </a:spcAft>
              <a:buSzPts val="770"/>
              <a:buNone/>
            </a:pPr>
            <a:r>
              <a:rPr lang="en" sz="1460"/>
              <a:t>X - Independent variable</a:t>
            </a:r>
            <a:endParaRPr sz="1460"/>
          </a:p>
          <a:p>
            <a:pPr indent="0" lvl="0" marL="0" rtl="0" algn="l">
              <a:lnSpc>
                <a:spcPct val="105000"/>
              </a:lnSpc>
              <a:spcBef>
                <a:spcPts val="1200"/>
              </a:spcBef>
              <a:spcAft>
                <a:spcPts val="0"/>
              </a:spcAft>
              <a:buSzPts val="770"/>
              <a:buNone/>
            </a:pPr>
            <a:r>
              <a:rPr lang="en" sz="1460"/>
              <a:t>βo - Intercept</a:t>
            </a:r>
            <a:endParaRPr sz="1460"/>
          </a:p>
          <a:p>
            <a:pPr indent="0" lvl="0" marL="0" rtl="0" algn="l">
              <a:lnSpc>
                <a:spcPct val="105000"/>
              </a:lnSpc>
              <a:spcBef>
                <a:spcPts val="1200"/>
              </a:spcBef>
              <a:spcAft>
                <a:spcPts val="0"/>
              </a:spcAft>
              <a:buSzPts val="770"/>
              <a:buNone/>
            </a:pPr>
            <a:r>
              <a:rPr lang="en" sz="1460"/>
              <a:t>β1 - Slope</a:t>
            </a:r>
            <a:endParaRPr sz="1460"/>
          </a:p>
          <a:p>
            <a:pPr indent="0" lvl="0" marL="0" rtl="0" algn="l">
              <a:lnSpc>
                <a:spcPct val="105000"/>
              </a:lnSpc>
              <a:spcBef>
                <a:spcPts val="1200"/>
              </a:spcBef>
              <a:spcAft>
                <a:spcPts val="0"/>
              </a:spcAft>
              <a:buSzPts val="770"/>
              <a:buNone/>
            </a:pPr>
            <a:r>
              <a:rPr lang="en" sz="1460"/>
              <a:t>∈ - Error</a:t>
            </a:r>
            <a:endParaRPr sz="1460"/>
          </a:p>
          <a:p>
            <a:pPr indent="0" lvl="0" marL="0" rtl="0" algn="l">
              <a:lnSpc>
                <a:spcPct val="105000"/>
              </a:lnSpc>
              <a:spcBef>
                <a:spcPts val="1200"/>
              </a:spcBef>
              <a:spcAft>
                <a:spcPts val="0"/>
              </a:spcAft>
              <a:buClr>
                <a:schemeClr val="dk1"/>
              </a:buClr>
              <a:buSzPts val="770"/>
              <a:buFont typeface="Arial"/>
              <a:buNone/>
            </a:pPr>
            <a:r>
              <a:rPr lang="en" sz="1460"/>
              <a:t>βo and β1 are known as coefficients.</a:t>
            </a:r>
            <a:endParaRPr sz="1460"/>
          </a:p>
          <a:p>
            <a:pPr indent="0" lvl="0" marL="0" rtl="0" algn="l">
              <a:lnSpc>
                <a:spcPct val="105000"/>
              </a:lnSpc>
              <a:spcBef>
                <a:spcPts val="1200"/>
              </a:spcBef>
              <a:spcAft>
                <a:spcPts val="1200"/>
              </a:spcAft>
              <a:buSzPts val="770"/>
              <a:buNone/>
            </a:pPr>
            <a:r>
              <a:t/>
            </a:r>
            <a:endParaRPr sz="12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6"/>
          <p:cNvPicPr preferRelativeResize="0"/>
          <p:nvPr/>
        </p:nvPicPr>
        <p:blipFill>
          <a:blip r:embed="rId3">
            <a:alphaModFix/>
          </a:blip>
          <a:stretch>
            <a:fillRect/>
          </a:stretch>
        </p:blipFill>
        <p:spPr>
          <a:xfrm>
            <a:off x="280988" y="352425"/>
            <a:ext cx="8582025" cy="443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Cost Function</a:t>
            </a:r>
            <a:endParaRPr/>
          </a:p>
        </p:txBody>
      </p:sp>
      <p:sp>
        <p:nvSpPr>
          <p:cNvPr id="91" name="Google Shape;91;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takes an average difference of all the results of the hypothesis with inputs from x's and the actual output y's.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function is otherwise called the "Squared error function", or "Mean squared error".</a:t>
            </a:r>
            <a:endParaRPr/>
          </a:p>
        </p:txBody>
      </p:sp>
      <p:pic>
        <p:nvPicPr>
          <p:cNvPr id="92" name="Google Shape;92;p17"/>
          <p:cNvPicPr preferRelativeResize="0"/>
          <p:nvPr/>
        </p:nvPicPr>
        <p:blipFill>
          <a:blip r:embed="rId3">
            <a:alphaModFix/>
          </a:blip>
          <a:stretch>
            <a:fillRect/>
          </a:stretch>
        </p:blipFill>
        <p:spPr>
          <a:xfrm>
            <a:off x="1723038" y="1928825"/>
            <a:ext cx="4981575" cy="85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Gradient Descent</a:t>
            </a:r>
            <a:endParaRPr/>
          </a:p>
        </p:txBody>
      </p:sp>
      <p:sp>
        <p:nvSpPr>
          <p:cNvPr id="98" name="Google Shape;98;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Gradient descent is an optimization algorithm used to find the values of parameters (coefficients) of a function (f) that minimizes a cost function (cost).</a:t>
            </a:r>
            <a:endParaRPr/>
          </a:p>
          <a:p>
            <a:pPr indent="-342900" lvl="0" marL="457200" rtl="0" algn="l">
              <a:spcBef>
                <a:spcPts val="0"/>
              </a:spcBef>
              <a:spcAft>
                <a:spcPts val="0"/>
              </a:spcAft>
              <a:buSzPts val="1800"/>
              <a:buChar char="●"/>
            </a:pPr>
            <a:r>
              <a:rPr lang="en"/>
              <a:t>Gradient descent is best used when the parameters cannot be calculated analytically (e.g. using linear algebra) and must be searched for by an optimization algorithm.</a:t>
            </a:r>
            <a:endParaRPr/>
          </a:p>
        </p:txBody>
      </p:sp>
      <p:pic>
        <p:nvPicPr>
          <p:cNvPr id="99" name="Google Shape;99;p18"/>
          <p:cNvPicPr preferRelativeResize="0"/>
          <p:nvPr/>
        </p:nvPicPr>
        <p:blipFill>
          <a:blip r:embed="rId3">
            <a:alphaModFix/>
          </a:blip>
          <a:stretch>
            <a:fillRect/>
          </a:stretch>
        </p:blipFill>
        <p:spPr>
          <a:xfrm>
            <a:off x="3052750" y="3324238"/>
            <a:ext cx="2781300" cy="63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Intuition for gradient descent</a:t>
            </a:r>
            <a:endParaRPr/>
          </a:p>
        </p:txBody>
      </p:sp>
      <p:sp>
        <p:nvSpPr>
          <p:cNvPr id="105" name="Google Shape;105;p19"/>
          <p:cNvSpPr txBox="1"/>
          <p:nvPr>
            <p:ph idx="1" type="body"/>
          </p:nvPr>
        </p:nvSpPr>
        <p:spPr>
          <a:xfrm>
            <a:off x="311700" y="1225225"/>
            <a:ext cx="5921100" cy="3354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Assume</a:t>
            </a:r>
            <a:r>
              <a:rPr lang="en"/>
              <a:t> a valley. </a:t>
            </a:r>
            <a:r>
              <a:rPr lang="en"/>
              <a:t>A random position on the surface of the valley is the cost of the current values of the coefficients (cost).</a:t>
            </a:r>
            <a:endParaRPr/>
          </a:p>
          <a:p>
            <a:pPr indent="-334327" lvl="0" marL="457200" rtl="0" algn="l">
              <a:spcBef>
                <a:spcPts val="0"/>
              </a:spcBef>
              <a:spcAft>
                <a:spcPts val="0"/>
              </a:spcAft>
              <a:buSzPct val="100000"/>
              <a:buChar char="●"/>
            </a:pPr>
            <a:r>
              <a:rPr lang="en"/>
              <a:t>The bottom of the valley is the cost of the best set of coefficients, the minimum of the function.</a:t>
            </a:r>
            <a:endParaRPr/>
          </a:p>
          <a:p>
            <a:pPr indent="-334327" lvl="0" marL="457200" rtl="0" algn="l">
              <a:spcBef>
                <a:spcPts val="0"/>
              </a:spcBef>
              <a:spcAft>
                <a:spcPts val="0"/>
              </a:spcAft>
              <a:buSzPct val="100000"/>
              <a:buChar char="●"/>
            </a:pPr>
            <a:r>
              <a:rPr lang="en"/>
              <a:t>The goal is to continue to try different values for the coefficients, evaluate their cost and select new coefficients that have a slightly better (lower) cost such that we reach the </a:t>
            </a:r>
            <a:r>
              <a:rPr lang="en"/>
              <a:t>local</a:t>
            </a:r>
            <a:r>
              <a:rPr lang="en"/>
              <a:t> minimum.</a:t>
            </a:r>
            <a:endParaRPr/>
          </a:p>
          <a:p>
            <a:pPr indent="-334327" lvl="0" marL="457200" rtl="0" algn="l">
              <a:spcBef>
                <a:spcPts val="0"/>
              </a:spcBef>
              <a:spcAft>
                <a:spcPts val="0"/>
              </a:spcAft>
              <a:buSzPct val="100000"/>
              <a:buChar char="●"/>
            </a:pPr>
            <a:r>
              <a:rPr lang="en"/>
              <a:t>Repeating this process enough times will lead to the bottom of the valley and you will know the values of the coefficients that result in the minimum cost.</a:t>
            </a:r>
            <a:endParaRPr/>
          </a:p>
        </p:txBody>
      </p:sp>
      <p:pic>
        <p:nvPicPr>
          <p:cNvPr id="106" name="Google Shape;106;p19"/>
          <p:cNvPicPr preferRelativeResize="0"/>
          <p:nvPr/>
        </p:nvPicPr>
        <p:blipFill>
          <a:blip r:embed="rId3">
            <a:alphaModFix/>
          </a:blip>
          <a:stretch>
            <a:fillRect/>
          </a:stretch>
        </p:blipFill>
        <p:spPr>
          <a:xfrm>
            <a:off x="6326274" y="1324425"/>
            <a:ext cx="2591625" cy="193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1" type="body"/>
          </p:nvPr>
        </p:nvSpPr>
        <p:spPr>
          <a:xfrm flipH="1">
            <a:off x="667100" y="985850"/>
            <a:ext cx="5022900" cy="3343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size of these steps is called the </a:t>
            </a:r>
            <a:r>
              <a:rPr lang="en" u="sng"/>
              <a:t>learning rate</a:t>
            </a:r>
            <a:r>
              <a:rPr lang="en"/>
              <a:t>. With a high learning rate we can cover more ground each step, but we risk overshooting the lowest point since the slope of the hill is constantly changing. With a very low learning rate, we can confidently move in the direction of the negative gradient since we are recalculating it so frequently. A low learning rate is more precise, but calculating the gradient is time-consuming, so it will take us a very long time to get to the bottom.</a:t>
            </a:r>
            <a:endParaRPr/>
          </a:p>
        </p:txBody>
      </p:sp>
      <p:pic>
        <p:nvPicPr>
          <p:cNvPr id="112" name="Google Shape;112;p20"/>
          <p:cNvPicPr preferRelativeResize="0"/>
          <p:nvPr/>
        </p:nvPicPr>
        <p:blipFill>
          <a:blip r:embed="rId3">
            <a:alphaModFix/>
          </a:blip>
          <a:stretch>
            <a:fillRect/>
          </a:stretch>
        </p:blipFill>
        <p:spPr>
          <a:xfrm>
            <a:off x="5833450" y="1905338"/>
            <a:ext cx="3133725" cy="145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Overfitting and regularization</a:t>
            </a:r>
            <a:endParaRPr/>
          </a:p>
        </p:txBody>
      </p:sp>
      <p:sp>
        <p:nvSpPr>
          <p:cNvPr id="118" name="Google Shape;118;p21"/>
          <p:cNvSpPr txBox="1"/>
          <p:nvPr>
            <p:ph idx="1" type="body"/>
          </p:nvPr>
        </p:nvSpPr>
        <p:spPr>
          <a:xfrm>
            <a:off x="311700" y="1225225"/>
            <a:ext cx="5353200" cy="3354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In supervised machine learning, models are trained on a subset of data aka training data. The goal is to compute the target of each training example from the training data.</a:t>
            </a:r>
            <a:endParaRPr/>
          </a:p>
          <a:p>
            <a:pPr indent="-317182" lvl="0" marL="457200" rtl="0" algn="l">
              <a:spcBef>
                <a:spcPts val="0"/>
              </a:spcBef>
              <a:spcAft>
                <a:spcPts val="0"/>
              </a:spcAft>
              <a:buSzPct val="100000"/>
              <a:buChar char="●"/>
            </a:pPr>
            <a:r>
              <a:rPr lang="en"/>
              <a:t>Now, overfitting happens when model learns signal as well as noise in the training data and wouldn’t perform well on new data on which model wasn’t trained on.</a:t>
            </a:r>
            <a:endParaRPr/>
          </a:p>
          <a:p>
            <a:pPr indent="-317182" lvl="0" marL="457200" rtl="0" algn="l">
              <a:spcBef>
                <a:spcPts val="0"/>
              </a:spcBef>
              <a:spcAft>
                <a:spcPts val="0"/>
              </a:spcAft>
              <a:buSzPct val="100000"/>
              <a:buChar char="●"/>
            </a:pPr>
            <a:r>
              <a:rPr lang="en"/>
              <a:t>Regularization basically adds the penalty as model complexity increases. Regularization parameter (lambda) penalizes all the parameters except intercept so that model generalizes the data and won’t overfit.</a:t>
            </a:r>
            <a:endParaRPr/>
          </a:p>
          <a:p>
            <a:pPr indent="-317182" lvl="0" marL="457200" rtl="0" algn="l">
              <a:spcBef>
                <a:spcPts val="0"/>
              </a:spcBef>
              <a:spcAft>
                <a:spcPts val="0"/>
              </a:spcAft>
              <a:buSzPct val="100000"/>
              <a:buChar char="●"/>
            </a:pPr>
            <a:r>
              <a:rPr lang="en"/>
              <a:t>In above gif as the complexity is increasing, regularization will add the penalty for higher terms. This will decrease the importance given to higher terms and will bring the model towards less complex equation.</a:t>
            </a:r>
            <a:endParaRPr/>
          </a:p>
        </p:txBody>
      </p:sp>
      <p:pic>
        <p:nvPicPr>
          <p:cNvPr id="119" name="Google Shape;119;p21"/>
          <p:cNvPicPr preferRelativeResize="0"/>
          <p:nvPr/>
        </p:nvPicPr>
        <p:blipFill>
          <a:blip r:embed="rId3">
            <a:alphaModFix/>
          </a:blip>
          <a:stretch>
            <a:fillRect/>
          </a:stretch>
        </p:blipFill>
        <p:spPr>
          <a:xfrm>
            <a:off x="5664850" y="1147225"/>
            <a:ext cx="3211401" cy="1846575"/>
          </a:xfrm>
          <a:prstGeom prst="rect">
            <a:avLst/>
          </a:prstGeom>
          <a:noFill/>
          <a:ln>
            <a:noFill/>
          </a:ln>
        </p:spPr>
      </p:pic>
      <p:pic>
        <p:nvPicPr>
          <p:cNvPr id="120" name="Google Shape;120;p21"/>
          <p:cNvPicPr preferRelativeResize="0"/>
          <p:nvPr/>
        </p:nvPicPr>
        <p:blipFill>
          <a:blip r:embed="rId4">
            <a:alphaModFix/>
          </a:blip>
          <a:stretch>
            <a:fillRect/>
          </a:stretch>
        </p:blipFill>
        <p:spPr>
          <a:xfrm>
            <a:off x="5664850" y="3447432"/>
            <a:ext cx="3211400" cy="8428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