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49" r:id="rId3"/>
    <p:sldId id="257" r:id="rId4"/>
    <p:sldId id="567" r:id="rId5"/>
    <p:sldId id="566" r:id="rId6"/>
    <p:sldId id="568" r:id="rId7"/>
    <p:sldId id="564" r:id="rId8"/>
    <p:sldId id="569" r:id="rId9"/>
    <p:sldId id="571" r:id="rId10"/>
    <p:sldId id="572" r:id="rId11"/>
    <p:sldId id="573" r:id="rId12"/>
    <p:sldId id="574" r:id="rId13"/>
    <p:sldId id="576" r:id="rId14"/>
    <p:sldId id="577" r:id="rId15"/>
    <p:sldId id="583" r:id="rId16"/>
    <p:sldId id="585" r:id="rId17"/>
    <p:sldId id="586" r:id="rId18"/>
    <p:sldId id="579" r:id="rId19"/>
    <p:sldId id="580" r:id="rId20"/>
    <p:sldId id="581" r:id="rId21"/>
    <p:sldId id="582" r:id="rId22"/>
    <p:sldId id="587" r:id="rId23"/>
    <p:sldId id="588" r:id="rId24"/>
    <p:sldId id="589" r:id="rId25"/>
    <p:sldId id="591" r:id="rId26"/>
    <p:sldId id="590" r:id="rId27"/>
    <p:sldId id="592" r:id="rId28"/>
    <p:sldId id="593" r:id="rId29"/>
    <p:sldId id="594" r:id="rId30"/>
    <p:sldId id="595" r:id="rId31"/>
    <p:sldId id="596" r:id="rId32"/>
    <p:sldId id="469" r:id="rId33"/>
  </p:sldIdLst>
  <p:sldSz cx="13681075" cy="7920038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08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816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725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63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454173" algn="l" defTabSz="9816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945010" algn="l" defTabSz="9816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435843" algn="l" defTabSz="9816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926679" algn="l" defTabSz="9816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pal Singh Rathor" initials="VSR" lastIdx="1" clrIdx="0">
    <p:extLst>
      <p:ext uri="{19B8F6BF-5375-455C-9EA6-DF929625EA0E}">
        <p15:presenceInfo xmlns:p15="http://schemas.microsoft.com/office/powerpoint/2012/main" userId="S-1-5-21-3650601058-2927273457-3098908604-175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2832" autoAdjust="0"/>
  </p:normalViewPr>
  <p:slideViewPr>
    <p:cSldViewPr>
      <p:cViewPr varScale="1">
        <p:scale>
          <a:sx n="58" d="100"/>
          <a:sy n="58" d="100"/>
        </p:scale>
        <p:origin x="960" y="72"/>
      </p:cViewPr>
      <p:guideLst>
        <p:guide orient="horz" pos="2495"/>
        <p:guide pos="43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17DAA-C58F-4A98-9BAF-B488A53002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392BB-1713-4B46-AB9F-A43E1A0625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DD035-3663-44FC-AC2D-767CE02C737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B698-7A24-47C5-8471-1939A1A30F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A653-637E-4BA3-AF70-9EE22FCFD3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CC5BE-5E3E-4958-B297-E91D80130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7529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148DEA-30E1-456E-AE8F-69DE845DADEA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685800"/>
            <a:ext cx="5924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92E73C-CE42-4462-AD83-342A24C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083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8167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7250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6333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54173" algn="l" defTabSz="9816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45010" algn="l" defTabSz="9816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35843" algn="l" defTabSz="9816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26679" algn="l" defTabSz="9816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685800"/>
            <a:ext cx="59245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0538" y="7480043"/>
            <a:ext cx="6840538" cy="4400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480043"/>
            <a:ext cx="6840538" cy="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0044" y="1496010"/>
            <a:ext cx="12312968" cy="2376012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3260" y="7492880"/>
            <a:ext cx="5237287" cy="427166"/>
          </a:xfrm>
          <a:prstGeom prst="rect">
            <a:avLst/>
          </a:prstGeom>
          <a:noFill/>
        </p:spPr>
        <p:txBody>
          <a:bodyPr lIns="106576" tIns="53288" rIns="106576" bIns="53288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1" dirty="0">
                <a:solidFill>
                  <a:schemeClr val="bg1"/>
                </a:solidFill>
                <a:latin typeface="+mn-lt"/>
                <a:cs typeface="+mn-cs"/>
              </a:rPr>
              <a:t>Vijaypal Singh Rathor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73" y="1672013"/>
            <a:ext cx="11628914" cy="96800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LM Roman 1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154" y="3080021"/>
            <a:ext cx="9576753" cy="61600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53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5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1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64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9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30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6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" y="7498383"/>
            <a:ext cx="1603251" cy="421666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F9C196-B9C7-4A15-8138-9E70CEF0C4E8}" type="datetime5">
              <a:rPr lang="en-US" smtClean="0"/>
              <a:t>23-Sep-21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0537" y="7498383"/>
            <a:ext cx="5130402" cy="42166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70940" y="7498383"/>
            <a:ext cx="1710136" cy="42166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DE472E-E88F-4627-BA29-B66A3D56D9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0538" y="7480043"/>
            <a:ext cx="6840538" cy="4400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480043"/>
            <a:ext cx="6840538" cy="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" y="3"/>
            <a:ext cx="13681075" cy="88000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3260" y="7492880"/>
            <a:ext cx="5237287" cy="427166"/>
          </a:xfrm>
          <a:prstGeom prst="rect">
            <a:avLst/>
          </a:prstGeom>
          <a:noFill/>
        </p:spPr>
        <p:txBody>
          <a:bodyPr lIns="106576" tIns="53288" rIns="106576" bIns="53288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1" dirty="0">
                <a:solidFill>
                  <a:schemeClr val="bg1"/>
                </a:solidFill>
                <a:latin typeface="+mn-lt"/>
                <a:cs typeface="+mn-cs"/>
              </a:rPr>
              <a:t>Vijaypal Singh Rathor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45" y="1232011"/>
            <a:ext cx="12540987" cy="5842865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" y="3"/>
            <a:ext cx="13339047" cy="880004"/>
          </a:xfrm>
        </p:spPr>
        <p:txBody>
          <a:bodyPr/>
          <a:lstStyle>
            <a:lvl1pPr marL="213161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" y="7498383"/>
            <a:ext cx="1603251" cy="421666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C2B509-F52A-4C11-AB9B-904328B5A098}" type="datetime5">
              <a:rPr lang="en-US" smtClean="0"/>
              <a:t>23-Sep-21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0537" y="7498383"/>
            <a:ext cx="5244412" cy="42166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84958" y="7498383"/>
            <a:ext cx="1596127" cy="42166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1FF4BD-991D-4368-A0F4-EEA98579EE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13" y="5089370"/>
            <a:ext cx="11628914" cy="1573008"/>
          </a:xfrm>
        </p:spPr>
        <p:txBody>
          <a:bodyPr anchor="t"/>
          <a:lstStyle>
            <a:lvl1pPr algn="l">
              <a:defRPr sz="477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13" y="3356861"/>
            <a:ext cx="11628914" cy="1732510"/>
          </a:xfrm>
        </p:spPr>
        <p:txBody>
          <a:bodyPr anchor="b"/>
          <a:lstStyle>
            <a:lvl1pPr marL="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1pPr>
            <a:lvl2pPr marL="532897" indent="0">
              <a:buNone/>
              <a:defRPr sz="2063">
                <a:solidFill>
                  <a:schemeClr val="tx1">
                    <a:tint val="75000"/>
                  </a:schemeClr>
                </a:solidFill>
              </a:defRPr>
            </a:lvl2pPr>
            <a:lvl3pPr marL="1065799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98698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4pPr>
            <a:lvl5pPr marL="2131597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5pPr>
            <a:lvl6pPr marL="2664496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6pPr>
            <a:lvl7pPr marL="3197397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7pPr>
            <a:lvl8pPr marL="3730295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8pPr>
            <a:lvl9pPr marL="4263195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6B5C5-C358-43A3-A621-1A25214FD51C}" type="datetime5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8998" y="7340722"/>
            <a:ext cx="4332342" cy="421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6418-C491-485B-AE18-38D0729FD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40538" y="7480043"/>
            <a:ext cx="6840538" cy="4400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480043"/>
            <a:ext cx="6840538" cy="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" y="3"/>
            <a:ext cx="13681075" cy="88000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3260" y="7492880"/>
            <a:ext cx="5237287" cy="427166"/>
          </a:xfrm>
          <a:prstGeom prst="rect">
            <a:avLst/>
          </a:prstGeom>
          <a:noFill/>
        </p:spPr>
        <p:txBody>
          <a:bodyPr lIns="106576" tIns="53288" rIns="106576" bIns="53288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1" dirty="0">
                <a:solidFill>
                  <a:schemeClr val="bg1"/>
                </a:solidFill>
                <a:latin typeface="+mn-lt"/>
                <a:cs typeface="+mn-cs"/>
              </a:rPr>
              <a:t>Vijaypal Singh Rathor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28" y="1232011"/>
            <a:ext cx="6384502" cy="5842865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3366"/>
            </a:lvl1pPr>
            <a:lvl2pPr>
              <a:buSzPct val="60000"/>
              <a:buFontTx/>
              <a:buBlip>
                <a:blip r:embed="rId2"/>
              </a:buBlip>
              <a:defRPr sz="2823"/>
            </a:lvl2pPr>
            <a:lvl3pPr>
              <a:defRPr sz="2280"/>
            </a:lvl3pPr>
            <a:lvl4pPr>
              <a:defRPr sz="2063"/>
            </a:lvl4pPr>
            <a:lvl5pPr>
              <a:defRPr sz="2063"/>
            </a:lvl5pPr>
            <a:lvl6pPr>
              <a:defRPr sz="2063"/>
            </a:lvl6pPr>
            <a:lvl7pPr>
              <a:defRPr sz="2063"/>
            </a:lvl7pPr>
            <a:lvl8pPr>
              <a:defRPr sz="2063"/>
            </a:lvl8pPr>
            <a:lvl9pPr>
              <a:defRPr sz="20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548" y="1232011"/>
            <a:ext cx="6384502" cy="5842865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3366"/>
            </a:lvl1pPr>
            <a:lvl2pPr>
              <a:buSzPct val="60000"/>
              <a:buFontTx/>
              <a:buBlip>
                <a:blip r:embed="rId2"/>
              </a:buBlip>
              <a:defRPr sz="2823"/>
            </a:lvl2pPr>
            <a:lvl3pPr>
              <a:defRPr sz="2280"/>
            </a:lvl3pPr>
            <a:lvl4pPr>
              <a:defRPr sz="2063"/>
            </a:lvl4pPr>
            <a:lvl5pPr>
              <a:defRPr sz="2063"/>
            </a:lvl5pPr>
            <a:lvl6pPr>
              <a:defRPr sz="2063"/>
            </a:lvl6pPr>
            <a:lvl7pPr>
              <a:defRPr sz="2063"/>
            </a:lvl7pPr>
            <a:lvl8pPr>
              <a:defRPr sz="2063"/>
            </a:lvl8pPr>
            <a:lvl9pPr>
              <a:defRPr sz="20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"/>
            <a:ext cx="13225040" cy="880004"/>
          </a:xfrm>
        </p:spPr>
        <p:txBody>
          <a:bodyPr/>
          <a:lstStyle>
            <a:lvl1pPr marL="213161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0" y="7498383"/>
            <a:ext cx="1596127" cy="421666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F47EF10-68C4-4B8D-9C3E-FF7354C05C41}" type="datetime5">
              <a:rPr lang="en-US" smtClean="0"/>
              <a:t>23-Sep-21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0537" y="7498383"/>
            <a:ext cx="5244412" cy="42166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084958" y="7498383"/>
            <a:ext cx="1596127" cy="42166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55F999-FA44-4A2A-A25B-6CE923FA0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" y="3"/>
            <a:ext cx="13681075" cy="88000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40538" y="7480043"/>
            <a:ext cx="6840538" cy="4400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480043"/>
            <a:ext cx="6840538" cy="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" y="3"/>
            <a:ext cx="13339047" cy="880004"/>
          </a:xfrm>
        </p:spPr>
        <p:txBody>
          <a:bodyPr/>
          <a:lstStyle>
            <a:lvl1pPr marL="213161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596126" y="7480043"/>
            <a:ext cx="5244412" cy="440001"/>
          </a:xfrm>
        </p:spPr>
        <p:txBody>
          <a:bodyPr anchor="ctr">
            <a:normAutofit/>
          </a:bodyPr>
          <a:lstStyle>
            <a:lvl1pPr algn="r">
              <a:buNone/>
              <a:defRPr lang="en-US" sz="141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10" y="7498383"/>
            <a:ext cx="1596127" cy="421666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690083-E649-49CB-97A4-9581DCC461EE}" type="datetime5">
              <a:rPr lang="en-US" smtClean="0"/>
              <a:t>23-Sep-21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840537" y="7498383"/>
            <a:ext cx="5244412" cy="42166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Java Programming Language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2084958" y="7498383"/>
            <a:ext cx="1596127" cy="42166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48385C-6343-4406-912C-137D973E1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40537" y="7498383"/>
            <a:ext cx="6840538" cy="4400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480043"/>
            <a:ext cx="6840538" cy="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576" tIns="53288" rIns="106576" bIns="53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596126" y="7480043"/>
            <a:ext cx="5244412" cy="440001"/>
          </a:xfrm>
        </p:spPr>
        <p:txBody>
          <a:bodyPr anchor="ctr">
            <a:normAutofit/>
          </a:bodyPr>
          <a:lstStyle>
            <a:lvl1pPr algn="r">
              <a:buNone/>
              <a:defRPr lang="en-US" sz="141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10" y="7498383"/>
            <a:ext cx="1596127" cy="421666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1F0F82-BFC3-41DE-9603-860E07D76736}" type="datetime5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840537" y="7498383"/>
            <a:ext cx="5244412" cy="42166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2084958" y="7498383"/>
            <a:ext cx="1596127" cy="42166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AAA030-3A6F-464A-8E25-5E8B22B87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4055" y="317167"/>
            <a:ext cx="12312968" cy="13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167" tIns="49083" rIns="98167" bIns="490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055" y="1848015"/>
            <a:ext cx="12312968" cy="522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167" tIns="49083" rIns="98167" bIns="49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057" y="7340722"/>
            <a:ext cx="3192250" cy="421666"/>
          </a:xfrm>
          <a:prstGeom prst="rect">
            <a:avLst/>
          </a:prstGeom>
        </p:spPr>
        <p:txBody>
          <a:bodyPr vert="horz" lIns="98167" tIns="49083" rIns="98167" bIns="49083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1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A06BF3-8F0A-48F4-B076-587C35BE8F32}" type="datetime5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367" y="7340722"/>
            <a:ext cx="4332342" cy="421666"/>
          </a:xfrm>
          <a:prstGeom prst="rect">
            <a:avLst/>
          </a:prstGeom>
        </p:spPr>
        <p:txBody>
          <a:bodyPr vert="horz" lIns="98167" tIns="49083" rIns="98167" bIns="4908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1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 dirty="0"/>
              <a:t>Java Programming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4774" y="7340722"/>
            <a:ext cx="3192250" cy="421666"/>
          </a:xfrm>
          <a:prstGeom prst="rect">
            <a:avLst/>
          </a:prstGeom>
        </p:spPr>
        <p:txBody>
          <a:bodyPr vert="horz" lIns="98167" tIns="49083" rIns="98167" bIns="4908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1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8DB58A-DB23-49D0-BEFE-BBB26A6A2B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3" r:id="rId3"/>
    <p:sldLayoutId id="2147483690" r:id="rId4"/>
    <p:sldLayoutId id="2147483692" r:id="rId5"/>
    <p:sldLayoutId id="2147483693" r:id="rId6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21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21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21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21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211">
          <a:solidFill>
            <a:schemeClr val="tx1"/>
          </a:solidFill>
          <a:latin typeface="Calibri" pitchFamily="34" charset="0"/>
        </a:defRPr>
      </a:lvl5pPr>
      <a:lvl6pPr marL="532897" algn="ctr" rtl="0" eaLnBrk="1" fontAlgn="base" hangingPunct="1">
        <a:spcBef>
          <a:spcPct val="0"/>
        </a:spcBef>
        <a:spcAft>
          <a:spcPct val="0"/>
        </a:spcAft>
        <a:defRPr sz="5211">
          <a:solidFill>
            <a:schemeClr val="tx1"/>
          </a:solidFill>
          <a:latin typeface="Calibri" pitchFamily="34" charset="0"/>
        </a:defRPr>
      </a:lvl6pPr>
      <a:lvl7pPr marL="1065799" algn="ctr" rtl="0" eaLnBrk="1" fontAlgn="base" hangingPunct="1">
        <a:spcBef>
          <a:spcPct val="0"/>
        </a:spcBef>
        <a:spcAft>
          <a:spcPct val="0"/>
        </a:spcAft>
        <a:defRPr sz="5211">
          <a:solidFill>
            <a:schemeClr val="tx1"/>
          </a:solidFill>
          <a:latin typeface="Calibri" pitchFamily="34" charset="0"/>
        </a:defRPr>
      </a:lvl7pPr>
      <a:lvl8pPr marL="1598698" algn="ctr" rtl="0" eaLnBrk="1" fontAlgn="base" hangingPunct="1">
        <a:spcBef>
          <a:spcPct val="0"/>
        </a:spcBef>
        <a:spcAft>
          <a:spcPct val="0"/>
        </a:spcAft>
        <a:defRPr sz="5211">
          <a:solidFill>
            <a:schemeClr val="tx1"/>
          </a:solidFill>
          <a:latin typeface="Calibri" pitchFamily="34" charset="0"/>
        </a:defRPr>
      </a:lvl8pPr>
      <a:lvl9pPr marL="2131597" algn="ctr" rtl="0" eaLnBrk="1" fontAlgn="base" hangingPunct="1">
        <a:spcBef>
          <a:spcPct val="0"/>
        </a:spcBef>
        <a:spcAft>
          <a:spcPct val="0"/>
        </a:spcAft>
        <a:defRPr sz="5211">
          <a:solidFill>
            <a:schemeClr val="tx1"/>
          </a:solidFill>
          <a:latin typeface="Calibri" pitchFamily="34" charset="0"/>
        </a:defRPr>
      </a:lvl9pPr>
    </p:titleStyle>
    <p:bodyStyle>
      <a:lvl1pPr marL="399675" indent="-3996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5961" indent="-33306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66" kern="1200">
          <a:solidFill>
            <a:schemeClr val="tx1"/>
          </a:solidFill>
          <a:latin typeface="+mn-lt"/>
          <a:ea typeface="+mn-ea"/>
          <a:cs typeface="+mn-cs"/>
        </a:defRPr>
      </a:lvl2pPr>
      <a:lvl3pPr marL="1332249" indent="-2664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23" kern="1200">
          <a:solidFill>
            <a:schemeClr val="tx1"/>
          </a:solidFill>
          <a:latin typeface="+mn-lt"/>
          <a:ea typeface="+mn-ea"/>
          <a:cs typeface="+mn-cs"/>
        </a:defRPr>
      </a:lvl3pPr>
      <a:lvl4pPr marL="1865147" indent="-2664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98047" indent="-2664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930946" indent="-266449" algn="l" defTabSz="1065799" rtl="0" eaLnBrk="1" latinLnBrk="0" hangingPunct="1">
        <a:spcBef>
          <a:spcPct val="20000"/>
        </a:spcBef>
        <a:buFont typeface="Arial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63847" indent="-266449" algn="l" defTabSz="1065799" rtl="0" eaLnBrk="1" latinLnBrk="0" hangingPunct="1">
        <a:spcBef>
          <a:spcPct val="20000"/>
        </a:spcBef>
        <a:buFont typeface="Arial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3996744" indent="-266449" algn="l" defTabSz="1065799" rtl="0" eaLnBrk="1" latinLnBrk="0" hangingPunct="1">
        <a:spcBef>
          <a:spcPct val="20000"/>
        </a:spcBef>
        <a:buFont typeface="Arial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529645" indent="-266449" algn="l" defTabSz="1065799" rtl="0" eaLnBrk="1" latinLnBrk="0" hangingPunct="1">
        <a:spcBef>
          <a:spcPct val="20000"/>
        </a:spcBef>
        <a:buFont typeface="Arial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5799" rtl="0" eaLnBrk="1" latinLnBrk="0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1pPr>
      <a:lvl2pPr marL="532897" algn="l" defTabSz="1065799" rtl="0" eaLnBrk="1" latinLnBrk="0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2pPr>
      <a:lvl3pPr marL="1065799" algn="l" defTabSz="1065799" rtl="0" eaLnBrk="1" latinLnBrk="0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3pPr>
      <a:lvl4pPr marL="1598698" algn="l" defTabSz="1065799" rtl="0" eaLnBrk="1" latinLnBrk="0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4pPr>
      <a:lvl5pPr marL="2131597" algn="l" defTabSz="1065799" rtl="0" eaLnBrk="1" latinLnBrk="0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5pPr>
      <a:lvl6pPr marL="2664496" algn="l" defTabSz="1065799" rtl="0" eaLnBrk="1" latinLnBrk="0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6pPr>
      <a:lvl7pPr marL="3197397" algn="l" defTabSz="1065799" rtl="0" eaLnBrk="1" latinLnBrk="0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7pPr>
      <a:lvl8pPr marL="3730295" algn="l" defTabSz="1065799" rtl="0" eaLnBrk="1" latinLnBrk="0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8pPr>
      <a:lvl9pPr marL="4263195" algn="l" defTabSz="1065799" rtl="0" eaLnBrk="1" latinLnBrk="0" hangingPunct="1">
        <a:defRPr sz="2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1026080" y="1943795"/>
            <a:ext cx="11628914" cy="784864"/>
          </a:xfrm>
        </p:spPr>
        <p:txBody>
          <a:bodyPr/>
          <a:lstStyle/>
          <a:p>
            <a:r>
              <a:rPr lang="en-US"/>
              <a:t>Computational Thinking and Programing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55EFBD-C733-4F7D-88A5-EBCBB692B3F9}" type="datetime5">
              <a:rPr lang="en-US" smtClean="0"/>
              <a:t>23-Sep-21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771A-EE2B-44FB-ACE7-0DC1F63F0CC6}"/>
              </a:ext>
            </a:extLst>
          </p:cNvPr>
          <p:cNvSpPr txBox="1"/>
          <p:nvPr/>
        </p:nvSpPr>
        <p:spPr>
          <a:xfrm>
            <a:off x="818863" y="2879899"/>
            <a:ext cx="120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LM Roman 12"/>
              </a:rPr>
              <a:t>Introduction to Computer Science, Algorithm, H/W and S/W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i="1" dirty="0"/>
              <a:t>An algorithm is a </a:t>
            </a:r>
            <a:r>
              <a:rPr lang="en-US" sz="2600" b="1" i="1" dirty="0"/>
              <a:t>finite</a:t>
            </a:r>
            <a:r>
              <a:rPr lang="en-US" sz="2600" i="1" dirty="0"/>
              <a:t> number of clearly described, unambiguous “doable” steps that can be systematically followed to produce a desired result for given input in a </a:t>
            </a:r>
            <a:r>
              <a:rPr lang="en-US" sz="2600" b="1" i="1" dirty="0"/>
              <a:t>finite</a:t>
            </a:r>
            <a:r>
              <a:rPr lang="en-US" sz="2600" i="1" dirty="0"/>
              <a:t> amount of time. (that is, it eventually terminates).</a:t>
            </a:r>
          </a:p>
          <a:p>
            <a:endParaRPr lang="en-US" sz="2600" i="1" dirty="0"/>
          </a:p>
          <a:p>
            <a:r>
              <a:rPr lang="en-US" sz="2600" dirty="0"/>
              <a:t>Computer algorithms are central to computer science. They provide step-by-step methods of computation that a machine can carry out.</a:t>
            </a:r>
          </a:p>
          <a:p>
            <a:r>
              <a:rPr lang="en-US" sz="2600" b="1" dirty="0"/>
              <a:t>Example: Write an algorithm to check a given number is even or odd.</a:t>
            </a:r>
          </a:p>
          <a:p>
            <a:pPr marL="532899" lvl="1" indent="0">
              <a:buNone/>
            </a:pP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What Is an Algorithm ?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ED8D57-9AEC-4281-8F93-7AFB2205BD7E}" type="datetime5">
              <a:rPr lang="en-US" smtClean="0"/>
              <a:t>23-Sep-21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20C01-47B7-488C-9FA6-BD49F057D554}"/>
              </a:ext>
            </a:extLst>
          </p:cNvPr>
          <p:cNvSpPr txBox="1"/>
          <p:nvPr/>
        </p:nvSpPr>
        <p:spPr>
          <a:xfrm>
            <a:off x="935881" y="4464075"/>
            <a:ext cx="7488832" cy="26776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>
                <a:latin typeface="+mn-lt"/>
              </a:rPr>
              <a:t>Let </a:t>
            </a:r>
            <a:r>
              <a:rPr lang="en-IN" sz="2400" b="1" i="1" dirty="0">
                <a:latin typeface="+mn-lt"/>
              </a:rPr>
              <a:t>N</a:t>
            </a:r>
            <a:r>
              <a:rPr lang="en-IN" sz="2400" dirty="0">
                <a:latin typeface="+mn-lt"/>
              </a:rPr>
              <a:t> be the number to check whether it is even or odd.</a:t>
            </a:r>
          </a:p>
          <a:p>
            <a:pPr marL="342900" indent="-342900">
              <a:buAutoNum type="arabicPeriod"/>
            </a:pP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2. Divides the </a:t>
            </a:r>
            <a:r>
              <a:rPr lang="en-IN" sz="2400" b="1" i="1" dirty="0">
                <a:latin typeface="+mn-lt"/>
              </a:rPr>
              <a:t>N</a:t>
            </a:r>
            <a:r>
              <a:rPr lang="en-IN" sz="2400" dirty="0">
                <a:latin typeface="+mn-lt"/>
              </a:rPr>
              <a:t> by </a:t>
            </a:r>
            <a:r>
              <a:rPr lang="en-IN" sz="2400" b="1" dirty="0">
                <a:latin typeface="+mn-lt"/>
              </a:rPr>
              <a:t>2</a:t>
            </a:r>
            <a:r>
              <a:rPr lang="en-IN" sz="2400" dirty="0">
                <a:latin typeface="+mn-lt"/>
              </a:rPr>
              <a:t> and check the remainder</a:t>
            </a:r>
          </a:p>
          <a:p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3. If </a:t>
            </a:r>
            <a:r>
              <a:rPr lang="en-IN" sz="2400" b="1" i="1" dirty="0">
                <a:latin typeface="+mn-lt"/>
              </a:rPr>
              <a:t>N</a:t>
            </a:r>
            <a:r>
              <a:rPr lang="en-IN" sz="2400" dirty="0">
                <a:latin typeface="+mn-lt"/>
              </a:rPr>
              <a:t> divided by </a:t>
            </a:r>
            <a:r>
              <a:rPr lang="en-IN" sz="2400" b="1" dirty="0">
                <a:latin typeface="+mn-lt"/>
              </a:rPr>
              <a:t>2</a:t>
            </a:r>
            <a:r>
              <a:rPr lang="en-IN" sz="2400" dirty="0">
                <a:latin typeface="+mn-lt"/>
              </a:rPr>
              <a:t> provides 0 remainder, then N is</a:t>
            </a:r>
            <a:r>
              <a:rPr lang="en-IN" sz="2400" b="1" dirty="0">
                <a:latin typeface="+mn-lt"/>
              </a:rPr>
              <a:t> even</a:t>
            </a:r>
            <a:r>
              <a:rPr lang="en-IN" sz="2400" dirty="0">
                <a:latin typeface="+mn-lt"/>
              </a:rPr>
              <a:t>,</a:t>
            </a:r>
          </a:p>
          <a:p>
            <a:r>
              <a:rPr lang="en-IN" sz="2400" dirty="0">
                <a:latin typeface="+mn-lt"/>
              </a:rPr>
              <a:t> </a:t>
            </a:r>
          </a:p>
          <a:p>
            <a:r>
              <a:rPr lang="en-IN" sz="2400" dirty="0">
                <a:latin typeface="+mn-lt"/>
              </a:rPr>
              <a:t>4. Else </a:t>
            </a:r>
            <a:r>
              <a:rPr lang="en-IN" sz="2400" b="1" dirty="0">
                <a:latin typeface="+mn-lt"/>
              </a:rPr>
              <a:t>N</a:t>
            </a:r>
            <a:r>
              <a:rPr lang="en-IN" sz="2400" dirty="0">
                <a:latin typeface="+mn-lt"/>
              </a:rPr>
              <a:t> is </a:t>
            </a:r>
            <a:r>
              <a:rPr lang="en-IN" sz="2400" b="1" dirty="0">
                <a:latin typeface="+mn-lt"/>
              </a:rPr>
              <a:t>odd.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1C54E0-1157-4C4B-B655-F05BC38626F6}"/>
              </a:ext>
            </a:extLst>
          </p:cNvPr>
          <p:cNvGrpSpPr/>
          <p:nvPr/>
        </p:nvGrpSpPr>
        <p:grpSpPr>
          <a:xfrm>
            <a:off x="10386836" y="3725730"/>
            <a:ext cx="3174233" cy="3594327"/>
            <a:chOff x="10293088" y="3896862"/>
            <a:chExt cx="3174233" cy="3594327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98C4996-10D0-4E62-AD2F-B7A061840AEC}"/>
                </a:ext>
              </a:extLst>
            </p:cNvPr>
            <p:cNvSpPr/>
            <p:nvPr/>
          </p:nvSpPr>
          <p:spPr>
            <a:xfrm>
              <a:off x="10293088" y="4955522"/>
              <a:ext cx="1944213" cy="1561239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0899F9-44AA-4CD5-8B29-38E3018E934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6857" y="4266194"/>
              <a:ext cx="0" cy="68932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050D3A-9245-419D-BD0A-05532A6B6B14}"/>
                </a:ext>
              </a:extLst>
            </p:cNvPr>
            <p:cNvSpPr txBox="1"/>
            <p:nvPr/>
          </p:nvSpPr>
          <p:spPr>
            <a:xfrm>
              <a:off x="10828595" y="389686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Input 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BD4546-C477-4262-8D56-6133A50CA39C}"/>
                </a:ext>
              </a:extLst>
            </p:cNvPr>
            <p:cNvSpPr txBox="1"/>
            <p:nvPr/>
          </p:nvSpPr>
          <p:spPr>
            <a:xfrm>
              <a:off x="10672796" y="5412976"/>
              <a:ext cx="1197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Is N%2</a:t>
              </a:r>
            </a:p>
            <a:p>
              <a:pPr algn="ctr"/>
              <a:r>
                <a:rPr lang="en-IN" dirty="0"/>
                <a:t>equal to 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AC613E-A8A3-4842-B523-2AD966A5738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1256857" y="6516761"/>
              <a:ext cx="0" cy="624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9471CF-8D16-4BD1-B615-9EADBCB69BA2}"/>
                </a:ext>
              </a:extLst>
            </p:cNvPr>
            <p:cNvSpPr txBox="1"/>
            <p:nvPr/>
          </p:nvSpPr>
          <p:spPr>
            <a:xfrm>
              <a:off x="10762157" y="7121857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/>
                <a:t>N</a:t>
              </a:r>
              <a:r>
                <a:rPr lang="en-IN" b="1" dirty="0"/>
                <a:t> is Even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EC5E11B3-0D6C-4812-85B0-4C86FFD10271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12237301" y="5736142"/>
              <a:ext cx="645720" cy="10931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03B485-2063-4635-B04E-1FA1109B8922}"/>
                </a:ext>
              </a:extLst>
            </p:cNvPr>
            <p:cNvSpPr txBox="1"/>
            <p:nvPr/>
          </p:nvSpPr>
          <p:spPr>
            <a:xfrm>
              <a:off x="12333677" y="692088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/>
                <a:t>N</a:t>
              </a:r>
              <a:r>
                <a:rPr lang="en-IN" b="1" dirty="0"/>
                <a:t> is Odd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38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045" y="1079700"/>
            <a:ext cx="12540987" cy="6372988"/>
          </a:xfrm>
        </p:spPr>
        <p:txBody>
          <a:bodyPr anchor="t"/>
          <a:lstStyle/>
          <a:p>
            <a:r>
              <a:rPr lang="en-US" sz="2600" dirty="0"/>
              <a:t>The computation that a given computer performs is only as good as the underlying algorithm used.</a:t>
            </a:r>
          </a:p>
          <a:p>
            <a:endParaRPr lang="en-US" sz="2600" dirty="0"/>
          </a:p>
          <a:p>
            <a:r>
              <a:rPr lang="en-US" sz="2600" dirty="0"/>
              <a:t>Since computers can execute instructions very quickly and reliably without error, algorithms and computers are a perfect match.</a:t>
            </a:r>
          </a:p>
          <a:p>
            <a:endParaRPr lang="en-US" sz="2600" dirty="0"/>
          </a:p>
          <a:p>
            <a:r>
              <a:rPr lang="en-US" sz="2600" b="1" dirty="0"/>
              <a:t>Exercises: </a:t>
            </a:r>
          </a:p>
          <a:p>
            <a:pPr marL="990099" lvl="1" indent="-457200">
              <a:buSzPct val="100000"/>
              <a:buFont typeface="+mj-lt"/>
              <a:buAutoNum type="arabicPeriod"/>
            </a:pPr>
            <a:r>
              <a:rPr lang="en-US" sz="2166" b="1" dirty="0"/>
              <a:t>Write an Algorithm to check whether a given number is prime</a:t>
            </a:r>
          </a:p>
          <a:p>
            <a:pPr marL="990099" lvl="1" indent="-457200">
              <a:buSzPct val="100000"/>
              <a:buFont typeface="+mj-lt"/>
              <a:buAutoNum type="arabicPeriod"/>
            </a:pPr>
            <a:endParaRPr lang="en-US" sz="2166" b="1" dirty="0"/>
          </a:p>
          <a:p>
            <a:pPr marL="990099" lvl="1" indent="-457200">
              <a:buSzPct val="100000"/>
              <a:buFont typeface="+mj-lt"/>
              <a:buAutoNum type="arabicPeriod"/>
            </a:pPr>
            <a:r>
              <a:rPr lang="en-US" sz="2166" b="1" dirty="0"/>
              <a:t>Write an algorithm for determining the day of the week for any date between January 1, 1800 and December 31, 2099.</a:t>
            </a:r>
            <a:endParaRPr lang="en-IN" sz="2166" b="1" dirty="0"/>
          </a:p>
          <a:p>
            <a:pPr marL="532899" lvl="1" indent="0">
              <a:buNone/>
            </a:pP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Computer Algorithms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1E9F3-60C8-43C3-84DE-82911A80571E}" type="datetime5">
              <a:rPr lang="en-US" smtClean="0"/>
              <a:t>23-Sep-21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8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028" y="1007691"/>
            <a:ext cx="6384502" cy="626469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Which of the following are true of an algorithm?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Has a finite number of steps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Produces a result in a finite amount of time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Solves a general problem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All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Algorithms were first developed in the 1930–1940s when the first computing machines appeared.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529" y="1007691"/>
            <a:ext cx="6810751" cy="6264696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3"/>
            </a:pPr>
            <a:r>
              <a:rPr lang="en-US" sz="2400" dirty="0"/>
              <a:t>Algorithms and computers are a “perfect match” because: (Select all that apply.)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Computers can execute a large number of instructions very quickly.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Computers can execute instructions reliably without error.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Computers can determine which algorithms are the best to use for a given problem. </a:t>
            </a:r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sz="2400" dirty="0"/>
              <a:t> Which of the following is an example of an algorithm? (Select all that apply.)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A means of sorting any list of numbers.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Directions for getting from your home to a friend’s house.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A means of finding the shortest route from your house to a friend’s house.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Exercise: MCQs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ECB9-0AC5-405C-88B8-81462259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70CC1-7B00-4AD8-824B-0D779B065D4E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028" y="1007691"/>
            <a:ext cx="6384502" cy="626469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Which of the following are true of an algorithm?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Has a finite number of steps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Produces a result in a finite amount of time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Solves a general problem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All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Algorithms were first developed in the 1930–1940s when the first computing machines appeared.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529" y="1007691"/>
            <a:ext cx="6810751" cy="6264696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3"/>
            </a:pPr>
            <a:r>
              <a:rPr lang="en-US" sz="2400" dirty="0"/>
              <a:t>Algorithms and computers are a “perfect match” because: (Select all that apply.)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Computers can execute a large number of instructions very quickly.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Computers can execute instructions reliably without error.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Computers can determine which algorithms are the best to use for a given problem. </a:t>
            </a:r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sz="2400" dirty="0"/>
              <a:t> Which of the following is an example of an algorithm? (Select all that apply.)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A means of sorting any list of numbers.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Directions for getting from your home to a friend’s house.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A means of finding the shortest route from your house to a friend’s house.</a:t>
            </a:r>
            <a:endParaRPr lang="en-IN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MCQs: Answer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ECB9-0AC5-405C-88B8-81462259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712680-012C-4B46-8246-7A60B8FC2E85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i="1" dirty="0"/>
              <a:t>Computer hardware comprises the physical part of a computer system.  It includes the all-important components of the central processing unit (CPU) and main memory. </a:t>
            </a:r>
          </a:p>
          <a:p>
            <a:r>
              <a:rPr lang="en-US" sz="2600" i="1" dirty="0"/>
              <a:t>It basically includes following peripheral components: </a:t>
            </a:r>
            <a:endParaRPr lang="en-US" sz="2600" dirty="0"/>
          </a:p>
          <a:p>
            <a:pPr lvl="1" algn="just">
              <a:buSzPct val="100000"/>
              <a:buFont typeface="Wingdings" panose="05000000000000000000" pitchFamily="2" charset="2"/>
              <a:buChar char="q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devices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keyboard, mouse, etc.</a:t>
            </a:r>
          </a:p>
          <a:p>
            <a:pPr lvl="1" algn="just">
              <a:buSzPct val="100000"/>
              <a:buFont typeface="Wingdings" panose="05000000000000000000" pitchFamily="2" charset="2"/>
              <a:buChar char="q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 devices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printer, monitor, etc.</a:t>
            </a:r>
          </a:p>
          <a:p>
            <a:pPr lvl="1" algn="just">
              <a:buSzPct val="100000"/>
              <a:buFont typeface="Wingdings" panose="05000000000000000000" pitchFamily="2" charset="2"/>
              <a:buChar char="q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Secondary storage devices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Hard disk, CD, DVD, etc.</a:t>
            </a:r>
          </a:p>
          <a:p>
            <a:pPr lvl="1" algn="just">
              <a:buSzPct val="100000"/>
              <a:buFont typeface="Wingdings" panose="05000000000000000000" pitchFamily="2" charset="2"/>
              <a:buChar char="q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Internal components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CPU, motherboard, RAM, etc.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pPr marL="532899" lvl="1" indent="0">
              <a:buNone/>
            </a:pP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Computer Hardware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8C61B-5C50-4CA6-A65E-9D4FB33A3ACB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0D7C0F-2033-49F4-99B3-5BC7AFB03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97" y="4230176"/>
            <a:ext cx="2902428" cy="274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Hardware">
            <a:extLst>
              <a:ext uri="{FF2B5EF4-FFF2-40B4-BE49-F238E27FC236}">
                <a16:creationId xmlns:a16="http://schemas.microsoft.com/office/drawing/2014/main" id="{EA7764C3-4061-4A2C-BCBD-C6B52D095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47" y="3040969"/>
            <a:ext cx="5468522" cy="40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62C3F46-7979-4CF6-96F0-62CB1B1D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45" y="4536082"/>
            <a:ext cx="2206923" cy="22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2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pPr marL="532899" lvl="1" indent="0">
              <a:buNone/>
            </a:pP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Fundamental Hardware Components 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4F9577-357C-49A4-AFCE-4017757D230F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1D8E7-5249-4113-A9E8-1E8791758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68" y="935683"/>
            <a:ext cx="11069917" cy="64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i="1" dirty="0"/>
              <a:t>The </a:t>
            </a:r>
            <a:r>
              <a:rPr lang="en-US" sz="2600" b="1" i="1" dirty="0"/>
              <a:t>central processing unit </a:t>
            </a:r>
            <a:r>
              <a:rPr lang="en-US" sz="2600" i="1" dirty="0"/>
              <a:t>(CPU) is the “brain” of a computer, containing digital logic circuitry able to interpret and execute instructions.</a:t>
            </a:r>
          </a:p>
          <a:p>
            <a:r>
              <a:rPr lang="en-US" sz="2600" b="1" dirty="0"/>
              <a:t>Main</a:t>
            </a:r>
            <a:r>
              <a:rPr lang="en-US" sz="2600" dirty="0"/>
              <a:t> memory is where currently executing</a:t>
            </a:r>
          </a:p>
          <a:p>
            <a:pPr marL="0" indent="0">
              <a:buNone/>
            </a:pPr>
            <a:r>
              <a:rPr lang="en-US" sz="2600" dirty="0"/>
              <a:t>     programs reside, which the CPU can directly</a:t>
            </a:r>
          </a:p>
          <a:p>
            <a:pPr marL="0" indent="0">
              <a:buNone/>
            </a:pPr>
            <a:r>
              <a:rPr lang="en-US" sz="2600" dirty="0"/>
              <a:t>     and very quickly access.</a:t>
            </a:r>
          </a:p>
          <a:p>
            <a:r>
              <a:rPr lang="en-US" sz="2600" b="1" dirty="0"/>
              <a:t>Secondary</a:t>
            </a:r>
            <a:r>
              <a:rPr lang="en-US" sz="2600" dirty="0"/>
              <a:t> memory is nonvolatile, </a:t>
            </a:r>
          </a:p>
          <a:p>
            <a:pPr marL="0" indent="0">
              <a:buNone/>
            </a:pPr>
            <a:r>
              <a:rPr lang="en-US" sz="2600" dirty="0"/>
              <a:t>     and therefore provides long-term </a:t>
            </a:r>
          </a:p>
          <a:p>
            <a:pPr marL="0" indent="0">
              <a:buNone/>
            </a:pPr>
            <a:r>
              <a:rPr lang="en-US" sz="2600" dirty="0"/>
              <a:t>     storage of programs and data</a:t>
            </a:r>
          </a:p>
          <a:p>
            <a:r>
              <a:rPr lang="en-US" sz="2600" b="1" dirty="0"/>
              <a:t>Input/output </a:t>
            </a:r>
            <a:r>
              <a:rPr lang="en-US" sz="2600" dirty="0"/>
              <a:t>devices include anything </a:t>
            </a:r>
          </a:p>
          <a:p>
            <a:pPr marL="0" indent="0">
              <a:buNone/>
            </a:pPr>
            <a:r>
              <a:rPr lang="en-US" sz="2600" dirty="0"/>
              <a:t>     that allows for input or output.</a:t>
            </a:r>
          </a:p>
          <a:p>
            <a:r>
              <a:rPr lang="en-US" sz="2600" b="1" dirty="0"/>
              <a:t>Buses </a:t>
            </a:r>
            <a:r>
              <a:rPr lang="en-US" sz="2600" dirty="0"/>
              <a:t>transfer data between components </a:t>
            </a:r>
          </a:p>
          <a:p>
            <a:pPr marL="0" indent="0">
              <a:buNone/>
            </a:pPr>
            <a:r>
              <a:rPr lang="en-US" sz="2600" dirty="0"/>
              <a:t>     within a computer system, such as between the</a:t>
            </a:r>
          </a:p>
          <a:p>
            <a:pPr marL="0" indent="0">
              <a:buNone/>
            </a:pPr>
            <a:r>
              <a:rPr lang="en-US" sz="2600" dirty="0"/>
              <a:t>     CPU and main memory.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Bridging Hardware and Software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D0BF25-064C-4691-827E-A3630138581E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7CA9E77-75FC-42D2-9E90-C48A3BC14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66" y="2159819"/>
            <a:ext cx="7321815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b="0" i="0" dirty="0">
                <a:solidFill>
                  <a:srgbClr val="000000"/>
                </a:solidFill>
                <a:effectLst/>
              </a:rPr>
              <a:t>Hardware and software are mutually dependent on each other. Both of them must work together to make a computer produce a useful output.</a:t>
            </a:r>
            <a:endParaRPr lang="en-US" sz="2600" dirty="0"/>
          </a:p>
          <a:p>
            <a:r>
              <a:rPr lang="en-US" sz="2600" dirty="0"/>
              <a:t>An </a:t>
            </a:r>
            <a:r>
              <a:rPr lang="en-US" sz="2600" b="1" dirty="0"/>
              <a:t>operating system </a:t>
            </a:r>
            <a:r>
              <a:rPr lang="en-US" sz="2600" dirty="0"/>
              <a:t>is software that has the job of managing the hardware resources of a given computer and providing a particular user interface (interacting with the hardware resources).</a:t>
            </a:r>
          </a:p>
          <a:p>
            <a:r>
              <a:rPr lang="en-US" sz="2600" dirty="0"/>
              <a:t>An operating system is intrinsic to the operation</a:t>
            </a:r>
          </a:p>
          <a:p>
            <a:pPr marL="0" indent="0">
              <a:buNone/>
            </a:pPr>
            <a:r>
              <a:rPr lang="en-US" sz="2600" dirty="0"/>
              <a:t>     a computer, it is referred to as </a:t>
            </a:r>
            <a:r>
              <a:rPr lang="en-US" sz="2600" b="1" dirty="0"/>
              <a:t>system software</a:t>
            </a:r>
            <a:r>
              <a:rPr lang="en-US" sz="2600" dirty="0"/>
              <a:t>.</a:t>
            </a:r>
          </a:p>
          <a:p>
            <a:r>
              <a:rPr lang="en-US" sz="2600" dirty="0"/>
              <a:t>Operating system acts as the “middle man” between </a:t>
            </a:r>
          </a:p>
          <a:p>
            <a:pPr marL="0" indent="0">
              <a:buNone/>
            </a:pPr>
            <a:r>
              <a:rPr lang="en-US" sz="2600" dirty="0"/>
              <a:t>     the hardware and executing application programs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/>
              <a:t>Limits of Integrated Circuits Technology:</a:t>
            </a:r>
          </a:p>
          <a:p>
            <a:pPr marL="0" indent="0">
              <a:buNone/>
            </a:pPr>
            <a:r>
              <a:rPr lang="en-US" sz="2600" dirty="0"/>
              <a:t>     Moore’s Law states that the number of transistors that </a:t>
            </a:r>
          </a:p>
          <a:p>
            <a:pPr marL="0" indent="0">
              <a:buNone/>
            </a:pPr>
            <a:r>
              <a:rPr lang="en-US" sz="2600" dirty="0"/>
              <a:t>     can be placed on a single silicon chip doubles roughly </a:t>
            </a:r>
          </a:p>
          <a:p>
            <a:pPr marL="0" indent="0">
              <a:buNone/>
            </a:pPr>
            <a:r>
              <a:rPr lang="en-US" sz="2600" dirty="0"/>
              <a:t>     every two years.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Bridging Hardware and Software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5E7CC-62B9-4569-BC98-71B705A364C6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A88B1-B70D-481E-8E50-DD7779F7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065" y="2802945"/>
            <a:ext cx="3516956" cy="46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dirty="0"/>
              <a:t>In digital computing, all information is represented as a series of digits.</a:t>
            </a:r>
          </a:p>
          <a:p>
            <a:r>
              <a:rPr lang="en-US" sz="2600" dirty="0"/>
              <a:t>We are used to representing numbers using base 10 with digits 0–9. Since in current electronic computing, each digit is represented by a different voltage level, the information can be represented within a computer system as given follows</a:t>
            </a:r>
          </a:p>
          <a:p>
            <a:endParaRPr lang="en-US" sz="2600" dirty="0"/>
          </a:p>
          <a:p>
            <a:endParaRPr lang="en-US" sz="2600" i="1" dirty="0"/>
          </a:p>
          <a:p>
            <a:endParaRPr lang="en-US" sz="2600" i="1" dirty="0"/>
          </a:p>
          <a:p>
            <a:endParaRPr lang="en-US" sz="2600" i="1" dirty="0"/>
          </a:p>
          <a:p>
            <a:endParaRPr lang="en-US" sz="2600" i="1" dirty="0"/>
          </a:p>
          <a:p>
            <a:endParaRPr lang="en-US" sz="2600" i="1" dirty="0"/>
          </a:p>
          <a:p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r>
              <a:rPr lang="en-US" sz="2600" dirty="0"/>
              <a:t>The more voltage levels (digits) that the hardware must utilize and distinguish, the more complex the hardware design becomes.</a:t>
            </a:r>
          </a:p>
          <a:p>
            <a:endParaRPr lang="en-US" sz="2600" i="1" dirty="0"/>
          </a:p>
          <a:p>
            <a:endParaRPr lang="en-US" sz="2600" i="1" dirty="0"/>
          </a:p>
          <a:p>
            <a:pPr marL="532899" lvl="1" indent="0">
              <a:buNone/>
            </a:pP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Digital Computing: Information Representation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69041-F9E7-40F3-A783-954F6E1C0960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8C072-E7B9-4ECF-8332-508333DA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88" y="2670636"/>
            <a:ext cx="9577064" cy="32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6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dirty="0"/>
              <a:t>It is a fact of information theory, that any information can be represented using only two symbols.</a:t>
            </a:r>
          </a:p>
          <a:p>
            <a:r>
              <a:rPr lang="en-US" sz="2600" dirty="0"/>
              <a:t>Therefore, all information within a computer system is represented using only two digits, 0 and 1, called </a:t>
            </a:r>
            <a:r>
              <a:rPr lang="en-US" sz="2600" b="1" dirty="0"/>
              <a:t>binary representation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Computer hardware, therefore, is based on the use of simple electronic “on/off” switches called </a:t>
            </a:r>
            <a:r>
              <a:rPr lang="en-US" sz="2600" b="1" dirty="0"/>
              <a:t>transistors</a:t>
            </a:r>
            <a:r>
              <a:rPr lang="en-US" sz="2600" dirty="0"/>
              <a:t> that switch at very high speed.</a:t>
            </a:r>
          </a:p>
          <a:p>
            <a:r>
              <a:rPr lang="en-US" sz="2600" b="1" dirty="0"/>
              <a:t>Integrated circuits </a:t>
            </a:r>
            <a:r>
              <a:rPr lang="en-US" sz="2600" dirty="0"/>
              <a:t>(“chips”), the building blocks of computer hardware, are comprised of millions or even billions of transistors.</a:t>
            </a: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Information Representation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7B200-F3CD-424C-8730-0B85DDE9F3F6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CAAEC-20F5-474A-AABD-7DEA085B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21" y="2843895"/>
            <a:ext cx="1051506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43335-3538-475D-8ACA-FB1066BC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/>
              <a:t>Introduction to Computer Science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Algorithm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Hardware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Software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Programming Languages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21C7E6-756C-49B8-8C98-8B7933F0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91A5-CE5E-4F61-A61E-165B2F0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232ACE-8379-46C6-9E17-A8BC8592A5F6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9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801" y="947069"/>
            <a:ext cx="13339046" cy="6551314"/>
          </a:xfrm>
        </p:spPr>
        <p:txBody>
          <a:bodyPr anchor="t"/>
          <a:lstStyle/>
          <a:p>
            <a:r>
              <a:rPr lang="en-US" sz="2600" dirty="0"/>
              <a:t>For representing numbers, any base (radix) can be used. In base 10, there are ten possible digits (0, 1, . . ., 9), in which each column value is a power of ten, as shown below.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Other radix systems work in a similar manner. Base 2has digits 0 and 1, with place values that are powers of two, as given below.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The term </a:t>
            </a:r>
            <a:r>
              <a:rPr lang="en-US" sz="2600" b="1" dirty="0"/>
              <a:t>bit</a:t>
            </a:r>
            <a:r>
              <a:rPr lang="en-US" sz="2600" dirty="0"/>
              <a:t> stands for binary  digit. Therefore, every bit has the value 0 or 1. A </a:t>
            </a:r>
            <a:r>
              <a:rPr lang="en-US" sz="2600" b="1" dirty="0"/>
              <a:t>byte</a:t>
            </a:r>
            <a:r>
              <a:rPr lang="en-US" sz="2600" dirty="0"/>
              <a:t> is a group of bits operated on as a single unit in a computer system, usually consisting of eight bits.</a:t>
            </a: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Binary Number System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A7D6E-8EA9-4B61-A383-B989314EA0CD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A1562-DF8B-406A-A595-C15D84CB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49" y="2096685"/>
            <a:ext cx="8424706" cy="150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4389E-F831-4DC6-8C93-8A0DE0A6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80" y="4710015"/>
            <a:ext cx="816585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5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801" y="947069"/>
            <a:ext cx="13339046" cy="6551314"/>
          </a:xfrm>
        </p:spPr>
        <p:txBody>
          <a:bodyPr anchor="t"/>
          <a:lstStyle/>
          <a:p>
            <a:r>
              <a:rPr lang="en-US" sz="2600" dirty="0"/>
              <a:t>The algorithm for the conversion from base 10 to base 2 is to successively divide a number by two until the remainder becomes 0. </a:t>
            </a:r>
          </a:p>
          <a:p>
            <a:endParaRPr lang="en-US" sz="2600" dirty="0"/>
          </a:p>
          <a:p>
            <a:r>
              <a:rPr lang="en-US" sz="2600" dirty="0"/>
              <a:t>The remainder of each division provides the next higher-order (binary) digit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The binary representation of 99 to be 1100011.</a:t>
            </a: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Conversion Decimal (base 10) to Binary (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0E6AE-1D42-47DF-9FDB-1CE6BA5225C6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673E6-FAA1-4F2C-A18F-CD850DC0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67" y="2851795"/>
            <a:ext cx="9197709" cy="34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2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95" y="1007691"/>
            <a:ext cx="6384502" cy="6490692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All information in a computer system is in binary representation.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FALSE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Computer hardware is based on the use of electronic switches called _______________.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How many of these electronic switches can be placed on a single IC, or “chip”?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Thousands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Millions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Billions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The term “bit” stands for _______________.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A bit is generally a group of eight bytes.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FALSE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497" y="1007691"/>
            <a:ext cx="7104583" cy="6490692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400" dirty="0"/>
              <a:t>The value of the binary representation 0110 is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12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3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6 </a:t>
            </a: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400" dirty="0"/>
              <a:t>The _______________ interprets and executes instructions in a computer system.</a:t>
            </a: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400" dirty="0"/>
              <a:t>An OS manages the hardware resources of a computer system, as well as provides a particular user interface.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FALSE</a:t>
            </a:r>
          </a:p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en-US" sz="2400" dirty="0"/>
              <a:t>Moore’s Law predicts that the number of transistors that can fit on a chip doubles about every ten years.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Exercise: MCQs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ECB9-0AC5-405C-88B8-81462259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FD6C6-11E6-45A2-8EEB-50949FF1331F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95" y="1007691"/>
            <a:ext cx="6384502" cy="6490692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All information in a computer system is in binary representation.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FALSE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Computer hardware is based on the use of electronic switches called </a:t>
            </a:r>
            <a:r>
              <a:rPr lang="en-US" sz="2400" b="1" u="sng" dirty="0"/>
              <a:t>transistors</a:t>
            </a:r>
            <a:r>
              <a:rPr lang="en-US" sz="2400" dirty="0"/>
              <a:t>.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How many of these electronic switches can be placed on a single IC, or “chip”?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Thousands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Millions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Billions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The term “bit” stands for </a:t>
            </a:r>
            <a:r>
              <a:rPr lang="en-US" sz="2400" b="1" u="sng" dirty="0"/>
              <a:t>binary digit</a:t>
            </a:r>
            <a:r>
              <a:rPr lang="en-US" sz="2400" dirty="0"/>
              <a:t>.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A bit is generally a group of eight bytes.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FALSE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497" y="1007691"/>
            <a:ext cx="7104583" cy="6490692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400" dirty="0"/>
              <a:t>The value of the binary representation 0110 is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12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3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b="1" dirty="0"/>
              <a:t>6 </a:t>
            </a: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400" dirty="0"/>
              <a:t>The </a:t>
            </a:r>
            <a:r>
              <a:rPr lang="en-US" sz="2400" b="1" u="sng" dirty="0"/>
              <a:t>CPU </a:t>
            </a:r>
            <a:r>
              <a:rPr lang="en-US" sz="2400" dirty="0"/>
              <a:t>interprets and executes instructions in a computer system.</a:t>
            </a: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400" dirty="0"/>
              <a:t>An OS manages the hardware resources of a computer system, as well as provides a particular user interface.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FALSE</a:t>
            </a:r>
          </a:p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en-US" sz="2400" dirty="0"/>
              <a:t>Moore’s Law predicts that the number of transistors that can fit on a chip doubles about every ten years.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MCQs: Answers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ECB9-0AC5-405C-88B8-81462259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D125DE-3954-4587-BCAC-BBD3DD7C90FE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4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b="1" i="1" dirty="0"/>
              <a:t>Computer software </a:t>
            </a:r>
            <a:r>
              <a:rPr lang="en-US" sz="2600" i="1" dirty="0"/>
              <a:t>is a set of program instructions, including related data and documentation, that can be executed by computer.</a:t>
            </a:r>
          </a:p>
          <a:p>
            <a:r>
              <a:rPr lang="en-US" sz="2600" b="1" i="1" dirty="0"/>
              <a:t>Software</a:t>
            </a:r>
            <a:r>
              <a:rPr lang="en-US" sz="2600" i="1" dirty="0"/>
              <a:t> can be in the form of instructions on paper, or in digital form.</a:t>
            </a:r>
          </a:p>
          <a:p>
            <a:endParaRPr lang="en-US" sz="2600" i="1" dirty="0"/>
          </a:p>
          <a:p>
            <a:r>
              <a:rPr lang="en-US" sz="2600" b="1" i="1" dirty="0"/>
              <a:t>Types of Software:</a:t>
            </a:r>
          </a:p>
          <a:p>
            <a:pPr lvl="1"/>
            <a:r>
              <a:rPr lang="en-US" sz="2400" b="1" i="1" dirty="0"/>
              <a:t>System Software: </a:t>
            </a:r>
            <a:r>
              <a:rPr lang="en-US" sz="2400" i="1" dirty="0"/>
              <a:t>intrinsic to a computer system or platform for executing application software. Example: OS, Compiler, Interpreter, etc.</a:t>
            </a:r>
          </a:p>
          <a:p>
            <a:pPr lvl="1"/>
            <a:endParaRPr lang="en-US" sz="2400" i="1" dirty="0"/>
          </a:p>
          <a:p>
            <a:pPr lvl="1"/>
            <a:r>
              <a:rPr lang="en-US" sz="2400" b="1" i="1" dirty="0"/>
              <a:t>Application software: </a:t>
            </a:r>
            <a:r>
              <a:rPr lang="en-US" sz="2400" i="1" dirty="0"/>
              <a:t>Fulfills users’ needs, such as a photo-editing program, MS office, etc.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Programming languages (called “artificial languages”) are languages just as “natural languages” such as English and Mandarin (Chinese). </a:t>
            </a:r>
          </a:p>
          <a:p>
            <a:r>
              <a:rPr lang="en-US" sz="2600" dirty="0"/>
              <a:t>Syntax and semantics are important concepts that apply to all languages.</a:t>
            </a:r>
          </a:p>
          <a:p>
            <a:pPr marL="532899" lvl="1" indent="0">
              <a:buNone/>
            </a:pP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What Is Computer Software?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1D295-DE94-4B25-A972-E21C2F021BBD}" type="datetime5">
              <a:rPr lang="en-US" smtClean="0"/>
              <a:t>23-Sep-21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1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dirty="0"/>
              <a:t>The </a:t>
            </a:r>
            <a:r>
              <a:rPr lang="en-US" sz="2600" b="1" dirty="0"/>
              <a:t>syntax </a:t>
            </a:r>
            <a:r>
              <a:rPr lang="en-US" sz="2600" dirty="0"/>
              <a:t>of a language is a set of characters and the acceptable sequences of those characters. </a:t>
            </a:r>
          </a:p>
          <a:p>
            <a:r>
              <a:rPr lang="en-US" sz="2600" dirty="0"/>
              <a:t>The </a:t>
            </a:r>
            <a:r>
              <a:rPr lang="en-US" sz="2600" b="1" dirty="0"/>
              <a:t>semantics</a:t>
            </a:r>
            <a:r>
              <a:rPr lang="en-US" sz="2600" dirty="0"/>
              <a:t> of a language is the meaning associated with each syntactically correct sequence of characters.</a:t>
            </a:r>
          </a:p>
          <a:p>
            <a:r>
              <a:rPr lang="en-US" sz="2600" b="1" dirty="0"/>
              <a:t>Example: </a:t>
            </a:r>
          </a:p>
          <a:p>
            <a:pPr lvl="1"/>
            <a:r>
              <a:rPr lang="en-US" sz="2166" dirty="0"/>
              <a:t>“Hello there, how are you?”  -- This is not syntactically correct,</a:t>
            </a:r>
          </a:p>
          <a:p>
            <a:pPr lvl="1"/>
            <a:r>
              <a:rPr lang="en-US" sz="2166" dirty="0"/>
              <a:t>“Hello there, </a:t>
            </a:r>
            <a:r>
              <a:rPr lang="en-US" sz="2166" dirty="0" err="1"/>
              <a:t>hao</a:t>
            </a:r>
            <a:r>
              <a:rPr lang="en-US" sz="2166" dirty="0"/>
              <a:t> are you?” -- “</a:t>
            </a:r>
            <a:r>
              <a:rPr lang="en-US" sz="2166" dirty="0" err="1"/>
              <a:t>hao</a:t>
            </a:r>
            <a:r>
              <a:rPr lang="en-US" sz="2166" dirty="0"/>
              <a:t>” is not a word in the English language</a:t>
            </a:r>
          </a:p>
          <a:p>
            <a:pPr lvl="1"/>
            <a:r>
              <a:rPr lang="en-US" sz="2166" dirty="0"/>
              <a:t>“Colorless green ideas sleep furiously.” -- Syntactically correct, but semantically incorrect (no meaning).</a:t>
            </a:r>
          </a:p>
          <a:p>
            <a:pPr lvl="1"/>
            <a:endParaRPr lang="en-US" sz="2166" dirty="0"/>
          </a:p>
          <a:p>
            <a:endParaRPr lang="en-US" sz="2600" b="1" i="1" dirty="0"/>
          </a:p>
          <a:p>
            <a:pPr marL="532899" lvl="1" indent="0">
              <a:buNone/>
            </a:pPr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Syntax, Semantics of a Language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C2669-5E29-4592-917B-7C65965CD56A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01C81-AD89-474F-AB6B-AADEF8E6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7" y="4608091"/>
            <a:ext cx="9361040" cy="25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7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dirty="0"/>
              <a:t>A central processing unit (CPU) is designed to interpret and execute a specific set of instructions represented in binary form (i.e., 1s and 0s) called </a:t>
            </a:r>
            <a:r>
              <a:rPr lang="en-US" sz="2600" b="1" dirty="0"/>
              <a:t>machine code</a:t>
            </a:r>
            <a:r>
              <a:rPr lang="en-US" sz="2600" dirty="0"/>
              <a:t>. </a:t>
            </a:r>
          </a:p>
          <a:p>
            <a:r>
              <a:rPr lang="en-US" sz="2600" dirty="0"/>
              <a:t>Only programs in machine code can be executed by a CPU.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Writing programs at this “low level” is tedious and error-prone. Therefore, most programs are written in a “high-level” programming language such as Python.</a:t>
            </a:r>
          </a:p>
          <a:p>
            <a:endParaRPr lang="en-US" sz="2600" dirty="0"/>
          </a:p>
          <a:p>
            <a:r>
              <a:rPr lang="en-US" sz="2600" dirty="0"/>
              <a:t>Since the instructions of such programs are not in machine code that a CPU can execute, a translator program must be used.</a:t>
            </a:r>
          </a:p>
          <a:p>
            <a:r>
              <a:rPr lang="en-US" sz="2366" dirty="0"/>
              <a:t>There are two fundamental types of translators:</a:t>
            </a:r>
            <a:r>
              <a:rPr lang="en-IN" sz="2366" dirty="0"/>
              <a:t> </a:t>
            </a:r>
            <a:r>
              <a:rPr lang="en-IN" sz="2366" b="1" dirty="0"/>
              <a:t>compiler</a:t>
            </a:r>
            <a:r>
              <a:rPr lang="en-IN" sz="2366" dirty="0"/>
              <a:t> and</a:t>
            </a:r>
            <a:r>
              <a:rPr lang="en-IN" sz="2366" b="1" dirty="0"/>
              <a:t> interpreter</a:t>
            </a:r>
            <a:r>
              <a:rPr lang="en-IN" sz="2366" dirty="0"/>
              <a:t>.</a:t>
            </a:r>
            <a:endParaRPr lang="en-US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Program  Translation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C20B3-FE5C-40F6-8D93-B8A16CA41314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537C0-3652-473A-A18B-5B68EBBE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05" y="2447851"/>
            <a:ext cx="6624736" cy="21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2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947069"/>
            <a:ext cx="13009228" cy="6551314"/>
          </a:xfrm>
        </p:spPr>
        <p:txBody>
          <a:bodyPr anchor="t"/>
          <a:lstStyle/>
          <a:p>
            <a:r>
              <a:rPr lang="en-US" sz="2600" dirty="0"/>
              <a:t>A compiler is a translator program that translates programs directly into machine code to be executed by the CPU. 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An interpreter executes program instructions in place of (“running on top of”) the CPU. It can immediately execute instructions as they are entered.</a:t>
            </a:r>
          </a:p>
          <a:p>
            <a:endParaRPr lang="en-US" sz="2600" dirty="0"/>
          </a:p>
          <a:p>
            <a:r>
              <a:rPr lang="en-US" sz="2600" dirty="0"/>
              <a:t>Python, as we shall see, is executed by an interpreter.</a:t>
            </a:r>
          </a:p>
          <a:p>
            <a:endParaRPr lang="en-US" sz="2600" dirty="0"/>
          </a:p>
          <a:p>
            <a:r>
              <a:rPr lang="en-US" sz="2600" dirty="0"/>
              <a:t>Compiled programs generally execute faster than </a:t>
            </a:r>
          </a:p>
          <a:p>
            <a:pPr marL="0" indent="0">
              <a:buNone/>
            </a:pPr>
            <a:r>
              <a:rPr lang="en-US" sz="2600" dirty="0"/>
              <a:t>      interpreted programs.</a:t>
            </a:r>
            <a:endParaRPr lang="en-US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Program  Translation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2A89CD-CF3E-4975-8A3E-6328D07ED805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07A88-A4F5-420D-8E85-4E59CF71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04" y="1523593"/>
            <a:ext cx="8274610" cy="1805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FFB8E-9099-4DD0-8E54-CEAE91F9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313" y="4604207"/>
            <a:ext cx="5194686" cy="26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4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801" y="1079699"/>
            <a:ext cx="13321241" cy="6418684"/>
          </a:xfrm>
        </p:spPr>
        <p:txBody>
          <a:bodyPr anchor="t"/>
          <a:lstStyle/>
          <a:p>
            <a:r>
              <a:rPr lang="en-US" sz="2600" b="1" dirty="0"/>
              <a:t>Program debugging</a:t>
            </a:r>
            <a:r>
              <a:rPr lang="en-US" sz="2600" dirty="0"/>
              <a:t> is the process of finding and correcting errors </a:t>
            </a:r>
            <a:r>
              <a:rPr lang="en-US" sz="2600" b="1" dirty="0"/>
              <a:t>( “bugs”) </a:t>
            </a:r>
            <a:r>
              <a:rPr lang="en-US" sz="2600" dirty="0"/>
              <a:t>in a computer program.</a:t>
            </a:r>
          </a:p>
          <a:p>
            <a:r>
              <a:rPr lang="en-US" sz="2600" b="1" dirty="0"/>
              <a:t>Syntax errors </a:t>
            </a:r>
            <a:r>
              <a:rPr lang="en-US" sz="2600" dirty="0"/>
              <a:t>are caused by invalid syntax (for </a:t>
            </a:r>
            <a:r>
              <a:rPr lang="en-US" sz="2600" b="1" dirty="0"/>
              <a:t>E.g., </a:t>
            </a:r>
            <a:r>
              <a:rPr lang="en-US" sz="2600" dirty="0"/>
              <a:t>entering </a:t>
            </a:r>
            <a:r>
              <a:rPr lang="en-US" sz="2600" dirty="0" err="1"/>
              <a:t>prnt</a:t>
            </a:r>
            <a:r>
              <a:rPr lang="en-US" sz="2600" dirty="0"/>
              <a:t> instead of print)</a:t>
            </a:r>
          </a:p>
          <a:p>
            <a:r>
              <a:rPr lang="en-US" sz="2600" dirty="0"/>
              <a:t>Since a translator cannot understand instructions containing syntax errors, translators terminate when encountering such errors indicating where the problem occurred in program.</a:t>
            </a:r>
          </a:p>
          <a:p>
            <a:r>
              <a:rPr lang="en-US" sz="2600" b="1" dirty="0"/>
              <a:t>Semantic errors </a:t>
            </a:r>
            <a:r>
              <a:rPr lang="en-US" sz="2600" dirty="0"/>
              <a:t>(generally called logic errors) are caused by errors in program logic. These errors cannot be automatically detected, as translators cannot understand the intent of a given computation.</a:t>
            </a:r>
          </a:p>
          <a:p>
            <a:r>
              <a:rPr lang="en-US" sz="2600" b="1" dirty="0"/>
              <a:t>Example: </a:t>
            </a:r>
            <a:r>
              <a:rPr lang="en-US" sz="2600" dirty="0"/>
              <a:t>if a program computed the average of three numbers as follows, </a:t>
            </a:r>
          </a:p>
          <a:p>
            <a:pPr marL="0" indent="0" algn="ctr">
              <a:buNone/>
            </a:pPr>
            <a:r>
              <a:rPr lang="en-US" sz="2600" b="1" i="1" dirty="0"/>
              <a:t>(num1 + 1num2 + 1num3) / 2.0 </a:t>
            </a:r>
          </a:p>
          <a:p>
            <a:r>
              <a:rPr lang="en-US" sz="2600" dirty="0"/>
              <a:t>A translator would have no means of determining that the divisor should be 3 and not 2.</a:t>
            </a:r>
          </a:p>
          <a:p>
            <a:endParaRPr lang="en-US" sz="2600" b="1" i="1" dirty="0"/>
          </a:p>
          <a:p>
            <a:r>
              <a:rPr lang="en-US" sz="2600" b="1" i="1" dirty="0"/>
              <a:t>Computers do not understand what a program is meant to do, they only follow the instructions given.</a:t>
            </a:r>
            <a:endParaRPr lang="en-US" sz="2366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Program Debugging: Syntax Errors vs. Semantic Errors 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A147E-2445-4AD8-97AB-E7265653B3B9}" type="datetime5">
              <a:rPr lang="en-US" smtClean="0"/>
              <a:t>23-Sep-21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33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25" y="1079699"/>
            <a:ext cx="12907232" cy="6418684"/>
          </a:xfrm>
        </p:spPr>
        <p:txBody>
          <a:bodyPr anchor="t"/>
          <a:lstStyle/>
          <a:p>
            <a:r>
              <a:rPr lang="en-US" sz="2600" b="1" dirty="0"/>
              <a:t>Procedural programming </a:t>
            </a:r>
            <a:r>
              <a:rPr lang="en-US" sz="2600" dirty="0"/>
              <a:t>and </a:t>
            </a:r>
            <a:r>
              <a:rPr lang="en-US" sz="2600" b="1" dirty="0"/>
              <a:t>object-oriented programming</a:t>
            </a:r>
            <a:r>
              <a:rPr lang="en-US" sz="2600" dirty="0"/>
              <a:t> are two major programming paradigms in use today.</a:t>
            </a:r>
          </a:p>
          <a:p>
            <a:endParaRPr lang="en-US" sz="2600" dirty="0"/>
          </a:p>
          <a:p>
            <a:r>
              <a:rPr lang="en-US" sz="2600" dirty="0"/>
              <a:t>Each provides a different way of thinking about computation.</a:t>
            </a:r>
          </a:p>
          <a:p>
            <a:endParaRPr lang="en-US" sz="2600" dirty="0"/>
          </a:p>
          <a:p>
            <a:r>
              <a:rPr lang="en-US" sz="2600" dirty="0"/>
              <a:t>While most programming languages only support one paradigm.</a:t>
            </a:r>
          </a:p>
          <a:p>
            <a:endParaRPr lang="en-US" sz="2600" dirty="0"/>
          </a:p>
          <a:p>
            <a:r>
              <a:rPr lang="en-US" sz="2600" dirty="0"/>
              <a:t> Python supports both procedural and object-oriented programming</a:t>
            </a:r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Procedural vs. Object-Oriented Programming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0CB06E-CA46-4192-ADE2-F8DF15A7CA9A}" type="datetime5">
              <a:rPr lang="en-US" smtClean="0"/>
              <a:t>23-Sep-21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0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045" y="1079700"/>
            <a:ext cx="12540987" cy="6372988"/>
          </a:xfrm>
        </p:spPr>
        <p:txBody>
          <a:bodyPr anchor="t"/>
          <a:lstStyle/>
          <a:p>
            <a:r>
              <a:rPr lang="en-US" sz="2800" i="1" dirty="0"/>
              <a:t>C</a:t>
            </a:r>
            <a:r>
              <a:rPr lang="en-IN" sz="2800" i="1" dirty="0"/>
              <a:t>omputer science is fundamentally </a:t>
            </a:r>
            <a:r>
              <a:rPr lang="en-US" sz="2800" i="1" dirty="0"/>
              <a:t>about is computational problem solving.</a:t>
            </a:r>
          </a:p>
          <a:p>
            <a:pPr lvl="1"/>
            <a:r>
              <a:rPr lang="en-US" sz="2400" dirty="0"/>
              <a:t>Solving problems by the use of computation</a:t>
            </a:r>
          </a:p>
          <a:p>
            <a:pPr lvl="1"/>
            <a:endParaRPr lang="en-IN" sz="2366" dirty="0"/>
          </a:p>
          <a:p>
            <a:pPr marL="532899" lvl="1" indent="0">
              <a:buNone/>
            </a:pPr>
            <a:endParaRPr lang="en-IN" sz="2366" dirty="0"/>
          </a:p>
          <a:p>
            <a:r>
              <a:rPr lang="en-US" sz="2600" b="1" dirty="0"/>
              <a:t>Areas of study in computer science includes:</a:t>
            </a:r>
          </a:p>
          <a:p>
            <a:pPr lvl="1"/>
            <a:r>
              <a:rPr lang="en-US" sz="2400" dirty="0"/>
              <a:t>Software engineering, database management,</a:t>
            </a:r>
          </a:p>
          <a:p>
            <a:pPr marL="532899" lvl="1" indent="0">
              <a:buNone/>
            </a:pPr>
            <a:r>
              <a:rPr lang="en-US" sz="2400" dirty="0"/>
              <a:t>	computer networks, data mining, information security, </a:t>
            </a:r>
          </a:p>
          <a:p>
            <a:pPr marL="532899" lvl="1" indent="0">
              <a:buNone/>
            </a:pPr>
            <a:r>
              <a:rPr lang="en-US" sz="2400" dirty="0"/>
              <a:t>	programming language design, computer architecture,</a:t>
            </a:r>
          </a:p>
          <a:p>
            <a:pPr marL="532899" lvl="1" indent="0">
              <a:buNone/>
            </a:pPr>
            <a:r>
              <a:rPr lang="en-US" sz="2400" dirty="0"/>
              <a:t>	human–computer interaction, robotics, and</a:t>
            </a:r>
          </a:p>
          <a:p>
            <a:pPr marL="532899" lvl="1" indent="0">
              <a:buNone/>
            </a:pPr>
            <a:r>
              <a:rPr lang="en-US" sz="2400" dirty="0"/>
              <a:t>	artificial intelligence, among others.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i="1" dirty="0"/>
              <a:t>Characterization of computation can be given by the notion of an algorithm.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What is Computer Science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31FAB9-1156-4937-B9C8-500524060F64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0137A-0B75-43EC-A8B8-5BD3A463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952" y="2015803"/>
            <a:ext cx="5378954" cy="40880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95" y="1141735"/>
            <a:ext cx="6384502" cy="6274668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Two general types of software are system software and _______________ software.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8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The syntax of a given language is,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the set of symbols in the language.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the acceptable arrangement of symbols.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both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8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The semantics of a given language is the meaning associated with any arrangement of symbols in the language.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FALSE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8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CPUs can only execute instructions that are in binary form called _______________.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497" y="1141735"/>
            <a:ext cx="7104583" cy="6274668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400" dirty="0"/>
              <a:t>The two types of translation programs for the execution of computer programs are _______________ and _______________. 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400" dirty="0"/>
              <a:t>The process of finding and correcting errors in a computer program is called _______________.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400" dirty="0"/>
              <a:t>Which kinds of errors can a translator program detect?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Syntax errors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Semantic errors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Neither of the above 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400" dirty="0"/>
              <a:t>Two major programming paradigms in use today are _______________  programming and _______________ programming.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Exercise: MCQs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DD958AB-C8E2-4EF3-9D16-52292E46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D84E8F-A32A-4908-B85C-5CA1B1367616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0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95" y="1141735"/>
            <a:ext cx="6384502" cy="6274668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Two general types of software are system software and  </a:t>
            </a:r>
            <a:r>
              <a:rPr lang="en-US" sz="2400" b="1" u="sng" dirty="0"/>
              <a:t>application</a:t>
            </a:r>
            <a:r>
              <a:rPr lang="en-US" sz="2400" dirty="0"/>
              <a:t> software.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8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The syntax of a given language is,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the set of symbols in the language.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the acceptable arrangement of symbols.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both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8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The semantics of a given language is the meaning associated with any arrangement of symbols in the language.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FALSE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8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CPUs can only execute instructions that are in binary form called  </a:t>
            </a:r>
            <a:r>
              <a:rPr lang="en-US" sz="2400" b="1" u="sng" dirty="0"/>
              <a:t>machine code</a:t>
            </a:r>
            <a:r>
              <a:rPr lang="en-US" sz="24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497" y="1141735"/>
            <a:ext cx="7104583" cy="6274668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400" dirty="0"/>
              <a:t>The two types of translation programs for the execution of computer programs are</a:t>
            </a:r>
          </a:p>
          <a:p>
            <a:pPr marL="0" indent="0">
              <a:buSzPct val="100000"/>
              <a:buNone/>
            </a:pPr>
            <a:r>
              <a:rPr lang="en-US" sz="2400" b="1" dirty="0"/>
              <a:t>        </a:t>
            </a:r>
            <a:r>
              <a:rPr lang="en-US" sz="2400" b="1" u="sng" dirty="0"/>
              <a:t>compilers </a:t>
            </a:r>
            <a:r>
              <a:rPr lang="en-US" sz="2400" dirty="0"/>
              <a:t>and </a:t>
            </a:r>
            <a:r>
              <a:rPr lang="en-US" sz="2400" b="1" u="sng" dirty="0"/>
              <a:t>interpreters</a:t>
            </a:r>
            <a:r>
              <a:rPr lang="en-US" sz="2400" dirty="0"/>
              <a:t>. 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400" dirty="0"/>
              <a:t>The process of finding and correcting errors in a computer program is called </a:t>
            </a:r>
            <a:r>
              <a:rPr lang="en-US" sz="2400" b="1" u="sng" dirty="0"/>
              <a:t>program debugging</a:t>
            </a:r>
            <a:r>
              <a:rPr lang="en-US" sz="2400" dirty="0"/>
              <a:t>.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400" dirty="0"/>
              <a:t>Which kinds of errors can a translator program detect?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b="1" dirty="0"/>
              <a:t>Syntax errors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Semantic errors </a:t>
            </a:r>
          </a:p>
          <a:p>
            <a:pPr marL="980636" lvl="1" indent="-514350">
              <a:buSzPct val="100000"/>
              <a:buFont typeface="+mj-lt"/>
              <a:buAutoNum type="alphaLcParenR"/>
            </a:pPr>
            <a:r>
              <a:rPr lang="en-US" sz="2400" dirty="0"/>
              <a:t>Neither of the above </a:t>
            </a:r>
          </a:p>
          <a:p>
            <a:pPr marL="514350" indent="-514350">
              <a:buSzPct val="100000"/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400" dirty="0"/>
              <a:t>Two major programming paradigms in use today are </a:t>
            </a:r>
            <a:r>
              <a:rPr lang="en-US" sz="2400" b="1" u="sng" dirty="0"/>
              <a:t>procedural</a:t>
            </a:r>
            <a:r>
              <a:rPr lang="en-US" sz="2400" dirty="0"/>
              <a:t> programming and  </a:t>
            </a:r>
            <a:r>
              <a:rPr lang="en-US" sz="2400" b="1" u="sng" dirty="0"/>
              <a:t>object-oriented</a:t>
            </a:r>
            <a:r>
              <a:rPr lang="en-US" sz="2400" dirty="0"/>
              <a:t>  programming.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MCQs: Answers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004B92-8B0A-424D-BAFF-1EA58F68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6A2986-6679-4052-9213-BDFEC01CED47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7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769F2B-A210-45B5-8DED-29F06FE7C571}"/>
              </a:ext>
            </a:extLst>
          </p:cNvPr>
          <p:cNvSpPr/>
          <p:nvPr/>
        </p:nvSpPr>
        <p:spPr>
          <a:xfrm>
            <a:off x="3787511" y="2709197"/>
            <a:ext cx="5232824" cy="1303201"/>
          </a:xfrm>
          <a:prstGeom prst="rect">
            <a:avLst/>
          </a:prstGeom>
          <a:noFill/>
        </p:spPr>
        <p:txBody>
          <a:bodyPr wrap="none" lIns="99273" tIns="49637" rIns="99273" bIns="49637">
            <a:spAutoFit/>
          </a:bodyPr>
          <a:lstStyle/>
          <a:p>
            <a:pPr algn="ctr"/>
            <a:r>
              <a:rPr lang="en-US" sz="7817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3C1794F-C82B-4D55-BC51-8D5956D774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057F4A-2845-42EE-88CC-93C0AB109BCA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045" y="1079700"/>
            <a:ext cx="12540987" cy="6372988"/>
          </a:xfrm>
        </p:spPr>
        <p:txBody>
          <a:bodyPr anchor="t"/>
          <a:lstStyle/>
          <a:p>
            <a:r>
              <a:rPr lang="en-US" sz="2800" i="1" dirty="0"/>
              <a:t>Two things are needed to solve a problem computationally: </a:t>
            </a:r>
          </a:p>
          <a:p>
            <a:pPr lvl="1"/>
            <a:r>
              <a:rPr lang="en-US" sz="2400" b="1" i="1" dirty="0"/>
              <a:t>Representation: </a:t>
            </a:r>
            <a:r>
              <a:rPr lang="en-US" sz="2400" i="1" dirty="0"/>
              <a:t>captures all  the relevant aspects of the problem, </a:t>
            </a:r>
          </a:p>
          <a:p>
            <a:pPr lvl="1"/>
            <a:r>
              <a:rPr lang="en-US" sz="2400" b="1" i="1" dirty="0"/>
              <a:t>Algorithm:</a:t>
            </a:r>
            <a:r>
              <a:rPr lang="en-US" sz="2400" i="1" dirty="0"/>
              <a:t> solves the problem by use of the representation</a:t>
            </a:r>
          </a:p>
          <a:p>
            <a:pPr lvl="1"/>
            <a:endParaRPr lang="en-IN" sz="2366" dirty="0"/>
          </a:p>
          <a:p>
            <a:r>
              <a:rPr lang="en-US" sz="2600" b="1" dirty="0"/>
              <a:t>Example: Man, Cabbage, Goat, Wolf problem</a:t>
            </a:r>
          </a:p>
          <a:p>
            <a:pPr lvl="1"/>
            <a:r>
              <a:rPr lang="en-US" sz="2400" dirty="0"/>
              <a:t>A man lives on the east side of a river. He wishes to</a:t>
            </a:r>
          </a:p>
          <a:p>
            <a:pPr marL="532899" lvl="1" indent="0">
              <a:buNone/>
            </a:pPr>
            <a:r>
              <a:rPr lang="en-US" sz="2400" dirty="0"/>
              <a:t>	bring a cabbage, a goat, and a wolf to a village on</a:t>
            </a:r>
          </a:p>
          <a:p>
            <a:pPr marL="532899" lvl="1" indent="0">
              <a:buNone/>
            </a:pPr>
            <a:r>
              <a:rPr lang="en-US" sz="2400" dirty="0"/>
              <a:t>	the west side of the river to sell.</a:t>
            </a:r>
          </a:p>
          <a:p>
            <a:r>
              <a:rPr lang="en-US" sz="2400" b="1" dirty="0"/>
              <a:t>Constraints: </a:t>
            </a:r>
          </a:p>
          <a:p>
            <a:pPr lvl="1"/>
            <a:r>
              <a:rPr lang="en-US" sz="2400" dirty="0"/>
              <a:t>Boat can only hold himself, and either the cabbage, </a:t>
            </a:r>
          </a:p>
          <a:p>
            <a:pPr marL="532899" lvl="1" indent="0">
              <a:buNone/>
            </a:pPr>
            <a:r>
              <a:rPr lang="en-US" sz="2400" dirty="0"/>
              <a:t>	goat, or wolf.</a:t>
            </a:r>
          </a:p>
          <a:p>
            <a:pPr lvl="1"/>
            <a:r>
              <a:rPr lang="en-US" sz="2400" dirty="0"/>
              <a:t>Man cannot leave the goat/ wolf alone with </a:t>
            </a:r>
          </a:p>
          <a:p>
            <a:pPr marL="532899" lvl="1" indent="0">
              <a:buNone/>
            </a:pPr>
            <a:r>
              <a:rPr lang="en-US" sz="2400" dirty="0"/>
              <a:t>	Cabbage/goat, as the goat/wolf will eat the </a:t>
            </a:r>
          </a:p>
          <a:p>
            <a:pPr marL="532899" lvl="1" indent="0">
              <a:buNone/>
            </a:pPr>
            <a:r>
              <a:rPr lang="en-US" sz="2400" dirty="0"/>
              <a:t>	Cabbage /goat.</a:t>
            </a:r>
            <a:endParaRPr lang="en-US" sz="24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Computational Problem Solving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C15A7F-6B57-4DAD-B2AF-236793DAC63A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29E02-E2BD-457F-BD17-0C397A51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81" y="2519859"/>
            <a:ext cx="5472386" cy="49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045" y="1079700"/>
            <a:ext cx="12540987" cy="6372988"/>
          </a:xfrm>
        </p:spPr>
        <p:txBody>
          <a:bodyPr anchor="t"/>
          <a:lstStyle/>
          <a:p>
            <a:r>
              <a:rPr lang="en-US" sz="2800" i="1" dirty="0"/>
              <a:t>Simple algorithmic approach for solving this problem is trying all possible combinations of items that may be rowed back (</a:t>
            </a:r>
            <a:r>
              <a:rPr lang="en-US" sz="2800" b="1" i="1" dirty="0"/>
              <a:t>called brute force</a:t>
            </a:r>
            <a:r>
              <a:rPr lang="en-US" sz="2800" i="1" dirty="0"/>
              <a:t>).</a:t>
            </a:r>
            <a:endParaRPr lang="en-IN" sz="2366" dirty="0"/>
          </a:p>
          <a:p>
            <a:r>
              <a:rPr lang="en-US" sz="2600" b="1" dirty="0"/>
              <a:t>Representation for this problem:</a:t>
            </a:r>
          </a:p>
          <a:p>
            <a:pPr lvl="1"/>
            <a:r>
              <a:rPr lang="en-US" sz="2400" dirty="0"/>
              <a:t>Relevant aspects of problem need to be represented, all irrelevant details can be omitted.</a:t>
            </a:r>
          </a:p>
          <a:p>
            <a:pPr lvl="1"/>
            <a:r>
              <a:rPr lang="en-US" sz="2400" dirty="0"/>
              <a:t>Relevant information is </a:t>
            </a:r>
            <a:r>
              <a:rPr lang="en-US" sz="2400" b="1" i="1" dirty="0"/>
              <a:t>where</a:t>
            </a:r>
            <a:r>
              <a:rPr lang="en-US" sz="2400" dirty="0"/>
              <a:t> </a:t>
            </a:r>
            <a:r>
              <a:rPr lang="en-US" sz="2400" i="1" dirty="0"/>
              <a:t>each item is at each step, </a:t>
            </a:r>
            <a:r>
              <a:rPr lang="en-US" sz="2400" b="1" i="1" dirty="0"/>
              <a:t>or</a:t>
            </a:r>
            <a:r>
              <a:rPr lang="en-US" sz="2400" i="1" dirty="0"/>
              <a:t> what is </a:t>
            </a:r>
            <a:r>
              <a:rPr lang="en-US" sz="2400" b="1" i="1" dirty="0"/>
              <a:t>state </a:t>
            </a:r>
            <a:r>
              <a:rPr lang="en-US" sz="2400" i="1" dirty="0"/>
              <a:t>of each item at each step</a:t>
            </a:r>
            <a:r>
              <a:rPr lang="en-US" sz="2400" dirty="0"/>
              <a:t>.</a:t>
            </a:r>
          </a:p>
          <a:p>
            <a:pPr lvl="1"/>
            <a:endParaRPr lang="en-US" sz="2166" b="1" dirty="0"/>
          </a:p>
          <a:p>
            <a:r>
              <a:rPr lang="en-US" sz="2800" dirty="0"/>
              <a:t>The </a:t>
            </a:r>
            <a:r>
              <a:rPr lang="en-US" sz="2800" i="1" dirty="0"/>
              <a:t>start state </a:t>
            </a:r>
            <a:r>
              <a:rPr lang="en-US" sz="2800" dirty="0"/>
              <a:t>of the problem can be represented as follows: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Man, Cabbage, Goat, Wolf problem: Solution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37D152-CD4E-4E13-BBC8-563CBC4435FF}" type="datetime5">
              <a:rPr lang="en-US" smtClean="0"/>
              <a:t>23-Sep-21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653BCC-7A29-4D00-A83B-6CBC9E95BC72}"/>
              </a:ext>
            </a:extLst>
          </p:cNvPr>
          <p:cNvGrpSpPr/>
          <p:nvPr/>
        </p:nvGrpSpPr>
        <p:grpSpPr>
          <a:xfrm>
            <a:off x="3960217" y="4824115"/>
            <a:ext cx="3620969" cy="2280827"/>
            <a:chOff x="4360183" y="4879923"/>
            <a:chExt cx="3620969" cy="22808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BFC374-34F9-4706-A504-7026E030D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0183" y="4879923"/>
              <a:ext cx="3620969" cy="7920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757B6F-EACD-4F68-82C1-A29D315EF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527" y="6625406"/>
              <a:ext cx="3471625" cy="535344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35DC65F-4545-4C27-9069-ED78770425A7}"/>
                </a:ext>
              </a:extLst>
            </p:cNvPr>
            <p:cNvSpPr/>
            <p:nvPr/>
          </p:nvSpPr>
          <p:spPr>
            <a:xfrm rot="5400000">
              <a:off x="5820441" y="5944808"/>
              <a:ext cx="792089" cy="3840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9061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045" y="1079700"/>
            <a:ext cx="12540987" cy="6372988"/>
          </a:xfrm>
        </p:spPr>
        <p:txBody>
          <a:bodyPr anchor="t"/>
          <a:lstStyle/>
          <a:p>
            <a:r>
              <a:rPr lang="en-US" sz="2800" dirty="0"/>
              <a:t>After the development of an algorithm for solving a given problem, an important question is, </a:t>
            </a:r>
          </a:p>
          <a:p>
            <a:pPr marL="0" indent="0">
              <a:buNone/>
            </a:pPr>
            <a:r>
              <a:rPr lang="en-US" sz="2800" b="1" i="1" dirty="0"/>
              <a:t>	“Can a solution to the problem be found in a reasonable amount of time?”</a:t>
            </a:r>
            <a:r>
              <a:rPr lang="en-US" sz="2800" i="1" dirty="0"/>
              <a:t> </a:t>
            </a:r>
          </a:p>
          <a:p>
            <a:r>
              <a:rPr lang="en-US" sz="2800" i="1" dirty="0"/>
              <a:t>If not, then the particular algorithm is of limited practical use. </a:t>
            </a:r>
          </a:p>
          <a:p>
            <a:endParaRPr lang="en-US" sz="2800" b="1" i="1" dirty="0"/>
          </a:p>
          <a:p>
            <a:r>
              <a:rPr lang="en-US" sz="2600" b="1" i="1" dirty="0"/>
              <a:t>Example: </a:t>
            </a:r>
            <a:r>
              <a:rPr lang="en-US" sz="2600" b="1" dirty="0"/>
              <a:t>Traveling Salesman problem</a:t>
            </a:r>
          </a:p>
          <a:p>
            <a:pPr lvl="1"/>
            <a:r>
              <a:rPr lang="en-US" sz="2400" dirty="0"/>
              <a:t>The problem is to find the shortest </a:t>
            </a:r>
          </a:p>
          <a:p>
            <a:pPr marL="532899" lvl="1" indent="0">
              <a:buNone/>
            </a:pPr>
            <a:r>
              <a:rPr lang="en-US" sz="2400" dirty="0"/>
              <a:t>	Route of travel for a salesman </a:t>
            </a:r>
          </a:p>
          <a:p>
            <a:pPr marL="532899" lvl="1" indent="0">
              <a:buNone/>
            </a:pPr>
            <a:r>
              <a:rPr lang="en-US" sz="2400" dirty="0"/>
              <a:t>	needing to visit a given set of cities.</a:t>
            </a:r>
          </a:p>
          <a:p>
            <a:pPr lvl="1"/>
            <a:endParaRPr lang="en-IN" sz="2366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Limits of Computational Problem Solving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D00328-74F5-4AEA-93EB-C9D3799893D0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3AA95-E04E-4EC0-BCF1-AAA1BBD5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65" y="3383954"/>
            <a:ext cx="7317015" cy="40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045" y="1079700"/>
            <a:ext cx="12540987" cy="6372988"/>
          </a:xfrm>
        </p:spPr>
        <p:txBody>
          <a:bodyPr anchor="t"/>
          <a:lstStyle/>
          <a:p>
            <a:r>
              <a:rPr lang="en-US" sz="2600" b="1" i="1" dirty="0"/>
              <a:t>Example: </a:t>
            </a:r>
            <a:r>
              <a:rPr lang="en-US" sz="2600" b="1" dirty="0"/>
              <a:t>Traveling Salesman problem</a:t>
            </a:r>
            <a:endParaRPr lang="en-US" sz="2400" dirty="0"/>
          </a:p>
          <a:p>
            <a:r>
              <a:rPr lang="en-US" sz="2600" b="1" dirty="0"/>
              <a:t>Brute force approach: </a:t>
            </a:r>
            <a:r>
              <a:rPr lang="en-US" sz="2600" dirty="0"/>
              <a:t>The lengths of all </a:t>
            </a:r>
          </a:p>
          <a:p>
            <a:pPr marL="0" indent="0">
              <a:buNone/>
            </a:pPr>
            <a:r>
              <a:rPr lang="en-US" sz="2600" dirty="0"/>
              <a:t>     possible routes  would be calculated and </a:t>
            </a:r>
          </a:p>
          <a:p>
            <a:pPr marL="0" indent="0">
              <a:buNone/>
            </a:pPr>
            <a:r>
              <a:rPr lang="en-US" sz="2600" dirty="0"/>
              <a:t>     compared to find the shortest one.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400" dirty="0"/>
              <a:t>For 10 cities, the number of possible routes</a:t>
            </a:r>
          </a:p>
          <a:p>
            <a:pPr marL="0" indent="0">
              <a:buNone/>
            </a:pPr>
            <a:r>
              <a:rPr lang="en-US" sz="2400" dirty="0"/>
              <a:t>      is 10!, whereas for 20 cities, the number of</a:t>
            </a:r>
          </a:p>
          <a:p>
            <a:pPr marL="0" indent="0">
              <a:buNone/>
            </a:pPr>
            <a:r>
              <a:rPr lang="en-US" sz="2400" dirty="0"/>
              <a:t>       possible routes is 20!.</a:t>
            </a:r>
          </a:p>
          <a:p>
            <a:r>
              <a:rPr lang="en-US" sz="2400" dirty="0"/>
              <a:t>If a computer could compute the lengths of one million routes per second, it would  take over 77,000 years to find the shortest route for twenty cities by this approach. Therefore, brute-force approach is impractical for this problem. </a:t>
            </a:r>
          </a:p>
          <a:p>
            <a:endParaRPr lang="en-US" sz="2400" dirty="0"/>
          </a:p>
          <a:p>
            <a:r>
              <a:rPr lang="en-US" sz="2400" b="1" i="1" dirty="0"/>
              <a:t>Any algorithm that correctly solves a given problem must solve the problem in a reasonable amount of time, otherwise it is of limited practical use.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Limits of Computational Problem Solving</a:t>
            </a:r>
            <a:endParaRPr lang="en-IN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02C591-5F73-425B-B0AF-144CB3E25E4A}" type="datetime5">
              <a:rPr lang="en-US" smtClean="0"/>
              <a:t>23-Sep-21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3AA95-E04E-4EC0-BCF1-AAA1BBD5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51" y="925702"/>
            <a:ext cx="6975848" cy="38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028" y="1007691"/>
            <a:ext cx="6384502" cy="626469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 A good definition of computer science is “the science of programming computers.”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400" dirty="0"/>
              <a:t>FALSE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Which of the following areas of study are included within the field of computer science?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Software engineering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Database management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Information security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All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In order to computationally solve a problem, two things are needed: a representation of the problem, and an _________ that solves it.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529" y="1079699"/>
            <a:ext cx="6810751" cy="626469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400" dirty="0"/>
              <a:t>Leaving out detail in a given representation is a form of _______________. 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400" dirty="0"/>
              <a:t>A “brute-force” approach for solving a given problem is to: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Try all possible algorithms for solving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Try all possible solutions for solving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Try various representations of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All of the above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endParaRPr lang="en-US" sz="1857" dirty="0"/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400" dirty="0"/>
              <a:t>For which of the following problems is a brute-force approach practical to use?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Man, Cabbage, Goat, Wolf problem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Traveling Salesman problem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Chess-playing program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All of the above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Exercise: MCQs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ECB9-0AC5-405C-88B8-81462259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8FBC7-99CE-4B45-ABA6-358599D7FFA8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21760-CD0F-47C3-BDCC-FD179AED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028" y="1007691"/>
            <a:ext cx="6384502" cy="626469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 A good definition of computer science is “the science of programming computers.”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400" dirty="0"/>
              <a:t>TRUE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FALSE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Which of the following areas of study are included within the field of computer science?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Software engineering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Database management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dirty="0"/>
              <a:t>Information security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r>
              <a:rPr lang="en-US" sz="2400" b="1" dirty="0"/>
              <a:t>All of the above </a:t>
            </a:r>
          </a:p>
          <a:p>
            <a:pPr marL="923486" lvl="1" indent="-457200">
              <a:buSzPct val="100000"/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/>
              <a:t>In order to computationally solve a problem, two things are needed: a representation of the problem, and an </a:t>
            </a:r>
            <a:r>
              <a:rPr lang="en-US" sz="2400" b="1" dirty="0"/>
              <a:t>algorithm</a:t>
            </a:r>
            <a:r>
              <a:rPr lang="en-US" sz="2400" dirty="0"/>
              <a:t> that solves it.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CB57-3067-450E-8B07-92D1D38F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529" y="1079699"/>
            <a:ext cx="6810751" cy="626469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400" dirty="0"/>
              <a:t>Leaving out detail in a given representation is a form </a:t>
            </a:r>
            <a:r>
              <a:rPr lang="en-US" sz="2400" b="1" dirty="0"/>
              <a:t>of abstraction.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400" dirty="0"/>
              <a:t>A “brute-force” approach for solving a given problem is to: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Try all possible algorithms for solving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b="1" dirty="0"/>
              <a:t>Try all possible solutions for solving the problem</a:t>
            </a:r>
            <a:r>
              <a:rPr lang="en-US" sz="2200" dirty="0"/>
              <a:t>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Try various representations of the problem.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All of the above </a:t>
            </a:r>
            <a:endParaRPr lang="en-US" sz="1857" dirty="0"/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400" dirty="0"/>
              <a:t>For which of the following problems is a brute-force approach practical to use?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b="1" dirty="0"/>
              <a:t>Man, Cabbage, Goat, Wolf problem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Traveling Salesman problem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Chess-playing program </a:t>
            </a:r>
          </a:p>
          <a:p>
            <a:pPr marL="990099" lvl="1" indent="-457200">
              <a:buSzPct val="100000"/>
              <a:buFont typeface="+mj-lt"/>
              <a:buAutoNum type="alphaLcParenR"/>
            </a:pPr>
            <a:r>
              <a:rPr lang="en-US" sz="2200" dirty="0"/>
              <a:t>All of the above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7DE66-5756-4D38-9F1E-212C4DA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MCQs:</a:t>
            </a:r>
            <a:r>
              <a:rPr lang="en-US" sz="4000" dirty="0"/>
              <a:t> Answer</a:t>
            </a:r>
            <a:endParaRPr lang="en-IN" sz="4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ECB9-0AC5-405C-88B8-81462259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7F29D1-B560-4703-91EA-010A1567C327}" type="datetime5">
              <a:rPr lang="en-US" smtClean="0"/>
              <a:t>23-Sep-21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4188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3265</Words>
  <Application>Microsoft Office PowerPoint</Application>
  <PresentationFormat>Custom</PresentationFormat>
  <Paragraphs>448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LM Roman 12</vt:lpstr>
      <vt:lpstr>Wingdings</vt:lpstr>
      <vt:lpstr>Beamer</vt:lpstr>
      <vt:lpstr>Computational Thinking and Programing</vt:lpstr>
      <vt:lpstr>Contents</vt:lpstr>
      <vt:lpstr>What is Computer Science</vt:lpstr>
      <vt:lpstr>Computational Problem Solving</vt:lpstr>
      <vt:lpstr>Man, Cabbage, Goat, Wolf problem: Solution</vt:lpstr>
      <vt:lpstr>Limits of Computational Problem Solving</vt:lpstr>
      <vt:lpstr>Limits of Computational Problem Solving</vt:lpstr>
      <vt:lpstr>Exercise: MCQs </vt:lpstr>
      <vt:lpstr>MCQs: Answer</vt:lpstr>
      <vt:lpstr>What Is an Algorithm ?</vt:lpstr>
      <vt:lpstr>Computer Algorithms</vt:lpstr>
      <vt:lpstr>Exercise: MCQs</vt:lpstr>
      <vt:lpstr>MCQs: Answer</vt:lpstr>
      <vt:lpstr>Computer Hardware</vt:lpstr>
      <vt:lpstr>Fundamental Hardware Components </vt:lpstr>
      <vt:lpstr>Bridging Hardware and Software</vt:lpstr>
      <vt:lpstr>Bridging Hardware and Software</vt:lpstr>
      <vt:lpstr>Digital Computing: Information Representation</vt:lpstr>
      <vt:lpstr>Information Representation</vt:lpstr>
      <vt:lpstr>Binary Number System</vt:lpstr>
      <vt:lpstr>Conversion Decimal (base 10) to Binary (</vt:lpstr>
      <vt:lpstr>Exercise: MCQs</vt:lpstr>
      <vt:lpstr>MCQs: Answers</vt:lpstr>
      <vt:lpstr>What Is Computer Software?</vt:lpstr>
      <vt:lpstr>Syntax, Semantics of a Language</vt:lpstr>
      <vt:lpstr>Program  Translation</vt:lpstr>
      <vt:lpstr>Program  Translation</vt:lpstr>
      <vt:lpstr>Program Debugging: Syntax Errors vs. Semantic Errors </vt:lpstr>
      <vt:lpstr>Procedural vs. Object-Oriented Programming</vt:lpstr>
      <vt:lpstr>Exercise: MCQs</vt:lpstr>
      <vt:lpstr>MCQs: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</dc:title>
  <dc:creator>Vijaypal Singh Rathor</dc:creator>
  <cp:lastModifiedBy>Jagendra Singh</cp:lastModifiedBy>
  <cp:revision>342</cp:revision>
  <dcterms:created xsi:type="dcterms:W3CDTF">2020-05-19T20:24:42Z</dcterms:created>
  <dcterms:modified xsi:type="dcterms:W3CDTF">2021-09-23T16:55:19Z</dcterms:modified>
</cp:coreProperties>
</file>