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48" r:id="rId2"/>
  </p:sldMasterIdLst>
  <p:notesMasterIdLst>
    <p:notesMasterId r:id="rId27"/>
  </p:notesMasterIdLst>
  <p:sldIdLst>
    <p:sldId id="279" r:id="rId3"/>
    <p:sldId id="258" r:id="rId4"/>
    <p:sldId id="368" r:id="rId5"/>
    <p:sldId id="3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36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230CC-7A89-4EFE-8CA1-C5B3B8AF6CEA}" type="datetimeFigureOut">
              <a:rPr lang="en-IN" smtClean="0"/>
              <a:pPr/>
              <a:t>07-09-2020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BC968-E34A-40A9-A00C-07C33B845C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5680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363A86-A636-4A26-BB5C-93445309A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5D54867-E1B4-4B56-88EE-BFAC4CCE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946F36-B452-4C2B-A1BC-295B87B9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C4850-9BF6-4D83-8CB2-E13039D62044}" type="datetime1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5B2BBD-7D6B-4E75-935D-8BBFF763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3A74C6-2EB5-48F4-8251-D599193F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E69-B6E9-467F-BB1B-5F83465C7B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281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3FFD15-C392-4BFC-A0F0-F35581EC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1C767FF-EB54-4D48-86A8-F93E6A289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367B10-5199-4CA6-9FF4-F6B97661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B75E-6483-4DBE-A585-490B200F466C}" type="datetime1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55E260-3A87-4380-B3BF-74D18183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C1B347-3453-4C16-8959-70E93D8A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E69-B6E9-467F-BB1B-5F83465C7B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6885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486573E-7ACD-4A80-B8A8-812EFE279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6E605A0-6065-4E5F-8C39-F46B431E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00EF5D-F1C5-4AA7-AC87-F71CF85E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0718-B65E-49AE-9971-1F4F88EFBF99}" type="datetime1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E632D4-4289-401A-9663-5B37704E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0FEE35-DA55-4A43-9F87-263E6EFA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E69-B6E9-467F-BB1B-5F83465C7B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30268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F6F42-0DF6-7F41-A35A-FAD2F3A30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A05118C-DCD0-D744-9617-01D2A9E54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0B4BA3-0746-D94F-BB7F-870DDBE0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4C95-3F8B-42AD-9EFF-19478120E59C}" type="datetime1">
              <a:rPr lang="en-IN" smtClean="0"/>
              <a:pPr/>
              <a:t>07-09-2020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17CEF8-1452-9D41-8466-5951F62E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1786E8-A2DB-B848-B3C9-CA97BCB6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7865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A9DD6-1992-9043-B714-E15FE04C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EDF830-82BD-4940-B114-F3475445B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FA5361-471F-A044-BEBB-8CBAA6C2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A0BB-8F24-45DA-B0F2-3A67146205B8}" type="datetime1">
              <a:rPr lang="en-IN" smtClean="0"/>
              <a:pPr/>
              <a:t>07-09-2020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941ED1-C88D-EA4F-B978-BEE093B0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952ADA-09B0-AE4B-879E-F1FD87E5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2707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F0DA8A-9BBE-7A41-8D36-6E3401F2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CCE368-6C1C-1F4F-9A0B-A5211067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BD650C-963B-584D-B3F5-6E4FF673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E9BB-DFBE-4B0E-AC58-2FDF9E9FDD33}" type="datetime1">
              <a:rPr lang="en-IN" smtClean="0"/>
              <a:pPr/>
              <a:t>07-09-2020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6231A2-10DA-A141-871E-943A4417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42FE58-E0ED-DF46-B00E-0ABB4AD9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2253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33F230-8CA3-FD41-BC35-F16072A5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AA3F09-FA53-FF4B-88EA-8333733C3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C1783F1-26D1-5D40-9A12-02E2C1C4A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FD1E2F-4257-FD4D-B3D9-E47CF61C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9C70-9D27-4BBE-9897-55D1042CDA9D}" type="datetime1">
              <a:rPr lang="en-IN" smtClean="0"/>
              <a:pPr/>
              <a:t>07-09-2020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E070D5-3DBC-E74F-B653-0BC01C07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BEBBD4-8056-8844-B52B-D89E3704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6729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A69CCB-7DD4-1D41-A06D-D073F312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38203ED-564C-1841-9E27-C469AF244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5CAE46-1764-FF4C-B795-77329DDD7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C093BB7-AA0B-AE45-BC43-01AA5988F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6F500C5-FF8D-4A4F-960F-F0BD75438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9BD551B-73C4-A24B-BA74-6E6C59FE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7EF8-25AB-4A47-88F6-6F88145B8551}" type="datetime1">
              <a:rPr lang="en-IN" smtClean="0"/>
              <a:pPr/>
              <a:t>07-09-2020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B3AA90F-D25B-804A-8992-DAD4A2CC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B15D27C-2D4C-1D47-BC1A-769018F6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0841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9AD391-3397-354D-B03E-D12F1FC1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92002E7-CCA7-D843-905A-9AEB8305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0943-F1CF-4243-9F6D-590C9596BEE0}" type="datetime1">
              <a:rPr lang="en-IN" smtClean="0"/>
              <a:pPr/>
              <a:t>07-09-2020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8C2A30A-0D9D-664D-87CF-2DED1BF3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1BF79-1370-1B43-BD9F-350EC461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9705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806B272-B2C5-5C44-A9FF-6C3AFEBA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8F0-A56E-48FB-9379-3C60228932B5}" type="datetime1">
              <a:rPr lang="en-IN" smtClean="0"/>
              <a:pPr/>
              <a:t>07-09-2020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0027FDC-6F8C-154B-903B-628A43EE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F772E17-64B7-BF46-B1C6-65BB18EB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6870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7BBB1C-2678-AA48-9EAF-24F13FE7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97CEB6-1BB9-4A49-ACB0-B294E051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A9F701C-7C31-464D-92EA-6D3B097AC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003C05-0FAD-C248-BE05-6ADFB2AC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BF95-4935-4B7D-A7CF-76C2A58F2ACC}" type="datetime1">
              <a:rPr lang="en-IN" smtClean="0"/>
              <a:pPr/>
              <a:t>07-09-2020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BB1321-CA8B-DA4A-9699-565D0453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CFAA9E-5516-8F4A-89E3-0BA6CCA9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701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83CE9F-D6FE-4C5A-824F-2CB4BDCD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96AD80-C007-42B4-ABF0-95B2A02AB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E9DEC4-31E9-4B35-883F-661D4C33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F1BC-9D6B-4D01-80E9-EC9998606619}" type="datetime1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C83BD6-F6C4-44DE-8A34-9CB5EF5D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C682DC-E515-45EB-914B-82ED473D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E69-B6E9-467F-BB1B-5F83465C7B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5702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A898A0-2D96-C042-AE94-1F461E90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E58718D-8B02-6E43-A518-6B8E6AC9E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8D7EA38-47E1-F74D-BEDD-93FF5F975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8EDC4A-53DF-9B41-9417-85A9978E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0E18-2AC0-4EB9-A8F3-474128DD5824}" type="datetime1">
              <a:rPr lang="en-IN" smtClean="0"/>
              <a:pPr/>
              <a:t>07-09-2020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F50B7-038B-4C40-AE33-C462DAA2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DE76079-A2A4-7D43-8D24-D4072D56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5582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B8CDF9-17F4-B740-85D3-83C240BF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2D6216F-7B04-2D44-9728-4FFEAC9C2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65E589-A29C-9240-9B7B-DA5B4AA6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1BAA-B953-4942-BEAE-CACD012BD329}" type="datetime1">
              <a:rPr lang="en-IN" smtClean="0"/>
              <a:pPr/>
              <a:t>07-09-2020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D36D8C-BDEF-0A42-9921-042BECC4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5049FE-9981-EA40-B956-84F8C87C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65625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627DB6D-2F93-BB4A-A984-14FA758FB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FB0E791-A971-0648-A185-CAE72D3DD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D20141-DA3E-4D42-91F1-761296C4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73EB-B0CD-4D55-9B97-388E7366DE59}" type="datetime1">
              <a:rPr lang="en-IN" smtClean="0"/>
              <a:pPr/>
              <a:t>07-09-2020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D85213-671C-2342-9274-72F87196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17D649-B5F0-954A-B270-A9E372A2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097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E9F57A-5AD4-4FD0-A9E3-F978765A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16923C-A734-4B5C-872E-B1F0CF150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7098B0-1DCA-4E3B-B77C-3C7FB5F6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44165-9CC2-4BA2-B68D-E373AE28DE08}" type="datetime1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E54FA5-3662-4675-878F-464D72DB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5EC938-C907-4DB6-BE43-844F4FCD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E69-B6E9-467F-BB1B-5F83465C7B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204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1EEE22-0FAC-456D-A4D4-E959C1CD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EF2AA6-828A-4772-890C-D8CF658B5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59BCA24-F999-4C47-8D98-F80D154ED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D191242-8DF8-4C75-BEA6-714002BD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5338-0D2E-486D-B78A-579186D5C18A}" type="datetime1">
              <a:rPr lang="en-IN" smtClean="0"/>
              <a:pPr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087594A-494F-4AE8-AE7B-045B0A0D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C8A9F73-5CE9-4286-8CC6-279C52EC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E69-B6E9-467F-BB1B-5F83465C7B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612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F55EA7-C144-470A-8BDD-DD32CD5C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B836E2D-EDA4-46BB-9165-86EBFD22C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29B6BF8-666E-4FA4-844F-4B6CF919D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E95FB5C-BCC7-43E9-B446-358C6FCA9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CF94CC4-67F0-41AB-B5B4-7E7AA925E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BDD0B6E-906F-40E5-97C0-7CCC7CB5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5F98-AFE7-497B-B58F-30FCA2E51080}" type="datetime1">
              <a:rPr lang="en-IN" smtClean="0"/>
              <a:pPr/>
              <a:t>07-09-2020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5C2946C-0EF4-490D-89E9-EB5292E8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D4BF5C1-2895-4B24-9312-175C59DE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E69-B6E9-467F-BB1B-5F83465C7B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2733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84DB15-D694-4A87-B00C-FAB5AC7A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3B2E0B5-FDFF-47A0-ABBB-A64D1122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2828-CDD5-4847-A7D1-B89416ACBBE0}" type="datetime1">
              <a:rPr lang="en-IN" smtClean="0"/>
              <a:pPr/>
              <a:t>07-09-2020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55D79C3-D613-4301-B78B-070F6330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50B49E4-30F3-4022-8309-5D091713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E69-B6E9-467F-BB1B-5F83465C7B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9967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0494A0C-D5E0-4C47-8FB3-5D1D6AE7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1868-3788-4813-9EAC-C87FB536A7FB}" type="datetime1">
              <a:rPr lang="en-IN" smtClean="0"/>
              <a:pPr/>
              <a:t>07-09-2020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54D7F4C-E5B3-45A0-92F8-DFCD854F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A257C8E-174B-4DBB-9F84-DF42293B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E69-B6E9-467F-BB1B-5F83465C7B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169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8EE02F-6024-47C8-9A2B-CDD7E941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3A3DB0-B9DB-4145-B291-F2F8F1D6F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E927C95-EB5D-477F-8605-4777E4AB9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2EF17E-D0B9-41D9-8E61-F7A73102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FDFC-1194-4295-B67C-AF332B2E8F35}" type="datetime1">
              <a:rPr lang="en-IN" smtClean="0"/>
              <a:pPr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16040F5-B4EF-4C80-B21B-37DF431B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5ADEA6-E763-4DCF-9CF7-3B095ECA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E69-B6E9-467F-BB1B-5F83465C7B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996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768BBD-1544-44F7-A0CA-03F2E70F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E70C765-0FBD-4811-AD49-8DA8F8A24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1B35081-5FAC-4625-9B2D-B2818A5DB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FDF771-7084-49F2-B04F-28013693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4B26-B04E-49CB-9C66-7C47198B587C}" type="datetime1">
              <a:rPr lang="en-IN" smtClean="0"/>
              <a:pPr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1DB5BFA-A2AC-4D91-AE6E-BB6B1636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4F9A55-C22E-45A5-9344-1B9D1E75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3E69-B6E9-467F-BB1B-5F83465C7B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4504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793A167-1125-4A4C-B14D-C4EDC3CE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3177D3-295A-4223-8C64-A2A94D561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01E2A-13F0-49A9-A1AC-5912CA770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D6C5A-4E11-4965-971B-79281C837FF5}" type="datetime1">
              <a:rPr lang="en-IN" smtClean="0"/>
              <a:pPr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9CCBF2-0F1F-45EB-A37E-F8A8F264D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9D9DDE-2E38-4A6B-A337-BAC5941A3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3434" y="6356349"/>
            <a:ext cx="498566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BB73E69-B6E9-467F-BB1B-5F83465C7B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9492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F802454-00F4-AD46-96E3-90C0EA9F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FC4A82-1295-4445-851D-A797684F2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9DC530-920B-6043-ACBC-31CFEDE86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E9BE7-D85C-4648-83CD-19332E6CFB2B}" type="datetime1">
              <a:rPr lang="en-IN" smtClean="0"/>
              <a:pPr/>
              <a:t>07-09-2020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E86808-1B08-7F46-B091-2263B0972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1DF617-8746-4F49-9226-590B5586C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8120" y="6356350"/>
            <a:ext cx="563880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FF598C9-F933-014D-BDFC-ECF589F31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573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4A3DF37-2126-48A8-AAC5-6A6D5E2052EE}"/>
              </a:ext>
            </a:extLst>
          </p:cNvPr>
          <p:cNvGrpSpPr/>
          <p:nvPr/>
        </p:nvGrpSpPr>
        <p:grpSpPr>
          <a:xfrm>
            <a:off x="10303186" y="5772150"/>
            <a:ext cx="1600182" cy="914401"/>
            <a:chOff x="1106668" y="5356884"/>
            <a:chExt cx="1844621" cy="105715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0247E0-36B7-4FE9-A5FA-11025BCA8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9514" t="6380" r="19905" b="6380"/>
            <a:stretch/>
          </p:blipFill>
          <p:spPr>
            <a:xfrm>
              <a:off x="2175374" y="5889836"/>
              <a:ext cx="515637" cy="5242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55AF961-1735-4C40-AF8E-B64262C04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11610" y="5872330"/>
              <a:ext cx="529031" cy="52903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B07A75B-DBFB-47A6-A7BF-55C660EB36AF}"/>
                </a:ext>
              </a:extLst>
            </p:cNvPr>
            <p:cNvSpPr txBox="1"/>
            <p:nvPr/>
          </p:nvSpPr>
          <p:spPr>
            <a:xfrm>
              <a:off x="1106668" y="5356884"/>
              <a:ext cx="1844621" cy="462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/>
                <a:t>@</a:t>
              </a:r>
              <a:r>
                <a:rPr lang="en-IN" sz="2000" b="1" dirty="0" err="1"/>
                <a:t>csebennett</a:t>
              </a:r>
              <a:endParaRPr lang="en-IN" sz="2000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617F8F65-E48E-482C-A557-2E2EDF648DEE}"/>
              </a:ext>
            </a:extLst>
          </p:cNvPr>
          <p:cNvGrpSpPr/>
          <p:nvPr/>
        </p:nvGrpSpPr>
        <p:grpSpPr>
          <a:xfrm>
            <a:off x="8457885" y="5776439"/>
            <a:ext cx="1728422" cy="895286"/>
            <a:chOff x="9289360" y="5383814"/>
            <a:chExt cx="1992450" cy="103505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42E57206-30AA-4B95-8FF3-EEB013F80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6862" t="4764" r="18925" b="7198"/>
            <a:stretch/>
          </p:blipFill>
          <p:spPr>
            <a:xfrm>
              <a:off x="9868196" y="5889836"/>
              <a:ext cx="526177" cy="52903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B0A41045-AA0C-4439-97FF-355E5F356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06003" y="5884201"/>
              <a:ext cx="529032" cy="52903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D1CC325B-D279-4B31-AC5E-A3A1A2DA2964}"/>
                </a:ext>
              </a:extLst>
            </p:cNvPr>
            <p:cNvSpPr txBox="1"/>
            <p:nvPr/>
          </p:nvSpPr>
          <p:spPr>
            <a:xfrm>
              <a:off x="9289360" y="5383814"/>
              <a:ext cx="1992450" cy="462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/>
                <a:t>@</a:t>
              </a:r>
              <a:r>
                <a:rPr lang="en-IN" sz="2000" b="1" dirty="0" err="1"/>
                <a:t>cse_bennett</a:t>
              </a:r>
              <a:endParaRPr lang="en-IN" sz="2000" b="1" dirty="0"/>
            </a:p>
          </p:txBody>
        </p:sp>
      </p:grpSp>
      <p:pic>
        <p:nvPicPr>
          <p:cNvPr id="1026" name="Picture 2" descr="Benefits of Python over Other Programming Languages - Invensis ...">
            <a:extLst>
              <a:ext uri="{FF2B5EF4-FFF2-40B4-BE49-F238E27FC236}">
                <a16:creationId xmlns:a16="http://schemas.microsoft.com/office/drawing/2014/main" xmlns="" id="{6BD02346-B63D-4EF5-98F8-1BB69D99C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468" y="1085850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0D0FA3-95AB-472E-9F1D-F1DA7D57C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3602"/>
            <a:ext cx="9033910" cy="1264588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Book Antiqua" panose="02040602050305030304" pitchFamily="18" charset="0"/>
              </a:rPr>
              <a:t>Computational Thinking with Programming</a:t>
            </a:r>
            <a:endParaRPr lang="en-IN" sz="32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6BDA82C-BB76-47DE-A3A5-73D8F1B85187}"/>
              </a:ext>
            </a:extLst>
          </p:cNvPr>
          <p:cNvSpPr/>
          <p:nvPr/>
        </p:nvSpPr>
        <p:spPr>
          <a:xfrm>
            <a:off x="3873667" y="3154730"/>
            <a:ext cx="3158091" cy="548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Book Antiqua" panose="02040602050305030304" pitchFamily="18" charset="0"/>
              </a:rPr>
              <a:t>Lecture - 10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1635AF28-1D52-48D7-AEB5-4A6DE4D387F9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5214" y="6121904"/>
            <a:ext cx="2690318" cy="675878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xmlns="" id="{572095E0-6890-43C3-8FBF-5E9CFDB5F1B9}"/>
              </a:ext>
            </a:extLst>
          </p:cNvPr>
          <p:cNvSpPr txBox="1">
            <a:spLocks/>
          </p:cNvSpPr>
          <p:nvPr/>
        </p:nvSpPr>
        <p:spPr>
          <a:xfrm>
            <a:off x="2214563" y="3965317"/>
            <a:ext cx="6759741" cy="66019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Book Antiqua" panose="02040602050305030304" pitchFamily="18" charset="0"/>
              </a:rPr>
              <a:t>Function : Continues….</a:t>
            </a:r>
            <a:endParaRPr lang="en-IN" sz="20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4677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136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Solution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arenR" startAt="3"/>
            </a:pPr>
            <a:r>
              <a:rPr lang="en-US" sz="2600" dirty="0">
                <a:solidFill>
                  <a:srgbClr val="0070C0"/>
                </a:solidFill>
              </a:rPr>
              <a:t>Design</a:t>
            </a:r>
            <a:r>
              <a:rPr lang="en-US" sz="2600" dirty="0"/>
              <a:t>: </a:t>
            </a:r>
            <a:endParaRPr lang="en-US" sz="2400" dirty="0"/>
          </a:p>
          <a:p>
            <a:pPr lvl="2"/>
            <a:r>
              <a:rPr lang="en-US" sz="2400" dirty="0"/>
              <a:t>Pseudocode:</a:t>
            </a:r>
          </a:p>
          <a:p>
            <a:pPr lvl="3"/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rabicParenR" startAt="4"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DF7823E-667E-BF4A-B086-32B06BD1BA82}"/>
              </a:ext>
            </a:extLst>
          </p:cNvPr>
          <p:cNvSpPr txBox="1"/>
          <p:nvPr/>
        </p:nvSpPr>
        <p:spPr>
          <a:xfrm>
            <a:off x="3866146" y="3272590"/>
            <a:ext cx="3615285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Input: C</a:t>
            </a:r>
          </a:p>
          <a:p>
            <a:r>
              <a:rPr lang="en-US" sz="2400" dirty="0"/>
              <a:t>Calculate F as (9/5) * C + 32</a:t>
            </a:r>
          </a:p>
          <a:p>
            <a:r>
              <a:rPr lang="en-US" sz="2400" dirty="0"/>
              <a:t>Output: F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784D616-D225-4C4B-8A5B-076361FE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419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Solution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arenR" startAt="4"/>
            </a:pPr>
            <a:r>
              <a:rPr lang="en-US" sz="2600" dirty="0">
                <a:solidFill>
                  <a:srgbClr val="0070C0"/>
                </a:solidFill>
              </a:rPr>
              <a:t>Implementation</a:t>
            </a:r>
            <a:r>
              <a:rPr lang="en-US" sz="2600" dirty="0"/>
              <a:t>: </a:t>
            </a:r>
            <a:endParaRPr lang="en-US" sz="2400" dirty="0"/>
          </a:p>
          <a:p>
            <a:pPr lvl="2"/>
            <a:r>
              <a:rPr lang="en-US" sz="2400" dirty="0"/>
              <a:t>Python Code:</a:t>
            </a:r>
          </a:p>
          <a:p>
            <a:pPr lvl="3"/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rabicParenR" startAt="4"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DF7823E-667E-BF4A-B086-32B06BD1BA82}"/>
              </a:ext>
            </a:extLst>
          </p:cNvPr>
          <p:cNvSpPr txBox="1"/>
          <p:nvPr/>
        </p:nvSpPr>
        <p:spPr>
          <a:xfrm>
            <a:off x="2213809" y="3368843"/>
            <a:ext cx="8126584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 main():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celsius</a:t>
            </a:r>
            <a:r>
              <a:rPr lang="en-US" sz="2400" dirty="0"/>
              <a:t> = </a:t>
            </a:r>
            <a:r>
              <a:rPr lang="en-US" sz="2400" dirty="0" err="1"/>
              <a:t>eval</a:t>
            </a:r>
            <a:r>
              <a:rPr lang="en-US" sz="2400" dirty="0"/>
              <a:t>(input("What is the Celsius temperature? "))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fahrenheit</a:t>
            </a:r>
            <a:r>
              <a:rPr lang="en-US" sz="2400" dirty="0"/>
              <a:t> = 9/5 * </a:t>
            </a:r>
            <a:r>
              <a:rPr lang="en-US" sz="2400" dirty="0" err="1"/>
              <a:t>celsius</a:t>
            </a:r>
            <a:r>
              <a:rPr lang="en-US" sz="2400" dirty="0"/>
              <a:t> + 32</a:t>
            </a:r>
          </a:p>
          <a:p>
            <a:r>
              <a:rPr lang="en-US" sz="2400" dirty="0"/>
              <a:t>    print("The temperature is", </a:t>
            </a:r>
            <a:r>
              <a:rPr lang="en-US" sz="2400" dirty="0" err="1"/>
              <a:t>fahrenheit</a:t>
            </a:r>
            <a:r>
              <a:rPr lang="en-US" sz="2400" dirty="0"/>
              <a:t>, "degrees Fahrenheit")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main()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E1F7928D-54C6-6842-AE57-B4123A974AC6}"/>
              </a:ext>
            </a:extLst>
          </p:cNvPr>
          <p:cNvSpPr/>
          <p:nvPr/>
        </p:nvSpPr>
        <p:spPr>
          <a:xfrm>
            <a:off x="1320090" y="5968084"/>
            <a:ext cx="9914021" cy="641685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Let us run, debug, and test this code together!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D3B30-4525-49ED-80DB-2B9677C4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590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the Math Library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01FB08-0D9A-744A-A038-1F1CE70734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75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Python provides many useful mathematical functions in a special math </a:t>
                </a:r>
                <a:r>
                  <a:rPr lang="en-US" i="1" dirty="0">
                    <a:solidFill>
                      <a:srgbClr val="0070C0"/>
                    </a:solidFill>
                  </a:rPr>
                  <a:t>library</a:t>
                </a:r>
                <a:r>
                  <a:rPr lang="en-US" dirty="0"/>
                  <a:t> that we can leverage in our programs</a:t>
                </a:r>
              </a:p>
              <a:p>
                <a:pPr lvl="1"/>
                <a:r>
                  <a:rPr lang="en-US" dirty="0"/>
                  <a:t>A library is just a module that contains some useful definitions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Let us illustrate the use of this math library via computing the roots of a quadratic equation with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Such an equation has two solutions: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401FB08-0D9A-744A-A038-1F1CE7073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7575"/>
              </a:xfrm>
              <a:blipFill>
                <a:blip r:embed="rId2"/>
                <a:stretch>
                  <a:fillRect l="-1043" t="-2835" r="-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07F1B17-82CF-434A-A124-067A906A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428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the Math Library: An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F1B2B8-D420-D84E-8BD5-08F9E7F4C9BD}"/>
              </a:ext>
            </a:extLst>
          </p:cNvPr>
          <p:cNvSpPr txBox="1"/>
          <p:nvPr/>
        </p:nvSpPr>
        <p:spPr>
          <a:xfrm>
            <a:off x="1390650" y="1690688"/>
            <a:ext cx="9410700" cy="45243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#The following line will make the math library in Python available for us.</a:t>
            </a:r>
          </a:p>
          <a:p>
            <a:r>
              <a:rPr lang="en-US" sz="2400" dirty="0">
                <a:solidFill>
                  <a:srgbClr val="00B050"/>
                </a:solidFill>
              </a:rPr>
              <a:t>import</a:t>
            </a:r>
            <a:r>
              <a:rPr lang="en-US" sz="2400" dirty="0"/>
              <a:t> math</a:t>
            </a:r>
          </a:p>
          <a:p>
            <a:endParaRPr lang="en-US" sz="2400" dirty="0"/>
          </a:p>
          <a:p>
            <a:r>
              <a:rPr lang="en-US" sz="2400" dirty="0"/>
              <a:t>def </a:t>
            </a:r>
            <a:r>
              <a:rPr lang="en-US" sz="2400" dirty="0" err="1"/>
              <a:t>rootsQEq</a:t>
            </a:r>
            <a:r>
              <a:rPr lang="en-US" sz="2400" dirty="0"/>
              <a:t>():</a:t>
            </a:r>
          </a:p>
          <a:p>
            <a:r>
              <a:rPr lang="en-US" sz="2400" dirty="0"/>
              <a:t>    print("This program finds the real solutions to a quadratic.")</a:t>
            </a:r>
          </a:p>
          <a:p>
            <a:r>
              <a:rPr lang="en-US" sz="2400" dirty="0"/>
              <a:t>    print()</a:t>
            </a:r>
          </a:p>
          <a:p>
            <a:endParaRPr lang="en-US" sz="2400" dirty="0"/>
          </a:p>
          <a:p>
            <a:r>
              <a:rPr lang="en-US" sz="2400" dirty="0"/>
              <a:t>    a = </a:t>
            </a:r>
            <a:r>
              <a:rPr lang="en-US" sz="2400" dirty="0" err="1"/>
              <a:t>eval</a:t>
            </a:r>
            <a:r>
              <a:rPr lang="en-US" sz="2400" dirty="0"/>
              <a:t>(input("Enter the value of coefficient a: "))</a:t>
            </a:r>
          </a:p>
          <a:p>
            <a:r>
              <a:rPr lang="en-US" sz="2400" dirty="0"/>
              <a:t>    b = </a:t>
            </a:r>
            <a:r>
              <a:rPr lang="en-US" sz="2400" dirty="0" err="1"/>
              <a:t>eval</a:t>
            </a:r>
            <a:r>
              <a:rPr lang="en-US" sz="2400" dirty="0"/>
              <a:t>(input("Enter the value of coefficient b: "))</a:t>
            </a:r>
          </a:p>
          <a:p>
            <a:r>
              <a:rPr lang="en-US" sz="2400" dirty="0"/>
              <a:t>    c = </a:t>
            </a:r>
            <a:r>
              <a:rPr lang="en-US" sz="2400" dirty="0" err="1"/>
              <a:t>eval</a:t>
            </a:r>
            <a:r>
              <a:rPr lang="en-US" sz="2400" dirty="0"/>
              <a:t>(input("Enter the value of coefficient c: "))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4A9F88E-73DF-4AD0-B0FA-E1B5B6F8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814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the Math Library: An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2F1B2B8-D420-D84E-8BD5-08F9E7F4C9BD}"/>
              </a:ext>
            </a:extLst>
          </p:cNvPr>
          <p:cNvSpPr txBox="1"/>
          <p:nvPr/>
        </p:nvSpPr>
        <p:spPr>
          <a:xfrm>
            <a:off x="1390650" y="1690688"/>
            <a:ext cx="9410700" cy="45243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 </a:t>
            </a:r>
            <a:r>
              <a:rPr lang="en-US" sz="2400" dirty="0">
                <a:solidFill>
                  <a:srgbClr val="FF0000"/>
                </a:solidFill>
              </a:rPr>
              <a:t>#To call a function from the math library, we can use the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#dot operator as follows: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s_root_val</a:t>
            </a:r>
            <a:r>
              <a:rPr lang="en-US" sz="2400" dirty="0"/>
              <a:t> = </a:t>
            </a:r>
            <a:r>
              <a:rPr lang="en-US" sz="2400" dirty="0" err="1">
                <a:solidFill>
                  <a:srgbClr val="00B050"/>
                </a:solidFill>
              </a:rPr>
              <a:t>math.sqrt</a:t>
            </a:r>
            <a:r>
              <a:rPr lang="en-US" sz="2400" dirty="0"/>
              <a:t>(b*b - 4 * a * c)</a:t>
            </a:r>
          </a:p>
          <a:p>
            <a:r>
              <a:rPr lang="en-US" sz="2400" dirty="0"/>
              <a:t>    root1 = (-b + </a:t>
            </a:r>
            <a:r>
              <a:rPr lang="en-US" sz="2400" dirty="0" err="1"/>
              <a:t>s_root_val</a:t>
            </a:r>
            <a:r>
              <a:rPr lang="en-US" sz="2400" dirty="0"/>
              <a:t>)/(2*a)</a:t>
            </a:r>
          </a:p>
          <a:p>
            <a:r>
              <a:rPr lang="en-US" sz="2400" dirty="0"/>
              <a:t>    root2 = (-b - </a:t>
            </a:r>
            <a:r>
              <a:rPr lang="en-US" sz="2400" dirty="0" err="1"/>
              <a:t>s_root_val</a:t>
            </a:r>
            <a:r>
              <a:rPr lang="en-US" sz="2400" dirty="0"/>
              <a:t>)/(2*a)</a:t>
            </a:r>
          </a:p>
          <a:p>
            <a:endParaRPr lang="en-US" sz="2400" dirty="0"/>
          </a:p>
          <a:p>
            <a:r>
              <a:rPr lang="en-US" sz="2400" dirty="0"/>
              <a:t>    print()</a:t>
            </a:r>
          </a:p>
          <a:p>
            <a:r>
              <a:rPr lang="en-US" sz="2400" dirty="0"/>
              <a:t>    print("The solutions are: ", root1, root2)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#Call the function </a:t>
            </a:r>
            <a:r>
              <a:rPr lang="en-US" sz="2400" dirty="0" err="1">
                <a:solidFill>
                  <a:srgbClr val="FF0000"/>
                </a:solidFill>
              </a:rPr>
              <a:t>rootsQEq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</a:p>
          <a:p>
            <a:r>
              <a:rPr lang="en-US" sz="2400" dirty="0" err="1"/>
              <a:t>rootsQEq</a:t>
            </a:r>
            <a:r>
              <a:rPr lang="en-US" sz="2400" dirty="0"/>
              <a:t>()</a:t>
            </a:r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9C784D6-2F98-437F-99F4-BD6D4910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3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0565"/>
            <a:ext cx="10515600" cy="4815808"/>
          </a:xfrm>
        </p:spPr>
        <p:txBody>
          <a:bodyPr>
            <a:normAutofit/>
          </a:bodyPr>
          <a:lstStyle/>
          <a:p>
            <a:r>
              <a:rPr lang="en-US" dirty="0"/>
              <a:t>One sample run:</a:t>
            </a:r>
            <a:endParaRPr lang="en-US" sz="2400" dirty="0"/>
          </a:p>
          <a:p>
            <a:pPr lvl="2"/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the Math Library: An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31DD1A-EF64-2D49-A14A-840D2E0D9CCE}"/>
              </a:ext>
            </a:extLst>
          </p:cNvPr>
          <p:cNvSpPr txBox="1"/>
          <p:nvPr/>
        </p:nvSpPr>
        <p:spPr>
          <a:xfrm>
            <a:off x="1390650" y="2384339"/>
            <a:ext cx="9410700" cy="26776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program finds the real solutions to a quadratic.</a:t>
            </a:r>
          </a:p>
          <a:p>
            <a:endParaRPr lang="en-US" sz="2400" dirty="0"/>
          </a:p>
          <a:p>
            <a:r>
              <a:rPr lang="en-US" sz="2400" dirty="0"/>
              <a:t>Enter the value of coefficient a: 3</a:t>
            </a:r>
          </a:p>
          <a:p>
            <a:r>
              <a:rPr lang="en-US" sz="2400" dirty="0"/>
              <a:t>Enter the value of coefficient b: 4</a:t>
            </a:r>
          </a:p>
          <a:p>
            <a:r>
              <a:rPr lang="en-US" sz="2400" dirty="0"/>
              <a:t>Enter the value of coefficient c: -2</a:t>
            </a:r>
          </a:p>
          <a:p>
            <a:endParaRPr lang="en-US" sz="2400" dirty="0"/>
          </a:p>
          <a:p>
            <a:r>
              <a:rPr lang="en-US" sz="2400" dirty="0"/>
              <a:t>The solutions are:  0.38742588672279316 -1.7207592200561266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1DA554-D60D-47B8-9D18-F869C0F9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905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0565"/>
            <a:ext cx="10515600" cy="4815808"/>
          </a:xfrm>
        </p:spPr>
        <p:txBody>
          <a:bodyPr>
            <a:normAutofit/>
          </a:bodyPr>
          <a:lstStyle/>
          <a:p>
            <a:r>
              <a:rPr lang="en-US" i="1" dirty="0"/>
              <a:t>Another</a:t>
            </a:r>
            <a:r>
              <a:rPr lang="en-US" dirty="0"/>
              <a:t> sample run:</a:t>
            </a:r>
            <a:endParaRPr lang="en-US" sz="2400" dirty="0"/>
          </a:p>
          <a:p>
            <a:pPr lvl="2"/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the Math Library: An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31DD1A-EF64-2D49-A14A-840D2E0D9CCE}"/>
              </a:ext>
            </a:extLst>
          </p:cNvPr>
          <p:cNvSpPr txBox="1"/>
          <p:nvPr/>
        </p:nvSpPr>
        <p:spPr>
          <a:xfrm>
            <a:off x="1518240" y="2230790"/>
            <a:ext cx="9560885" cy="45243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program finds the real solutions to a quadratic.</a:t>
            </a:r>
          </a:p>
          <a:p>
            <a:endParaRPr lang="en-US" sz="2400" dirty="0"/>
          </a:p>
          <a:p>
            <a:r>
              <a:rPr lang="en-US" sz="2400" dirty="0"/>
              <a:t>Enter the value of coefficient a: 1</a:t>
            </a:r>
          </a:p>
          <a:p>
            <a:r>
              <a:rPr lang="en-US" sz="2400" dirty="0"/>
              <a:t>Enter the value of coefficient b: 2</a:t>
            </a:r>
          </a:p>
          <a:p>
            <a:r>
              <a:rPr lang="en-US" sz="2400" dirty="0"/>
              <a:t>Enter the value of coefficient c: 3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File "/Users/</a:t>
            </a:r>
            <a:r>
              <a:rPr lang="en-US" sz="2400" dirty="0" err="1">
                <a:solidFill>
                  <a:srgbClr val="FF0000"/>
                </a:solidFill>
              </a:rPr>
              <a:t>mhhammou</a:t>
            </a:r>
            <a:r>
              <a:rPr lang="en-US" sz="2400" dirty="0">
                <a:solidFill>
                  <a:srgbClr val="FF0000"/>
                </a:solidFill>
              </a:rPr>
              <a:t>/Desktop/CMU-Q/Courses/15-110/Programs/Lecture4/</a:t>
            </a:r>
            <a:r>
              <a:rPr lang="en-US" sz="2400" dirty="0" err="1">
                <a:solidFill>
                  <a:srgbClr val="FF0000"/>
                </a:solidFill>
              </a:rPr>
              <a:t>RootsQE.py</a:t>
            </a:r>
            <a:r>
              <a:rPr lang="en-US" sz="2400" dirty="0">
                <a:solidFill>
                  <a:srgbClr val="FF0000"/>
                </a:solidFill>
              </a:rPr>
              <a:t>", line 22, in &lt;module&gt; </a:t>
            </a:r>
            <a:r>
              <a:rPr lang="en-US" sz="2400" dirty="0" err="1">
                <a:solidFill>
                  <a:srgbClr val="FF0000"/>
                </a:solidFill>
              </a:rPr>
              <a:t>rootsQEq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File "/Users/</a:t>
            </a:r>
            <a:r>
              <a:rPr lang="en-US" sz="2400" dirty="0" err="1">
                <a:solidFill>
                  <a:srgbClr val="FF0000"/>
                </a:solidFill>
              </a:rPr>
              <a:t>mhhammou</a:t>
            </a:r>
            <a:r>
              <a:rPr lang="en-US" sz="2400" dirty="0">
                <a:solidFill>
                  <a:srgbClr val="FF0000"/>
                </a:solidFill>
              </a:rPr>
              <a:t>/Desktop/CMU-Q/Courses/15-110/Programs/Lecture4/</a:t>
            </a:r>
            <a:r>
              <a:rPr lang="en-US" sz="2400" dirty="0" err="1">
                <a:solidFill>
                  <a:srgbClr val="FF0000"/>
                </a:solidFill>
              </a:rPr>
              <a:t>RootsQE.py</a:t>
            </a:r>
            <a:r>
              <a:rPr lang="en-US" sz="2400" dirty="0">
                <a:solidFill>
                  <a:srgbClr val="FF0000"/>
                </a:solidFill>
              </a:rPr>
              <a:t>", line 14, in </a:t>
            </a:r>
            <a:r>
              <a:rPr lang="en-US" sz="2400" dirty="0" err="1">
                <a:solidFill>
                  <a:srgbClr val="FF0000"/>
                </a:solidFill>
              </a:rPr>
              <a:t>rootsQEq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  </a:t>
            </a:r>
            <a:r>
              <a:rPr lang="en-US" sz="2400" dirty="0" err="1">
                <a:solidFill>
                  <a:srgbClr val="FF0000"/>
                </a:solidFill>
              </a:rPr>
              <a:t>s_root_val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math.sqrt</a:t>
            </a:r>
            <a:r>
              <a:rPr lang="en-US" sz="2400" dirty="0">
                <a:solidFill>
                  <a:srgbClr val="FF0000"/>
                </a:solidFill>
              </a:rPr>
              <a:t>(b*b - 4 * a * c)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ValueError</a:t>
            </a:r>
            <a:r>
              <a:rPr lang="en-US" sz="2400" dirty="0">
                <a:solidFill>
                  <a:srgbClr val="FF0000"/>
                </a:solidFill>
              </a:rPr>
              <a:t>: math domain error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xmlns="" id="{5AA0969F-36C2-BA4C-B7B2-8D22BF978F97}"/>
              </a:ext>
            </a:extLst>
          </p:cNvPr>
          <p:cNvSpPr/>
          <p:nvPr/>
        </p:nvSpPr>
        <p:spPr>
          <a:xfrm>
            <a:off x="8420986" y="2679405"/>
            <a:ext cx="2424223" cy="1531088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What is the problem?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xmlns="" id="{B719EAD2-74F0-4844-93D0-7CA4FC92F978}"/>
              </a:ext>
            </a:extLst>
          </p:cNvPr>
          <p:cNvSpPr/>
          <p:nvPr/>
        </p:nvSpPr>
        <p:spPr>
          <a:xfrm rot="10800000">
            <a:off x="9080203" y="4217840"/>
            <a:ext cx="595423" cy="651872"/>
          </a:xfrm>
          <a:prstGeom prst="ben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D316E8-30BA-4B37-BC19-634563E4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90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01FB08-0D9A-744A-A038-1F1CE70734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580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problem is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&lt;0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800" b="0" dirty="0">
                    <a:ea typeface="Cambria Math" panose="02040503050406030204" pitchFamily="18" charset="0"/>
                  </a:rPr>
                  <a:t>The </a:t>
                </a:r>
                <a:r>
                  <a:rPr lang="en-US" sz="2800" b="0" i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sqrt</a:t>
                </a:r>
                <a:r>
                  <a:rPr lang="en-US" sz="2800" b="0" dirty="0">
                    <a:ea typeface="Cambria Math" panose="02040503050406030204" pitchFamily="18" charset="0"/>
                  </a:rPr>
                  <a:t> function </a:t>
                </a:r>
                <a:r>
                  <a:rPr lang="en-US" sz="2800" dirty="0">
                    <a:ea typeface="Cambria Math" panose="02040503050406030204" pitchFamily="18" charset="0"/>
                  </a:rPr>
                  <a:t>is unable to compute the square root of a negative number</a:t>
                </a:r>
              </a:p>
              <a:p>
                <a:pPr lvl="1"/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Next week, we will learn some tools that allow us to fix this problem</a:t>
                </a: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In general, if your program requires a common mathematical function, the </a:t>
                </a:r>
                <a:r>
                  <a:rPr lang="en-US" b="0" i="1" dirty="0">
                    <a:ea typeface="Cambria Math" panose="02040503050406030204" pitchFamily="18" charset="0"/>
                  </a:rPr>
                  <a:t>math library </a:t>
                </a:r>
                <a:r>
                  <a:rPr lang="en-US" b="0" dirty="0">
                    <a:ea typeface="Cambria Math" panose="02040503050406030204" pitchFamily="18" charset="0"/>
                  </a:rPr>
                  <a:t>is the first place to look at </a:t>
                </a:r>
              </a:p>
              <a:p>
                <a:endParaRPr lang="en-US" sz="2400" dirty="0"/>
              </a:p>
              <a:p>
                <a:pPr lvl="2"/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401FB08-0D9A-744A-A038-1F1CE7073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5808"/>
              </a:xfrm>
              <a:blipFill>
                <a:blip r:embed="rId2"/>
                <a:stretch>
                  <a:fillRect l="-1043" t="-2025" r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the Math Library: An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00FCB03-068E-4A7F-8D34-AAF0A38D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558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Functions in the Math Library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F91471E-9B0F-A242-912C-8626F0BF890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1396" y="1690688"/>
              <a:ext cx="9748875" cy="45760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46325">
                      <a:extLst>
                        <a:ext uri="{9D8B030D-6E8A-4147-A177-3AD203B41FA5}">
                          <a16:colId xmlns:a16="http://schemas.microsoft.com/office/drawing/2014/main" val="1215471834"/>
                        </a:ext>
                      </a:extLst>
                    </a:gridCol>
                    <a:gridCol w="3852925">
                      <a:extLst>
                        <a:ext uri="{9D8B030D-6E8A-4147-A177-3AD203B41FA5}">
                          <a16:colId xmlns:a16="http://schemas.microsoft.com/office/drawing/2014/main" val="2087788486"/>
                        </a:ext>
                      </a:extLst>
                    </a:gridCol>
                    <a:gridCol w="3249625">
                      <a:extLst>
                        <a:ext uri="{9D8B030D-6E8A-4147-A177-3AD203B41FA5}">
                          <a16:colId xmlns:a16="http://schemas.microsoft.com/office/drawing/2014/main" val="29986515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Python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Mathematics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English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2918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pi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An approximation of pi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029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e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An approximation of e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666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sqrt(x)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The square root of 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51662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sin(x)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sin x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The sine of x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0943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cos(x)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cos 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The cosine of 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301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tan(x)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tan x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The tangent of x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2148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err="1"/>
                            <a:t>asin</a:t>
                          </a:r>
                          <a:r>
                            <a:rPr lang="en-US" sz="2400" b="1" dirty="0"/>
                            <a:t>(x)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arcsin</a:t>
                          </a:r>
                          <a:r>
                            <a:rPr lang="en-US" sz="2400" dirty="0"/>
                            <a:t> 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The inverse of sin 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1625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err="1"/>
                            <a:t>acos</a:t>
                          </a:r>
                          <a:r>
                            <a:rPr lang="en-US" sz="2400" b="1" dirty="0"/>
                            <a:t>(x)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arccos</a:t>
                          </a:r>
                          <a:r>
                            <a:rPr lang="en-US" sz="2400" dirty="0"/>
                            <a:t> x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The inverse of cos x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4356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err="1"/>
                            <a:t>atan</a:t>
                          </a:r>
                          <a:r>
                            <a:rPr lang="en-US" sz="2400" b="1" dirty="0"/>
                            <a:t>(x)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arctan 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The inverse of tangent 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28473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F91471E-9B0F-A242-912C-8626F0BF890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1396" y="1690688"/>
              <a:ext cx="9748875" cy="45760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4632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215471834"/>
                        </a:ext>
                      </a:extLst>
                    </a:gridCol>
                    <a:gridCol w="385292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87788486"/>
                        </a:ext>
                      </a:extLst>
                    </a:gridCol>
                    <a:gridCol w="324962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99865158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Python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Mathematics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English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1329182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pi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987" t="-110667" r="-85127" b="-8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An approximation of pi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8340294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e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An approximation of e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619666642"/>
                      </a:ext>
                    </a:extLst>
                  </a:tr>
                  <a:tr h="4612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sqrt(x)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987" t="-306579" r="-85127" b="-622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The square root of 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351662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sin(x)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sin x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The sine of x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76094346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cos(x)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cos 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The cosine of 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31330107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tan(x)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tan x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The tangent of x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6821480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err="1"/>
                            <a:t>asin</a:t>
                          </a:r>
                          <a:r>
                            <a:rPr lang="en-US" sz="2400" b="1" dirty="0"/>
                            <a:t>(x)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arcsin</a:t>
                          </a:r>
                          <a:r>
                            <a:rPr lang="en-US" sz="2400" dirty="0"/>
                            <a:t> 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The inverse of sin 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25162578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err="1"/>
                            <a:t>acos</a:t>
                          </a:r>
                          <a:r>
                            <a:rPr lang="en-US" sz="2400" b="1" dirty="0"/>
                            <a:t>(x)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/>
                            <a:t>arccos</a:t>
                          </a:r>
                          <a:r>
                            <a:rPr lang="en-US" sz="2400" dirty="0"/>
                            <a:t> x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The inverse of cos x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1143565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err="1"/>
                            <a:t>atan</a:t>
                          </a:r>
                          <a:r>
                            <a:rPr lang="en-US" sz="2400" b="1" dirty="0"/>
                            <a:t>(x)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arctan 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The inverse of tangent 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5228473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C9F30DB-4848-48F2-AE52-2D63E014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7568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Functions in the Math Library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F91471E-9B0F-A242-912C-8626F0BF890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1396" y="1690688"/>
              <a:ext cx="9748875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46325">
                      <a:extLst>
                        <a:ext uri="{9D8B030D-6E8A-4147-A177-3AD203B41FA5}">
                          <a16:colId xmlns:a16="http://schemas.microsoft.com/office/drawing/2014/main" val="1215471834"/>
                        </a:ext>
                      </a:extLst>
                    </a:gridCol>
                    <a:gridCol w="2573079">
                      <a:extLst>
                        <a:ext uri="{9D8B030D-6E8A-4147-A177-3AD203B41FA5}">
                          <a16:colId xmlns:a16="http://schemas.microsoft.com/office/drawing/2014/main" val="2087788486"/>
                        </a:ext>
                      </a:extLst>
                    </a:gridCol>
                    <a:gridCol w="4529471">
                      <a:extLst>
                        <a:ext uri="{9D8B030D-6E8A-4147-A177-3AD203B41FA5}">
                          <a16:colId xmlns:a16="http://schemas.microsoft.com/office/drawing/2014/main" val="29986515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Python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Mathematics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English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2918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log(x)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ln 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The natural (base e) logarithm of 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4029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log10(x)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Log</a:t>
                          </a:r>
                          <a:r>
                            <a:rPr lang="en-US" sz="2400" baseline="-25000" dirty="0"/>
                            <a:t>10 </a:t>
                          </a:r>
                          <a:r>
                            <a:rPr lang="en-US" sz="2400" baseline="0" dirty="0"/>
                            <a:t>x</a:t>
                          </a:r>
                          <a:endParaRPr lang="en-US" sz="24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The common (base 10) logarithm of x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666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err="1"/>
                            <a:t>exp</a:t>
                          </a:r>
                          <a:r>
                            <a:rPr lang="en-US" sz="2400" b="1" dirty="0"/>
                            <a:t>(x)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  <a:r>
                            <a:rPr lang="en-US" sz="2400" baseline="30000" dirty="0"/>
                            <a:t>x</a:t>
                          </a:r>
                          <a:endParaRPr lang="en-US" sz="24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The exponential of 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51662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ceil(x)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The smallest whole number &gt;= x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0943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floor(x)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The largest whole number &lt;= 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3010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F91471E-9B0F-A242-912C-8626F0BF890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1396" y="1690688"/>
              <a:ext cx="9748875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4632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215471834"/>
                        </a:ext>
                      </a:extLst>
                    </a:gridCol>
                    <a:gridCol w="257307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87788486"/>
                        </a:ext>
                      </a:extLst>
                    </a:gridCol>
                    <a:gridCol w="452947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99865158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Python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Mathematics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English</a:t>
                          </a: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1329182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log(x)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ln 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The natural (base e) logarithm of 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83402948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log10(x)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Log</a:t>
                          </a:r>
                          <a:r>
                            <a:rPr lang="en-US" sz="2400" baseline="-25000" dirty="0"/>
                            <a:t>10 </a:t>
                          </a:r>
                          <a:r>
                            <a:rPr lang="en-US" sz="2400" baseline="0" dirty="0"/>
                            <a:t>x</a:t>
                          </a:r>
                          <a:endParaRPr lang="en-US" sz="24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The common (base 10) logarithm of x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6196666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err="1"/>
                            <a:t>exp</a:t>
                          </a:r>
                          <a:r>
                            <a:rPr lang="en-US" sz="2400" b="1" dirty="0"/>
                            <a:t>(x)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  <a:r>
                            <a:rPr lang="en-US" sz="2400" baseline="30000" dirty="0"/>
                            <a:t>x</a:t>
                          </a:r>
                          <a:endParaRPr lang="en-US" sz="24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The exponential of 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351662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ceil(x)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18" t="-492000" r="-177251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The smallest whole number &gt;= x</a:t>
                          </a: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76094346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floor(x)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318" t="-592000" r="-177251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The largest whole number &lt;= x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3133010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5944773-988F-4F9A-B073-50F59FFC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449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177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Last Session:</a:t>
            </a:r>
          </a:p>
          <a:p>
            <a:pPr lvl="1"/>
            <a:r>
              <a:rPr lang="en-US" dirty="0"/>
              <a:t>Functions (Definition)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Today’s Session:</a:t>
            </a:r>
          </a:p>
          <a:p>
            <a:pPr lvl="1"/>
            <a:r>
              <a:rPr lang="en-US" dirty="0"/>
              <a:t>Functions- Part II:</a:t>
            </a:r>
          </a:p>
          <a:p>
            <a:pPr lvl="2"/>
            <a:r>
              <a:rPr lang="en-US" sz="2400" dirty="0"/>
              <a:t>The software development process</a:t>
            </a:r>
          </a:p>
          <a:p>
            <a:pPr lvl="2"/>
            <a:r>
              <a:rPr lang="en-US" sz="2400" dirty="0"/>
              <a:t>The Python math library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Hands on Session with </a:t>
            </a:r>
            <a:r>
              <a:rPr lang="en-US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Jupyter</a:t>
            </a:r>
            <a:r>
              <a:rPr lang="en-US" dirty="0">
                <a:solidFill>
                  <a:srgbClr val="0070C0"/>
                </a:solidFill>
                <a:latin typeface="Baskerville Old Face" panose="02020602080505020303" pitchFamily="18" charset="0"/>
              </a:rPr>
              <a:t> Notebook: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We will practice on the user defined function in </a:t>
            </a:r>
            <a:r>
              <a:rPr lang="en-US" dirty="0" err="1">
                <a:latin typeface="Baskerville Old Face" panose="02020602080505020303" pitchFamily="18" charset="0"/>
              </a:rPr>
              <a:t>Jupyter</a:t>
            </a:r>
            <a:r>
              <a:rPr lang="en-US" dirty="0">
                <a:latin typeface="Baskerville Old Face" panose="02020602080505020303" pitchFamily="18" charset="0"/>
              </a:rPr>
              <a:t> Notebook.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9784A1-056E-44B5-8B25-62DCB26F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0153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Programmers use functions to </a:t>
            </a:r>
            <a:r>
              <a:rPr lang="en-US" i="1" dirty="0">
                <a:solidFill>
                  <a:srgbClr val="00B050"/>
                </a:solidFill>
              </a:rPr>
              <a:t>reduce</a:t>
            </a:r>
            <a:r>
              <a:rPr lang="en-US" dirty="0"/>
              <a:t> </a:t>
            </a:r>
            <a:r>
              <a:rPr lang="en-US" i="1" dirty="0">
                <a:solidFill>
                  <a:srgbClr val="00B050"/>
                </a:solidFill>
              </a:rPr>
              <a:t>code duplication </a:t>
            </a:r>
            <a:r>
              <a:rPr lang="en-US" dirty="0"/>
              <a:t>and structure (or </a:t>
            </a:r>
            <a:r>
              <a:rPr lang="en-US" i="1" dirty="0">
                <a:solidFill>
                  <a:srgbClr val="00B050"/>
                </a:solidFill>
              </a:rPr>
              <a:t>modularize</a:t>
            </a:r>
            <a:r>
              <a:rPr lang="en-US" dirty="0"/>
              <a:t>) programs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basic idea of a function is to write a sequence of statements that together can achieve a certain specification and give that sequence </a:t>
            </a:r>
            <a:br>
              <a:rPr lang="en-US" dirty="0"/>
            </a:br>
            <a:r>
              <a:rPr lang="en-US" dirty="0"/>
              <a:t>a name</a:t>
            </a:r>
          </a:p>
          <a:p>
            <a:endParaRPr lang="en-US" dirty="0"/>
          </a:p>
          <a:p>
            <a:r>
              <a:rPr lang="en-US" dirty="0"/>
              <a:t>Once a function is defined, it can be called over and over again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>
                <a:solidFill>
                  <a:srgbClr val="00B050"/>
                </a:solidFill>
              </a:rPr>
              <a:t>Parameters</a:t>
            </a:r>
            <a:r>
              <a:rPr lang="en-US" dirty="0"/>
              <a:t> allow functions to receive different input values</a:t>
            </a:r>
            <a:endParaRPr lang="en-US" sz="2400" dirty="0"/>
          </a:p>
          <a:p>
            <a:pPr marL="914400" lvl="1" indent="-457200">
              <a:buFont typeface="+mj-lt"/>
              <a:buAutoNum type="arabicParenR" startAt="4"/>
            </a:pPr>
            <a:endParaRPr lang="en-US" dirty="0"/>
          </a:p>
          <a:p>
            <a:pPr marL="914400" lvl="1" indent="-457200">
              <a:buFont typeface="+mj-lt"/>
              <a:buAutoNum type="arabicParenR" startAt="4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4B0D85D-6412-48E5-B399-C8193B42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464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>
                <a:solidFill>
                  <a:srgbClr val="00B050"/>
                </a:solidFill>
              </a:rPr>
              <a:t>scope</a:t>
            </a:r>
            <a:r>
              <a:rPr lang="en-US" dirty="0"/>
              <a:t> of a variable is the area of the program where it may be referenced</a:t>
            </a:r>
          </a:p>
          <a:p>
            <a:endParaRPr lang="en-US" sz="2400" dirty="0"/>
          </a:p>
          <a:p>
            <a:r>
              <a:rPr lang="en-US" dirty="0"/>
              <a:t>Formal parameters and other variables (which are not labeled as </a:t>
            </a:r>
            <a:r>
              <a:rPr lang="en-US" i="1" dirty="0">
                <a:solidFill>
                  <a:srgbClr val="00B050"/>
                </a:solidFill>
              </a:rPr>
              <a:t>global</a:t>
            </a:r>
            <a:r>
              <a:rPr lang="en-US" dirty="0"/>
              <a:t>) inside a function are local to the function (i.e., </a:t>
            </a:r>
            <a:r>
              <a:rPr lang="en-US" i="1" dirty="0"/>
              <a:t>can be accessed only within that function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Local variables are distinct from variables of the same name that may be defined elsewhere in the program</a:t>
            </a:r>
          </a:p>
          <a:p>
            <a:pPr marL="914400" lvl="1" indent="-457200">
              <a:buFont typeface="+mj-lt"/>
              <a:buAutoNum type="arabicParenR" startAt="4"/>
            </a:pPr>
            <a:endParaRPr lang="en-US" dirty="0"/>
          </a:p>
          <a:p>
            <a:pPr marL="914400" lvl="1" indent="-457200">
              <a:buFont typeface="+mj-lt"/>
              <a:buAutoNum type="arabicParenR" startAt="4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1A7418-8C08-4A29-857B-DFCDA21C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40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/>
              <a:t>A function can communicate information back to a caller through </a:t>
            </a:r>
            <a:r>
              <a:rPr lang="en-US" i="1" dirty="0"/>
              <a:t>returning </a:t>
            </a:r>
            <a:r>
              <a:rPr lang="en-US" dirty="0"/>
              <a:t>a value (</a:t>
            </a:r>
            <a:r>
              <a:rPr lang="en-US" i="1" dirty="0"/>
              <a:t>or multiple values– more on this later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Python </a:t>
            </a:r>
            <a:r>
              <a:rPr lang="en-US" i="1" dirty="0"/>
              <a:t>passes parameters by value</a:t>
            </a:r>
          </a:p>
          <a:p>
            <a:endParaRPr lang="en-US" dirty="0"/>
          </a:p>
          <a:p>
            <a:r>
              <a:rPr lang="en-US" dirty="0"/>
              <a:t>Writing programs requires a systematic approach to problem solving, which involves </a:t>
            </a:r>
            <a:r>
              <a:rPr lang="en-US" i="1" dirty="0">
                <a:solidFill>
                  <a:srgbClr val="00B050"/>
                </a:solidFill>
              </a:rPr>
              <a:t>analysis</a:t>
            </a:r>
            <a:r>
              <a:rPr lang="en-US" dirty="0"/>
              <a:t>, </a:t>
            </a:r>
            <a:r>
              <a:rPr lang="en-US" i="1" dirty="0">
                <a:solidFill>
                  <a:srgbClr val="00B050"/>
                </a:solidFill>
              </a:rPr>
              <a:t>specification</a:t>
            </a:r>
            <a:r>
              <a:rPr lang="en-US" dirty="0"/>
              <a:t>, </a:t>
            </a:r>
            <a:r>
              <a:rPr lang="en-US" i="1" dirty="0">
                <a:solidFill>
                  <a:srgbClr val="00B050"/>
                </a:solidFill>
              </a:rPr>
              <a:t>design</a:t>
            </a:r>
            <a:r>
              <a:rPr lang="en-US" dirty="0"/>
              <a:t>, </a:t>
            </a:r>
            <a:r>
              <a:rPr lang="en-US" i="1" dirty="0">
                <a:solidFill>
                  <a:srgbClr val="00B050"/>
                </a:solidFill>
              </a:rPr>
              <a:t>implementation</a:t>
            </a:r>
            <a:r>
              <a:rPr lang="en-US" dirty="0"/>
              <a:t>, </a:t>
            </a:r>
            <a:r>
              <a:rPr lang="en-US" i="1" dirty="0">
                <a:solidFill>
                  <a:srgbClr val="00B050"/>
                </a:solidFill>
              </a:rPr>
              <a:t>testing</a:t>
            </a:r>
            <a:r>
              <a:rPr lang="en-US" dirty="0"/>
              <a:t>, </a:t>
            </a:r>
            <a:r>
              <a:rPr lang="en-US" i="1" dirty="0">
                <a:solidFill>
                  <a:srgbClr val="00B050"/>
                </a:solidFill>
              </a:rPr>
              <a:t>debugging</a:t>
            </a:r>
            <a:r>
              <a:rPr lang="en-US" dirty="0"/>
              <a:t>, and </a:t>
            </a:r>
            <a:r>
              <a:rPr lang="en-US" i="1" dirty="0">
                <a:solidFill>
                  <a:srgbClr val="00B050"/>
                </a:solidFill>
              </a:rPr>
              <a:t>maintenance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914400" lvl="1" indent="-457200">
              <a:buFont typeface="+mj-lt"/>
              <a:buAutoNum type="arabicParenR" startAt="4"/>
            </a:pPr>
            <a:endParaRPr lang="en-US" dirty="0"/>
          </a:p>
          <a:p>
            <a:pPr marL="914400" lvl="1" indent="-457200">
              <a:buFont typeface="+mj-lt"/>
              <a:buAutoNum type="arabicParenR" startAt="4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72DDBD-EBCF-4745-9A5B-F834B90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569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/>
              <a:t>Python programmers can use common mathematical functions defined in the </a:t>
            </a:r>
            <a:r>
              <a:rPr lang="en-US" i="1" dirty="0">
                <a:solidFill>
                  <a:srgbClr val="00B050"/>
                </a:solidFill>
              </a:rPr>
              <a:t>math library</a:t>
            </a:r>
          </a:p>
          <a:p>
            <a:pPr lvl="1"/>
            <a:r>
              <a:rPr lang="en-US" sz="2800" dirty="0"/>
              <a:t>To use any of these functions, you must first </a:t>
            </a:r>
            <a:r>
              <a:rPr lang="en-US" sz="2800" i="1" dirty="0">
                <a:solidFill>
                  <a:srgbClr val="00B050"/>
                </a:solidFill>
              </a:rPr>
              <a:t>import</a:t>
            </a:r>
            <a:r>
              <a:rPr lang="en-US" sz="2800" dirty="0"/>
              <a:t> the math library in your program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914400" lvl="1" indent="-457200">
              <a:buFont typeface="+mj-lt"/>
              <a:buAutoNum type="arabicParenR" startAt="4"/>
            </a:pPr>
            <a:endParaRPr lang="en-US" dirty="0"/>
          </a:p>
          <a:p>
            <a:pPr marL="914400" lvl="1" indent="-457200">
              <a:buFont typeface="+mj-lt"/>
              <a:buAutoNum type="arabicParenR" startAt="4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4B1C16-F8FE-4A4E-A449-7B4A5ABC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951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2537"/>
            <a:ext cx="10515600" cy="21637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Thank You</a:t>
            </a:r>
            <a:b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</a:b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/>
            </a:r>
            <a:b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</a:br>
            <a:r>
              <a:rPr lang="en-US" dirty="0">
                <a:solidFill>
                  <a:srgbClr val="002060"/>
                </a:solidFill>
                <a:latin typeface="Book Antiqua" panose="02040602050305030304" pitchFamily="18" charset="0"/>
              </a:rPr>
              <a:t>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CA06E9-F8A9-47AF-9A2F-A7F92C6E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34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1C4356-9F57-4449-912B-ED17E547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LGB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299908-8036-4DD4-9389-790A2264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Name references search the three scopes in order:</a:t>
            </a:r>
          </a:p>
          <a:p>
            <a:pPr lvl="1"/>
            <a:r>
              <a:rPr lang="en-IN" dirty="0"/>
              <a:t>Local</a:t>
            </a:r>
          </a:p>
          <a:p>
            <a:pPr lvl="1"/>
            <a:r>
              <a:rPr lang="en-IN" dirty="0"/>
              <a:t>Global</a:t>
            </a:r>
          </a:p>
          <a:p>
            <a:pPr lvl="1"/>
            <a:r>
              <a:rPr lang="en-IN" dirty="0"/>
              <a:t>Built-in</a:t>
            </a:r>
          </a:p>
          <a:p>
            <a:endParaRPr lang="en-IN" dirty="0"/>
          </a:p>
          <a:p>
            <a:r>
              <a:rPr lang="en-IN" dirty="0"/>
              <a:t>Local variable override Global</a:t>
            </a:r>
          </a:p>
          <a:p>
            <a:r>
              <a:rPr lang="en-IN" dirty="0"/>
              <a:t>Local and global variables</a:t>
            </a:r>
          </a:p>
          <a:p>
            <a:pPr marL="0" indent="0">
              <a:buNone/>
            </a:pPr>
            <a:r>
              <a:rPr lang="en-IN" dirty="0"/>
              <a:t>   can override built-in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FD1280-6A99-4904-89A6-EB5B4ABD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336280F-2FEC-49C8-9862-E5541B2A4630}"/>
              </a:ext>
            </a:extLst>
          </p:cNvPr>
          <p:cNvSpPr txBox="1"/>
          <p:nvPr/>
        </p:nvSpPr>
        <p:spPr>
          <a:xfrm>
            <a:off x="6096000" y="3022320"/>
            <a:ext cx="5704149" cy="22467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radius = 2</a:t>
            </a:r>
          </a:p>
          <a:p>
            <a:r>
              <a:rPr lang="en-US" sz="2000" dirty="0"/>
              <a:t>Pi = 3.141592654</a:t>
            </a:r>
          </a:p>
          <a:p>
            <a:r>
              <a:rPr lang="en-US" sz="2000" dirty="0"/>
              <a:t>def area(radius):</a:t>
            </a:r>
          </a:p>
          <a:p>
            <a:r>
              <a:rPr lang="en-US" sz="2000" dirty="0"/>
              <a:t>        area = pi * (pow(radius,2))</a:t>
            </a:r>
          </a:p>
          <a:p>
            <a:r>
              <a:rPr lang="en-US" sz="2000" dirty="0"/>
              <a:t>        return area</a:t>
            </a:r>
          </a:p>
          <a:p>
            <a:endParaRPr lang="en-US" sz="2000" dirty="0"/>
          </a:p>
          <a:p>
            <a:r>
              <a:rPr lang="en-US" sz="2000" dirty="0"/>
              <a:t>Print(area(8))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54BED0A8-4DAC-4DCE-AC6A-E72E4EC228A3}"/>
              </a:ext>
            </a:extLst>
          </p:cNvPr>
          <p:cNvCxnSpPr/>
          <p:nvPr/>
        </p:nvCxnSpPr>
        <p:spPr>
          <a:xfrm flipV="1">
            <a:off x="5436117" y="4241324"/>
            <a:ext cx="1908313" cy="41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0EA88D0-AEB9-4E5A-9C04-9A614BF8D768}"/>
              </a:ext>
            </a:extLst>
          </p:cNvPr>
          <p:cNvSpPr txBox="1"/>
          <p:nvPr/>
        </p:nvSpPr>
        <p:spPr>
          <a:xfrm>
            <a:off x="5166984" y="4652141"/>
            <a:ext cx="117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Global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E2B59BF8-69A3-4C67-9C07-60E775E44997}"/>
              </a:ext>
            </a:extLst>
          </p:cNvPr>
          <p:cNvCxnSpPr/>
          <p:nvPr/>
        </p:nvCxnSpPr>
        <p:spPr>
          <a:xfrm>
            <a:off x="8627165" y="4241324"/>
            <a:ext cx="0" cy="144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711BBA9-6E63-4C42-945D-B2FBF9E40CF0}"/>
              </a:ext>
            </a:extLst>
          </p:cNvPr>
          <p:cNvSpPr txBox="1"/>
          <p:nvPr/>
        </p:nvSpPr>
        <p:spPr>
          <a:xfrm>
            <a:off x="8362252" y="5746720"/>
            <a:ext cx="117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xmlns="" val="102418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9C9A31-426B-4A2D-AF85-69A340EF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Indirect Function Calls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12EAB6-5D88-41BC-871D-E2F6AD4CB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Functions can be assigned to names and passed to the other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53C9EB-9A49-49FF-9147-15594612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8977EC-46B8-4D5E-B233-C699EEAD5681}"/>
              </a:ext>
            </a:extLst>
          </p:cNvPr>
          <p:cNvSpPr txBox="1"/>
          <p:nvPr/>
        </p:nvSpPr>
        <p:spPr>
          <a:xfrm>
            <a:off x="4002156" y="2509417"/>
            <a:ext cx="3604591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def hello():</a:t>
            </a:r>
          </a:p>
          <a:p>
            <a:r>
              <a:rPr lang="en-IN" dirty="0"/>
              <a:t>	print(“Hello Bennett”)</a:t>
            </a:r>
          </a:p>
          <a:p>
            <a:r>
              <a:rPr lang="en-IN" dirty="0"/>
              <a:t>X = hello</a:t>
            </a:r>
          </a:p>
          <a:p>
            <a:r>
              <a:rPr lang="en-IN" dirty="0"/>
              <a:t>X()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4FBAA2D-C772-4ACA-AE82-72D5B696B3F6}"/>
              </a:ext>
            </a:extLst>
          </p:cNvPr>
          <p:cNvSpPr txBox="1"/>
          <p:nvPr/>
        </p:nvSpPr>
        <p:spPr>
          <a:xfrm>
            <a:off x="6798365" y="3857746"/>
            <a:ext cx="3604591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def call(function, *</a:t>
            </a:r>
            <a:r>
              <a:rPr lang="en-IN" dirty="0" err="1"/>
              <a:t>args</a:t>
            </a:r>
            <a:r>
              <a:rPr lang="en-IN" dirty="0"/>
              <a:t>):</a:t>
            </a:r>
          </a:p>
          <a:p>
            <a:r>
              <a:rPr lang="en-IN" dirty="0"/>
              <a:t>	function(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call(multiply,2,2)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0B98EC4-D8F2-4D56-B5DB-06DDDCF7362E}"/>
              </a:ext>
            </a:extLst>
          </p:cNvPr>
          <p:cNvSpPr txBox="1"/>
          <p:nvPr/>
        </p:nvSpPr>
        <p:spPr>
          <a:xfrm>
            <a:off x="2908852" y="5118450"/>
            <a:ext cx="4856922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dirty="0" err="1"/>
              <a:t>obj_dict</a:t>
            </a:r>
            <a:r>
              <a:rPr lang="en-IN" dirty="0"/>
              <a:t> = { ‘function’ : multiply, ‘</a:t>
            </a:r>
            <a:r>
              <a:rPr lang="en-IN" dirty="0" err="1"/>
              <a:t>args</a:t>
            </a:r>
            <a:r>
              <a:rPr lang="en-IN" dirty="0"/>
              <a:t>’ : (2,2)}</a:t>
            </a:r>
          </a:p>
          <a:p>
            <a:endParaRPr lang="en-IN" dirty="0"/>
          </a:p>
          <a:p>
            <a:r>
              <a:rPr lang="en-IN" dirty="0"/>
              <a:t>apply(</a:t>
            </a:r>
            <a:r>
              <a:rPr lang="en-IN" dirty="0" err="1"/>
              <a:t>obj_dict</a:t>
            </a:r>
            <a:r>
              <a:rPr lang="en-IN" dirty="0"/>
              <a:t>[‘function’],</a:t>
            </a:r>
            <a:r>
              <a:rPr lang="en-IN" dirty="0" err="1"/>
              <a:t>obj_dict</a:t>
            </a:r>
            <a:r>
              <a:rPr lang="en-IN" dirty="0"/>
              <a:t>[‘</a:t>
            </a:r>
            <a:r>
              <a:rPr lang="en-IN" dirty="0" err="1"/>
              <a:t>args</a:t>
            </a:r>
            <a:r>
              <a:rPr lang="en-IN" dirty="0"/>
              <a:t>’])</a:t>
            </a:r>
          </a:p>
        </p:txBody>
      </p:sp>
    </p:spTree>
    <p:extLst>
      <p:ext uri="{BB962C8B-B14F-4D97-AF65-F5344CB8AC3E}">
        <p14:creationId xmlns:p14="http://schemas.microsoft.com/office/powerpoint/2010/main" xmlns="" val="28586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/>
              <a:t>Writing programs requires a systematic approach to problem solving, which incorporates 7 major steps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600" dirty="0">
                <a:solidFill>
                  <a:srgbClr val="0070C0"/>
                </a:solidFill>
              </a:rPr>
              <a:t>Problem analysis</a:t>
            </a:r>
            <a:r>
              <a:rPr lang="en-US" sz="2600" dirty="0"/>
              <a:t>, which involves studying deeply the problem at hand</a:t>
            </a:r>
          </a:p>
          <a:p>
            <a:pPr marL="914400" lvl="1" indent="-457200">
              <a:buFont typeface="+mj-lt"/>
              <a:buAutoNum type="arabicParenR"/>
            </a:pPr>
            <a:endParaRPr lang="en-US" dirty="0"/>
          </a:p>
          <a:p>
            <a:pPr marL="914400" lvl="1" indent="-457200">
              <a:buFont typeface="+mj-lt"/>
              <a:buAutoNum type="arabicParenR"/>
            </a:pPr>
            <a:r>
              <a:rPr lang="en-US" sz="2600" dirty="0">
                <a:solidFill>
                  <a:srgbClr val="0070C0"/>
                </a:solidFill>
              </a:rPr>
              <a:t>Program specification</a:t>
            </a:r>
            <a:r>
              <a:rPr lang="en-US" sz="2600" dirty="0"/>
              <a:t>, which involves deciding exactly “what” (NOT “how”) your program will do </a:t>
            </a:r>
          </a:p>
          <a:p>
            <a:pPr lvl="2"/>
            <a:r>
              <a:rPr lang="en-US" sz="2400" i="1" dirty="0"/>
              <a:t>What</a:t>
            </a:r>
            <a:r>
              <a:rPr lang="en-US" sz="2400" dirty="0"/>
              <a:t> is the input?</a:t>
            </a:r>
          </a:p>
          <a:p>
            <a:pPr lvl="2"/>
            <a:r>
              <a:rPr lang="en-US" sz="2400" i="1" dirty="0"/>
              <a:t>What</a:t>
            </a:r>
            <a:r>
              <a:rPr lang="en-US" sz="2400" dirty="0"/>
              <a:t> is the output? </a:t>
            </a:r>
          </a:p>
          <a:p>
            <a:pPr lvl="2"/>
            <a:r>
              <a:rPr lang="en-US" sz="2400" i="1" dirty="0"/>
              <a:t>What</a:t>
            </a:r>
            <a:r>
              <a:rPr lang="en-US" sz="2400" dirty="0"/>
              <a:t> is the relationship between the input and the output?</a:t>
            </a:r>
          </a:p>
          <a:p>
            <a:pPr lvl="2"/>
            <a:endParaRPr lang="en-US" sz="2400" dirty="0"/>
          </a:p>
          <a:p>
            <a:pPr marL="914400" lvl="1" indent="-457200">
              <a:buFont typeface="+mj-lt"/>
              <a:buAutoNum type="arabicParenR" startAt="3"/>
            </a:pPr>
            <a:r>
              <a:rPr lang="en-US" sz="2600" dirty="0">
                <a:solidFill>
                  <a:srgbClr val="0070C0"/>
                </a:solidFill>
              </a:rPr>
              <a:t>Design</a:t>
            </a:r>
            <a:r>
              <a:rPr lang="en-US" sz="2600" dirty="0"/>
              <a:t>, which involves writing an algorithm in </a:t>
            </a:r>
            <a:r>
              <a:rPr lang="en-US" sz="2600" i="1" dirty="0"/>
              <a:t>pseudocode</a:t>
            </a:r>
            <a:r>
              <a:rPr lang="en-US" sz="2600" dirty="0"/>
              <a:t> </a:t>
            </a:r>
          </a:p>
          <a:p>
            <a:pPr lvl="2"/>
            <a:r>
              <a:rPr lang="en-US" sz="2400" dirty="0"/>
              <a:t>This is where the “how” of the program gets worked out</a:t>
            </a:r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Software Development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E4575F-00A3-4FFC-911F-BB0C177D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266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/>
              <a:t>Writing programs requires a systematic approach to problem solving, which incorporates 7 major steps</a:t>
            </a:r>
          </a:p>
          <a:p>
            <a:pPr marL="914400" lvl="1" indent="-457200">
              <a:buFont typeface="+mj-lt"/>
              <a:buAutoNum type="arabicParenR" startAt="4"/>
            </a:pPr>
            <a:r>
              <a:rPr lang="en-US" sz="2600" dirty="0">
                <a:solidFill>
                  <a:srgbClr val="0070C0"/>
                </a:solidFill>
              </a:rPr>
              <a:t>Implementation</a:t>
            </a:r>
            <a:r>
              <a:rPr lang="en-US" sz="2600" dirty="0"/>
              <a:t>, which involves translating your pseudocode into code (e.g., using Python)</a:t>
            </a:r>
          </a:p>
          <a:p>
            <a:pPr marL="914400" lvl="1" indent="-457200">
              <a:buFont typeface="+mj-lt"/>
              <a:buAutoNum type="arabicParenR" startAt="4"/>
            </a:pPr>
            <a:endParaRPr lang="en-US" dirty="0"/>
          </a:p>
          <a:p>
            <a:pPr marL="914400" lvl="1" indent="-457200">
              <a:buFont typeface="+mj-lt"/>
              <a:buAutoNum type="arabicParenR" startAt="5"/>
            </a:pPr>
            <a:r>
              <a:rPr lang="en-US" sz="2600" dirty="0">
                <a:solidFill>
                  <a:srgbClr val="0070C0"/>
                </a:solidFill>
              </a:rPr>
              <a:t>Debugging</a:t>
            </a:r>
            <a:r>
              <a:rPr lang="en-US" sz="2600" dirty="0"/>
              <a:t>, which involves finding and fixing errors (or what are often referred to as </a:t>
            </a:r>
            <a:r>
              <a:rPr lang="en-US" sz="2600" i="1" dirty="0"/>
              <a:t>bugs</a:t>
            </a:r>
            <a:r>
              <a:rPr lang="en-US" sz="2600" dirty="0"/>
              <a:t>) in your program</a:t>
            </a:r>
          </a:p>
          <a:p>
            <a:pPr lvl="2"/>
            <a:r>
              <a:rPr lang="en-US" sz="2400" dirty="0"/>
              <a:t>Bugs can be of two types, syntax and semantic (or </a:t>
            </a:r>
            <a:r>
              <a:rPr lang="en-US" sz="2400" i="1" dirty="0">
                <a:solidFill>
                  <a:srgbClr val="00B050"/>
                </a:solidFill>
              </a:rPr>
              <a:t>logical</a:t>
            </a:r>
            <a:r>
              <a:rPr lang="en-US" sz="2400" dirty="0"/>
              <a:t>) bugs</a:t>
            </a:r>
          </a:p>
          <a:p>
            <a:pPr lvl="2"/>
            <a:endParaRPr lang="en-US" sz="2400" dirty="0"/>
          </a:p>
          <a:p>
            <a:pPr marL="971550" lvl="1" indent="-514350">
              <a:buFont typeface="+mj-lt"/>
              <a:buAutoNum type="arabicParenR" startAt="6"/>
            </a:pPr>
            <a:r>
              <a:rPr lang="en-US" sz="2600" dirty="0">
                <a:solidFill>
                  <a:srgbClr val="0070C0"/>
                </a:solidFill>
              </a:rPr>
              <a:t>Testing</a:t>
            </a:r>
            <a:r>
              <a:rPr lang="en-US" sz="2600" dirty="0"/>
              <a:t>, which involves trying your program with an extensive set of test cases so as to verify that it works correctly</a:t>
            </a:r>
          </a:p>
          <a:p>
            <a:pPr lvl="1"/>
            <a:endParaRPr lang="en-US" sz="2800" dirty="0"/>
          </a:p>
          <a:p>
            <a:pPr marL="914400" lvl="1" indent="-457200">
              <a:buFont typeface="+mj-lt"/>
              <a:buAutoNum type="arabicParenR" startAt="4"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Software Development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944C89E-ACC9-4218-A5BE-08C9ACD4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326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/>
              <a:t>Writing programs requires a systematic approach to problem solving, which incorporates 7 major steps</a:t>
            </a:r>
            <a:endParaRPr lang="en-US" sz="2600" dirty="0"/>
          </a:p>
          <a:p>
            <a:pPr marL="971550" lvl="1" indent="-514350">
              <a:buFont typeface="+mj-lt"/>
              <a:buAutoNum type="arabicParenR" startAt="7"/>
            </a:pPr>
            <a:r>
              <a:rPr lang="en-US" sz="2600" dirty="0">
                <a:solidFill>
                  <a:srgbClr val="0070C0"/>
                </a:solidFill>
              </a:rPr>
              <a:t>Maintenance</a:t>
            </a:r>
            <a:r>
              <a:rPr lang="en-US" sz="2600" dirty="0"/>
              <a:t>, which involves keeping your program up-to-date with technology and the evolving needs of your users</a:t>
            </a:r>
          </a:p>
          <a:p>
            <a:pPr lvl="2"/>
            <a:r>
              <a:rPr lang="en-US" sz="2400" dirty="0"/>
              <a:t>Most programs are never really finished!</a:t>
            </a:r>
          </a:p>
          <a:p>
            <a:pPr marL="914400" lvl="1" indent="-457200">
              <a:buFont typeface="+mj-lt"/>
              <a:buAutoNum type="arabicParenR" startAt="4"/>
            </a:pPr>
            <a:endParaRPr lang="en-US" dirty="0"/>
          </a:p>
          <a:p>
            <a:pPr marL="914400" lvl="1" indent="-457200">
              <a:buFont typeface="+mj-lt"/>
              <a:buAutoNum type="arabicParenR" startAt="4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Software Development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C5C211-49CC-42B0-B887-08B8468C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392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7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Problem</a:t>
            </a:r>
            <a:r>
              <a:rPr lang="en-US" dirty="0"/>
              <a:t>: Write a program that translates temperatures from degrees Celsius to Fahrenheit</a:t>
            </a:r>
          </a:p>
          <a:p>
            <a:pPr lvl="1"/>
            <a:endParaRPr lang="en-US" sz="2000" dirty="0"/>
          </a:p>
          <a:p>
            <a:r>
              <a:rPr lang="en-US" dirty="0">
                <a:solidFill>
                  <a:srgbClr val="00B050"/>
                </a:solidFill>
              </a:rPr>
              <a:t>Solution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600" dirty="0">
                <a:solidFill>
                  <a:srgbClr val="0070C0"/>
                </a:solidFill>
              </a:rPr>
              <a:t>Problem Analysis</a:t>
            </a:r>
            <a:r>
              <a:rPr lang="en-US" sz="2600" dirty="0"/>
              <a:t>: </a:t>
            </a:r>
          </a:p>
          <a:p>
            <a:pPr lvl="2"/>
            <a:r>
              <a:rPr lang="en-US" sz="2400" dirty="0"/>
              <a:t>Pretty clear; some people do not understand temperatures in Celsius; there is a mathematical formula to convert Celsius to Fahrenheit</a:t>
            </a:r>
          </a:p>
          <a:p>
            <a:pPr marL="914400" lvl="2" indent="0">
              <a:buNone/>
            </a:pPr>
            <a:endParaRPr lang="en-US" sz="2400" dirty="0"/>
          </a:p>
          <a:p>
            <a:pPr marL="971550" lvl="1" indent="-514350">
              <a:buFont typeface="+mj-lt"/>
              <a:buAutoNum type="arabicParenR" startAt="2"/>
            </a:pPr>
            <a:r>
              <a:rPr lang="en-US" sz="2600" dirty="0">
                <a:solidFill>
                  <a:srgbClr val="0070C0"/>
                </a:solidFill>
              </a:rPr>
              <a:t>Program Specification</a:t>
            </a:r>
            <a:r>
              <a:rPr lang="en-US" sz="2600" dirty="0"/>
              <a:t>: </a:t>
            </a:r>
            <a:endParaRPr lang="en-US" dirty="0"/>
          </a:p>
          <a:p>
            <a:pPr lvl="2"/>
            <a:r>
              <a:rPr lang="en-US" sz="2400" b="1" dirty="0"/>
              <a:t>Input</a:t>
            </a:r>
            <a:r>
              <a:rPr lang="en-US" sz="2400" dirty="0"/>
              <a:t>: temperature in degrees Celsius (say, C)</a:t>
            </a:r>
          </a:p>
          <a:p>
            <a:pPr lvl="2"/>
            <a:r>
              <a:rPr lang="en-US" sz="2400" b="1" dirty="0"/>
              <a:t>Output</a:t>
            </a:r>
            <a:r>
              <a:rPr lang="en-US" sz="2400" dirty="0"/>
              <a:t>: temperature in degrees Fahrenheit (say, F)</a:t>
            </a:r>
          </a:p>
          <a:p>
            <a:pPr marL="914400" lvl="2" indent="0">
              <a:buNone/>
            </a:pPr>
            <a:endParaRPr lang="en-US" sz="2400" dirty="0"/>
          </a:p>
          <a:p>
            <a:pPr lvl="2"/>
            <a:endParaRPr lang="en-US" sz="2400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D46812-164F-41FF-8701-24DFBA9C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016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30023" cy="51918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Solution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arenR" startAt="2"/>
            </a:pPr>
            <a:r>
              <a:rPr lang="en-US" sz="2600" dirty="0">
                <a:solidFill>
                  <a:srgbClr val="0070C0"/>
                </a:solidFill>
              </a:rPr>
              <a:t>Program Specification</a:t>
            </a:r>
            <a:r>
              <a:rPr lang="en-US" sz="2600" dirty="0"/>
              <a:t>: </a:t>
            </a:r>
            <a:endParaRPr lang="en-US" sz="2400" dirty="0"/>
          </a:p>
          <a:p>
            <a:pPr lvl="2"/>
            <a:r>
              <a:rPr lang="en-US" sz="2400" dirty="0"/>
              <a:t>Relationship between input and output: </a:t>
            </a:r>
          </a:p>
          <a:p>
            <a:pPr lvl="3"/>
            <a:r>
              <a:rPr lang="en-US" sz="2400" dirty="0"/>
              <a:t>We can do some quick figuring, after which we will realize that 0 Celsius is equal to 32 Fahrenheit and 100 Celsius is equal to 212 Fahrenheit</a:t>
            </a:r>
          </a:p>
          <a:p>
            <a:pPr lvl="3"/>
            <a:endParaRPr lang="en-US" sz="2400" dirty="0"/>
          </a:p>
          <a:p>
            <a:pPr lvl="3"/>
            <a:r>
              <a:rPr lang="en-US" sz="2400" dirty="0"/>
              <a:t>With this information, we can compute the ratio of Fahrenheit to Celsius; I.e., (212 – 32)/(100 - 0) = 9/5 </a:t>
            </a:r>
          </a:p>
          <a:p>
            <a:pPr lvl="3"/>
            <a:endParaRPr lang="en-US" sz="2400" dirty="0"/>
          </a:p>
          <a:p>
            <a:pPr lvl="3"/>
            <a:r>
              <a:rPr lang="en-US" sz="2400" dirty="0"/>
              <a:t>The conversion formula will then have the form F = 9/5C + k</a:t>
            </a:r>
          </a:p>
          <a:p>
            <a:pPr lvl="4"/>
            <a:r>
              <a:rPr lang="en-US" sz="2400" dirty="0"/>
              <a:t>Plugging in 0 and 32 for C and F, we can immediately see that k = 32</a:t>
            </a:r>
          </a:p>
          <a:p>
            <a:pPr lvl="4"/>
            <a:r>
              <a:rPr lang="en-US" sz="2400" dirty="0"/>
              <a:t>Thus, the final formula will be </a:t>
            </a:r>
            <a:r>
              <a:rPr lang="en-US" sz="2400" b="1" dirty="0">
                <a:solidFill>
                  <a:srgbClr val="C00000"/>
                </a:solidFill>
              </a:rPr>
              <a:t>F = 9/5C + 32</a:t>
            </a:r>
          </a:p>
          <a:p>
            <a:pPr lvl="4"/>
            <a:endParaRPr lang="en-US" sz="2400" dirty="0"/>
          </a:p>
          <a:p>
            <a:pPr lvl="4"/>
            <a:endParaRPr lang="en-US" sz="2400" dirty="0"/>
          </a:p>
          <a:p>
            <a:pPr lvl="3"/>
            <a:endParaRPr lang="en-US" sz="2400" dirty="0"/>
          </a:p>
          <a:p>
            <a:pPr lvl="3"/>
            <a:endParaRPr lang="en-US" sz="2400" dirty="0"/>
          </a:p>
          <a:p>
            <a:pPr lvl="2"/>
            <a:endParaRPr lang="en-US" sz="2400" dirty="0"/>
          </a:p>
          <a:p>
            <a:pPr marL="914400" lvl="1" indent="-457200">
              <a:buFont typeface="+mj-lt"/>
              <a:buAutoNum type="arabicParenR" startAt="4"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F2F42C6-7F1C-408C-BF47-40F0718F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98C9-F933-014D-BDFC-ECF589F311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879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3250</TotalTime>
  <Words>1307</Words>
  <Application>Microsoft Office PowerPoint</Application>
  <PresentationFormat>Custom</PresentationFormat>
  <Paragraphs>328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Office Theme</vt:lpstr>
      <vt:lpstr>Computational Thinking with Programming</vt:lpstr>
      <vt:lpstr>Today…</vt:lpstr>
      <vt:lpstr>LGB Rule</vt:lpstr>
      <vt:lpstr>Indirect Function Calls </vt:lpstr>
      <vt:lpstr>The Software Development Process</vt:lpstr>
      <vt:lpstr>The Software Development Process</vt:lpstr>
      <vt:lpstr>The Software Development Process</vt:lpstr>
      <vt:lpstr>Example</vt:lpstr>
      <vt:lpstr>Example</vt:lpstr>
      <vt:lpstr>Example</vt:lpstr>
      <vt:lpstr>Example</vt:lpstr>
      <vt:lpstr>Using the Math Library</vt:lpstr>
      <vt:lpstr>Using the Math Library: An Example</vt:lpstr>
      <vt:lpstr>Using the Math Library: An Example</vt:lpstr>
      <vt:lpstr>Using the Math Library: An Example</vt:lpstr>
      <vt:lpstr>Using the Math Library: An Example</vt:lpstr>
      <vt:lpstr>Using the Math Library: An Example</vt:lpstr>
      <vt:lpstr>Some Functions in the Math Library</vt:lpstr>
      <vt:lpstr>Some Functions in the Math Library</vt:lpstr>
      <vt:lpstr>Summary</vt:lpstr>
      <vt:lpstr>Summary</vt:lpstr>
      <vt:lpstr>Summary</vt:lpstr>
      <vt:lpstr>Summary</vt:lpstr>
      <vt:lpstr>Thank You 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Singh</dc:creator>
  <cp:lastModifiedBy>home</cp:lastModifiedBy>
  <cp:revision>17</cp:revision>
  <dcterms:created xsi:type="dcterms:W3CDTF">2020-08-26T07:50:42Z</dcterms:created>
  <dcterms:modified xsi:type="dcterms:W3CDTF">2020-09-07T10:08:35Z</dcterms:modified>
</cp:coreProperties>
</file>