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68" r:id="rId3"/>
    <p:sldId id="454" r:id="rId4"/>
    <p:sldId id="456" r:id="rId5"/>
    <p:sldId id="458" r:id="rId6"/>
    <p:sldId id="460" r:id="rId7"/>
    <p:sldId id="461" r:id="rId8"/>
    <p:sldId id="459" r:id="rId9"/>
    <p:sldId id="462" r:id="rId10"/>
    <p:sldId id="463" r:id="rId11"/>
    <p:sldId id="464" r:id="rId12"/>
    <p:sldId id="465" r:id="rId13"/>
    <p:sldId id="466" r:id="rId14"/>
    <p:sldId id="470" r:id="rId15"/>
    <p:sldId id="467" r:id="rId16"/>
    <p:sldId id="469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5" r:id="rId31"/>
    <p:sldId id="486" r:id="rId32"/>
    <p:sldId id="453" r:id="rId33"/>
    <p:sldId id="488" r:id="rId34"/>
    <p:sldId id="45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C776A-CEE8-4DF2-847A-05D471C6078B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63113-B0E3-4BB6-9BAD-6EEA6FA8F58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40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0BC-FE02-4F30-83DB-3E0B2303D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1AA10C-A59D-48AF-9632-811512DC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71D6D4-CF52-4305-BB13-7BD8B40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95D00E-72A0-4B17-B690-738C2A8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751DAD-F90F-4108-BB5B-791F1044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777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1B2D05-109A-40F1-91DE-FACEBC89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43DB8E4-4116-455D-A7CC-2EB506229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8D48FD-9E48-4D00-953F-DCD22FD2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58F46A-2FF2-4977-9660-74C2E0C3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71E1E-43A7-4DB0-B525-541B9ABC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681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73E2D2-1C0D-49D6-87A2-02B506FB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79126D-A3A1-42CD-8EC6-C7428148D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FD21AA-6E0F-4F86-82B7-F35CF486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6E0CE6-02BC-4218-A79E-8485B06F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6E781-A5AE-4969-97DC-2EC8BCA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8844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3CF41-9D79-4837-AF29-1AB571A9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3A59E8-D057-4651-B4D0-A0F8C345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D6124C-9E9A-47BD-B987-6546EE6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24F95E-B6E4-4189-B7B2-C55F3FE7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D3105A-C7FE-4A6A-8132-AF4F0F8E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60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B7460-1B3B-4B87-A96E-6C5A8878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2E89B1-8C0D-48B5-9B3F-88737814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73C938-3109-4F44-93E8-20036679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C6A85-65EF-4D66-B65E-1C096548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5CCCAF-F2F5-4446-B9F8-B6F74E6B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792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71EA9A-5C16-4648-8E44-BD4AC65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C5FE4B-ECD6-42B7-BCC6-9F349143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D146E3-CB8C-4528-9A8D-A6D1589E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C1A7AEC-6DE6-48FB-8812-D7D12877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A49785-B820-474B-868E-079C95DB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C331C86-6AAE-4DA1-A737-F1C7513E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DEBF6-8152-4E20-8FBA-6F37856C6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127B15-95D0-4229-B8E6-1D119FEF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EEDA31-1808-4048-B904-0295AE0A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716F23-72A7-46DE-818B-9444A772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8B259F3-25C2-42CF-AAE1-1030F29A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BB9205-2CF3-4986-A1FB-5AF3E7E9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821FFD8-C0C6-4960-94F8-43771A0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E3DE940-E26B-48B6-A2D0-7939F125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8732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71963-6B5C-49E0-A775-ADF750B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B04A51-54E5-4DB9-957E-BE5EC470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F583E67-008A-43DB-B6D6-948C5DE2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FDB4B2-DE9A-4B86-BBDB-823D0CA7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449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86E2EFE-9572-4AF2-8ACC-07239F36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A58553D-8C4D-4549-B6EA-29F30420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ED2B49-5A07-4331-BD47-F1BB11BB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722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C1E38C-E5D1-428D-B128-8125FA4D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7D322-447A-4451-B9AF-27CF869B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9D1302-CD97-45D5-BAFF-52A7D2CE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234842-3C71-44F9-806B-C1D065CC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C8A9CA-B968-46D3-8AA2-A961A445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DC6F54-E49F-4724-B05B-9E4C952D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9254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68399A-D39E-4B4A-94C6-888C7D63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5953B9-ACDD-491D-89BE-C2EA3AE91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FF249C-12F9-4CBB-A891-106A5D3DC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ABC8B7-C38A-4CE8-B53E-204E2E94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B990DA-A200-4851-800C-E705C2E8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553A10-26E6-46E0-AF64-DF51CC6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1163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A7811A3-682C-432F-ADAA-7D241F85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8C53F7-40B0-48C6-82B5-328C32C6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36B9F-C113-45A4-940B-855C466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0265-0DFE-44E1-8D1B-F390B0424687}" type="datetimeFigureOut">
              <a:rPr lang="en-IN" smtClean="0"/>
              <a:pPr/>
              <a:t>26-08-2020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58A95B-D3C6-4225-BB4C-CF97DBE77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C47FD6-8C30-4215-A723-CDD25733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EFE4F-1FA4-44C0-BEFB-18046B4A7A5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976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accent1">
              <a:lumMod val="50000"/>
            </a:schemeClr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0D0FA3-95AB-472E-9F1D-F1DA7D57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4400" dirty="0">
                <a:solidFill>
                  <a:srgbClr val="FFFF00"/>
                </a:solidFill>
              </a:rPr>
              <a:t>Computational Thinking with Programming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B2D791-4AA6-42EA-AA66-CD4691B97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652" y="3548091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/>
              <a:t>Fall 2019</a:t>
            </a:r>
            <a:endParaRPr lang="en-IN" sz="32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401FA2DB-B09B-4E8E-997E-BACD4216C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5632" b="7701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xmlns="" id="{E126E481-B945-4179-BD79-05E96E9B2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14A3DF37-2126-48A8-AAC5-6A6D5E2052EE}"/>
              </a:ext>
            </a:extLst>
          </p:cNvPr>
          <p:cNvGrpSpPr/>
          <p:nvPr/>
        </p:nvGrpSpPr>
        <p:grpSpPr>
          <a:xfrm>
            <a:off x="10331617" y="5264105"/>
            <a:ext cx="1600182" cy="914401"/>
            <a:chOff x="1106668" y="5356884"/>
            <a:chExt cx="1844621" cy="10571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0247E0-36B7-4FE9-A5FA-11025BCA8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9514" t="6380" r="19905" b="6380"/>
            <a:stretch/>
          </p:blipFill>
          <p:spPr>
            <a:xfrm>
              <a:off x="2175374" y="5889836"/>
              <a:ext cx="515637" cy="5242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55AF961-1735-4C40-AF8E-B64262C04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511610" y="5872330"/>
              <a:ext cx="529031" cy="5290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07A75B-DBFB-47A6-A7BF-55C660EB36AF}"/>
                </a:ext>
              </a:extLst>
            </p:cNvPr>
            <p:cNvSpPr txBox="1"/>
            <p:nvPr/>
          </p:nvSpPr>
          <p:spPr>
            <a:xfrm>
              <a:off x="1106668" y="5356884"/>
              <a:ext cx="1844621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csebennett</a:t>
              </a:r>
              <a:endParaRPr lang="en-IN" sz="2000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17F8F65-E48E-482C-A557-2E2EDF648DEE}"/>
              </a:ext>
            </a:extLst>
          </p:cNvPr>
          <p:cNvGrpSpPr/>
          <p:nvPr/>
        </p:nvGrpSpPr>
        <p:grpSpPr>
          <a:xfrm>
            <a:off x="8506358" y="5264106"/>
            <a:ext cx="1728422" cy="895286"/>
            <a:chOff x="9289360" y="5383814"/>
            <a:chExt cx="1992450" cy="103505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2E57206-30AA-4B95-8FF3-EEB013F80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6862" t="4764" r="18925" b="7198"/>
            <a:stretch/>
          </p:blipFill>
          <p:spPr>
            <a:xfrm>
              <a:off x="9868196" y="5889836"/>
              <a:ext cx="526177" cy="5290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B0A41045-AA0C-4439-97FF-355E5F356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06003" y="5884201"/>
              <a:ext cx="529032" cy="52903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1CC325B-D279-4B31-AC5E-A3A1A2DA2964}"/>
                </a:ext>
              </a:extLst>
            </p:cNvPr>
            <p:cNvSpPr txBox="1"/>
            <p:nvPr/>
          </p:nvSpPr>
          <p:spPr>
            <a:xfrm>
              <a:off x="9289360" y="5383814"/>
              <a:ext cx="1992450" cy="462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/>
                <a:t>@</a:t>
              </a:r>
              <a:r>
                <a:rPr lang="en-IN" sz="2000" b="1" dirty="0" err="1"/>
                <a:t>cse_bennett</a:t>
              </a:r>
              <a:endParaRPr lang="en-IN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24677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F0B87-F265-4EBF-B3C7-94505422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Specification of the Calendar Year Program Modules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6504C1-4E62-4D00-B095-E542209D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29"/>
            <a:ext cx="10515600" cy="4813714"/>
          </a:xfrm>
        </p:spPr>
        <p:txBody>
          <a:bodyPr>
            <a:noAutofit/>
          </a:bodyPr>
          <a:lstStyle/>
          <a:p>
            <a:r>
              <a:rPr lang="en-US" sz="2400" dirty="0"/>
              <a:t>The modular design of the calendar year program provides a high-level view of the program</a:t>
            </a:r>
          </a:p>
          <a:p>
            <a:r>
              <a:rPr lang="en-US" sz="2400" dirty="0"/>
              <a:t>Since each module is to be implemented as a function, we need to specify the details of each function.</a:t>
            </a:r>
          </a:p>
          <a:p>
            <a:r>
              <a:rPr lang="en-US" sz="2400" b="1" dirty="0"/>
              <a:t>Example:</a:t>
            </a:r>
          </a:p>
          <a:p>
            <a:pPr lvl="1"/>
            <a:r>
              <a:rPr lang="en-US" dirty="0"/>
              <a:t>For each function it needs  to be decided if it is a value-returning function or a non-value-returning function; </a:t>
            </a:r>
          </a:p>
          <a:p>
            <a:pPr lvl="1"/>
            <a:r>
              <a:rPr lang="en-US" dirty="0"/>
              <a:t>what parameters it will take; </a:t>
            </a:r>
          </a:p>
          <a:p>
            <a:pPr lvl="1"/>
            <a:r>
              <a:rPr lang="en-US" dirty="0"/>
              <a:t>what results it will produce.</a:t>
            </a:r>
          </a:p>
          <a:p>
            <a:pPr lvl="1"/>
            <a:endParaRPr lang="en-US" dirty="0"/>
          </a:p>
          <a:p>
            <a:r>
              <a:rPr lang="en-US" sz="2400" dirty="0"/>
              <a:t>This stage of the design provides sufficient detail from which to implement the program. The main module provides the overall construction of the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162508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11406810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In top-down design (select one),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The details of a program design are addressed before the overall design.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The overall design of a program is addressed before the details.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All modular designs are a result of a top-down design process.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In top-down design, every module is broken down into the same number of submodules.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Which of the following advantages of modular design apply to the design of the calendar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for the development of well-designed programs.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natural means of dividing up programming tasks.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separately testing individual parts of a program.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xmlns="" val="2577391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11406810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In top-down design (select one),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The details of a program design are addressed before the overall design.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The overall design of a program is addressed before the details.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All modular designs are a result of a top-down design process.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FALSE</a:t>
            </a: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In top-down design, every module is broken down into the same number of submodules.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FALSE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Which of the following advantages of modular design apply to the design of the calendar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Provides a means for the development of well-designed programs.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Provides a natural means of dividing up programming tasks.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Provides a means of separately testing individual parts of a program.</a:t>
            </a:r>
          </a:p>
        </p:txBody>
      </p:sp>
    </p:spTree>
    <p:extLst>
      <p:ext uri="{BB962C8B-B14F-4D97-AF65-F5344CB8AC3E}">
        <p14:creationId xmlns:p14="http://schemas.microsoft.com/office/powerpoint/2010/main" xmlns="" val="219354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957B14-EDD5-47E8-8960-9124E2036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118"/>
          </a:xfrm>
        </p:spPr>
        <p:txBody>
          <a:bodyPr/>
          <a:lstStyle/>
          <a:p>
            <a:r>
              <a:rPr lang="en-IN" dirty="0"/>
              <a:t>Python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0F1872-722F-4C1B-8B33-8013548F5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4"/>
            <a:ext cx="11049000" cy="4692719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Python module </a:t>
            </a:r>
            <a:r>
              <a:rPr lang="en-US" sz="2400" dirty="0"/>
              <a:t>is a file containing Python definitions and statements.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module allows you to logically organize your Python code.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module can define functions, classes, variables and can also include runnable code.</a:t>
            </a:r>
            <a:endParaRPr lang="en-US" sz="2400" dirty="0"/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Module Creation and Use: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 create a module just save the code you want in a file with the file extension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py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 can use the module we just created, by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import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statement.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IN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9BCCA1E3-266D-410F-A4BA-6A45A7366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0"/>
            <a:ext cx="65" cy="456479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364521-F563-49E3-9CA4-AD63EF20313B}"/>
              </a:ext>
            </a:extLst>
          </p:cNvPr>
          <p:cNvSpPr txBox="1"/>
          <p:nvPr/>
        </p:nvSpPr>
        <p:spPr>
          <a:xfrm>
            <a:off x="1054170" y="4773591"/>
            <a:ext cx="34588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Module Creation</a:t>
            </a:r>
          </a:p>
          <a:p>
            <a:endParaRPr lang="en-US" b="1" i="0" dirty="0"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CC0DBE9-4632-4DEE-8356-D5A533C6F293}"/>
              </a:ext>
            </a:extLst>
          </p:cNvPr>
          <p:cNvSpPr txBox="1"/>
          <p:nvPr/>
        </p:nvSpPr>
        <p:spPr>
          <a:xfrm>
            <a:off x="6557961" y="4773591"/>
            <a:ext cx="392264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Example: Using a Module</a:t>
            </a:r>
          </a:p>
          <a:p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mymodule.greeting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“Bennett"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859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EA89D1-A180-4C3D-9AEC-CC70A143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4687" cy="963359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Module Creation and Use: Variables in Module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B0B7FB-56D1-4717-B78C-6AA9599FA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The module can contain functions, as already described, but also variables of all types (arrays, dictionaries, objects etc.).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93CE8C9-D18E-4EDB-8DDA-C50865B6300C}"/>
              </a:ext>
            </a:extLst>
          </p:cNvPr>
          <p:cNvSpPr txBox="1"/>
          <p:nvPr/>
        </p:nvSpPr>
        <p:spPr>
          <a:xfrm>
            <a:off x="666750" y="2526051"/>
            <a:ext cx="4346714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</a:rPr>
              <a:t>Module Creation: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Save this code in the file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mymodule.py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person1 =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F6E5CD9-9354-4555-B3A9-BC3855243821}"/>
              </a:ext>
            </a:extLst>
          </p:cNvPr>
          <p:cNvSpPr txBox="1"/>
          <p:nvPr/>
        </p:nvSpPr>
        <p:spPr>
          <a:xfrm>
            <a:off x="6170542" y="2551837"/>
            <a:ext cx="473599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Consolas" panose="020B0609020204030204" pitchFamily="49" charset="0"/>
              </a:rPr>
              <a:t>Module Use: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Import the module named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mymodule</a:t>
            </a:r>
            <a:r>
              <a:rPr lang="en-US" b="1" i="0" dirty="0">
                <a:solidFill>
                  <a:srgbClr val="000000"/>
                </a:solidFill>
                <a:effectLst/>
              </a:rPr>
              <a:t>, and access the </a:t>
            </a:r>
            <a:r>
              <a:rPr lang="en-US" b="1" i="0" dirty="0">
                <a:solidFill>
                  <a:srgbClr val="FF0000"/>
                </a:solidFill>
                <a:effectLst/>
              </a:rPr>
              <a:t>person1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dictionary</a:t>
            </a:r>
            <a:endParaRPr lang="en-US" b="1" i="0" dirty="0">
              <a:solidFill>
                <a:srgbClr val="0000CD"/>
              </a:solidFill>
              <a:effectLst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mymodule.person1[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DBB7C0E-BD9A-4E47-ADB2-17999B502DC2}"/>
              </a:ext>
            </a:extLst>
          </p:cNvPr>
          <p:cNvSpPr txBox="1"/>
          <p:nvPr/>
        </p:nvSpPr>
        <p:spPr>
          <a:xfrm>
            <a:off x="6170542" y="4581386"/>
            <a:ext cx="5062539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cs typeface="Calibri" panose="020F0502020204030204" pitchFamily="34" charset="0"/>
              </a:rPr>
              <a:t>Module Use: You can create the alias or rename the module while using.</a:t>
            </a:r>
            <a:endParaRPr lang="en-US" b="0" i="0" dirty="0">
              <a:solidFill>
                <a:srgbClr val="0000CD"/>
              </a:solidFill>
              <a:effectLst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Create an alias for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mymodule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called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b="0" i="0" dirty="0">
              <a:solidFill>
                <a:srgbClr val="0000CD"/>
              </a:solidFill>
              <a:effectLst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mx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mx.person1[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dirty="0"/>
              <a:t/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8346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922BD39-6B5B-493A-BE62-58ECD0F7A7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4741521E-DC76-41B9-8A47-448CD4F9FA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5400000">
            <a:off x="3372661" y="-3359290"/>
            <a:ext cx="5470372" cy="1218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EAA865-1C9F-4E46-B5ED-BB727F6F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32" y="184336"/>
            <a:ext cx="9283781" cy="14059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>
                <a:solidFill>
                  <a:schemeClr val="tx1"/>
                </a:solidFill>
                <a:latin typeface="+mj-lt"/>
              </a:rPr>
              <a:t>Module Creation and Use: Example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3FD85F6-ECDC-4124-9916-6444E142C6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78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4B44150B-D3BF-41B8-BAD5-FDEC9E2CB8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" b="25847"/>
          <a:stretch/>
        </p:blipFill>
        <p:spPr>
          <a:xfrm>
            <a:off x="323799" y="2410503"/>
            <a:ext cx="11808765" cy="302096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B5D26B4-74AD-4118-8F13-7051DA3BF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C388695-66F6-46B7-87A3-2C3AB706C9C8}"/>
              </a:ext>
            </a:extLst>
          </p:cNvPr>
          <p:cNvSpPr txBox="1"/>
          <p:nvPr/>
        </p:nvSpPr>
        <p:spPr>
          <a:xfrm>
            <a:off x="487891" y="5654708"/>
            <a:ext cx="11115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using a function from a module, use the syntax: </a:t>
            </a:r>
            <a:r>
              <a:rPr lang="en-US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module_name.function_name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3360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A9F39-47AD-4FB1-98C4-BB42753D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r>
              <a:rPr lang="en-IN" dirty="0"/>
              <a:t>Library 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24E7F34-EFC3-44A7-900D-F12AEB6997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414808"/>
            <a:ext cx="10515600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Python Standard Library contains a set of predefined standard (built-in) modules,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which you can import whenever you </a:t>
            </a:r>
            <a:r>
              <a:rPr lang="en-US" sz="2400" dirty="0">
                <a:solidFill>
                  <a:srgbClr val="000000"/>
                </a:solidFill>
              </a:rPr>
              <a:t>want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There is a built-in function to list all the function names (or variable names) in a module,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i.e.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dir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function.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A769F13B-9530-4B10-9F5A-107FC576C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277" y="2278369"/>
            <a:ext cx="4767470" cy="159525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Example: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Import and use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platform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module: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platform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x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platform.system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(x)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6BA9CC9-4CE6-4923-96B0-8DF9C33E3D9F}"/>
              </a:ext>
            </a:extLst>
          </p:cNvPr>
          <p:cNvSpPr txBox="1"/>
          <p:nvPr/>
        </p:nvSpPr>
        <p:spPr>
          <a:xfrm>
            <a:off x="2044147" y="5049967"/>
            <a:ext cx="706672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Example: List all the defined names belonging to the </a:t>
            </a:r>
            <a:r>
              <a:rPr lang="en-US" b="1" i="0" dirty="0">
                <a:solidFill>
                  <a:srgbClr val="C00000"/>
                </a:solidFill>
                <a:effectLst/>
              </a:rPr>
              <a:t>platform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module:</a:t>
            </a:r>
          </a:p>
          <a:p>
            <a:pPr algn="l"/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platform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 =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(platform)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xmlns="" val="2855329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84BFF-3DFF-4EBD-B07B-EAF3D01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529464"/>
            <a:ext cx="10515600" cy="624097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 and Namespaces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3B42F-176B-40A2-82F5-2BDED3FE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43" y="1584258"/>
            <a:ext cx="2755313" cy="411704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namespace</a:t>
            </a:r>
            <a:r>
              <a:rPr lang="en-US" sz="2000" dirty="0"/>
              <a:t> provides a context for a set of identifiers. Every module in Python has its own namespace. </a:t>
            </a:r>
          </a:p>
          <a:p>
            <a:endParaRPr lang="en-US" sz="2000" dirty="0"/>
          </a:p>
          <a:p>
            <a:r>
              <a:rPr lang="en-US" sz="2000" dirty="0"/>
              <a:t>A name </a:t>
            </a:r>
            <a:r>
              <a:rPr lang="en-US" sz="2000" b="1" dirty="0"/>
              <a:t>clash</a:t>
            </a:r>
            <a:r>
              <a:rPr lang="en-US" sz="2000" dirty="0"/>
              <a:t> is when two otherwise distinct entities with the same identifier become part of the same scope.</a:t>
            </a:r>
          </a:p>
          <a:p>
            <a:endParaRPr lang="en-US" sz="2000" dirty="0"/>
          </a:p>
          <a:p>
            <a:r>
              <a:rPr lang="en-US" sz="2000" dirty="0"/>
              <a:t>Namespaces provide a means for resolving such problems.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BA88F04-5837-4DF6-B14B-E32872B4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927" y="1584258"/>
            <a:ext cx="8894064" cy="47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154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584BFF-3DFF-4EBD-B07B-EAF3D01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78" y="529464"/>
            <a:ext cx="10515600" cy="624097"/>
          </a:xfrm>
        </p:spPr>
        <p:txBody>
          <a:bodyPr>
            <a:normAutofit fontScale="90000"/>
          </a:bodyPr>
          <a:lstStyle/>
          <a:p>
            <a:r>
              <a:rPr lang="en-IN" dirty="0"/>
              <a:t>Modules and Namespaces: </a:t>
            </a:r>
            <a:r>
              <a:rPr lang="en-US" sz="2700" dirty="0"/>
              <a:t>Use of Fully Qualified Function Names</a:t>
            </a:r>
            <a:r>
              <a:rPr lang="en-IN" sz="27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A3B42F-176B-40A2-82F5-2BDED3FE7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443" y="1325217"/>
            <a:ext cx="10136774" cy="4376083"/>
          </a:xfrm>
        </p:spPr>
        <p:txBody>
          <a:bodyPr>
            <a:normAutofit/>
          </a:bodyPr>
          <a:lstStyle/>
          <a:p>
            <a:r>
              <a:rPr lang="en-US" sz="2400" dirty="0"/>
              <a:t>Two instances of identifier </a:t>
            </a:r>
            <a:r>
              <a:rPr lang="en-US" sz="2400" i="1" dirty="0"/>
              <a:t>double</a:t>
            </a:r>
            <a:r>
              <a:rPr lang="en-US" sz="2400" dirty="0"/>
              <a:t>, each defined in their own module, are distinguished by being fully qualified with the name of the module in which each is defined: </a:t>
            </a:r>
            <a:r>
              <a:rPr lang="en-US" sz="2400" b="1" dirty="0"/>
              <a:t>module1.double </a:t>
            </a:r>
            <a:r>
              <a:rPr lang="en-US" sz="2400" dirty="0"/>
              <a:t>and </a:t>
            </a:r>
            <a:r>
              <a:rPr lang="en-US" sz="2400" b="1" dirty="0"/>
              <a:t>module2.double.</a:t>
            </a:r>
          </a:p>
          <a:p>
            <a:r>
              <a:rPr lang="en-US" sz="2400" b="1" dirty="0"/>
              <a:t>Example: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6FFC6F9-A936-4D46-B31D-36F09A9E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4578"/>
            <a:ext cx="10515599" cy="34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911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4426AB7-D619-4515-962A-BC83909EC0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DE47DF98-723F-4AAC-ABCF-CACBC438F7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EA29FC7C-9308-4FDE-8DCA-405668055B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97838-A3F5-45DB-B3DC-BEBF673D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>
                <a:solidFill>
                  <a:schemeClr val="accent1"/>
                </a:solidFill>
                <a:latin typeface="+mj-lt"/>
              </a:rPr>
              <a:t>Example: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3602247E-7459-42FC-B9FC-3A4C462EF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" b="-1"/>
          <a:stretch/>
        </p:blipFill>
        <p:spPr>
          <a:xfrm>
            <a:off x="243840" y="243288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02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73887-C4CB-4CFE-9BA1-B2873361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Lecture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4BC7B8-5BEC-4AF3-95F8-F989E80A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  <a:p>
            <a:endParaRPr lang="en-IN" dirty="0"/>
          </a:p>
          <a:p>
            <a:r>
              <a:rPr lang="en-IN" dirty="0"/>
              <a:t>Top-Down Approach</a:t>
            </a:r>
          </a:p>
          <a:p>
            <a:endParaRPr lang="en-IN" dirty="0"/>
          </a:p>
          <a:p>
            <a:r>
              <a:rPr lang="en-IN" dirty="0"/>
              <a:t>Python Modules</a:t>
            </a:r>
          </a:p>
        </p:txBody>
      </p:sp>
    </p:spTree>
    <p:extLst>
      <p:ext uri="{BB962C8B-B14F-4D97-AF65-F5344CB8AC3E}">
        <p14:creationId xmlns:p14="http://schemas.microsoft.com/office/powerpoint/2010/main" xmlns="" val="345582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C3DAC5-B968-4EFD-8D25-BD734DC5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IN" dirty="0"/>
              <a:t>Importing 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D080A-955E-4738-9196-EE46A398E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2700337"/>
          </a:xfrm>
        </p:spPr>
        <p:txBody>
          <a:bodyPr>
            <a:normAutofit/>
          </a:bodyPr>
          <a:lstStyle/>
          <a:p>
            <a:r>
              <a:rPr lang="en-US" sz="2400" dirty="0"/>
              <a:t>In Python, the main module of any program is identified as the first (“top-level”) module executed.</a:t>
            </a:r>
          </a:p>
          <a:p>
            <a:r>
              <a:rPr lang="en-US" sz="2400" dirty="0"/>
              <a:t>With the import </a:t>
            </a:r>
            <a:r>
              <a:rPr lang="en-US" sz="2400" b="1" i="1" dirty="0"/>
              <a:t>modulename</a:t>
            </a:r>
            <a:r>
              <a:rPr lang="en-US" sz="2400" dirty="0"/>
              <a:t> form of import in Python, the namespace of the imported module becomes available to, but does not become part of, the namespace of the importing module.</a:t>
            </a:r>
          </a:p>
          <a:p>
            <a:r>
              <a:rPr lang="en-US" sz="2400" dirty="0"/>
              <a:t>Therefore, the identifiers of the imported module, must be fully qualified (prefixed with the module’s name) when accessed.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1F4695-DEE2-43F6-A1E9-52F71AB1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18" y="4057650"/>
            <a:ext cx="9758363" cy="25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97130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21CDF-5E80-454E-8F89-428AC089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0092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Import From Module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97D5F5-46B6-4F8E-A60A-3EE5EA03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317793"/>
            <a:ext cx="10515600" cy="4932984"/>
          </a:xfrm>
        </p:spPr>
        <p:txBody>
          <a:bodyPr>
            <a:no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You can choose to import only parts from a module, by using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from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keyword.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lang="en-IN" sz="2400" b="1" dirty="0"/>
              <a:t>Syntax: </a:t>
            </a:r>
            <a:r>
              <a:rPr lang="en-IN" sz="2400" b="1" i="1" dirty="0">
                <a:solidFill>
                  <a:schemeClr val="accent1"/>
                </a:solidFill>
              </a:rPr>
              <a:t>from</a:t>
            </a:r>
            <a:r>
              <a:rPr lang="en-IN" sz="2400" b="1" i="1" dirty="0"/>
              <a:t> </a:t>
            </a:r>
            <a:r>
              <a:rPr lang="en-IN" sz="2400" i="1" dirty="0" err="1"/>
              <a:t>modulename</a:t>
            </a:r>
            <a:r>
              <a:rPr lang="en-IN" sz="2400" i="1" dirty="0"/>
              <a:t> </a:t>
            </a:r>
            <a:r>
              <a:rPr lang="en-IN" sz="2400" b="1" i="1" dirty="0">
                <a:solidFill>
                  <a:schemeClr val="accent1"/>
                </a:solidFill>
              </a:rPr>
              <a:t>import</a:t>
            </a:r>
            <a:r>
              <a:rPr lang="en-IN" sz="2400" i="1" dirty="0"/>
              <a:t> something</a:t>
            </a:r>
          </a:p>
          <a:p>
            <a:r>
              <a:rPr lang="en-US" sz="2400" i="1" dirty="0"/>
              <a:t>Something </a:t>
            </a:r>
            <a:r>
              <a:rPr lang="en-US" sz="2400" dirty="0"/>
              <a:t>can be a list of identifiers, a single renamed identifier, or an asterisk: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(a), only identifiers func1 and func2 are imported. </a:t>
            </a:r>
          </a:p>
          <a:p>
            <a:r>
              <a:rPr lang="en-US" sz="2400" dirty="0"/>
              <a:t>(b), only identifier func1 is imported, renamed as new_func1 in the importing module. </a:t>
            </a:r>
          </a:p>
          <a:p>
            <a:r>
              <a:rPr lang="en-US" sz="2400" dirty="0"/>
              <a:t>(c), all  of the identifiers are imported, except those which are private in module.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032440C-5375-46CA-B42B-1A59E9FFCC08}"/>
              </a:ext>
            </a:extLst>
          </p:cNvPr>
          <p:cNvSpPr txBox="1"/>
          <p:nvPr/>
        </p:nvSpPr>
        <p:spPr>
          <a:xfrm>
            <a:off x="2185418" y="2921168"/>
            <a:ext cx="6640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(a) </a:t>
            </a:r>
            <a:r>
              <a:rPr lang="en-IN" sz="2000" b="1" dirty="0">
                <a:solidFill>
                  <a:schemeClr val="accent1"/>
                </a:solidFill>
              </a:rPr>
              <a:t>from</a:t>
            </a:r>
            <a:r>
              <a:rPr lang="en-IN" sz="2000" dirty="0"/>
              <a:t> </a:t>
            </a:r>
            <a:r>
              <a:rPr lang="en-IN" sz="2000" i="1" dirty="0" err="1"/>
              <a:t>modulename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import</a:t>
            </a:r>
            <a:r>
              <a:rPr lang="en-IN" sz="2000" dirty="0"/>
              <a:t> func1, func2 </a:t>
            </a:r>
          </a:p>
          <a:p>
            <a:r>
              <a:rPr lang="en-IN" sz="2000" dirty="0"/>
              <a:t>(b) </a:t>
            </a:r>
            <a:r>
              <a:rPr lang="en-IN" sz="2000" b="1" dirty="0">
                <a:solidFill>
                  <a:schemeClr val="accent1"/>
                </a:solidFill>
              </a:rPr>
              <a:t>from</a:t>
            </a:r>
            <a:r>
              <a:rPr lang="en-IN" sz="2000" dirty="0"/>
              <a:t> </a:t>
            </a:r>
            <a:r>
              <a:rPr lang="en-IN" sz="2000" i="1" dirty="0" err="1"/>
              <a:t>modulename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import</a:t>
            </a:r>
            <a:r>
              <a:rPr lang="en-IN" sz="2000" dirty="0"/>
              <a:t> func1 as new_func1 </a:t>
            </a:r>
          </a:p>
          <a:p>
            <a:r>
              <a:rPr lang="en-IN" sz="2000" dirty="0"/>
              <a:t>(c) </a:t>
            </a:r>
            <a:r>
              <a:rPr lang="en-IN" sz="2000" b="1" dirty="0">
                <a:solidFill>
                  <a:schemeClr val="accent1"/>
                </a:solidFill>
              </a:rPr>
              <a:t>from</a:t>
            </a:r>
            <a:r>
              <a:rPr lang="en-IN" sz="2000" dirty="0"/>
              <a:t> </a:t>
            </a:r>
            <a:r>
              <a:rPr lang="en-IN" sz="2000" i="1" dirty="0" err="1"/>
              <a:t>modulename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1"/>
                </a:solidFill>
              </a:rPr>
              <a:t>import</a:t>
            </a:r>
            <a:r>
              <a:rPr lang="en-IN" sz="2000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xmlns="" val="343685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A59D5-C815-4599-AB88-02026357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Import From Module: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15CCF3-8119-4DD1-8CC9-9F4856A5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61" y="1500188"/>
            <a:ext cx="4910139" cy="4676775"/>
          </a:xfrm>
        </p:spPr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module named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mymodule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has one function and one dictionary: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23D05BC-77DF-4BCA-88B6-DC51279BBE7D}"/>
              </a:ext>
            </a:extLst>
          </p:cNvPr>
          <p:cNvSpPr txBox="1"/>
          <p:nvPr/>
        </p:nvSpPr>
        <p:spPr>
          <a:xfrm>
            <a:off x="1222098" y="2495490"/>
            <a:ext cx="3849963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Consolas" panose="020B0609020204030204" pitchFamily="49" charset="0"/>
              </a:rPr>
              <a:t># </a:t>
            </a:r>
            <a:r>
              <a:rPr lang="en-US" sz="2000" b="1" i="0" dirty="0" err="1">
                <a:effectLst/>
                <a:latin typeface="Consolas" panose="020B0609020204030204" pitchFamily="49" charset="0"/>
              </a:rPr>
              <a:t>mymodule</a:t>
            </a:r>
            <a:endParaRPr lang="en-US" sz="2000" b="1" i="0" dirty="0"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person1 = {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"country"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"Norway"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6F53D68-8A49-4A3C-8DFB-8B4B04CF840E}"/>
              </a:ext>
            </a:extLst>
          </p:cNvPr>
          <p:cNvSpPr txBox="1"/>
          <p:nvPr/>
        </p:nvSpPr>
        <p:spPr>
          <a:xfrm>
            <a:off x="6677027" y="1500188"/>
            <a:ext cx="42267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Import only the person1 dictionary from the module:</a:t>
            </a:r>
            <a:endParaRPr lang="en-IN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60993BE-C772-4DCA-81B9-D38169EFBBC8}"/>
              </a:ext>
            </a:extLst>
          </p:cNvPr>
          <p:cNvSpPr txBox="1"/>
          <p:nvPr/>
        </p:nvSpPr>
        <p:spPr>
          <a:xfrm>
            <a:off x="7105652" y="2413337"/>
            <a:ext cx="4367211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mymodule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person1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(person1[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C8A2F8E-1644-42AB-9B37-D95C20FB8C6A}"/>
              </a:ext>
            </a:extLst>
          </p:cNvPr>
          <p:cNvSpPr txBox="1"/>
          <p:nvPr/>
        </p:nvSpPr>
        <p:spPr>
          <a:xfrm>
            <a:off x="6065976" y="3926651"/>
            <a:ext cx="59844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dirty="0"/>
              <a:t>Note: </a:t>
            </a:r>
            <a:r>
              <a:rPr lang="en-IN" sz="2000" i="1" dirty="0"/>
              <a:t>When using import </a:t>
            </a:r>
            <a:r>
              <a:rPr lang="en-IN" sz="2000" b="1" i="1" dirty="0" err="1">
                <a:solidFill>
                  <a:srgbClr val="C00000"/>
                </a:solidFill>
              </a:rPr>
              <a:t>modulename</a:t>
            </a:r>
            <a:r>
              <a:rPr lang="en-IN" sz="2000" i="1" dirty="0"/>
              <a:t>, the namespace </a:t>
            </a:r>
          </a:p>
          <a:p>
            <a:r>
              <a:rPr lang="en-IN" sz="2000" i="1" dirty="0"/>
              <a:t>of the imported module does not become part of the namespace of the importing module.</a:t>
            </a:r>
          </a:p>
          <a:p>
            <a:endParaRPr lang="en-IN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0C6F20-0617-4063-9D8C-60DB2DA58E00}"/>
              </a:ext>
            </a:extLst>
          </p:cNvPr>
          <p:cNvSpPr txBox="1"/>
          <p:nvPr/>
        </p:nvSpPr>
        <p:spPr>
          <a:xfrm>
            <a:off x="674001" y="5855463"/>
            <a:ext cx="11376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Note: </a:t>
            </a:r>
            <a:r>
              <a:rPr lang="en-IN" i="1" dirty="0"/>
              <a:t>With the from-import form of import, imported identifiers become part of the importing module’s namespace. Because of the possibility of name clashes, import </a:t>
            </a:r>
            <a:r>
              <a:rPr lang="en-IN" b="1" i="1" dirty="0" err="1"/>
              <a:t>modulename</a:t>
            </a:r>
            <a:r>
              <a:rPr lang="en-IN" i="1" dirty="0"/>
              <a:t> is the  preferred form of import in Python.</a:t>
            </a:r>
          </a:p>
        </p:txBody>
      </p:sp>
    </p:spTree>
    <p:extLst>
      <p:ext uri="{BB962C8B-B14F-4D97-AF65-F5344CB8AC3E}">
        <p14:creationId xmlns:p14="http://schemas.microsoft.com/office/powerpoint/2010/main" xmlns="" val="110979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C87B93-46AC-4A50-B90B-EAA27BB8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7491413" cy="1001004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Import From Module: Example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EA3CF21-D97E-4B14-89AB-4BA216CB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22" y="2463937"/>
            <a:ext cx="9177338" cy="41270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F1D699C-AD4B-491D-A70D-53F56759D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906" y="1200752"/>
            <a:ext cx="2757798" cy="19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669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0ACC7-85D5-4317-9BEC-9A0D874A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Private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162A04-681F-49A8-ADD8-760E5D205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Python, all the variables in a module are “public,” with the convention that variables beginning with an two underscores are intended to be private.</a:t>
            </a:r>
          </a:p>
          <a:p>
            <a:endParaRPr lang="en-US" sz="800" dirty="0"/>
          </a:p>
          <a:p>
            <a:r>
              <a:rPr lang="en-US" sz="2400" dirty="0"/>
              <a:t>Public is accessible by any other module that imports it, whereas private is not accessible in form of </a:t>
            </a:r>
            <a:r>
              <a:rPr lang="en-US" sz="2400" b="1" i="1" dirty="0">
                <a:solidFill>
                  <a:srgbClr val="00B0F0"/>
                </a:solidFill>
              </a:rPr>
              <a:t>from</a:t>
            </a:r>
            <a:r>
              <a:rPr lang="en-US" sz="2400" b="1" i="1" dirty="0"/>
              <a:t> modulename </a:t>
            </a:r>
            <a:r>
              <a:rPr lang="en-US" sz="2400" b="1" i="1" dirty="0">
                <a:solidFill>
                  <a:srgbClr val="00B0F0"/>
                </a:solidFill>
              </a:rPr>
              <a:t>import</a:t>
            </a:r>
            <a:r>
              <a:rPr lang="en-US" sz="2400" b="1" i="1" dirty="0"/>
              <a:t> *.</a:t>
            </a:r>
          </a:p>
          <a:p>
            <a:endParaRPr lang="en-US" sz="800" b="1" i="1" dirty="0"/>
          </a:p>
          <a:p>
            <a:r>
              <a:rPr lang="en-US" sz="2400" dirty="0"/>
              <a:t>Python does not provide any means for preventing access to variables or other entities meant to be private.</a:t>
            </a:r>
          </a:p>
          <a:p>
            <a:endParaRPr lang="en-US" sz="800" dirty="0"/>
          </a:p>
          <a:p>
            <a:r>
              <a:rPr lang="en-US" sz="2400" dirty="0"/>
              <a:t>There is a convention that names beginning with two underscores (__) are intended to be private.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39E25A3-68D0-46F8-9226-BB6106864DA4}"/>
              </a:ext>
            </a:extLst>
          </p:cNvPr>
          <p:cNvSpPr txBox="1"/>
          <p:nvPr/>
        </p:nvSpPr>
        <p:spPr>
          <a:xfrm>
            <a:off x="4800184" y="5477212"/>
            <a:ext cx="5271467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Consolas" panose="020B0609020204030204" pitchFamily="49" charset="0"/>
              </a:rPr>
              <a:t>Example: # </a:t>
            </a:r>
            <a:r>
              <a:rPr lang="en-US" sz="2000" b="1" i="0" dirty="0" err="1">
                <a:effectLst/>
                <a:latin typeface="Consolas" panose="020B0609020204030204" pitchFamily="49" charset="0"/>
              </a:rPr>
              <a:t>mymodule</a:t>
            </a:r>
            <a:endParaRPr lang="en-US" sz="2000" b="1" i="0" dirty="0">
              <a:effectLst/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   __def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greeting(name):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name)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699095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F53A5-D1C1-4C87-9C34-C641B849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N" dirty="0"/>
              <a:t>Module Loading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A38545-484D-4720-B3A3-C6E5CBD0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5221356"/>
          </a:xfrm>
        </p:spPr>
        <p:txBody>
          <a:bodyPr>
            <a:noAutofit/>
          </a:bodyPr>
          <a:lstStyle/>
          <a:p>
            <a:r>
              <a:rPr lang="en-US" sz="2400" dirty="0"/>
              <a:t>Each imported module of a Python program needs to be located and loaded into memory.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When you import a module, the Python interpreter searches for the module in the following sequences −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The current directory.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If the module isn't found, Python then searches each directory in the shell variable </a:t>
            </a:r>
            <a:r>
              <a:rPr lang="en-US" sz="2200" b="1" i="1" dirty="0">
                <a:solidFill>
                  <a:srgbClr val="000000"/>
                </a:solidFill>
                <a:effectLst/>
              </a:rPr>
              <a:t>PYTHONPATH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000000"/>
                </a:solidFill>
                <a:effectLst/>
              </a:rPr>
              <a:t>If all else fails, Python checks the default path, i.e. </a:t>
            </a:r>
            <a:r>
              <a:rPr lang="en-US" sz="2200" b="0" i="1" dirty="0">
                <a:solidFill>
                  <a:srgbClr val="000000"/>
                </a:solidFill>
                <a:effectLst/>
              </a:rPr>
              <a:t>installation-specific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b="0" i="0" dirty="0">
                <a:solidFill>
                  <a:srgbClr val="000000"/>
                </a:solidFill>
                <a:effectLst/>
              </a:rPr>
              <a:t>(e.g., C:\Python32\Lib)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The module search path is stored in the system module sys as the </a:t>
            </a:r>
            <a:r>
              <a:rPr lang="en-US" sz="2400" b="1" i="0" dirty="0" err="1">
                <a:solidFill>
                  <a:srgbClr val="000000"/>
                </a:solidFill>
                <a:effectLst/>
              </a:rPr>
              <a:t>sys.path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variable. 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sys.path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variable contains the current directory, </a:t>
            </a:r>
            <a:r>
              <a:rPr lang="en-US" sz="2400" b="1" i="1" dirty="0">
                <a:solidFill>
                  <a:srgbClr val="000000"/>
                </a:solidFill>
                <a:effectLst/>
              </a:rPr>
              <a:t>PYTHONPATH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, and the installation-dependent default.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If the program still does not find the module, an error (</a:t>
            </a:r>
            <a:r>
              <a:rPr lang="en-US" sz="2400" b="1" i="1" dirty="0" err="1">
                <a:solidFill>
                  <a:srgbClr val="000000"/>
                </a:solidFill>
                <a:effectLst/>
              </a:rPr>
              <a:t>ImportError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 exception) is reported.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88588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9AB5E-DC15-4AC1-894F-35EA7508B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/>
          <a:lstStyle/>
          <a:p>
            <a:pPr algn="ctr"/>
            <a:r>
              <a:rPr lang="en-IN" dirty="0"/>
              <a:t>Lets Try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54FEB5-5701-43A3-BF35-899B4BCC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247537"/>
            <a:ext cx="8454888" cy="4636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D6E136-A203-4467-9E30-426198CC3D95}"/>
              </a:ext>
            </a:extLst>
          </p:cNvPr>
          <p:cNvSpPr txBox="1"/>
          <p:nvPr/>
        </p:nvSpPr>
        <p:spPr>
          <a:xfrm>
            <a:off x="503583" y="6018441"/>
            <a:ext cx="11489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/>
              <a:t>When a module is loaded, a compiled version of the module with file extension .</a:t>
            </a:r>
            <a:r>
              <a:rPr lang="en-US" sz="1800" b="1" i="1" dirty="0" err="1"/>
              <a:t>pyc</a:t>
            </a:r>
            <a:r>
              <a:rPr lang="en-US" sz="1800" b="1" i="1" dirty="0"/>
              <a:t> is automatically produced. When using the Python shell, an updated module can be forced to be reloaded and recompiled by use of the reload() function.</a:t>
            </a:r>
            <a:endParaRPr lang="en-IN" sz="1800" b="1" i="1" dirty="0"/>
          </a:p>
        </p:txBody>
      </p:sp>
    </p:spTree>
    <p:extLst>
      <p:ext uri="{BB962C8B-B14F-4D97-AF65-F5344CB8AC3E}">
        <p14:creationId xmlns:p14="http://schemas.microsoft.com/office/powerpoint/2010/main" xmlns="" val="1543529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F87945-A001-489F-9D9B-7D9435F0B9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F0BBB-0580-45B2-8B1E-44906F41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Local, Global, and Built-in Namespaces in Python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404416-AA5B-4B78-9533-E7A19619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3" y="2451709"/>
            <a:ext cx="5272086" cy="399375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At any given point in a Python program’s execution, there are three possible namespaces referenced (“active”)—the </a:t>
            </a:r>
            <a:r>
              <a:rPr lang="en-US" sz="2000" b="1" dirty="0"/>
              <a:t>built-in namespace</a:t>
            </a:r>
            <a:r>
              <a:rPr lang="en-US" sz="2000" dirty="0"/>
              <a:t>, the </a:t>
            </a:r>
            <a:r>
              <a:rPr lang="en-US" sz="2000" b="1" dirty="0"/>
              <a:t>global namespace</a:t>
            </a:r>
            <a:r>
              <a:rPr lang="en-US" sz="2000" dirty="0"/>
              <a:t>, and the </a:t>
            </a:r>
            <a:r>
              <a:rPr lang="en-US" sz="2000" b="1" dirty="0"/>
              <a:t>local namespace</a:t>
            </a:r>
            <a:r>
              <a:rPr lang="en-US" sz="2000" dirty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built-in</a:t>
            </a:r>
            <a:r>
              <a:rPr lang="en-US" sz="2000" dirty="0"/>
              <a:t> namespace contains the names of all the built-in functions, constants, and so on, in Python. 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global</a:t>
            </a:r>
            <a:r>
              <a:rPr lang="en-US" sz="2000" dirty="0"/>
              <a:t> namespace contains the identifiers of the currently executing module. </a:t>
            </a:r>
          </a:p>
          <a:p>
            <a:r>
              <a:rPr lang="en-US" sz="2000" dirty="0"/>
              <a:t>And the </a:t>
            </a:r>
            <a:r>
              <a:rPr lang="en-US" sz="2000" b="1" dirty="0"/>
              <a:t>local</a:t>
            </a:r>
            <a:r>
              <a:rPr lang="en-US" sz="2000" dirty="0"/>
              <a:t> namespace is the namespace of the currently executing function (if any). </a:t>
            </a:r>
            <a:endParaRPr lang="en-IN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D4F8FAE5-85C3-4BD8-9A6B-B95DC385AD49}"/>
              </a:ext>
            </a:extLst>
          </p:cNvPr>
          <p:cNvGrpSpPr/>
          <p:nvPr/>
        </p:nvGrpSpPr>
        <p:grpSpPr>
          <a:xfrm>
            <a:off x="5668594" y="2451709"/>
            <a:ext cx="6237011" cy="3494877"/>
            <a:chOff x="5783248" y="2777907"/>
            <a:chExt cx="6237011" cy="34948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90F1D2D7-4F7A-48A2-B839-FE6B1AEEFD9F}"/>
                </a:ext>
              </a:extLst>
            </p:cNvPr>
            <p:cNvGrpSpPr/>
            <p:nvPr/>
          </p:nvGrpSpPr>
          <p:grpSpPr>
            <a:xfrm>
              <a:off x="5868061" y="3210495"/>
              <a:ext cx="6152198" cy="3062289"/>
              <a:chOff x="616193" y="2781920"/>
              <a:chExt cx="5479807" cy="25342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596D1B07-B078-44C1-AF42-F6AF58B4DD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6193" y="2781920"/>
                <a:ext cx="5479807" cy="2534272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49F9945-FC5E-474F-9942-235F4642BE32}"/>
                  </a:ext>
                </a:extLst>
              </p:cNvPr>
              <p:cNvSpPr/>
              <p:nvPr/>
            </p:nvSpPr>
            <p:spPr>
              <a:xfrm>
                <a:off x="616193" y="2781920"/>
                <a:ext cx="5479807" cy="25342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E24BBE3E-328B-4E72-A083-251E89F4A907}"/>
                </a:ext>
              </a:extLst>
            </p:cNvPr>
            <p:cNvSpPr txBox="1"/>
            <p:nvPr/>
          </p:nvSpPr>
          <p:spPr>
            <a:xfrm>
              <a:off x="5783248" y="2777907"/>
              <a:ext cx="21468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Example: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5408941B-363C-4E77-9D50-0166BDF4C5C6}"/>
              </a:ext>
            </a:extLst>
          </p:cNvPr>
          <p:cNvSpPr txBox="1"/>
          <p:nvPr/>
        </p:nvSpPr>
        <p:spPr>
          <a:xfrm>
            <a:off x="5776576" y="6091500"/>
            <a:ext cx="6438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max([4, 2, 7, 1, 9, 6])  ➝ 9 (built-in function max)</a:t>
            </a:r>
          </a:p>
          <a:p>
            <a:r>
              <a:rPr lang="en-IN" b="1" dirty="0"/>
              <a:t>max([4, 2, 7, 1, 9, 6])  ➝  4 (programmer-defined function max)</a:t>
            </a:r>
          </a:p>
        </p:txBody>
      </p:sp>
    </p:spTree>
    <p:extLst>
      <p:ext uri="{BB962C8B-B14F-4D97-AF65-F5344CB8AC3E}">
        <p14:creationId xmlns:p14="http://schemas.microsoft.com/office/powerpoint/2010/main" xmlns="" val="339895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47055-0AB7-4C62-B206-20BD1DA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Built-In, Global: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7E3AA6F-F763-4951-A727-226F79B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1885884"/>
            <a:ext cx="7470482" cy="3086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AD05A01-37E1-4BEB-9981-54EA8813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9" y="1862138"/>
            <a:ext cx="4214811" cy="3248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0FAA24-8C10-403A-BDC8-9EC3BA63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6" y="5167311"/>
            <a:ext cx="10406063" cy="16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675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1A7F1-7763-4278-ADCE-4A36D31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Local, Global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DC07C-4301-47D4-B1AC-D30DD88D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/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A Python statement can access variables in a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local namespace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and in the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global namespace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If a local and a global variable have the same name, the local variable shadows the global variable.</a:t>
            </a:r>
            <a:endParaRPr lang="en-IN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FFDAE1-BE47-40CD-9EE2-57AE0C05A0B1}"/>
              </a:ext>
            </a:extLst>
          </p:cNvPr>
          <p:cNvSpPr txBox="1"/>
          <p:nvPr/>
        </p:nvSpPr>
        <p:spPr>
          <a:xfrm>
            <a:off x="1166193" y="3429000"/>
            <a:ext cx="38033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20C872-1275-4947-9E84-149CA097B873}"/>
              </a:ext>
            </a:extLst>
          </p:cNvPr>
          <p:cNvSpPr txBox="1"/>
          <p:nvPr/>
        </p:nvSpPr>
        <p:spPr>
          <a:xfrm>
            <a:off x="6904384" y="3982997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Output: ? </a:t>
            </a:r>
          </a:p>
        </p:txBody>
      </p:sp>
    </p:spTree>
    <p:extLst>
      <p:ext uri="{BB962C8B-B14F-4D97-AF65-F5344CB8AC3E}">
        <p14:creationId xmlns:p14="http://schemas.microsoft.com/office/powerpoint/2010/main" xmlns="" val="363297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74072-ACDA-4A69-B8A2-BAB4C5E6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80"/>
            <a:ext cx="10515600" cy="1325563"/>
          </a:xfrm>
        </p:spPr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C50DEA-A682-4547-827B-20C7058A8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558443"/>
            <a:ext cx="10906539" cy="485347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600" i="0" dirty="0">
                <a:solidFill>
                  <a:srgbClr val="000000"/>
                </a:solidFill>
                <a:effectLst/>
              </a:rPr>
              <a:t>We can make complex systems more manageable by designing them as a set of subsystems, or modules.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00000"/>
                </a:solidFill>
              </a:rPr>
              <a:t>Example: </a:t>
            </a:r>
            <a:r>
              <a:rPr lang="en-US" sz="2600" dirty="0">
                <a:solidFill>
                  <a:srgbClr val="000000"/>
                </a:solidFill>
              </a:rPr>
              <a:t>Bennett University System</a:t>
            </a:r>
          </a:p>
          <a:p>
            <a:pPr lvl="1"/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B35E6D3-A1D9-4470-8C81-F1778E4E9079}"/>
              </a:ext>
            </a:extLst>
          </p:cNvPr>
          <p:cNvGrpSpPr/>
          <p:nvPr/>
        </p:nvGrpSpPr>
        <p:grpSpPr>
          <a:xfrm>
            <a:off x="446864" y="3102323"/>
            <a:ext cx="11298270" cy="3425065"/>
            <a:chOff x="167657" y="2986848"/>
            <a:chExt cx="11968813" cy="344636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F8FCFEFB-BB56-4BC4-83B7-DE6684131D5A}"/>
                </a:ext>
              </a:extLst>
            </p:cNvPr>
            <p:cNvSpPr/>
            <p:nvPr/>
          </p:nvSpPr>
          <p:spPr>
            <a:xfrm>
              <a:off x="167657" y="5709272"/>
              <a:ext cx="950145" cy="7026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/>
                <a:t>CSE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7857A361-861B-4141-8021-88CC90C87DB6}"/>
                </a:ext>
              </a:extLst>
            </p:cNvPr>
            <p:cNvGrpSpPr/>
            <p:nvPr/>
          </p:nvGrpSpPr>
          <p:grpSpPr>
            <a:xfrm>
              <a:off x="642730" y="2986848"/>
              <a:ext cx="11493740" cy="3446365"/>
              <a:chOff x="642730" y="2986848"/>
              <a:chExt cx="11493740" cy="34463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E891D6EC-62CF-4EF4-9A2B-A5B87846C567}"/>
                  </a:ext>
                </a:extLst>
              </p:cNvPr>
              <p:cNvSpPr/>
              <p:nvPr/>
            </p:nvSpPr>
            <p:spPr>
              <a:xfrm>
                <a:off x="5533817" y="2986848"/>
                <a:ext cx="2626829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Bennett University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69EE7C14-17BB-4473-941C-A6DA4F45C6B7}"/>
                  </a:ext>
                </a:extLst>
              </p:cNvPr>
              <p:cNvSpPr/>
              <p:nvPr/>
            </p:nvSpPr>
            <p:spPr>
              <a:xfrm>
                <a:off x="4226446" y="4189308"/>
                <a:ext cx="1920323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School of Management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DA2F34D-4C2B-44ED-8F13-527A83A9D4BD}"/>
                  </a:ext>
                </a:extLst>
              </p:cNvPr>
              <p:cNvSpPr/>
              <p:nvPr/>
            </p:nvSpPr>
            <p:spPr>
              <a:xfrm>
                <a:off x="6948823" y="4170500"/>
                <a:ext cx="2082248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Times School of Media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89CAB469-C46B-485E-B998-248681BC84C8}"/>
                  </a:ext>
                </a:extLst>
              </p:cNvPr>
              <p:cNvSpPr/>
              <p:nvPr/>
            </p:nvSpPr>
            <p:spPr>
              <a:xfrm>
                <a:off x="9637593" y="4170499"/>
                <a:ext cx="1756844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School of Law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EAC448A0-7220-472C-A406-58318434666D}"/>
                  </a:ext>
                </a:extLst>
              </p:cNvPr>
              <p:cNvSpPr/>
              <p:nvPr/>
            </p:nvSpPr>
            <p:spPr>
              <a:xfrm>
                <a:off x="797563" y="4074626"/>
                <a:ext cx="2626829" cy="1053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School of Engineering and Applied Sciences</a:t>
                </a:r>
              </a:p>
            </p:txBody>
          </p: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xmlns="" id="{01DDA03E-8217-4A70-9722-9EAB3832F033}"/>
                  </a:ext>
                </a:extLst>
              </p:cNvPr>
              <p:cNvCxnSpPr>
                <a:stCxn id="4" idx="2"/>
                <a:endCxn id="14" idx="0"/>
              </p:cNvCxnSpPr>
              <p:nvPr/>
            </p:nvCxnSpPr>
            <p:spPr>
              <a:xfrm rot="5400000">
                <a:off x="4201916" y="1429310"/>
                <a:ext cx="554378" cy="4736254"/>
              </a:xfrm>
              <a:prstGeom prst="bentConnector3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xmlns="" id="{6A5157E8-70E3-4F47-B7F2-7D7377F2634A}"/>
                  </a:ext>
                </a:extLst>
              </p:cNvPr>
              <p:cNvCxnSpPr>
                <a:cxnSpLocks/>
                <a:stCxn id="4" idx="2"/>
                <a:endCxn id="12" idx="0"/>
              </p:cNvCxnSpPr>
              <p:nvPr/>
            </p:nvCxnSpPr>
            <p:spPr>
              <a:xfrm rot="16200000" flipH="1">
                <a:off x="8356498" y="2010981"/>
                <a:ext cx="650251" cy="3668783"/>
              </a:xfrm>
              <a:prstGeom prst="bentConnector3">
                <a:avLst>
                  <a:gd name="adj1" fmla="val 4340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Elbow 28">
                <a:extLst>
                  <a:ext uri="{FF2B5EF4-FFF2-40B4-BE49-F238E27FC236}">
                    <a16:creationId xmlns:a16="http://schemas.microsoft.com/office/drawing/2014/main" xmlns="" id="{6E5BFB6F-C7A1-4EB3-8EBF-F92E8F5B805D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 rot="16200000" flipH="1">
                <a:off x="7093463" y="3274016"/>
                <a:ext cx="650252" cy="1142715"/>
              </a:xfrm>
              <a:prstGeom prst="bentConnector3">
                <a:avLst>
                  <a:gd name="adj1" fmla="val 4340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xmlns="" id="{9CF9D6EE-473F-40A1-94B1-97136757A360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 rot="5400000">
                <a:off x="5682390" y="3024466"/>
                <a:ext cx="669060" cy="1660624"/>
              </a:xfrm>
              <a:prstGeom prst="bentConnector3">
                <a:avLst>
                  <a:gd name="adj1" fmla="val 41458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0D7AC2C1-2D90-47C2-9479-4B1CDB12D0FB}"/>
                  </a:ext>
                </a:extLst>
              </p:cNvPr>
              <p:cNvSpPr/>
              <p:nvPr/>
            </p:nvSpPr>
            <p:spPr>
              <a:xfrm>
                <a:off x="1632332" y="5673205"/>
                <a:ext cx="950145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ECE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B41A7D1C-EF2A-4FD9-9436-7823F9337661}"/>
                  </a:ext>
                </a:extLst>
              </p:cNvPr>
              <p:cNvSpPr/>
              <p:nvPr/>
            </p:nvSpPr>
            <p:spPr>
              <a:xfrm>
                <a:off x="3134995" y="5705813"/>
                <a:ext cx="950145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MAE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xmlns="" id="{AE5060A2-6C58-4C59-B8AE-E48A170E8A5B}"/>
                  </a:ext>
                </a:extLst>
              </p:cNvPr>
              <p:cNvSpPr/>
              <p:nvPr/>
            </p:nvSpPr>
            <p:spPr>
              <a:xfrm>
                <a:off x="4711534" y="5717831"/>
                <a:ext cx="950145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Civil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xmlns="" id="{D06151D0-BDD4-46C4-9402-1A1E0A59FCFD}"/>
                  </a:ext>
                </a:extLst>
              </p:cNvPr>
              <p:cNvSpPr/>
              <p:nvPr/>
            </p:nvSpPr>
            <p:spPr>
              <a:xfrm>
                <a:off x="6035573" y="5705813"/>
                <a:ext cx="950145" cy="7026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Math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xmlns="" id="{91E3546C-12F0-48E1-B38F-291C0BBF2A6A}"/>
                  </a:ext>
                </a:extLst>
              </p:cNvPr>
              <p:cNvSpPr/>
              <p:nvPr/>
            </p:nvSpPr>
            <p:spPr>
              <a:xfrm>
                <a:off x="7489389" y="5733497"/>
                <a:ext cx="1248189" cy="687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Physics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xmlns="" id="{7BEA01B1-6E83-4F17-8713-5915D321D938}"/>
                  </a:ext>
                </a:extLst>
              </p:cNvPr>
              <p:cNvSpPr/>
              <p:nvPr/>
            </p:nvSpPr>
            <p:spPr>
              <a:xfrm>
                <a:off x="9259902" y="5733497"/>
                <a:ext cx="1485766" cy="687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Chemistry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xmlns="" id="{31525CB8-E318-4518-9BDA-B7949321FBB4}"/>
                  </a:ext>
                </a:extLst>
              </p:cNvPr>
              <p:cNvSpPr/>
              <p:nvPr/>
            </p:nvSpPr>
            <p:spPr>
              <a:xfrm>
                <a:off x="10962068" y="5745393"/>
                <a:ext cx="1174402" cy="6878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200" b="1" dirty="0"/>
                  <a:t>Bio-Tech</a:t>
                </a:r>
              </a:p>
            </p:txBody>
          </p:sp>
          <p:cxnSp>
            <p:nvCxnSpPr>
              <p:cNvPr id="53" name="Connector: Elbow 52">
                <a:extLst>
                  <a:ext uri="{FF2B5EF4-FFF2-40B4-BE49-F238E27FC236}">
                    <a16:creationId xmlns:a16="http://schemas.microsoft.com/office/drawing/2014/main" xmlns="" id="{EA60575C-D581-4E26-A0A2-7C4C6B5C59ED}"/>
                  </a:ext>
                </a:extLst>
              </p:cNvPr>
              <p:cNvCxnSpPr>
                <a:cxnSpLocks/>
                <a:stCxn id="14" idx="2"/>
                <a:endCxn id="38" idx="0"/>
              </p:cNvCxnSpPr>
              <p:nvPr/>
            </p:nvCxnSpPr>
            <p:spPr>
              <a:xfrm rot="5400000">
                <a:off x="1086512" y="4684806"/>
                <a:ext cx="580684" cy="1468248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xmlns="" id="{5F03B99B-BC20-4BCC-8765-0FB3A9319F31}"/>
                  </a:ext>
                </a:extLst>
              </p:cNvPr>
              <p:cNvCxnSpPr>
                <a:cxnSpLocks/>
                <a:stCxn id="14" idx="2"/>
                <a:endCxn id="40" idx="0"/>
              </p:cNvCxnSpPr>
              <p:nvPr/>
            </p:nvCxnSpPr>
            <p:spPr>
              <a:xfrm rot="5400000">
                <a:off x="1836884" y="5399110"/>
                <a:ext cx="544617" cy="3573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Elbow 59">
                <a:extLst>
                  <a:ext uri="{FF2B5EF4-FFF2-40B4-BE49-F238E27FC236}">
                    <a16:creationId xmlns:a16="http://schemas.microsoft.com/office/drawing/2014/main" xmlns="" id="{210CE62C-A05D-4FF5-B9FF-E5F1366E6573}"/>
                  </a:ext>
                </a:extLst>
              </p:cNvPr>
              <p:cNvCxnSpPr>
                <a:cxnSpLocks/>
                <a:stCxn id="14" idx="2"/>
                <a:endCxn id="42" idx="0"/>
              </p:cNvCxnSpPr>
              <p:nvPr/>
            </p:nvCxnSpPr>
            <p:spPr>
              <a:xfrm rot="16200000" flipH="1">
                <a:off x="2571911" y="4667655"/>
                <a:ext cx="577225" cy="1499090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xmlns="" id="{391AAE9B-B3A5-47A6-A832-545B1720C5B9}"/>
                  </a:ext>
                </a:extLst>
              </p:cNvPr>
              <p:cNvCxnSpPr>
                <a:cxnSpLocks/>
                <a:stCxn id="14" idx="2"/>
                <a:endCxn id="44" idx="0"/>
              </p:cNvCxnSpPr>
              <p:nvPr/>
            </p:nvCxnSpPr>
            <p:spPr>
              <a:xfrm rot="16200000" flipH="1">
                <a:off x="3354171" y="3885394"/>
                <a:ext cx="589243" cy="3075629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Elbow 67">
                <a:extLst>
                  <a:ext uri="{FF2B5EF4-FFF2-40B4-BE49-F238E27FC236}">
                    <a16:creationId xmlns:a16="http://schemas.microsoft.com/office/drawing/2014/main" xmlns="" id="{85AC871B-54A7-45C3-94CC-2E1B9F5D64D3}"/>
                  </a:ext>
                </a:extLst>
              </p:cNvPr>
              <p:cNvCxnSpPr>
                <a:cxnSpLocks/>
                <a:stCxn id="14" idx="2"/>
                <a:endCxn id="46" idx="0"/>
              </p:cNvCxnSpPr>
              <p:nvPr/>
            </p:nvCxnSpPr>
            <p:spPr>
              <a:xfrm rot="16200000" flipH="1">
                <a:off x="4022200" y="3217366"/>
                <a:ext cx="577225" cy="4399668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Elbow 71">
                <a:extLst>
                  <a:ext uri="{FF2B5EF4-FFF2-40B4-BE49-F238E27FC236}">
                    <a16:creationId xmlns:a16="http://schemas.microsoft.com/office/drawing/2014/main" xmlns="" id="{0A5ADE9D-202E-4A5E-979A-3CE2B8C3B8EC}"/>
                  </a:ext>
                </a:extLst>
              </p:cNvPr>
              <p:cNvCxnSpPr>
                <a:cxnSpLocks/>
                <a:stCxn id="14" idx="2"/>
                <a:endCxn id="48" idx="0"/>
              </p:cNvCxnSpPr>
              <p:nvPr/>
            </p:nvCxnSpPr>
            <p:spPr>
              <a:xfrm rot="16200000" flipH="1">
                <a:off x="4809777" y="2429789"/>
                <a:ext cx="604909" cy="6002506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Elbow 74">
                <a:extLst>
                  <a:ext uri="{FF2B5EF4-FFF2-40B4-BE49-F238E27FC236}">
                    <a16:creationId xmlns:a16="http://schemas.microsoft.com/office/drawing/2014/main" xmlns="" id="{D2E16E57-5A47-43B4-B59D-532E3F83A749}"/>
                  </a:ext>
                </a:extLst>
              </p:cNvPr>
              <p:cNvCxnSpPr>
                <a:cxnSpLocks/>
                <a:stCxn id="14" idx="2"/>
                <a:endCxn id="50" idx="0"/>
              </p:cNvCxnSpPr>
              <p:nvPr/>
            </p:nvCxnSpPr>
            <p:spPr>
              <a:xfrm rot="16200000" flipH="1">
                <a:off x="5754427" y="1485138"/>
                <a:ext cx="604909" cy="7891807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xmlns="" id="{4D91883D-A39C-4186-B75A-7138153B9522}"/>
                  </a:ext>
                </a:extLst>
              </p:cNvPr>
              <p:cNvCxnSpPr>
                <a:cxnSpLocks/>
                <a:stCxn id="14" idx="2"/>
                <a:endCxn id="52" idx="0"/>
              </p:cNvCxnSpPr>
              <p:nvPr/>
            </p:nvCxnSpPr>
            <p:spPr>
              <a:xfrm rot="16200000" flipH="1">
                <a:off x="6521721" y="717844"/>
                <a:ext cx="616805" cy="9438291"/>
              </a:xfrm>
              <a:prstGeom prst="bentConnector3">
                <a:avLst>
                  <a:gd name="adj1" fmla="val 50000"/>
                </a:avLst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80780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1A7F1-7763-4278-ADCE-4A36D31C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Local, Global: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DC07C-4301-47D4-B1AC-D30DD88D5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252"/>
            <a:ext cx="10515600" cy="463971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n order to assign a value to a global variable within a function, you must first use the global statement.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FFDAE1-BE47-40CD-9EE2-57AE0C05A0B1}"/>
              </a:ext>
            </a:extLst>
          </p:cNvPr>
          <p:cNvSpPr txBox="1"/>
          <p:nvPr/>
        </p:nvSpPr>
        <p:spPr>
          <a:xfrm>
            <a:off x="1166193" y="3071196"/>
            <a:ext cx="380337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Example1: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ED23EA-C353-4E10-A184-B3E1081CFD53}"/>
              </a:ext>
            </a:extLst>
          </p:cNvPr>
          <p:cNvSpPr txBox="1"/>
          <p:nvPr/>
        </p:nvSpPr>
        <p:spPr>
          <a:xfrm>
            <a:off x="6606210" y="2932696"/>
            <a:ext cx="3803374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66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global 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20C872-1275-4947-9E84-149CA097B873}"/>
              </a:ext>
            </a:extLst>
          </p:cNvPr>
          <p:cNvSpPr txBox="1"/>
          <p:nvPr/>
        </p:nvSpPr>
        <p:spPr>
          <a:xfrm>
            <a:off x="1166193" y="5457608"/>
            <a:ext cx="3761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Output: </a:t>
            </a:r>
            <a:r>
              <a:rPr lang="en-IN" sz="2400" b="0" i="0" dirty="0" err="1">
                <a:solidFill>
                  <a:srgbClr val="000000"/>
                </a:solidFill>
                <a:effectLst/>
              </a:rPr>
              <a:t>UnboundLocalError</a:t>
            </a:r>
            <a:r>
              <a:rPr lang="en-IN" sz="24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D19284E-B82B-4AAA-9A27-3F4BBDB1C331}"/>
              </a:ext>
            </a:extLst>
          </p:cNvPr>
          <p:cNvSpPr txBox="1"/>
          <p:nvPr/>
        </p:nvSpPr>
        <p:spPr>
          <a:xfrm>
            <a:off x="6606210" y="5457607"/>
            <a:ext cx="2178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Output: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2000 </a:t>
            </a:r>
          </a:p>
          <a:p>
            <a:r>
              <a:rPr lang="en-IN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2001</a:t>
            </a:r>
            <a:r>
              <a:rPr lang="en-IN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7488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DE250B-8089-41C5-9C45-465843D4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Exercise: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2DD3EDFF-F987-44EC-836C-4C714118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0168"/>
            <a:ext cx="10905066" cy="44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1306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607" y="1159219"/>
            <a:ext cx="5814393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Any initialization code in a Python module is only executed once, the first time that the module is loaded.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With the “import </a:t>
            </a:r>
            <a:r>
              <a:rPr lang="en-US" sz="2000" i="1" dirty="0" err="1"/>
              <a:t>moduleName</a:t>
            </a:r>
            <a:r>
              <a:rPr lang="en-US" sz="2000" dirty="0"/>
              <a:t>” form of import, any utilized entities from the imported module must be prefixed with the module name.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importing modules, all Python Standard Library modules must be imported before any programmer-defined modules, otherwise a runtime error will occur.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5270" y="1245704"/>
            <a:ext cx="5671930" cy="524717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By convention, variables names in a module beginning with two _______________ characters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If a particular module is imported more than once in a program, the Python interpreter will ensure that the module is only loaded and executed the first time that it is imported.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The _______________command can be used to force the reloading of a given module, useful for when working interactively in the Python shell.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The three active namespaces that may exist during the execution of any given Python program are the _______________, ____________ and ____________ namespaces.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58924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1607" y="1159219"/>
            <a:ext cx="5814393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Any initialization code in a Python module is only executed once, the first time that the module is loaded.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With the “import </a:t>
            </a:r>
            <a:r>
              <a:rPr lang="en-US" sz="2000" i="1" dirty="0" err="1"/>
              <a:t>moduleName</a:t>
            </a:r>
            <a:r>
              <a:rPr lang="en-US" sz="2000" dirty="0"/>
              <a:t>” form of import, any utilized entities from the imported module must be prefixed with the module name.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When importing modules, all Python Standard Library modules must be imported before any programmer-defined modules, otherwise a runtime error will occur.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True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59959D7-BCCB-4AF8-A41B-69C92E9F7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8463" y="1159219"/>
            <a:ext cx="5671930" cy="5247170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By convention, variables names in a module beginning with two </a:t>
            </a:r>
            <a:r>
              <a:rPr lang="en-US" sz="2000" b="1" u="sng" dirty="0"/>
              <a:t>underscores</a:t>
            </a:r>
            <a:r>
              <a:rPr lang="en-US" sz="2000" dirty="0"/>
              <a:t> characters 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sz="2000" dirty="0"/>
              <a:t>If a particular module is imported more than once in a program, the Python interpreter will ensure that the module is only loaded and executed the first time that it is imported. 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b="1" dirty="0"/>
              <a:t>True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2000" dirty="0"/>
              <a:t>False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The </a:t>
            </a:r>
            <a:r>
              <a:rPr lang="en-US" sz="2000" b="1" u="sng" dirty="0"/>
              <a:t>reload</a:t>
            </a:r>
            <a:r>
              <a:rPr lang="en-US" sz="2000" dirty="0"/>
              <a:t> command can be used to force the reloading of a given module, useful for when working interactively in the Python shell.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000" dirty="0"/>
              <a:t>The three active namespaces that may exist during the execution of any given Python program are the </a:t>
            </a:r>
            <a:r>
              <a:rPr lang="en-US" sz="2000" b="1" u="sng" dirty="0"/>
              <a:t>built-in</a:t>
            </a:r>
            <a:r>
              <a:rPr lang="en-US" sz="2000" dirty="0"/>
              <a:t>, </a:t>
            </a:r>
            <a:r>
              <a:rPr lang="en-US" sz="2000" b="1" u="sng" dirty="0"/>
              <a:t>global</a:t>
            </a:r>
            <a:r>
              <a:rPr lang="en-US" sz="2000" dirty="0"/>
              <a:t> and </a:t>
            </a:r>
            <a:r>
              <a:rPr lang="en-US" sz="2000" b="1" u="sng" dirty="0"/>
              <a:t>local</a:t>
            </a:r>
            <a:r>
              <a:rPr lang="en-US" sz="2000" dirty="0"/>
              <a:t> namespaces.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099338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C9EAC80-A07A-4384-94F6-88FF307384F8}"/>
              </a:ext>
            </a:extLst>
          </p:cNvPr>
          <p:cNvSpPr/>
          <p:nvPr/>
        </p:nvSpPr>
        <p:spPr>
          <a:xfrm>
            <a:off x="4521531" y="296733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14837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755CB-5B40-489F-BFD9-29970416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463"/>
            <a:ext cx="10515600" cy="893730"/>
          </a:xfrm>
        </p:spPr>
        <p:txBody>
          <a:bodyPr/>
          <a:lstStyle/>
          <a:p>
            <a:r>
              <a:rPr lang="en-IN" dirty="0"/>
              <a:t>What is Module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BAFE1C-E5E0-4FBD-8442-1F6C03D6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3"/>
            <a:ext cx="10515600" cy="4875833"/>
          </a:xfrm>
        </p:spPr>
        <p:txBody>
          <a:bodyPr>
            <a:normAutofit/>
          </a:bodyPr>
          <a:lstStyle/>
          <a:p>
            <a:r>
              <a:rPr lang="en-US" sz="2400" dirty="0"/>
              <a:t>Programs are designed as a collection of modules.</a:t>
            </a:r>
          </a:p>
          <a:p>
            <a:r>
              <a:rPr lang="en-US" sz="2400" b="1" i="1" dirty="0"/>
              <a:t>The term “module,” broadly speaking, refers to the design and/or implementation of specific functionality to be incorporated into a program</a:t>
            </a:r>
            <a:r>
              <a:rPr lang="en-US" sz="2400" dirty="0"/>
              <a:t>.</a:t>
            </a:r>
          </a:p>
          <a:p>
            <a:r>
              <a:rPr lang="en-US" sz="2400" dirty="0"/>
              <a:t>While an individual function may be considered a module, modules generally consists of a collection of functions (or other entities).</a:t>
            </a:r>
          </a:p>
          <a:p>
            <a:endParaRPr lang="en-US" sz="2400" dirty="0"/>
          </a:p>
          <a:p>
            <a:endParaRPr lang="en-IN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082364-B728-47FF-A78E-C632B1CB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98" y="3169192"/>
            <a:ext cx="7906742" cy="345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67B0EE2-133C-49B7-93DD-797D79CF06CD}"/>
              </a:ext>
            </a:extLst>
          </p:cNvPr>
          <p:cNvSpPr txBox="1"/>
          <p:nvPr/>
        </p:nvSpPr>
        <p:spPr>
          <a:xfrm>
            <a:off x="838200" y="3988904"/>
            <a:ext cx="27571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b="1" dirty="0"/>
              <a:t>Advantages of </a:t>
            </a:r>
          </a:p>
          <a:p>
            <a:pPr algn="ctr"/>
            <a:r>
              <a:rPr lang="en-US" sz="2800" b="1" dirty="0"/>
              <a:t>Modules: 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409117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C36A1-73C4-4A46-AA2C-F9E4C223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 Module Specification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F601EA-846F-4CD3-AF93-2D468A14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0788" y="163788"/>
            <a:ext cx="7742557" cy="4873566"/>
          </a:xfrm>
        </p:spPr>
        <p:txBody>
          <a:bodyPr anchor="ctr">
            <a:noAutofit/>
          </a:bodyPr>
          <a:lstStyle/>
          <a:p>
            <a:r>
              <a:rPr lang="en-US" sz="2400" dirty="0"/>
              <a:t>Every module needs to provide a specification of how it is to be used, which is referred to as the module’s </a:t>
            </a:r>
            <a:r>
              <a:rPr lang="en-US" sz="2400" b="1" dirty="0"/>
              <a:t>interface</a:t>
            </a:r>
            <a:r>
              <a:rPr lang="en-US" sz="2400" dirty="0"/>
              <a:t>.</a:t>
            </a:r>
          </a:p>
          <a:p>
            <a:r>
              <a:rPr lang="en-US" sz="2400" dirty="0"/>
              <a:t>Any program code making use of a given module is called a </a:t>
            </a:r>
            <a:r>
              <a:rPr lang="en-US" sz="2400" b="1" dirty="0"/>
              <a:t>client</a:t>
            </a:r>
            <a:r>
              <a:rPr lang="en-US" sz="2400" dirty="0"/>
              <a:t> of the module. </a:t>
            </a:r>
          </a:p>
          <a:p>
            <a:r>
              <a:rPr lang="en-US" sz="2400" dirty="0"/>
              <a:t>A module’s specification should be sufficiently </a:t>
            </a:r>
            <a:r>
              <a:rPr lang="en-US" sz="2400" i="1" dirty="0"/>
              <a:t>clear</a:t>
            </a:r>
            <a:r>
              <a:rPr lang="en-US" sz="2400" dirty="0"/>
              <a:t> and </a:t>
            </a:r>
            <a:r>
              <a:rPr lang="en-US" sz="2400" i="1" dirty="0"/>
              <a:t>complete</a:t>
            </a:r>
            <a:r>
              <a:rPr lang="en-US" sz="2400" dirty="0"/>
              <a:t> so that its clients can effectively utilize it.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docstring</a:t>
            </a:r>
            <a:r>
              <a:rPr lang="en-US" sz="2400" dirty="0"/>
              <a:t> is a string literal denoted by triple quotes used in Python for providing the specification of certain program elements.</a:t>
            </a:r>
          </a:p>
          <a:p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219DE4-9FD4-4A95-A052-BA0DE7DCA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29" y="4795784"/>
            <a:ext cx="7698919" cy="15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79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11406810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Which of the following is not an advantage in the use of modules in software development?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natural means of dividing up programming tasks.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reducing the size of a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for the reuse of program code.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separately testing individual parts of a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integrating parts of a program during testing.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Facilitates the modification of specific program functionalities.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 specification of how a particular module is used is called the module’s_______________.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Program code that makes use of a given module is called a _______________ of the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Indicate which of the following are true. A docstring in Python is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/>
              <a:t>A string literal denoted by triple or double quotes.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/>
              <a:t>A means of providing specification for certain program elements in Python.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/>
              <a:t>A string literal that may span more than one line. </a:t>
            </a:r>
          </a:p>
        </p:txBody>
      </p:sp>
    </p:spTree>
    <p:extLst>
      <p:ext uri="{BB962C8B-B14F-4D97-AF65-F5344CB8AC3E}">
        <p14:creationId xmlns:p14="http://schemas.microsoft.com/office/powerpoint/2010/main" xmlns="" val="327115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C3BBD6-C79E-42DB-810E-B795B7D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300"/>
          </a:xfrm>
        </p:spPr>
        <p:txBody>
          <a:bodyPr/>
          <a:lstStyle/>
          <a:p>
            <a:r>
              <a:rPr lang="en-IN" dirty="0"/>
              <a:t>MCQs: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B621-8278-41A8-A8F0-E19E5263B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651" y="1285460"/>
            <a:ext cx="11406810" cy="542013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Which of the following is not an advantage in the use of modules in software development?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natural means of dividing up programming tasks.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b="1" dirty="0"/>
              <a:t>Provides a means of reducing the size of a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for the reuse of program code.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separately testing individual parts of a program.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Provides a means of integrating parts of a program during testing.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2000" dirty="0"/>
              <a:t>Facilitates the modification of specific program functionalities.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 specification of how a particular module is used is called the module’s</a:t>
            </a:r>
            <a:r>
              <a:rPr lang="en-US" sz="2200" b="1" u="sng" dirty="0"/>
              <a:t> Interface</a:t>
            </a:r>
            <a:r>
              <a:rPr lang="en-US" sz="2200" dirty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Program code that makes use of a given module is called a </a:t>
            </a:r>
            <a:r>
              <a:rPr lang="en-US" sz="2200" b="1" u="sng" dirty="0"/>
              <a:t>client</a:t>
            </a:r>
            <a:r>
              <a:rPr lang="en-US" sz="2200" dirty="0"/>
              <a:t> of the module.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Indicate which of the following are true. A docstring in Python is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/>
              <a:t>A string literal denoted by triple or double quotes.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dirty="0"/>
              <a:t>A means of providing specification for certain program elements in Python.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800" b="1" dirty="0"/>
              <a:t>A string literal that may span more than one line. </a:t>
            </a:r>
          </a:p>
        </p:txBody>
      </p:sp>
    </p:spTree>
    <p:extLst>
      <p:ext uri="{BB962C8B-B14F-4D97-AF65-F5344CB8AC3E}">
        <p14:creationId xmlns:p14="http://schemas.microsoft.com/office/powerpoint/2010/main" xmlns="" val="422515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0CF840-5AA4-40A7-8F63-180B398D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Top-Down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5292DF-97BE-4082-9428-94882C9E1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686" y="640080"/>
            <a:ext cx="7606749" cy="3366051"/>
          </a:xfrm>
        </p:spPr>
        <p:txBody>
          <a:bodyPr anchor="ctr">
            <a:noAutofit/>
          </a:bodyPr>
          <a:lstStyle/>
          <a:p>
            <a:pPr algn="just"/>
            <a:r>
              <a:rPr lang="en-US" sz="2400" b="1" dirty="0"/>
              <a:t>Top-down design </a:t>
            </a:r>
            <a:r>
              <a:rPr lang="en-US" sz="2400" dirty="0"/>
              <a:t>is an approach for deriving a modular design in which the overall design of a system is developed first, deferring the specification of more detailed aspects of the design until later steps.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Example: Developing a Modular Design of the Calendar Year Program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ADC933F-9189-42F9-AAE9-8180B6A7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4012690"/>
            <a:ext cx="6894236" cy="224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01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672517-E7D3-421C-8DF5-ACA9A66E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/>
              <a:t>Second Stage of Modular Design</a:t>
            </a:r>
            <a:endParaRPr lang="en-IN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94071F-FC3F-42D5-8BD6-F1D6CBA6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78" y="2438400"/>
            <a:ext cx="4359965" cy="3785419"/>
          </a:xfrm>
        </p:spPr>
        <p:txBody>
          <a:bodyPr>
            <a:noAutofit/>
          </a:bodyPr>
          <a:lstStyle/>
          <a:p>
            <a:r>
              <a:rPr lang="en-US" sz="2000" dirty="0"/>
              <a:t>The goal of modular design is that each module provides clearly defined functionality, which collectively provide all of the required functionality of the program.</a:t>
            </a:r>
          </a:p>
          <a:p>
            <a:r>
              <a:rPr lang="en-US" sz="2000" dirty="0"/>
              <a:t>Modules </a:t>
            </a:r>
            <a:r>
              <a:rPr lang="en-US" sz="2000" i="1" dirty="0"/>
              <a:t>get year </a:t>
            </a:r>
            <a:r>
              <a:rPr lang="en-US" sz="2000" dirty="0"/>
              <a:t>and </a:t>
            </a:r>
            <a:r>
              <a:rPr lang="en-US" sz="2000" i="1" dirty="0"/>
              <a:t>display calendar year </a:t>
            </a:r>
            <a:r>
              <a:rPr lang="en-US" sz="2000" dirty="0"/>
              <a:t>are not complex enough to require further breakdown. </a:t>
            </a:r>
          </a:p>
          <a:p>
            <a:r>
              <a:rPr lang="en-US" sz="2000" dirty="0"/>
              <a:t>On the other hand, Module </a:t>
            </a:r>
            <a:r>
              <a:rPr lang="en-US" sz="2000" i="1" dirty="0"/>
              <a:t>construct calendar year has to do</a:t>
            </a:r>
            <a:r>
              <a:rPr lang="en-US" sz="2000" dirty="0"/>
              <a:t> most of the work, therefore, further broken down.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07662FA5-BD6F-4E2B-91EF-81099049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36" y="1440426"/>
            <a:ext cx="6467869" cy="28135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xmlns="" val="4014616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2341</Words>
  <Application>Microsoft Office PowerPoint</Application>
  <PresentationFormat>Custom</PresentationFormat>
  <Paragraphs>283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Computational Thinking with Programming</vt:lpstr>
      <vt:lpstr>Lecture Contents</vt:lpstr>
      <vt:lpstr>Modules</vt:lpstr>
      <vt:lpstr>What is Module ?</vt:lpstr>
      <vt:lpstr> Module Specification </vt:lpstr>
      <vt:lpstr>MCQs</vt:lpstr>
      <vt:lpstr>MCQs: Answer</vt:lpstr>
      <vt:lpstr>Top-Down Design</vt:lpstr>
      <vt:lpstr>Second Stage of Modular Design</vt:lpstr>
      <vt:lpstr>Specification of the Calendar Year Program Modules</vt:lpstr>
      <vt:lpstr>MCQs</vt:lpstr>
      <vt:lpstr>MCQs: Answer</vt:lpstr>
      <vt:lpstr>Python Module</vt:lpstr>
      <vt:lpstr>Module Creation and Use: Variables in Module</vt:lpstr>
      <vt:lpstr>Module Creation and Use: Example 2</vt:lpstr>
      <vt:lpstr>Library Modules</vt:lpstr>
      <vt:lpstr>Modules and Namespaces </vt:lpstr>
      <vt:lpstr>Modules and Namespaces: Use of Fully Qualified Function Names </vt:lpstr>
      <vt:lpstr>Example:</vt:lpstr>
      <vt:lpstr>Importing Modules </vt:lpstr>
      <vt:lpstr>Import From Module</vt:lpstr>
      <vt:lpstr>Import From Module: Example</vt:lpstr>
      <vt:lpstr>Import From Module: Example</vt:lpstr>
      <vt:lpstr>Module Private Variables</vt:lpstr>
      <vt:lpstr>Module Loading and Execution</vt:lpstr>
      <vt:lpstr>Lets Try It</vt:lpstr>
      <vt:lpstr>Local, Global, and Built-in Namespaces in Python</vt:lpstr>
      <vt:lpstr>Built-In, Global: Example</vt:lpstr>
      <vt:lpstr>Local, Global Example</vt:lpstr>
      <vt:lpstr>Local, Global: Example</vt:lpstr>
      <vt:lpstr>Exercise:</vt:lpstr>
      <vt:lpstr>MCQs</vt:lpstr>
      <vt:lpstr>MCQs: Answers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Dr. Vijaypal Singh Rathor</dc:creator>
  <cp:lastModifiedBy>user</cp:lastModifiedBy>
  <cp:revision>15</cp:revision>
  <dcterms:created xsi:type="dcterms:W3CDTF">2020-08-25T20:16:04Z</dcterms:created>
  <dcterms:modified xsi:type="dcterms:W3CDTF">2020-08-26T04:39:51Z</dcterms:modified>
</cp:coreProperties>
</file>