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468" r:id="rId3"/>
    <p:sldId id="489" r:id="rId4"/>
    <p:sldId id="490" r:id="rId5"/>
    <p:sldId id="491" r:id="rId6"/>
    <p:sldId id="492" r:id="rId7"/>
    <p:sldId id="494" r:id="rId8"/>
    <p:sldId id="504" r:id="rId9"/>
    <p:sldId id="505" r:id="rId10"/>
    <p:sldId id="506" r:id="rId11"/>
    <p:sldId id="495" r:id="rId12"/>
    <p:sldId id="502" r:id="rId13"/>
    <p:sldId id="517" r:id="rId14"/>
    <p:sldId id="503" r:id="rId15"/>
    <p:sldId id="507" r:id="rId16"/>
    <p:sldId id="508" r:id="rId17"/>
    <p:sldId id="509" r:id="rId18"/>
    <p:sldId id="510" r:id="rId19"/>
    <p:sldId id="511" r:id="rId20"/>
    <p:sldId id="498" r:id="rId21"/>
    <p:sldId id="512" r:id="rId22"/>
    <p:sldId id="518" r:id="rId23"/>
    <p:sldId id="499" r:id="rId24"/>
    <p:sldId id="519" r:id="rId25"/>
    <p:sldId id="513" r:id="rId26"/>
    <p:sldId id="514" r:id="rId27"/>
    <p:sldId id="453" r:id="rId28"/>
    <p:sldId id="520" r:id="rId29"/>
    <p:sldId id="45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249" autoAdjust="0"/>
  </p:normalViewPr>
  <p:slideViewPr>
    <p:cSldViewPr snapToGrid="0">
      <p:cViewPr varScale="1">
        <p:scale>
          <a:sx n="72" d="100"/>
          <a:sy n="72"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F876D-2777-4C09-801F-C90A49248A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C8D29E-60AE-40D5-A3F6-1880242AE491}">
      <dgm:prSet custT="1"/>
      <dgm:spPr/>
      <dgm:t>
        <a:bodyPr/>
        <a:lstStyle/>
        <a:p>
          <a:r>
            <a:rPr lang="en-IN" sz="2000" b="1"/>
            <a:t>Number of words</a:t>
          </a:r>
          <a:endParaRPr lang="en-US" sz="2000" b="1" dirty="0"/>
        </a:p>
      </dgm:t>
    </dgm:pt>
    <dgm:pt modelId="{4BD66785-5A09-4AEF-9BE6-B72A8F529A2C}" type="parTrans" cxnId="{30B34B1C-F967-4E18-823D-4EC38CEAB9D8}">
      <dgm:prSet/>
      <dgm:spPr/>
      <dgm:t>
        <a:bodyPr/>
        <a:lstStyle/>
        <a:p>
          <a:endParaRPr lang="en-US" sz="2000" b="1"/>
        </a:p>
      </dgm:t>
    </dgm:pt>
    <dgm:pt modelId="{7EC09FAC-5BDB-474B-8C66-26ABB2A8B29E}" type="sibTrans" cxnId="{30B34B1C-F967-4E18-823D-4EC38CEAB9D8}">
      <dgm:prSet/>
      <dgm:spPr/>
      <dgm:t>
        <a:bodyPr/>
        <a:lstStyle/>
        <a:p>
          <a:endParaRPr lang="en-US" sz="2000" b="1"/>
        </a:p>
      </dgm:t>
    </dgm:pt>
    <dgm:pt modelId="{A1851FAB-1459-4CBE-A48B-4AE8EC7D2F80}">
      <dgm:prSet custT="1"/>
      <dgm:spPr/>
      <dgm:t>
        <a:bodyPr/>
        <a:lstStyle/>
        <a:p>
          <a:r>
            <a:rPr lang="en-IN" sz="2000" b="1"/>
            <a:t>Number of character (with space)</a:t>
          </a:r>
          <a:endParaRPr lang="en-US" sz="2000" b="1"/>
        </a:p>
      </dgm:t>
    </dgm:pt>
    <dgm:pt modelId="{EDCB9BA1-1EC2-4EF7-BEB5-BFFE6DD22EF4}" type="parTrans" cxnId="{E47850D6-06BD-4088-943D-F0ADE0373538}">
      <dgm:prSet/>
      <dgm:spPr/>
      <dgm:t>
        <a:bodyPr/>
        <a:lstStyle/>
        <a:p>
          <a:endParaRPr lang="en-US" sz="2000" b="1"/>
        </a:p>
      </dgm:t>
    </dgm:pt>
    <dgm:pt modelId="{E2D14D44-0C80-4FF7-AE3C-FF58DC2673EB}" type="sibTrans" cxnId="{E47850D6-06BD-4088-943D-F0ADE0373538}">
      <dgm:prSet/>
      <dgm:spPr/>
      <dgm:t>
        <a:bodyPr/>
        <a:lstStyle/>
        <a:p>
          <a:endParaRPr lang="en-US" sz="2000" b="1"/>
        </a:p>
      </dgm:t>
    </dgm:pt>
    <dgm:pt modelId="{88C2437C-7109-4FCE-85FF-F1316CC666AB}">
      <dgm:prSet custT="1"/>
      <dgm:spPr/>
      <dgm:t>
        <a:bodyPr/>
        <a:lstStyle/>
        <a:p>
          <a:r>
            <a:rPr lang="en-IN" sz="2000" b="1"/>
            <a:t>Number of character (without space)</a:t>
          </a:r>
          <a:endParaRPr lang="en-US" sz="2000" b="1"/>
        </a:p>
      </dgm:t>
    </dgm:pt>
    <dgm:pt modelId="{7A423B3B-EE13-4CDA-B35C-C2F490999706}" type="parTrans" cxnId="{F9126F3F-3BF3-4997-9F70-3C33F32D9295}">
      <dgm:prSet/>
      <dgm:spPr/>
      <dgm:t>
        <a:bodyPr/>
        <a:lstStyle/>
        <a:p>
          <a:endParaRPr lang="en-US" sz="2000" b="1"/>
        </a:p>
      </dgm:t>
    </dgm:pt>
    <dgm:pt modelId="{6AF377D5-27DB-4412-AB26-F8E08A633EF8}" type="sibTrans" cxnId="{F9126F3F-3BF3-4997-9F70-3C33F32D9295}">
      <dgm:prSet/>
      <dgm:spPr/>
      <dgm:t>
        <a:bodyPr/>
        <a:lstStyle/>
        <a:p>
          <a:endParaRPr lang="en-US" sz="2000" b="1"/>
        </a:p>
      </dgm:t>
    </dgm:pt>
    <dgm:pt modelId="{23A9B946-FE10-44BE-9E0E-84280883B6F4}">
      <dgm:prSet custT="1"/>
      <dgm:spPr/>
      <dgm:t>
        <a:bodyPr/>
        <a:lstStyle/>
        <a:p>
          <a:r>
            <a:rPr lang="en-IN" sz="2000" b="1"/>
            <a:t>Frequency of character</a:t>
          </a:r>
          <a:endParaRPr lang="en-US" sz="2000" b="1"/>
        </a:p>
      </dgm:t>
    </dgm:pt>
    <dgm:pt modelId="{523D5DC9-F2B8-42F6-A683-7EE5D610CEBA}" type="parTrans" cxnId="{80912364-4F47-4327-9234-97E4D723BD39}">
      <dgm:prSet/>
      <dgm:spPr/>
      <dgm:t>
        <a:bodyPr/>
        <a:lstStyle/>
        <a:p>
          <a:endParaRPr lang="en-US" sz="2000" b="1"/>
        </a:p>
      </dgm:t>
    </dgm:pt>
    <dgm:pt modelId="{74C0653A-00F5-4E01-A705-6B3A808AD732}" type="sibTrans" cxnId="{80912364-4F47-4327-9234-97E4D723BD39}">
      <dgm:prSet/>
      <dgm:spPr/>
      <dgm:t>
        <a:bodyPr/>
        <a:lstStyle/>
        <a:p>
          <a:endParaRPr lang="en-US" sz="2000" b="1"/>
        </a:p>
      </dgm:t>
    </dgm:pt>
    <dgm:pt modelId="{313C18E5-E110-4C82-8406-0B3E927638BC}">
      <dgm:prSet custT="1"/>
      <dgm:spPr/>
      <dgm:t>
        <a:bodyPr/>
        <a:lstStyle/>
        <a:p>
          <a:r>
            <a:rPr lang="en-IN" sz="2000" b="1"/>
            <a:t>Number of paragraph</a:t>
          </a:r>
          <a:endParaRPr lang="en-US" sz="2000" b="1"/>
        </a:p>
      </dgm:t>
    </dgm:pt>
    <dgm:pt modelId="{8D2F11C8-4DC8-420C-A178-4121F91BFB2B}" type="parTrans" cxnId="{092B8C2A-663A-439E-A208-105BC7167A4D}">
      <dgm:prSet/>
      <dgm:spPr/>
      <dgm:t>
        <a:bodyPr/>
        <a:lstStyle/>
        <a:p>
          <a:endParaRPr lang="en-US" sz="2000" b="1"/>
        </a:p>
      </dgm:t>
    </dgm:pt>
    <dgm:pt modelId="{A9AC31FC-4514-400C-9CF0-C1DB03C121C1}" type="sibTrans" cxnId="{092B8C2A-663A-439E-A208-105BC7167A4D}">
      <dgm:prSet/>
      <dgm:spPr/>
      <dgm:t>
        <a:bodyPr/>
        <a:lstStyle/>
        <a:p>
          <a:endParaRPr lang="en-US" sz="2000" b="1"/>
        </a:p>
      </dgm:t>
    </dgm:pt>
    <dgm:pt modelId="{F77F1176-700E-44B8-9E6F-71460B12EA1D}" type="pres">
      <dgm:prSet presAssocID="{69FF876D-2777-4C09-801F-C90A49248AE5}" presName="root" presStyleCnt="0">
        <dgm:presLayoutVars>
          <dgm:dir/>
          <dgm:resizeHandles val="exact"/>
        </dgm:presLayoutVars>
      </dgm:prSet>
      <dgm:spPr/>
    </dgm:pt>
    <dgm:pt modelId="{68FE5A57-6B0A-400A-8777-697290CBE674}" type="pres">
      <dgm:prSet presAssocID="{48C8D29E-60AE-40D5-A3F6-1880242AE491}" presName="compNode" presStyleCnt="0"/>
      <dgm:spPr/>
    </dgm:pt>
    <dgm:pt modelId="{99DD13E7-91E4-4DCC-98D6-6CB1AC3CA663}" type="pres">
      <dgm:prSet presAssocID="{48C8D29E-60AE-40D5-A3F6-1880242AE491}" presName="bgRect" presStyleLbl="bgShp" presStyleIdx="0" presStyleCnt="5"/>
      <dgm:spPr/>
    </dgm:pt>
    <dgm:pt modelId="{C5EE2004-44C9-48D4-AD6D-19A18EFBADC7}" type="pres">
      <dgm:prSet presAssocID="{48C8D29E-60AE-40D5-A3F6-1880242AE4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tionary"/>
        </a:ext>
      </dgm:extLst>
    </dgm:pt>
    <dgm:pt modelId="{40267F11-C2D1-4C34-9F82-2D0B1DA498A0}" type="pres">
      <dgm:prSet presAssocID="{48C8D29E-60AE-40D5-A3F6-1880242AE491}" presName="spaceRect" presStyleCnt="0"/>
      <dgm:spPr/>
    </dgm:pt>
    <dgm:pt modelId="{2BADD0D9-CF6F-4C94-998F-0A58D2F9CED6}" type="pres">
      <dgm:prSet presAssocID="{48C8D29E-60AE-40D5-A3F6-1880242AE491}" presName="parTx" presStyleLbl="revTx" presStyleIdx="0" presStyleCnt="5">
        <dgm:presLayoutVars>
          <dgm:chMax val="0"/>
          <dgm:chPref val="0"/>
        </dgm:presLayoutVars>
      </dgm:prSet>
      <dgm:spPr/>
    </dgm:pt>
    <dgm:pt modelId="{5EF6F906-8C5A-4D9B-B4E2-5FF78967AA89}" type="pres">
      <dgm:prSet presAssocID="{7EC09FAC-5BDB-474B-8C66-26ABB2A8B29E}" presName="sibTrans" presStyleCnt="0"/>
      <dgm:spPr/>
    </dgm:pt>
    <dgm:pt modelId="{AD2011B0-A83D-4DD5-B742-37CF0ACEC2C4}" type="pres">
      <dgm:prSet presAssocID="{A1851FAB-1459-4CBE-A48B-4AE8EC7D2F80}" presName="compNode" presStyleCnt="0"/>
      <dgm:spPr/>
    </dgm:pt>
    <dgm:pt modelId="{8F083DC1-A2A2-480B-BF25-6BCB2C460F87}" type="pres">
      <dgm:prSet presAssocID="{A1851FAB-1459-4CBE-A48B-4AE8EC7D2F80}" presName="bgRect" presStyleLbl="bgShp" presStyleIdx="1" presStyleCnt="5"/>
      <dgm:spPr/>
    </dgm:pt>
    <dgm:pt modelId="{9A0B9A91-E9A3-4B99-9CB5-267EAC20CBEC}" type="pres">
      <dgm:prSet presAssocID="{A1851FAB-1459-4CBE-A48B-4AE8EC7D2F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rder Dash"/>
        </a:ext>
      </dgm:extLst>
    </dgm:pt>
    <dgm:pt modelId="{47D76E99-A511-431A-BFE6-2FC147D6FDE7}" type="pres">
      <dgm:prSet presAssocID="{A1851FAB-1459-4CBE-A48B-4AE8EC7D2F80}" presName="spaceRect" presStyleCnt="0"/>
      <dgm:spPr/>
    </dgm:pt>
    <dgm:pt modelId="{28855192-2928-48D9-B684-0964FB641455}" type="pres">
      <dgm:prSet presAssocID="{A1851FAB-1459-4CBE-A48B-4AE8EC7D2F80}" presName="parTx" presStyleLbl="revTx" presStyleIdx="1" presStyleCnt="5">
        <dgm:presLayoutVars>
          <dgm:chMax val="0"/>
          <dgm:chPref val="0"/>
        </dgm:presLayoutVars>
      </dgm:prSet>
      <dgm:spPr/>
    </dgm:pt>
    <dgm:pt modelId="{7A829554-B6AC-4BBD-963B-B5308D74F277}" type="pres">
      <dgm:prSet presAssocID="{E2D14D44-0C80-4FF7-AE3C-FF58DC2673EB}" presName="sibTrans" presStyleCnt="0"/>
      <dgm:spPr/>
    </dgm:pt>
    <dgm:pt modelId="{AFCC557C-3330-4C20-B5AA-8C82FB42445D}" type="pres">
      <dgm:prSet presAssocID="{88C2437C-7109-4FCE-85FF-F1316CC666AB}" presName="compNode" presStyleCnt="0"/>
      <dgm:spPr/>
    </dgm:pt>
    <dgm:pt modelId="{AFC75F2B-2DF6-4F1C-B5EA-3126C226E720}" type="pres">
      <dgm:prSet presAssocID="{88C2437C-7109-4FCE-85FF-F1316CC666AB}" presName="bgRect" presStyleLbl="bgShp" presStyleIdx="2" presStyleCnt="5"/>
      <dgm:spPr/>
    </dgm:pt>
    <dgm:pt modelId="{FC78E10D-D534-41DC-8D15-CE274515A5B7}" type="pres">
      <dgm:prSet presAssocID="{88C2437C-7109-4FCE-85FF-F1316CC666A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ear"/>
        </a:ext>
      </dgm:extLst>
    </dgm:pt>
    <dgm:pt modelId="{3984E52D-BDA9-45A2-BA4F-91D8C4202AA4}" type="pres">
      <dgm:prSet presAssocID="{88C2437C-7109-4FCE-85FF-F1316CC666AB}" presName="spaceRect" presStyleCnt="0"/>
      <dgm:spPr/>
    </dgm:pt>
    <dgm:pt modelId="{D3F1CEED-B2F4-4C60-AAD4-D9F97E492173}" type="pres">
      <dgm:prSet presAssocID="{88C2437C-7109-4FCE-85FF-F1316CC666AB}" presName="parTx" presStyleLbl="revTx" presStyleIdx="2" presStyleCnt="5">
        <dgm:presLayoutVars>
          <dgm:chMax val="0"/>
          <dgm:chPref val="0"/>
        </dgm:presLayoutVars>
      </dgm:prSet>
      <dgm:spPr/>
    </dgm:pt>
    <dgm:pt modelId="{A22963E1-DE12-4361-B992-B995F34E8D66}" type="pres">
      <dgm:prSet presAssocID="{6AF377D5-27DB-4412-AB26-F8E08A633EF8}" presName="sibTrans" presStyleCnt="0"/>
      <dgm:spPr/>
    </dgm:pt>
    <dgm:pt modelId="{93EA903E-BEEA-41F2-A679-5934D3C678E0}" type="pres">
      <dgm:prSet presAssocID="{23A9B946-FE10-44BE-9E0E-84280883B6F4}" presName="compNode" presStyleCnt="0"/>
      <dgm:spPr/>
    </dgm:pt>
    <dgm:pt modelId="{D19B87D4-3166-4B5D-B15A-3649F9DAC226}" type="pres">
      <dgm:prSet presAssocID="{23A9B946-FE10-44BE-9E0E-84280883B6F4}" presName="bgRect" presStyleLbl="bgShp" presStyleIdx="3" presStyleCnt="5"/>
      <dgm:spPr/>
    </dgm:pt>
    <dgm:pt modelId="{1423A235-62FF-4957-BEFF-E2D1791D2D76}" type="pres">
      <dgm:prSet presAssocID="{23A9B946-FE10-44BE-9E0E-84280883B6F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Tower"/>
        </a:ext>
      </dgm:extLst>
    </dgm:pt>
    <dgm:pt modelId="{8358C9E3-D9C5-45F5-87C9-C1BADB18A255}" type="pres">
      <dgm:prSet presAssocID="{23A9B946-FE10-44BE-9E0E-84280883B6F4}" presName="spaceRect" presStyleCnt="0"/>
      <dgm:spPr/>
    </dgm:pt>
    <dgm:pt modelId="{FDDB3945-795C-4E82-BAEB-8D6B4D33933E}" type="pres">
      <dgm:prSet presAssocID="{23A9B946-FE10-44BE-9E0E-84280883B6F4}" presName="parTx" presStyleLbl="revTx" presStyleIdx="3" presStyleCnt="5">
        <dgm:presLayoutVars>
          <dgm:chMax val="0"/>
          <dgm:chPref val="0"/>
        </dgm:presLayoutVars>
      </dgm:prSet>
      <dgm:spPr/>
    </dgm:pt>
    <dgm:pt modelId="{093222EE-FDBA-4791-A283-CCFB181AB2F9}" type="pres">
      <dgm:prSet presAssocID="{74C0653A-00F5-4E01-A705-6B3A808AD732}" presName="sibTrans" presStyleCnt="0"/>
      <dgm:spPr/>
    </dgm:pt>
    <dgm:pt modelId="{F360DA74-67C9-410E-8D41-E244D26A91C4}" type="pres">
      <dgm:prSet presAssocID="{313C18E5-E110-4C82-8406-0B3E927638BC}" presName="compNode" presStyleCnt="0"/>
      <dgm:spPr/>
    </dgm:pt>
    <dgm:pt modelId="{CE95D123-2ABB-488D-AA49-B63492CBE220}" type="pres">
      <dgm:prSet presAssocID="{313C18E5-E110-4C82-8406-0B3E927638BC}" presName="bgRect" presStyleLbl="bgShp" presStyleIdx="4" presStyleCnt="5"/>
      <dgm:spPr/>
    </dgm:pt>
    <dgm:pt modelId="{413D163A-5D4B-4BCC-9706-2201BF603BDF}" type="pres">
      <dgm:prSet presAssocID="{313C18E5-E110-4C82-8406-0B3E927638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ent"/>
        </a:ext>
      </dgm:extLst>
    </dgm:pt>
    <dgm:pt modelId="{95849C11-FF89-4C79-9B52-815CC03CFC89}" type="pres">
      <dgm:prSet presAssocID="{313C18E5-E110-4C82-8406-0B3E927638BC}" presName="spaceRect" presStyleCnt="0"/>
      <dgm:spPr/>
    </dgm:pt>
    <dgm:pt modelId="{3D17A6B7-E387-414B-8ED0-99A8ED06AAC9}" type="pres">
      <dgm:prSet presAssocID="{313C18E5-E110-4C82-8406-0B3E927638BC}" presName="parTx" presStyleLbl="revTx" presStyleIdx="4" presStyleCnt="5">
        <dgm:presLayoutVars>
          <dgm:chMax val="0"/>
          <dgm:chPref val="0"/>
        </dgm:presLayoutVars>
      </dgm:prSet>
      <dgm:spPr/>
    </dgm:pt>
  </dgm:ptLst>
  <dgm:cxnLst>
    <dgm:cxn modelId="{30B34B1C-F967-4E18-823D-4EC38CEAB9D8}" srcId="{69FF876D-2777-4C09-801F-C90A49248AE5}" destId="{48C8D29E-60AE-40D5-A3F6-1880242AE491}" srcOrd="0" destOrd="0" parTransId="{4BD66785-5A09-4AEF-9BE6-B72A8F529A2C}" sibTransId="{7EC09FAC-5BDB-474B-8C66-26ABB2A8B29E}"/>
    <dgm:cxn modelId="{092B8C2A-663A-439E-A208-105BC7167A4D}" srcId="{69FF876D-2777-4C09-801F-C90A49248AE5}" destId="{313C18E5-E110-4C82-8406-0B3E927638BC}" srcOrd="4" destOrd="0" parTransId="{8D2F11C8-4DC8-420C-A178-4121F91BFB2B}" sibTransId="{A9AC31FC-4514-400C-9CF0-C1DB03C121C1}"/>
    <dgm:cxn modelId="{F9126F3F-3BF3-4997-9F70-3C33F32D9295}" srcId="{69FF876D-2777-4C09-801F-C90A49248AE5}" destId="{88C2437C-7109-4FCE-85FF-F1316CC666AB}" srcOrd="2" destOrd="0" parTransId="{7A423B3B-EE13-4CDA-B35C-C2F490999706}" sibTransId="{6AF377D5-27DB-4412-AB26-F8E08A633EF8}"/>
    <dgm:cxn modelId="{80912364-4F47-4327-9234-97E4D723BD39}" srcId="{69FF876D-2777-4C09-801F-C90A49248AE5}" destId="{23A9B946-FE10-44BE-9E0E-84280883B6F4}" srcOrd="3" destOrd="0" parTransId="{523D5DC9-F2B8-42F6-A683-7EE5D610CEBA}" sibTransId="{74C0653A-00F5-4E01-A705-6B3A808AD732}"/>
    <dgm:cxn modelId="{6667F365-88A4-4143-A808-B392AE009968}" type="presOf" srcId="{48C8D29E-60AE-40D5-A3F6-1880242AE491}" destId="{2BADD0D9-CF6F-4C94-998F-0A58D2F9CED6}" srcOrd="0" destOrd="0" presId="urn:microsoft.com/office/officeart/2018/2/layout/IconVerticalSolidList"/>
    <dgm:cxn modelId="{88EB0670-DA6B-4306-A27A-C2182820CB56}" type="presOf" srcId="{313C18E5-E110-4C82-8406-0B3E927638BC}" destId="{3D17A6B7-E387-414B-8ED0-99A8ED06AAC9}" srcOrd="0" destOrd="0" presId="urn:microsoft.com/office/officeart/2018/2/layout/IconVerticalSolidList"/>
    <dgm:cxn modelId="{7FD8447F-0AA0-4E64-B1F2-AB60FD009472}" type="presOf" srcId="{23A9B946-FE10-44BE-9E0E-84280883B6F4}" destId="{FDDB3945-795C-4E82-BAEB-8D6B4D33933E}" srcOrd="0" destOrd="0" presId="urn:microsoft.com/office/officeart/2018/2/layout/IconVerticalSolidList"/>
    <dgm:cxn modelId="{7072FCA3-DC22-499D-880A-15374AE243B8}" type="presOf" srcId="{A1851FAB-1459-4CBE-A48B-4AE8EC7D2F80}" destId="{28855192-2928-48D9-B684-0964FB641455}" srcOrd="0" destOrd="0" presId="urn:microsoft.com/office/officeart/2018/2/layout/IconVerticalSolidList"/>
    <dgm:cxn modelId="{E47850D6-06BD-4088-943D-F0ADE0373538}" srcId="{69FF876D-2777-4C09-801F-C90A49248AE5}" destId="{A1851FAB-1459-4CBE-A48B-4AE8EC7D2F80}" srcOrd="1" destOrd="0" parTransId="{EDCB9BA1-1EC2-4EF7-BEB5-BFFE6DD22EF4}" sibTransId="{E2D14D44-0C80-4FF7-AE3C-FF58DC2673EB}"/>
    <dgm:cxn modelId="{422263F2-C8DB-47AB-ACE6-335098392905}" type="presOf" srcId="{88C2437C-7109-4FCE-85FF-F1316CC666AB}" destId="{D3F1CEED-B2F4-4C60-AAD4-D9F97E492173}" srcOrd="0" destOrd="0" presId="urn:microsoft.com/office/officeart/2018/2/layout/IconVerticalSolidList"/>
    <dgm:cxn modelId="{FE6BB4F3-3BE5-4795-B68B-6866AD45E958}" type="presOf" srcId="{69FF876D-2777-4C09-801F-C90A49248AE5}" destId="{F77F1176-700E-44B8-9E6F-71460B12EA1D}" srcOrd="0" destOrd="0" presId="urn:microsoft.com/office/officeart/2018/2/layout/IconVerticalSolidList"/>
    <dgm:cxn modelId="{27B5123F-2A67-4C85-A2AD-7CE0AED4D5EB}" type="presParOf" srcId="{F77F1176-700E-44B8-9E6F-71460B12EA1D}" destId="{68FE5A57-6B0A-400A-8777-697290CBE674}" srcOrd="0" destOrd="0" presId="urn:microsoft.com/office/officeart/2018/2/layout/IconVerticalSolidList"/>
    <dgm:cxn modelId="{F436DD92-F084-43A6-8D43-E43F50F186D6}" type="presParOf" srcId="{68FE5A57-6B0A-400A-8777-697290CBE674}" destId="{99DD13E7-91E4-4DCC-98D6-6CB1AC3CA663}" srcOrd="0" destOrd="0" presId="urn:microsoft.com/office/officeart/2018/2/layout/IconVerticalSolidList"/>
    <dgm:cxn modelId="{C76D25B2-A030-48D4-A7F8-0E6D88C7C5AB}" type="presParOf" srcId="{68FE5A57-6B0A-400A-8777-697290CBE674}" destId="{C5EE2004-44C9-48D4-AD6D-19A18EFBADC7}" srcOrd="1" destOrd="0" presId="urn:microsoft.com/office/officeart/2018/2/layout/IconVerticalSolidList"/>
    <dgm:cxn modelId="{E7F5D3C8-8E30-402C-8BB3-23FD4D9AEF82}" type="presParOf" srcId="{68FE5A57-6B0A-400A-8777-697290CBE674}" destId="{40267F11-C2D1-4C34-9F82-2D0B1DA498A0}" srcOrd="2" destOrd="0" presId="urn:microsoft.com/office/officeart/2018/2/layout/IconVerticalSolidList"/>
    <dgm:cxn modelId="{DA728E3B-096B-4689-9296-47178C1BBC16}" type="presParOf" srcId="{68FE5A57-6B0A-400A-8777-697290CBE674}" destId="{2BADD0D9-CF6F-4C94-998F-0A58D2F9CED6}" srcOrd="3" destOrd="0" presId="urn:microsoft.com/office/officeart/2018/2/layout/IconVerticalSolidList"/>
    <dgm:cxn modelId="{93A3D720-9DD7-4351-802D-602DAEF608CF}" type="presParOf" srcId="{F77F1176-700E-44B8-9E6F-71460B12EA1D}" destId="{5EF6F906-8C5A-4D9B-B4E2-5FF78967AA89}" srcOrd="1" destOrd="0" presId="urn:microsoft.com/office/officeart/2018/2/layout/IconVerticalSolidList"/>
    <dgm:cxn modelId="{E23908F9-DA8B-4A92-808C-CAB481D9E0AC}" type="presParOf" srcId="{F77F1176-700E-44B8-9E6F-71460B12EA1D}" destId="{AD2011B0-A83D-4DD5-B742-37CF0ACEC2C4}" srcOrd="2" destOrd="0" presId="urn:microsoft.com/office/officeart/2018/2/layout/IconVerticalSolidList"/>
    <dgm:cxn modelId="{89C4647B-228F-4022-B257-6D1BC951425C}" type="presParOf" srcId="{AD2011B0-A83D-4DD5-B742-37CF0ACEC2C4}" destId="{8F083DC1-A2A2-480B-BF25-6BCB2C460F87}" srcOrd="0" destOrd="0" presId="urn:microsoft.com/office/officeart/2018/2/layout/IconVerticalSolidList"/>
    <dgm:cxn modelId="{8283F89C-B078-46BE-910D-64AA92E80917}" type="presParOf" srcId="{AD2011B0-A83D-4DD5-B742-37CF0ACEC2C4}" destId="{9A0B9A91-E9A3-4B99-9CB5-267EAC20CBEC}" srcOrd="1" destOrd="0" presId="urn:microsoft.com/office/officeart/2018/2/layout/IconVerticalSolidList"/>
    <dgm:cxn modelId="{529C98C1-4E9C-4CFC-B384-2D022C1EBB51}" type="presParOf" srcId="{AD2011B0-A83D-4DD5-B742-37CF0ACEC2C4}" destId="{47D76E99-A511-431A-BFE6-2FC147D6FDE7}" srcOrd="2" destOrd="0" presId="urn:microsoft.com/office/officeart/2018/2/layout/IconVerticalSolidList"/>
    <dgm:cxn modelId="{97DEB594-18E5-4C89-8892-612835DD4314}" type="presParOf" srcId="{AD2011B0-A83D-4DD5-B742-37CF0ACEC2C4}" destId="{28855192-2928-48D9-B684-0964FB641455}" srcOrd="3" destOrd="0" presId="urn:microsoft.com/office/officeart/2018/2/layout/IconVerticalSolidList"/>
    <dgm:cxn modelId="{D145C387-BDB3-4AB5-92EA-0B697744DA4B}" type="presParOf" srcId="{F77F1176-700E-44B8-9E6F-71460B12EA1D}" destId="{7A829554-B6AC-4BBD-963B-B5308D74F277}" srcOrd="3" destOrd="0" presId="urn:microsoft.com/office/officeart/2018/2/layout/IconVerticalSolidList"/>
    <dgm:cxn modelId="{45D7CFDE-2CDA-44EC-B805-68B5ABAB1521}" type="presParOf" srcId="{F77F1176-700E-44B8-9E6F-71460B12EA1D}" destId="{AFCC557C-3330-4C20-B5AA-8C82FB42445D}" srcOrd="4" destOrd="0" presId="urn:microsoft.com/office/officeart/2018/2/layout/IconVerticalSolidList"/>
    <dgm:cxn modelId="{2BF0513D-E2CA-4678-814C-84663A8A19E5}" type="presParOf" srcId="{AFCC557C-3330-4C20-B5AA-8C82FB42445D}" destId="{AFC75F2B-2DF6-4F1C-B5EA-3126C226E720}" srcOrd="0" destOrd="0" presId="urn:microsoft.com/office/officeart/2018/2/layout/IconVerticalSolidList"/>
    <dgm:cxn modelId="{8A6DA776-A8AF-49D4-A4F2-CE2D7EF00D72}" type="presParOf" srcId="{AFCC557C-3330-4C20-B5AA-8C82FB42445D}" destId="{FC78E10D-D534-41DC-8D15-CE274515A5B7}" srcOrd="1" destOrd="0" presId="urn:microsoft.com/office/officeart/2018/2/layout/IconVerticalSolidList"/>
    <dgm:cxn modelId="{64853C92-15DC-4799-B2B5-F4575FA73022}" type="presParOf" srcId="{AFCC557C-3330-4C20-B5AA-8C82FB42445D}" destId="{3984E52D-BDA9-45A2-BA4F-91D8C4202AA4}" srcOrd="2" destOrd="0" presId="urn:microsoft.com/office/officeart/2018/2/layout/IconVerticalSolidList"/>
    <dgm:cxn modelId="{5C3D7DD4-F5FF-48EF-AE0F-9D7614E23F17}" type="presParOf" srcId="{AFCC557C-3330-4C20-B5AA-8C82FB42445D}" destId="{D3F1CEED-B2F4-4C60-AAD4-D9F97E492173}" srcOrd="3" destOrd="0" presId="urn:microsoft.com/office/officeart/2018/2/layout/IconVerticalSolidList"/>
    <dgm:cxn modelId="{0F471DE4-9A03-4E20-9C3D-DBE4163112C1}" type="presParOf" srcId="{F77F1176-700E-44B8-9E6F-71460B12EA1D}" destId="{A22963E1-DE12-4361-B992-B995F34E8D66}" srcOrd="5" destOrd="0" presId="urn:microsoft.com/office/officeart/2018/2/layout/IconVerticalSolidList"/>
    <dgm:cxn modelId="{57F555B3-29D5-4996-BD61-C13EEF4BB922}" type="presParOf" srcId="{F77F1176-700E-44B8-9E6F-71460B12EA1D}" destId="{93EA903E-BEEA-41F2-A679-5934D3C678E0}" srcOrd="6" destOrd="0" presId="urn:microsoft.com/office/officeart/2018/2/layout/IconVerticalSolidList"/>
    <dgm:cxn modelId="{6E084187-21D2-4B5B-A360-8E57B3FFA45B}" type="presParOf" srcId="{93EA903E-BEEA-41F2-A679-5934D3C678E0}" destId="{D19B87D4-3166-4B5D-B15A-3649F9DAC226}" srcOrd="0" destOrd="0" presId="urn:microsoft.com/office/officeart/2018/2/layout/IconVerticalSolidList"/>
    <dgm:cxn modelId="{A6FF2054-673E-429A-BFA8-E9423E2FCF9E}" type="presParOf" srcId="{93EA903E-BEEA-41F2-A679-5934D3C678E0}" destId="{1423A235-62FF-4957-BEFF-E2D1791D2D76}" srcOrd="1" destOrd="0" presId="urn:microsoft.com/office/officeart/2018/2/layout/IconVerticalSolidList"/>
    <dgm:cxn modelId="{C8E8150A-27A5-4246-A0F3-4FEC05009D2D}" type="presParOf" srcId="{93EA903E-BEEA-41F2-A679-5934D3C678E0}" destId="{8358C9E3-D9C5-45F5-87C9-C1BADB18A255}" srcOrd="2" destOrd="0" presId="urn:microsoft.com/office/officeart/2018/2/layout/IconVerticalSolidList"/>
    <dgm:cxn modelId="{C92F55BF-22BB-47DC-AA79-109D0FD21E8B}" type="presParOf" srcId="{93EA903E-BEEA-41F2-A679-5934D3C678E0}" destId="{FDDB3945-795C-4E82-BAEB-8D6B4D33933E}" srcOrd="3" destOrd="0" presId="urn:microsoft.com/office/officeart/2018/2/layout/IconVerticalSolidList"/>
    <dgm:cxn modelId="{7B89BC57-62B8-4B94-B9EB-60EF8F87A347}" type="presParOf" srcId="{F77F1176-700E-44B8-9E6F-71460B12EA1D}" destId="{093222EE-FDBA-4791-A283-CCFB181AB2F9}" srcOrd="7" destOrd="0" presId="urn:microsoft.com/office/officeart/2018/2/layout/IconVerticalSolidList"/>
    <dgm:cxn modelId="{AE2F01C3-3E42-48A2-8294-BA6A9E783290}" type="presParOf" srcId="{F77F1176-700E-44B8-9E6F-71460B12EA1D}" destId="{F360DA74-67C9-410E-8D41-E244D26A91C4}" srcOrd="8" destOrd="0" presId="urn:microsoft.com/office/officeart/2018/2/layout/IconVerticalSolidList"/>
    <dgm:cxn modelId="{06A47C55-FFA7-454C-9510-C1137D10F2A2}" type="presParOf" srcId="{F360DA74-67C9-410E-8D41-E244D26A91C4}" destId="{CE95D123-2ABB-488D-AA49-B63492CBE220}" srcOrd="0" destOrd="0" presId="urn:microsoft.com/office/officeart/2018/2/layout/IconVerticalSolidList"/>
    <dgm:cxn modelId="{4545C3F1-89C8-4B69-BC6C-C69DD34277BC}" type="presParOf" srcId="{F360DA74-67C9-410E-8D41-E244D26A91C4}" destId="{413D163A-5D4B-4BCC-9706-2201BF603BDF}" srcOrd="1" destOrd="0" presId="urn:microsoft.com/office/officeart/2018/2/layout/IconVerticalSolidList"/>
    <dgm:cxn modelId="{4FB0FAF8-E84D-4647-A6AC-C59D38A3E563}" type="presParOf" srcId="{F360DA74-67C9-410E-8D41-E244D26A91C4}" destId="{95849C11-FF89-4C79-9B52-815CC03CFC89}" srcOrd="2" destOrd="0" presId="urn:microsoft.com/office/officeart/2018/2/layout/IconVerticalSolidList"/>
    <dgm:cxn modelId="{46C99F41-94D1-4E2C-9608-D4367C5AAE4F}" type="presParOf" srcId="{F360DA74-67C9-410E-8D41-E244D26A91C4}" destId="{3D17A6B7-E387-414B-8ED0-99A8ED06AA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D13E7-91E4-4DCC-98D6-6CB1AC3CA663}">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E2004-44C9-48D4-AD6D-19A18EFBADC7}">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DD0D9-CF6F-4C94-998F-0A58D2F9CED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89000">
            <a:lnSpc>
              <a:spcPct val="90000"/>
            </a:lnSpc>
            <a:spcBef>
              <a:spcPct val="0"/>
            </a:spcBef>
            <a:spcAft>
              <a:spcPct val="35000"/>
            </a:spcAft>
            <a:buNone/>
          </a:pPr>
          <a:r>
            <a:rPr lang="en-IN" sz="2000" b="1" kern="1200"/>
            <a:t>Number of words</a:t>
          </a:r>
          <a:endParaRPr lang="en-US" sz="2000" b="1" kern="1200" dirty="0"/>
        </a:p>
      </dsp:txBody>
      <dsp:txXfrm>
        <a:off x="1131174" y="4597"/>
        <a:ext cx="5382429" cy="979371"/>
      </dsp:txXfrm>
    </dsp:sp>
    <dsp:sp modelId="{8F083DC1-A2A2-480B-BF25-6BCB2C460F87}">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9A91-E9A3-4B99-9CB5-267EAC20CBE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55192-2928-48D9-B684-0964FB641455}">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89000">
            <a:lnSpc>
              <a:spcPct val="90000"/>
            </a:lnSpc>
            <a:spcBef>
              <a:spcPct val="0"/>
            </a:spcBef>
            <a:spcAft>
              <a:spcPct val="35000"/>
            </a:spcAft>
            <a:buNone/>
          </a:pPr>
          <a:r>
            <a:rPr lang="en-IN" sz="2000" b="1" kern="1200"/>
            <a:t>Number of character (with space)</a:t>
          </a:r>
          <a:endParaRPr lang="en-US" sz="2000" b="1" kern="1200"/>
        </a:p>
      </dsp:txBody>
      <dsp:txXfrm>
        <a:off x="1131174" y="1228812"/>
        <a:ext cx="5382429" cy="979371"/>
      </dsp:txXfrm>
    </dsp:sp>
    <dsp:sp modelId="{AFC75F2B-2DF6-4F1C-B5EA-3126C226E720}">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8E10D-D534-41DC-8D15-CE274515A5B7}">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F1CEED-B2F4-4C60-AAD4-D9F97E492173}">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89000">
            <a:lnSpc>
              <a:spcPct val="90000"/>
            </a:lnSpc>
            <a:spcBef>
              <a:spcPct val="0"/>
            </a:spcBef>
            <a:spcAft>
              <a:spcPct val="35000"/>
            </a:spcAft>
            <a:buNone/>
          </a:pPr>
          <a:r>
            <a:rPr lang="en-IN" sz="2000" b="1" kern="1200"/>
            <a:t>Number of character (without space)</a:t>
          </a:r>
          <a:endParaRPr lang="en-US" sz="2000" b="1" kern="1200"/>
        </a:p>
      </dsp:txBody>
      <dsp:txXfrm>
        <a:off x="1131174" y="2453027"/>
        <a:ext cx="5382429" cy="979371"/>
      </dsp:txXfrm>
    </dsp:sp>
    <dsp:sp modelId="{D19B87D4-3166-4B5D-B15A-3649F9DAC226}">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3A235-62FF-4957-BEFF-E2D1791D2D7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B3945-795C-4E82-BAEB-8D6B4D33933E}">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89000">
            <a:lnSpc>
              <a:spcPct val="90000"/>
            </a:lnSpc>
            <a:spcBef>
              <a:spcPct val="0"/>
            </a:spcBef>
            <a:spcAft>
              <a:spcPct val="35000"/>
            </a:spcAft>
            <a:buNone/>
          </a:pPr>
          <a:r>
            <a:rPr lang="en-IN" sz="2000" b="1" kern="1200"/>
            <a:t>Frequency of character</a:t>
          </a:r>
          <a:endParaRPr lang="en-US" sz="2000" b="1" kern="1200"/>
        </a:p>
      </dsp:txBody>
      <dsp:txXfrm>
        <a:off x="1131174" y="3677241"/>
        <a:ext cx="5382429" cy="979371"/>
      </dsp:txXfrm>
    </dsp:sp>
    <dsp:sp modelId="{CE95D123-2ABB-488D-AA49-B63492CBE220}">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D163A-5D4B-4BCC-9706-2201BF603BDF}">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17A6B7-E387-414B-8ED0-99A8ED06AAC9}">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89000">
            <a:lnSpc>
              <a:spcPct val="90000"/>
            </a:lnSpc>
            <a:spcBef>
              <a:spcPct val="0"/>
            </a:spcBef>
            <a:spcAft>
              <a:spcPct val="35000"/>
            </a:spcAft>
            <a:buNone/>
          </a:pPr>
          <a:r>
            <a:rPr lang="en-IN" sz="2000" b="1" kern="1200"/>
            <a:t>Number of paragraph</a:t>
          </a:r>
          <a:endParaRPr lang="en-US" sz="2000" b="1" kern="1200"/>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C776A-CEE8-4DF2-847A-05D471C6078B}" type="datetimeFigureOut">
              <a:rPr lang="en-IN" smtClean="0"/>
              <a:pPr/>
              <a:t>24-11-2021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63113-B0E3-4BB6-9BAD-6EEA6FA8F58F}" type="slidenum">
              <a:rPr lang="en-IN" smtClean="0"/>
              <a:pPr/>
              <a:t>‹#›</a:t>
            </a:fld>
            <a:endParaRPr lang="en-IN"/>
          </a:p>
        </p:txBody>
      </p:sp>
    </p:spTree>
    <p:extLst>
      <p:ext uri="{BB962C8B-B14F-4D97-AF65-F5344CB8AC3E}">
        <p14:creationId xmlns:p14="http://schemas.microsoft.com/office/powerpoint/2010/main" val="440540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863113-B0E3-4BB6-9BAD-6EEA6FA8F58F}" type="slidenum">
              <a:rPr lang="en-IN" smtClean="0"/>
              <a:pPr/>
              <a:t>22</a:t>
            </a:fld>
            <a:endParaRPr lang="en-IN"/>
          </a:p>
        </p:txBody>
      </p:sp>
    </p:spTree>
    <p:extLst>
      <p:ext uri="{BB962C8B-B14F-4D97-AF65-F5344CB8AC3E}">
        <p14:creationId xmlns:p14="http://schemas.microsoft.com/office/powerpoint/2010/main" val="110404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0BC-FE02-4F30-83DB-3E0B2303D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1AA10C-A59D-48AF-9632-811512DCA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71D6D4-CF52-4305-BB13-7BD8B40B060B}"/>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5" name="Footer Placeholder 4">
            <a:extLst>
              <a:ext uri="{FF2B5EF4-FFF2-40B4-BE49-F238E27FC236}">
                <a16:creationId xmlns:a16="http://schemas.microsoft.com/office/drawing/2014/main" id="{BE95D00E-72A0-4B17-B690-738C2A868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51DAD-F90F-4108-BB5B-791F1044A76D}"/>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43777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2D05-109A-40F1-91DE-FACEBC8976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3DB8E4-4116-455D-A7CC-2EB506229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D48FD-9E48-4D00-953F-DCD22FD23F2A}"/>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5" name="Footer Placeholder 4">
            <a:extLst>
              <a:ext uri="{FF2B5EF4-FFF2-40B4-BE49-F238E27FC236}">
                <a16:creationId xmlns:a16="http://schemas.microsoft.com/office/drawing/2014/main" id="{4058F46A-2FF2-4977-9660-74C2E0C35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71E1E-43A7-4DB0-B525-541B9ABCA7E4}"/>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355681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73E2D2-1C0D-49D6-87A2-02B506FB52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79126D-A3A1-42CD-8EC6-C7428148D0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D21AA-6E0F-4F86-82B7-F35CF486657C}"/>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5" name="Footer Placeholder 4">
            <a:extLst>
              <a:ext uri="{FF2B5EF4-FFF2-40B4-BE49-F238E27FC236}">
                <a16:creationId xmlns:a16="http://schemas.microsoft.com/office/drawing/2014/main" id="{B66E0CE6-02BC-4218-A79E-8485B06F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6E781-A5AE-4969-97DC-2EC8BCAAC488}"/>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118884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CF41-9D79-4837-AF29-1AB571A913A2}"/>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703A59E8-D057-4651-B4D0-A0F8C34592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D6124C-9E9A-47BD-B987-6546EE608565}"/>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5" name="Footer Placeholder 4">
            <a:extLst>
              <a:ext uri="{FF2B5EF4-FFF2-40B4-BE49-F238E27FC236}">
                <a16:creationId xmlns:a16="http://schemas.microsoft.com/office/drawing/2014/main" id="{0E24F95E-B6E4-4189-B7B2-C55F3FE75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3105A-C7FE-4A6A-8132-AF4F0F8E095A}"/>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407460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7460-1B3B-4B87-A96E-6C5A8878F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2E89B1-8C0D-48B5-9B3F-887378145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3C938-3109-4F44-93E8-20036679EC6F}"/>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5" name="Footer Placeholder 4">
            <a:extLst>
              <a:ext uri="{FF2B5EF4-FFF2-40B4-BE49-F238E27FC236}">
                <a16:creationId xmlns:a16="http://schemas.microsoft.com/office/drawing/2014/main" id="{C9BC6A85-65EF-4D66-B65E-1C0965484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5CCCAF-F2F5-4446-B9F8-B6F74E6B6829}"/>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339792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EA9A-5C16-4648-8E44-BD4AC652BD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C5FE4B-ECD6-42B7-BCC6-9F3491433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D146E3-CB8C-4528-9A8D-A6D1589EA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1A7AEC-6DE6-48FB-8812-D7D128779A3E}"/>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6" name="Footer Placeholder 5">
            <a:extLst>
              <a:ext uri="{FF2B5EF4-FFF2-40B4-BE49-F238E27FC236}">
                <a16:creationId xmlns:a16="http://schemas.microsoft.com/office/drawing/2014/main" id="{B7A49785-B820-474B-868E-079C95DB0B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31C86-6AAE-4DA1-A737-F1C7513E0609}"/>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368078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EBF6-8152-4E20-8FBA-6F37856C68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127B15-95D0-4229-B8E6-1D119FEF9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EDA31-1808-4048-B904-0295AE0AA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716F23-72A7-46DE-818B-9444A7728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B259F3-25C2-42CF-AAE1-1030F29A63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B9205-2CF3-4986-A1FB-5AF3E7E9D33C}"/>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8" name="Footer Placeholder 7">
            <a:extLst>
              <a:ext uri="{FF2B5EF4-FFF2-40B4-BE49-F238E27FC236}">
                <a16:creationId xmlns:a16="http://schemas.microsoft.com/office/drawing/2014/main" id="{9821FFD8-C0C6-4960-94F8-43771A0954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3DE940-E26B-48B6-A2D0-7939F125D461}"/>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325873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1963-6B5C-49E0-A775-ADF750B01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B04A51-54E5-4DB9-957E-BE5EC47070B9}"/>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4" name="Footer Placeholder 3">
            <a:extLst>
              <a:ext uri="{FF2B5EF4-FFF2-40B4-BE49-F238E27FC236}">
                <a16:creationId xmlns:a16="http://schemas.microsoft.com/office/drawing/2014/main" id="{3F583E67-008A-43DB-B6D6-948C5DE24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FDB4B2-DE9A-4B86-BBDB-823D0CA77BED}"/>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157449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E2EFE-9572-4AF2-8ACC-07239F36406F}"/>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3" name="Footer Placeholder 2">
            <a:extLst>
              <a:ext uri="{FF2B5EF4-FFF2-40B4-BE49-F238E27FC236}">
                <a16:creationId xmlns:a16="http://schemas.microsoft.com/office/drawing/2014/main" id="{0A58553D-8C4D-4549-B6EA-29F3042023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ED2B49-5A07-4331-BD47-F1BB11BB75E1}"/>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115722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E38C-E5D1-428D-B128-8125FA4D6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37D322-447A-4451-B9AF-27CF869B1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9D1302-CD97-45D5-BAFF-52A7D2CE9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34842-3C71-44F9-806B-C1D065CCEC83}"/>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6" name="Footer Placeholder 5">
            <a:extLst>
              <a:ext uri="{FF2B5EF4-FFF2-40B4-BE49-F238E27FC236}">
                <a16:creationId xmlns:a16="http://schemas.microsoft.com/office/drawing/2014/main" id="{AAC8A9CA-B968-46D3-8AA2-A961A4454B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C6F54-E49F-4724-B05B-9E4C952DCDB0}"/>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149254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399A-D39E-4B4A-94C6-888C7D631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5953B9-ACDD-491D-89BE-C2EA3AE91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FF249C-12F9-4CBB-A891-106A5D3DC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BC8B7-C38A-4CE8-B53E-204E2E94E387}"/>
              </a:ext>
            </a:extLst>
          </p:cNvPr>
          <p:cNvSpPr>
            <a:spLocks noGrp="1"/>
          </p:cNvSpPr>
          <p:nvPr>
            <p:ph type="dt" sz="half" idx="10"/>
          </p:nvPr>
        </p:nvSpPr>
        <p:spPr/>
        <p:txBody>
          <a:bodyPr/>
          <a:lstStyle/>
          <a:p>
            <a:fld id="{C9A90265-0DFE-44E1-8D1B-F390B0424687}" type="datetimeFigureOut">
              <a:rPr lang="en-IN" smtClean="0"/>
              <a:pPr/>
              <a:t>24-11-2021</a:t>
            </a:fld>
            <a:endParaRPr lang="en-IN"/>
          </a:p>
        </p:txBody>
      </p:sp>
      <p:sp>
        <p:nvSpPr>
          <p:cNvPr id="6" name="Footer Placeholder 5">
            <a:extLst>
              <a:ext uri="{FF2B5EF4-FFF2-40B4-BE49-F238E27FC236}">
                <a16:creationId xmlns:a16="http://schemas.microsoft.com/office/drawing/2014/main" id="{B2B990DA-A200-4851-800C-E705C2E89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553A10-26E6-46E0-AF64-DF51CC6C7DED}"/>
              </a:ext>
            </a:extLst>
          </p:cNvPr>
          <p:cNvSpPr>
            <a:spLocks noGrp="1"/>
          </p:cNvSpPr>
          <p:nvPr>
            <p:ph type="sldNum" sz="quarter" idx="12"/>
          </p:nvPr>
        </p:nvSpPr>
        <p:spPr/>
        <p:txBody>
          <a:bodyPr/>
          <a:lstStyle/>
          <a:p>
            <a:fld id="{263EFE4F-1FA4-44C0-BEFB-18046B4A7A55}" type="slidenum">
              <a:rPr lang="en-IN" smtClean="0"/>
              <a:pPr/>
              <a:t>‹#›</a:t>
            </a:fld>
            <a:endParaRPr lang="en-IN"/>
          </a:p>
        </p:txBody>
      </p:sp>
    </p:spTree>
    <p:extLst>
      <p:ext uri="{BB962C8B-B14F-4D97-AF65-F5344CB8AC3E}">
        <p14:creationId xmlns:p14="http://schemas.microsoft.com/office/powerpoint/2010/main" val="341163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7811A3-682C-432F-ADAA-7D241F859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C48C53F7-40B0-48C6-82B5-328C32C69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36B9F-C113-45A4-940B-855C46636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90265-0DFE-44E1-8D1B-F390B0424687}" type="datetimeFigureOut">
              <a:rPr lang="en-IN" smtClean="0"/>
              <a:pPr/>
              <a:t>24-11-2021</a:t>
            </a:fld>
            <a:endParaRPr lang="en-IN"/>
          </a:p>
        </p:txBody>
      </p:sp>
      <p:sp>
        <p:nvSpPr>
          <p:cNvPr id="5" name="Footer Placeholder 4">
            <a:extLst>
              <a:ext uri="{FF2B5EF4-FFF2-40B4-BE49-F238E27FC236}">
                <a16:creationId xmlns:a16="http://schemas.microsoft.com/office/drawing/2014/main" id="{6B58A95B-D3C6-4225-BB4C-CF97DBE77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C47FD6-8C30-4215-A723-CDD25733F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EFE4F-1FA4-44C0-BEFB-18046B4A7A55}" type="slidenum">
              <a:rPr lang="en-IN" smtClean="0"/>
              <a:pPr/>
              <a:t>‹#›</a:t>
            </a:fld>
            <a:endParaRPr lang="en-IN"/>
          </a:p>
        </p:txBody>
      </p:sp>
    </p:spTree>
    <p:extLst>
      <p:ext uri="{BB962C8B-B14F-4D97-AF65-F5344CB8AC3E}">
        <p14:creationId xmlns:p14="http://schemas.microsoft.com/office/powerpoint/2010/main" val="118976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0" kern="1200">
          <a:solidFill>
            <a:schemeClr val="accent1">
              <a:lumMod val="50000"/>
            </a:schemeClr>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0FA3-95AB-472E-9F1D-F1DA7D57C095}"/>
              </a:ext>
            </a:extLst>
          </p:cNvPr>
          <p:cNvSpPr>
            <a:spLocks noGrp="1"/>
          </p:cNvSpPr>
          <p:nvPr>
            <p:ph type="ctrTitle"/>
          </p:nvPr>
        </p:nvSpPr>
        <p:spPr>
          <a:xfrm>
            <a:off x="433136" y="5091762"/>
            <a:ext cx="7834193" cy="1264588"/>
          </a:xfrm>
        </p:spPr>
        <p:txBody>
          <a:bodyPr anchor="ctr">
            <a:normAutofit fontScale="90000"/>
          </a:bodyPr>
          <a:lstStyle/>
          <a:p>
            <a:pPr algn="r"/>
            <a:r>
              <a:rPr lang="en-US" sz="4400" dirty="0">
                <a:solidFill>
                  <a:srgbClr val="FFFF00"/>
                </a:solidFill>
              </a:rPr>
              <a:t>Computational Thinking with Programming</a:t>
            </a:r>
            <a:endParaRPr lang="en-IN" sz="4400" dirty="0">
              <a:solidFill>
                <a:srgbClr val="FFFF00"/>
              </a:solidFill>
            </a:endParaRPr>
          </a:p>
        </p:txBody>
      </p:sp>
      <p:sp>
        <p:nvSpPr>
          <p:cNvPr id="3" name="Subtitle 2">
            <a:extLst>
              <a:ext uri="{FF2B5EF4-FFF2-40B4-BE49-F238E27FC236}">
                <a16:creationId xmlns:a16="http://schemas.microsoft.com/office/drawing/2014/main" id="{FAB2D791-4AA6-42EA-AA66-CD4691B97313}"/>
              </a:ext>
            </a:extLst>
          </p:cNvPr>
          <p:cNvSpPr>
            <a:spLocks noGrp="1"/>
          </p:cNvSpPr>
          <p:nvPr>
            <p:ph type="subTitle" idx="1"/>
          </p:nvPr>
        </p:nvSpPr>
        <p:spPr>
          <a:xfrm>
            <a:off x="173652" y="3548091"/>
            <a:ext cx="2974207" cy="1264587"/>
          </a:xfrm>
        </p:spPr>
        <p:txBody>
          <a:bodyPr anchor="ctr">
            <a:normAutofit/>
          </a:bodyPr>
          <a:lstStyle/>
          <a:p>
            <a:pPr algn="l"/>
            <a:r>
              <a:rPr lang="en-US" sz="3200" dirty="0"/>
              <a:t>Fall 2019</a:t>
            </a:r>
            <a:endParaRPr lang="en-IN" sz="3200" dirty="0"/>
          </a:p>
        </p:txBody>
      </p:sp>
      <p:pic>
        <p:nvPicPr>
          <p:cNvPr id="5" name="Picture 4" descr="A picture containing text&#10;&#10;Description automatically generated">
            <a:extLst>
              <a:ext uri="{FF2B5EF4-FFF2-40B4-BE49-F238E27FC236}">
                <a16:creationId xmlns:a16="http://schemas.microsoft.com/office/drawing/2014/main" id="{401FA2DB-B09B-4E8E-997E-BACD4216CCAA}"/>
              </a:ext>
            </a:extLst>
          </p:cNvPr>
          <p:cNvPicPr>
            <a:picLocks noChangeAspect="1"/>
          </p:cNvPicPr>
          <p:nvPr/>
        </p:nvPicPr>
        <p:blipFill rotWithShape="1">
          <a:blip r:embed="rId2">
            <a:extLst>
              <a:ext uri="{28A0092B-C50C-407E-A947-70E740481C1C}">
                <a14:useLocalDpi xmlns:a14="http://schemas.microsoft.com/office/drawing/2010/main" val="0"/>
              </a:ext>
            </a:extLst>
          </a:blip>
          <a:srcRect t="25632" b="7701"/>
          <a:stretch/>
        </p:blipFill>
        <p:spPr>
          <a:xfrm>
            <a:off x="-3983" y="10"/>
            <a:ext cx="12192000" cy="4571990"/>
          </a:xfrm>
          <a:prstGeom prst="rect">
            <a:avLst/>
          </a:prstGeom>
        </p:spPr>
      </p:pic>
      <p:cxnSp>
        <p:nvCxnSpPr>
          <p:cNvPr id="12" name="Straight Connector 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4A3DF37-2126-48A8-AAC5-6A6D5E2052EE}"/>
              </a:ext>
            </a:extLst>
          </p:cNvPr>
          <p:cNvGrpSpPr/>
          <p:nvPr/>
        </p:nvGrpSpPr>
        <p:grpSpPr>
          <a:xfrm>
            <a:off x="10331617" y="5264105"/>
            <a:ext cx="1600182" cy="914401"/>
            <a:chOff x="1106668" y="5356884"/>
            <a:chExt cx="1844621" cy="1057153"/>
          </a:xfrm>
        </p:grpSpPr>
        <p:pic>
          <p:nvPicPr>
            <p:cNvPr id="13" name="Picture 12">
              <a:extLst>
                <a:ext uri="{FF2B5EF4-FFF2-40B4-BE49-F238E27FC236}">
                  <a16:creationId xmlns:a16="http://schemas.microsoft.com/office/drawing/2014/main" id="{8D0247E0-36B7-4FE9-A5FA-11025BCA8ED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514" t="6380" r="19905" b="6380"/>
            <a:stretch/>
          </p:blipFill>
          <p:spPr>
            <a:xfrm>
              <a:off x="2175374" y="5889836"/>
              <a:ext cx="515637" cy="524201"/>
            </a:xfrm>
            <a:prstGeom prst="rect">
              <a:avLst/>
            </a:prstGeom>
          </p:spPr>
        </p:pic>
        <p:pic>
          <p:nvPicPr>
            <p:cNvPr id="15" name="Picture 14">
              <a:extLst>
                <a:ext uri="{FF2B5EF4-FFF2-40B4-BE49-F238E27FC236}">
                  <a16:creationId xmlns:a16="http://schemas.microsoft.com/office/drawing/2014/main" id="{B55AF961-1735-4C40-AF8E-B64262C049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610" y="5872330"/>
              <a:ext cx="529031" cy="529031"/>
            </a:xfrm>
            <a:prstGeom prst="rect">
              <a:avLst/>
            </a:prstGeom>
          </p:spPr>
        </p:pic>
        <p:sp>
          <p:nvSpPr>
            <p:cNvPr id="18" name="TextBox 17">
              <a:extLst>
                <a:ext uri="{FF2B5EF4-FFF2-40B4-BE49-F238E27FC236}">
                  <a16:creationId xmlns:a16="http://schemas.microsoft.com/office/drawing/2014/main" id="{4B07A75B-DBFB-47A6-A7BF-55C660EB36AF}"/>
                </a:ext>
              </a:extLst>
            </p:cNvPr>
            <p:cNvSpPr txBox="1"/>
            <p:nvPr/>
          </p:nvSpPr>
          <p:spPr>
            <a:xfrm>
              <a:off x="1106668" y="5356884"/>
              <a:ext cx="1844621" cy="462573"/>
            </a:xfrm>
            <a:prstGeom prst="rect">
              <a:avLst/>
            </a:prstGeom>
            <a:noFill/>
          </p:spPr>
          <p:txBody>
            <a:bodyPr wrap="none" rtlCol="0">
              <a:spAutoFit/>
            </a:bodyPr>
            <a:lstStyle/>
            <a:p>
              <a:r>
                <a:rPr lang="en-IN" sz="2000" b="1" dirty="0"/>
                <a:t>@</a:t>
              </a:r>
              <a:r>
                <a:rPr lang="en-IN" sz="2000" b="1" dirty="0" err="1"/>
                <a:t>csebennett</a:t>
              </a:r>
              <a:endParaRPr lang="en-IN" sz="2000" b="1" dirty="0"/>
            </a:p>
          </p:txBody>
        </p:sp>
      </p:grpSp>
      <p:grpSp>
        <p:nvGrpSpPr>
          <p:cNvPr id="19" name="Group 18">
            <a:extLst>
              <a:ext uri="{FF2B5EF4-FFF2-40B4-BE49-F238E27FC236}">
                <a16:creationId xmlns:a16="http://schemas.microsoft.com/office/drawing/2014/main" id="{617F8F65-E48E-482C-A557-2E2EDF648DEE}"/>
              </a:ext>
            </a:extLst>
          </p:cNvPr>
          <p:cNvGrpSpPr/>
          <p:nvPr/>
        </p:nvGrpSpPr>
        <p:grpSpPr>
          <a:xfrm>
            <a:off x="8506358" y="5264106"/>
            <a:ext cx="1728422" cy="895286"/>
            <a:chOff x="9289360" y="5383814"/>
            <a:chExt cx="1992450" cy="1035054"/>
          </a:xfrm>
        </p:grpSpPr>
        <p:pic>
          <p:nvPicPr>
            <p:cNvPr id="20" name="Picture 19">
              <a:extLst>
                <a:ext uri="{FF2B5EF4-FFF2-40B4-BE49-F238E27FC236}">
                  <a16:creationId xmlns:a16="http://schemas.microsoft.com/office/drawing/2014/main" id="{42E57206-30AA-4B95-8FF3-EEB013F80B2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862" t="4764" r="18925" b="7198"/>
            <a:stretch/>
          </p:blipFill>
          <p:spPr>
            <a:xfrm>
              <a:off x="9868196" y="5889836"/>
              <a:ext cx="526177" cy="529032"/>
            </a:xfrm>
            <a:prstGeom prst="rect">
              <a:avLst/>
            </a:prstGeom>
          </p:spPr>
        </p:pic>
        <p:pic>
          <p:nvPicPr>
            <p:cNvPr id="21" name="Picture 20">
              <a:extLst>
                <a:ext uri="{FF2B5EF4-FFF2-40B4-BE49-F238E27FC236}">
                  <a16:creationId xmlns:a16="http://schemas.microsoft.com/office/drawing/2014/main" id="{B0A41045-AA0C-4439-97FF-355E5F3565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6003" y="5884201"/>
              <a:ext cx="529032" cy="529032"/>
            </a:xfrm>
            <a:prstGeom prst="rect">
              <a:avLst/>
            </a:prstGeom>
          </p:spPr>
        </p:pic>
        <p:sp>
          <p:nvSpPr>
            <p:cNvPr id="22" name="TextBox 21">
              <a:extLst>
                <a:ext uri="{FF2B5EF4-FFF2-40B4-BE49-F238E27FC236}">
                  <a16:creationId xmlns:a16="http://schemas.microsoft.com/office/drawing/2014/main" id="{D1CC325B-D279-4B31-AC5E-A3A1A2DA2964}"/>
                </a:ext>
              </a:extLst>
            </p:cNvPr>
            <p:cNvSpPr txBox="1"/>
            <p:nvPr/>
          </p:nvSpPr>
          <p:spPr>
            <a:xfrm>
              <a:off x="9289360" y="5383814"/>
              <a:ext cx="1992450" cy="462573"/>
            </a:xfrm>
            <a:prstGeom prst="rect">
              <a:avLst/>
            </a:prstGeom>
            <a:noFill/>
          </p:spPr>
          <p:txBody>
            <a:bodyPr wrap="none" rtlCol="0">
              <a:spAutoFit/>
            </a:bodyPr>
            <a:lstStyle/>
            <a:p>
              <a:r>
                <a:rPr lang="en-IN" sz="2000" b="1" dirty="0"/>
                <a:t>@</a:t>
              </a:r>
              <a:r>
                <a:rPr lang="en-IN" sz="2000" b="1" dirty="0" err="1"/>
                <a:t>cse_bennett</a:t>
              </a:r>
              <a:endParaRPr lang="en-IN" sz="2000" b="1" dirty="0"/>
            </a:p>
          </p:txBody>
        </p:sp>
      </p:grpSp>
    </p:spTree>
    <p:extLst>
      <p:ext uri="{BB962C8B-B14F-4D97-AF65-F5344CB8AC3E}">
        <p14:creationId xmlns:p14="http://schemas.microsoft.com/office/powerpoint/2010/main" val="3924677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56EA-F0CA-4359-BF95-FDD36BAA0D7A}"/>
              </a:ext>
            </a:extLst>
          </p:cNvPr>
          <p:cNvSpPr>
            <a:spLocks noGrp="1"/>
          </p:cNvSpPr>
          <p:nvPr>
            <p:ph type="title"/>
          </p:nvPr>
        </p:nvSpPr>
        <p:spPr>
          <a:xfrm>
            <a:off x="838200" y="365125"/>
            <a:ext cx="10515600" cy="986597"/>
          </a:xfrm>
        </p:spPr>
        <p:txBody>
          <a:bodyPr/>
          <a:lstStyle/>
          <a:p>
            <a:r>
              <a:rPr lang="en-IN" sz="4400" dirty="0"/>
              <a:t>The </a:t>
            </a:r>
            <a:r>
              <a:rPr lang="en-IN" sz="4400" i="1" dirty="0"/>
              <a:t>file</a:t>
            </a:r>
            <a:r>
              <a:rPr lang="en-IN" sz="4400" dirty="0"/>
              <a:t> Object Attributes: </a:t>
            </a:r>
            <a:r>
              <a:rPr lang="en-IN" sz="4400" dirty="0" err="1"/>
              <a:t>Ecxample</a:t>
            </a:r>
            <a:endParaRPr lang="en-IN" dirty="0"/>
          </a:p>
        </p:txBody>
      </p:sp>
      <p:sp>
        <p:nvSpPr>
          <p:cNvPr id="3" name="Content Placeholder 2">
            <a:extLst>
              <a:ext uri="{FF2B5EF4-FFF2-40B4-BE49-F238E27FC236}">
                <a16:creationId xmlns:a16="http://schemas.microsoft.com/office/drawing/2014/main" id="{533022AD-A3E5-4CC4-84D5-406AC996DBCC}"/>
              </a:ext>
            </a:extLst>
          </p:cNvPr>
          <p:cNvSpPr>
            <a:spLocks noGrp="1"/>
          </p:cNvSpPr>
          <p:nvPr>
            <p:ph idx="1"/>
          </p:nvPr>
        </p:nvSpPr>
        <p:spPr>
          <a:xfrm>
            <a:off x="838200" y="1524000"/>
            <a:ext cx="10515600" cy="4652963"/>
          </a:xfrm>
        </p:spPr>
        <p:txBody>
          <a:bodyPr/>
          <a:lstStyle/>
          <a:p>
            <a:r>
              <a:rPr lang="en-US" sz="2400" b="0" i="0" dirty="0">
                <a:effectLst/>
              </a:rPr>
              <a:t>Once a file is opened and you have one </a:t>
            </a:r>
            <a:r>
              <a:rPr lang="en-US" sz="2400" b="0" i="1" dirty="0">
                <a:effectLst/>
              </a:rPr>
              <a:t>file</a:t>
            </a:r>
            <a:r>
              <a:rPr lang="en-US" sz="2400" b="0" i="0" dirty="0">
                <a:effectLst/>
              </a:rPr>
              <a:t> object, you can get various information related to that file.</a:t>
            </a:r>
            <a:endParaRPr lang="en-IN" sz="2400" dirty="0"/>
          </a:p>
          <a:p>
            <a:endParaRPr lang="en-IN" dirty="0"/>
          </a:p>
        </p:txBody>
      </p:sp>
      <p:sp>
        <p:nvSpPr>
          <p:cNvPr id="7" name="TextBox 6">
            <a:extLst>
              <a:ext uri="{FF2B5EF4-FFF2-40B4-BE49-F238E27FC236}">
                <a16:creationId xmlns:a16="http://schemas.microsoft.com/office/drawing/2014/main" id="{36D8770D-8E4D-4C9A-A437-3DA8E7955E13}"/>
              </a:ext>
            </a:extLst>
          </p:cNvPr>
          <p:cNvSpPr txBox="1"/>
          <p:nvPr/>
        </p:nvSpPr>
        <p:spPr>
          <a:xfrm>
            <a:off x="1205949" y="2804718"/>
            <a:ext cx="4731026" cy="2529282"/>
          </a:xfrm>
          <a:prstGeom prst="rect">
            <a:avLst/>
          </a:prstGeom>
          <a:solidFill>
            <a:schemeClr val="bg1">
              <a:lumMod val="85000"/>
            </a:schemeClr>
          </a:solid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880000"/>
                </a:solidFill>
                <a:effectLst/>
                <a:latin typeface="Verdana" panose="020B0604030504040204" pitchFamily="34" charset="0"/>
                <a:ea typeface="Verdana" panose="020B0604030504040204" pitchFamily="34" charset="0"/>
                <a:cs typeface="Courier New" panose="02070309020205020404" pitchFamily="49" charset="0"/>
              </a:rPr>
              <a:t>Example:</a:t>
            </a:r>
            <a:endPar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f </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open</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"foo.txt"</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err="1">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wb</a:t>
            </a:r>
            <a:r>
              <a:rPr kumimoji="0" lang="en-US" altLang="en-US" b="0" i="0" u="none" strike="noStrike" cap="none" normalizeH="0" baseline="0" dirty="0">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erdana" panose="020B0604030504040204" pitchFamily="34" charset="0"/>
                <a:ea typeface="Verdana" panose="020B0604030504040204" pitchFamily="34"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"Name of the file: "</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f</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name)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erdana" panose="020B0604030504040204" pitchFamily="34" charset="0"/>
                <a:ea typeface="Verdana" panose="020B0604030504040204" pitchFamily="34"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"Closed or not : "</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f</a:t>
            </a:r>
            <a:r>
              <a:rPr kumimoji="0" lang="en-US" altLang="en-US" b="0" i="0" u="none" strike="noStrike" cap="none" normalizeH="0" baseline="0" dirty="0" err="1">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closed</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erdana" panose="020B0604030504040204" pitchFamily="34" charset="0"/>
                <a:ea typeface="Verdana" panose="020B0604030504040204" pitchFamily="34"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"Opening mode : "</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f</a:t>
            </a:r>
            <a:r>
              <a:rPr kumimoji="0" lang="en-US" altLang="en-US" b="0" i="0" u="none" strike="noStrike" cap="none" normalizeH="0" baseline="0" dirty="0" err="1">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mode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erdana" panose="020B0604030504040204" pitchFamily="34" charset="0"/>
                <a:ea typeface="Verdana" panose="020B0604030504040204" pitchFamily="34"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err="1">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Softspace</a:t>
            </a:r>
            <a:r>
              <a:rPr kumimoji="0" lang="en-US" altLang="en-US" b="0" i="0" u="none" strike="noStrike" cap="none" normalizeH="0" baseline="0" dirty="0">
                <a:ln>
                  <a:noFill/>
                </a:ln>
                <a:solidFill>
                  <a:srgbClr val="008800"/>
                </a:solidFill>
                <a:effectLst/>
                <a:latin typeface="Verdana" panose="020B0604030504040204" pitchFamily="34" charset="0"/>
                <a:ea typeface="Verdana" panose="020B0604030504040204" pitchFamily="34" charset="0"/>
                <a:cs typeface="Courier New" panose="02070309020205020404" pitchFamily="49" charset="0"/>
              </a:rPr>
              <a:t> flag : "</a:t>
            </a:r>
            <a:r>
              <a:rPr kumimoji="0" lang="en-US" altLang="en-US" b="0" i="0" u="none" strike="noStrike" cap="none" normalizeH="0" baseline="0" dirty="0">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f</a:t>
            </a:r>
            <a:r>
              <a:rPr kumimoji="0" lang="en-US" altLang="en-US" b="0" i="0" u="none" strike="noStrike" cap="none" normalizeH="0" baseline="0" dirty="0" err="1">
                <a:ln>
                  <a:noFill/>
                </a:ln>
                <a:solidFill>
                  <a:srgbClr val="6666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softspace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Courier New" panose="02070309020205020404" pitchFamily="49" charset="0"/>
              </a:rPr>
              <a:t>)</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10" name="TextBox 9">
            <a:extLst>
              <a:ext uri="{FF2B5EF4-FFF2-40B4-BE49-F238E27FC236}">
                <a16:creationId xmlns:a16="http://schemas.microsoft.com/office/drawing/2014/main" id="{B6095C0A-108F-42C7-8C6E-922C49714FD9}"/>
              </a:ext>
            </a:extLst>
          </p:cNvPr>
          <p:cNvSpPr txBox="1"/>
          <p:nvPr/>
        </p:nvSpPr>
        <p:spPr>
          <a:xfrm>
            <a:off x="6905767" y="3099863"/>
            <a:ext cx="4731026" cy="1938992"/>
          </a:xfrm>
          <a:prstGeom prst="rect">
            <a:avLst/>
          </a:prstGeom>
          <a:solidFill>
            <a:schemeClr val="bg1">
              <a:lumMod val="9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Verdana" panose="020B0604030504040204" pitchFamily="34" charset="0"/>
                <a:cs typeface="Courier New" panose="020703090202050204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Verdana" panose="020B0604030504040204" pitchFamily="34" charset="0"/>
                <a:cs typeface="Courier New" panose="02070309020205020404" pitchFamily="49" charset="0"/>
              </a:rPr>
              <a:t>Name of the file: foo.txt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Verdana" panose="020B0604030504040204" pitchFamily="34" charset="0"/>
                <a:cs typeface="Courier New" panose="02070309020205020404" pitchFamily="49" charset="0"/>
              </a:rPr>
              <a:t>Closed or not :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Verdana" panose="020B0604030504040204" pitchFamily="34" charset="0"/>
                <a:cs typeface="Courier New" panose="02070309020205020404" pitchFamily="49" charset="0"/>
              </a:rPr>
              <a:t>Opening mode : </a:t>
            </a:r>
            <a:r>
              <a:rPr kumimoji="0" lang="en-US" altLang="en-US" sz="2400" b="0" i="0" u="none" strike="noStrike" cap="none" normalizeH="0" baseline="0" dirty="0" err="1">
                <a:ln>
                  <a:noFill/>
                </a:ln>
                <a:solidFill>
                  <a:schemeClr val="tx1"/>
                </a:solidFill>
                <a:effectLst/>
                <a:ea typeface="Verdana" panose="020B0604030504040204" pitchFamily="34" charset="0"/>
                <a:cs typeface="Courier New" panose="02070309020205020404" pitchFamily="49" charset="0"/>
              </a:rPr>
              <a:t>wb</a:t>
            </a:r>
            <a:r>
              <a:rPr kumimoji="0" lang="en-US" altLang="en-US" sz="2400" b="0" i="0" u="none" strike="noStrike" cap="none" normalizeH="0" baseline="0" dirty="0">
                <a:ln>
                  <a:noFill/>
                </a:ln>
                <a:solidFill>
                  <a:schemeClr val="tx1"/>
                </a:solidFill>
                <a:effectLst/>
                <a:ea typeface="Verdana" panose="020B060403050404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Verdana" panose="020B0604030504040204" pitchFamily="34" charset="0"/>
                <a:cs typeface="Courier New" panose="02070309020205020404" pitchFamily="49" charset="0"/>
              </a:rPr>
              <a:t>Softspace</a:t>
            </a:r>
            <a:r>
              <a:rPr kumimoji="0" lang="en-US" altLang="en-US" sz="2400" b="0" i="0" u="none" strike="noStrike" cap="none" normalizeH="0" baseline="0" dirty="0">
                <a:ln>
                  <a:noFill/>
                </a:ln>
                <a:solidFill>
                  <a:schemeClr val="tx1"/>
                </a:solidFill>
                <a:effectLst/>
                <a:ea typeface="Verdana" panose="020B0604030504040204" pitchFamily="34" charset="0"/>
                <a:cs typeface="Courier New" panose="02070309020205020404" pitchFamily="49" charset="0"/>
              </a:rPr>
              <a:t> flag : 0</a:t>
            </a:r>
            <a:r>
              <a:rPr kumimoji="0" lang="en-US" altLang="en-US" sz="2400" b="0" i="0" u="none" strike="noStrike" cap="none" normalizeH="0" baseline="0" dirty="0">
                <a:ln>
                  <a:noFill/>
                </a:ln>
                <a:solidFill>
                  <a:schemeClr val="tx1"/>
                </a:solidFill>
                <a:effectLst/>
                <a:ea typeface="Verdana" panose="020B0604030504040204" pitchFamily="34" charset="0"/>
              </a:rPr>
              <a:t> </a:t>
            </a:r>
          </a:p>
        </p:txBody>
      </p:sp>
    </p:spTree>
    <p:extLst>
      <p:ext uri="{BB962C8B-B14F-4D97-AF65-F5344CB8AC3E}">
        <p14:creationId xmlns:p14="http://schemas.microsoft.com/office/powerpoint/2010/main" val="19070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D150-BA23-47C7-A4A7-F5C7F3D5D304}"/>
              </a:ext>
            </a:extLst>
          </p:cNvPr>
          <p:cNvSpPr>
            <a:spLocks noGrp="1"/>
          </p:cNvSpPr>
          <p:nvPr>
            <p:ph type="title"/>
          </p:nvPr>
        </p:nvSpPr>
        <p:spPr>
          <a:xfrm>
            <a:off x="838200" y="365125"/>
            <a:ext cx="10515600" cy="894513"/>
          </a:xfrm>
        </p:spPr>
        <p:txBody>
          <a:bodyPr/>
          <a:lstStyle/>
          <a:p>
            <a:r>
              <a:rPr lang="en-IN" dirty="0"/>
              <a:t>File Reading: Example</a:t>
            </a:r>
          </a:p>
        </p:txBody>
      </p:sp>
      <p:sp>
        <p:nvSpPr>
          <p:cNvPr id="3" name="Content Placeholder 2">
            <a:extLst>
              <a:ext uri="{FF2B5EF4-FFF2-40B4-BE49-F238E27FC236}">
                <a16:creationId xmlns:a16="http://schemas.microsoft.com/office/drawing/2014/main" id="{C0B7F4D4-4C97-4285-ACE2-403375C58672}"/>
              </a:ext>
            </a:extLst>
          </p:cNvPr>
          <p:cNvSpPr>
            <a:spLocks noGrp="1"/>
          </p:cNvSpPr>
          <p:nvPr>
            <p:ph idx="1"/>
          </p:nvPr>
        </p:nvSpPr>
        <p:spPr>
          <a:xfrm>
            <a:off x="838200" y="1475120"/>
            <a:ext cx="4290391" cy="2430600"/>
          </a:xfrm>
          <a:solidFill>
            <a:schemeClr val="bg1">
              <a:lumMod val="95000"/>
            </a:schemeClr>
          </a:solidFill>
        </p:spPr>
        <p:txBody>
          <a:bodyPr>
            <a:noAutofit/>
          </a:bodyPr>
          <a:lstStyle/>
          <a:p>
            <a:pPr marL="0" indent="0">
              <a:buNone/>
            </a:pPr>
            <a:r>
              <a:rPr lang="en-US" sz="1800" b="1" dirty="0">
                <a:solidFill>
                  <a:srgbClr val="00B050"/>
                </a:solidFill>
                <a:latin typeface="Verdana" panose="020B0604030504040204" pitchFamily="34" charset="0"/>
                <a:ea typeface="Verdana" panose="020B0604030504040204" pitchFamily="34" charset="0"/>
              </a:rPr>
              <a:t>#Reading Myfile.txt</a:t>
            </a:r>
          </a:p>
          <a:p>
            <a:pPr marL="0" indent="0">
              <a:buNone/>
            </a:pPr>
            <a:endParaRPr lang="en-US" sz="800" dirty="0">
              <a:solidFill>
                <a:srgbClr val="00B050"/>
              </a:solidFill>
              <a:latin typeface="Verdana" panose="020B0604030504040204" pitchFamily="34" charset="0"/>
              <a:ea typeface="Verdana" panose="020B0604030504040204" pitchFamily="34" charset="0"/>
            </a:endParaRPr>
          </a:p>
          <a:p>
            <a:pPr marL="0" indent="0">
              <a:buNone/>
            </a:pPr>
            <a:r>
              <a:rPr lang="en-US" sz="1800" dirty="0" err="1">
                <a:solidFill>
                  <a:srgbClr val="C00000"/>
                </a:solidFill>
                <a:latin typeface="Verdana" panose="020B0604030504040204" pitchFamily="34" charset="0"/>
                <a:ea typeface="Verdana" panose="020B0604030504040204" pitchFamily="34" charset="0"/>
              </a:rPr>
              <a:t>File_ptr</a:t>
            </a:r>
            <a:r>
              <a:rPr lang="en-US" sz="1800" dirty="0">
                <a:solidFill>
                  <a:srgbClr val="C00000"/>
                </a:solidFill>
                <a:latin typeface="Verdana" panose="020B0604030504040204" pitchFamily="34" charset="0"/>
                <a:ea typeface="Verdana" panose="020B0604030504040204" pitchFamily="34" charset="0"/>
              </a:rPr>
              <a:t> </a:t>
            </a:r>
            <a:r>
              <a:rPr lang="en-US" sz="1800" dirty="0">
                <a:latin typeface="Verdana" panose="020B0604030504040204" pitchFamily="34" charset="0"/>
                <a:ea typeface="Verdana" panose="020B0604030504040204" pitchFamily="34" charset="0"/>
              </a:rPr>
              <a:t>= </a:t>
            </a:r>
            <a:r>
              <a:rPr lang="en-US" sz="1800" dirty="0">
                <a:solidFill>
                  <a:srgbClr val="C00000"/>
                </a:solidFill>
                <a:latin typeface="Verdana" panose="020B0604030504040204" pitchFamily="34" charset="0"/>
                <a:ea typeface="Verdana" panose="020B0604030504040204" pitchFamily="34" charset="0"/>
              </a:rPr>
              <a:t>open</a:t>
            </a:r>
            <a:r>
              <a:rPr lang="en-US" sz="1800" dirty="0">
                <a:solidFill>
                  <a:srgbClr val="0070C0"/>
                </a:solidFill>
                <a:latin typeface="Verdana" panose="020B0604030504040204" pitchFamily="34" charset="0"/>
                <a:ea typeface="Verdana" panose="020B0604030504040204" pitchFamily="34" charset="0"/>
              </a:rPr>
              <a:t>(“Myfile.txt", "r"</a:t>
            </a:r>
            <a:r>
              <a:rPr lang="en-US" sz="1800" dirty="0">
                <a:latin typeface="Verdana" panose="020B0604030504040204" pitchFamily="34" charset="0"/>
                <a:ea typeface="Verdana" panose="020B0604030504040204" pitchFamily="34" charset="0"/>
              </a:rPr>
              <a:t>)</a:t>
            </a:r>
          </a:p>
          <a:p>
            <a:pPr marL="0" indent="0">
              <a:buNone/>
            </a:pPr>
            <a:r>
              <a:rPr lang="en-US" sz="1800" dirty="0">
                <a:solidFill>
                  <a:srgbClr val="0070C0"/>
                </a:solidFill>
                <a:latin typeface="Verdana" panose="020B0604030504040204" pitchFamily="34" charset="0"/>
                <a:ea typeface="Verdana" panose="020B0604030504040204" pitchFamily="34" charset="0"/>
              </a:rPr>
              <a:t>print</a:t>
            </a:r>
            <a:r>
              <a:rPr lang="en-US" sz="1800" dirty="0">
                <a:latin typeface="Verdana" panose="020B0604030504040204" pitchFamily="34" charset="0"/>
                <a:ea typeface="Verdana" panose="020B0604030504040204" pitchFamily="34" charset="0"/>
              </a:rPr>
              <a:t>(</a:t>
            </a:r>
            <a:r>
              <a:rPr lang="en-US" sz="1800" dirty="0" err="1">
                <a:solidFill>
                  <a:srgbClr val="C00000"/>
                </a:solidFill>
                <a:latin typeface="Verdana" panose="020B0604030504040204" pitchFamily="34" charset="0"/>
                <a:ea typeface="Verdana" panose="020B0604030504040204" pitchFamily="34" charset="0"/>
              </a:rPr>
              <a:t>File_ptr</a:t>
            </a:r>
            <a:r>
              <a:rPr lang="en-US" sz="1800" dirty="0" err="1">
                <a:latin typeface="Verdana" panose="020B0604030504040204" pitchFamily="34" charset="0"/>
                <a:ea typeface="Verdana" panose="020B0604030504040204" pitchFamily="34" charset="0"/>
              </a:rPr>
              <a:t>.read</a:t>
            </a:r>
            <a:r>
              <a:rPr lang="en-US" sz="1800" dirty="0">
                <a:latin typeface="Verdana" panose="020B0604030504040204" pitchFamily="34" charset="0"/>
                <a:ea typeface="Verdana" panose="020B0604030504040204" pitchFamily="34" charset="0"/>
              </a:rPr>
              <a:t>())</a:t>
            </a:r>
          </a:p>
          <a:p>
            <a:pPr marL="0" indent="0">
              <a:buNone/>
            </a:pPr>
            <a:r>
              <a:rPr lang="en-US" sz="1800" dirty="0">
                <a:solidFill>
                  <a:srgbClr val="0070C0"/>
                </a:solidFill>
                <a:latin typeface="Verdana" panose="020B0604030504040204" pitchFamily="34" charset="0"/>
                <a:ea typeface="Verdana" panose="020B0604030504040204" pitchFamily="34" charset="0"/>
              </a:rPr>
              <a:t>print</a:t>
            </a:r>
            <a:r>
              <a:rPr lang="en-US" sz="1800" dirty="0">
                <a:latin typeface="Verdana" panose="020B0604030504040204" pitchFamily="34" charset="0"/>
                <a:ea typeface="Verdana" panose="020B0604030504040204" pitchFamily="34" charset="0"/>
              </a:rPr>
              <a:t>(</a:t>
            </a:r>
            <a:r>
              <a:rPr lang="en-US" sz="1800" dirty="0" err="1">
                <a:solidFill>
                  <a:srgbClr val="C00000"/>
                </a:solidFill>
                <a:latin typeface="Verdana" panose="020B0604030504040204" pitchFamily="34" charset="0"/>
                <a:ea typeface="Verdana" panose="020B0604030504040204" pitchFamily="34" charset="0"/>
              </a:rPr>
              <a:t>File_ptr</a:t>
            </a:r>
            <a:r>
              <a:rPr lang="en-US" sz="1800" dirty="0" err="1">
                <a:latin typeface="Verdana" panose="020B0604030504040204" pitchFamily="34" charset="0"/>
                <a:ea typeface="Verdana" panose="020B0604030504040204" pitchFamily="34" charset="0"/>
              </a:rPr>
              <a:t>.read</a:t>
            </a:r>
            <a:r>
              <a:rPr lang="en-US" sz="1800" dirty="0">
                <a:latin typeface="Verdana" panose="020B0604030504040204" pitchFamily="34" charset="0"/>
                <a:ea typeface="Verdana" panose="020B0604030504040204" pitchFamily="34" charset="0"/>
              </a:rPr>
              <a:t>(5))</a:t>
            </a:r>
          </a:p>
          <a:p>
            <a:pPr marL="0" indent="0">
              <a:buNone/>
            </a:pPr>
            <a:r>
              <a:rPr lang="en-US" sz="1800" dirty="0" err="1">
                <a:solidFill>
                  <a:srgbClr val="C00000"/>
                </a:solidFill>
                <a:latin typeface="Verdana" panose="020B0604030504040204" pitchFamily="34" charset="0"/>
                <a:ea typeface="Verdana" panose="020B0604030504040204" pitchFamily="34" charset="0"/>
              </a:rPr>
              <a:t>File_ptr</a:t>
            </a:r>
            <a:r>
              <a:rPr lang="en-US" sz="1800" dirty="0" err="1">
                <a:latin typeface="Verdana" panose="020B0604030504040204" pitchFamily="34" charset="0"/>
                <a:ea typeface="Verdana" panose="020B0604030504040204" pitchFamily="34" charset="0"/>
              </a:rPr>
              <a:t>.close</a:t>
            </a:r>
            <a:r>
              <a:rPr lang="en-US" sz="1800" dirty="0">
                <a:latin typeface="Verdana" panose="020B0604030504040204" pitchFamily="34" charset="0"/>
                <a:ea typeface="Verdana" panose="020B0604030504040204" pitchFamily="34" charset="0"/>
              </a:rPr>
              <a:t>()</a:t>
            </a:r>
          </a:p>
        </p:txBody>
      </p:sp>
      <p:sp>
        <p:nvSpPr>
          <p:cNvPr id="5" name="TextBox 4">
            <a:extLst>
              <a:ext uri="{FF2B5EF4-FFF2-40B4-BE49-F238E27FC236}">
                <a16:creationId xmlns:a16="http://schemas.microsoft.com/office/drawing/2014/main" id="{91F09A81-9F42-4E2B-AF58-F58A761BEB5C}"/>
              </a:ext>
            </a:extLst>
          </p:cNvPr>
          <p:cNvSpPr txBox="1"/>
          <p:nvPr/>
        </p:nvSpPr>
        <p:spPr>
          <a:xfrm>
            <a:off x="7063411" y="1475478"/>
            <a:ext cx="4837041" cy="1938992"/>
          </a:xfrm>
          <a:prstGeom prst="rect">
            <a:avLst/>
          </a:prstGeom>
          <a:solidFill>
            <a:schemeClr val="bg1">
              <a:lumMod val="95000"/>
            </a:schemeClr>
          </a:solidFill>
        </p:spPr>
        <p:txBody>
          <a:bodyPr wrap="square" rtlCol="0">
            <a:spAutoFit/>
          </a:bodyPr>
          <a:lstStyle/>
          <a:p>
            <a:r>
              <a:rPr lang="en-US" sz="2000" b="1" dirty="0"/>
              <a:t>Myfile.txt</a:t>
            </a:r>
          </a:p>
          <a:p>
            <a:endParaRPr lang="en-US" sz="2000" dirty="0"/>
          </a:p>
          <a:p>
            <a:r>
              <a:rPr lang="en-US" sz="2000" dirty="0"/>
              <a:t>Hello! Welcome to Myfile.txt</a:t>
            </a:r>
          </a:p>
          <a:p>
            <a:r>
              <a:rPr lang="en-US" sz="2000" dirty="0"/>
              <a:t>Reading the file is very easy.</a:t>
            </a:r>
          </a:p>
          <a:p>
            <a:r>
              <a:rPr lang="en-US" sz="2000" dirty="0"/>
              <a:t>Now you can read a file from your hard disk</a:t>
            </a:r>
          </a:p>
          <a:p>
            <a:r>
              <a:rPr lang="en-US" sz="2000" dirty="0"/>
              <a:t>Good Luck!</a:t>
            </a:r>
          </a:p>
        </p:txBody>
      </p:sp>
      <p:sp>
        <p:nvSpPr>
          <p:cNvPr id="8" name="TextBox 7">
            <a:extLst>
              <a:ext uri="{FF2B5EF4-FFF2-40B4-BE49-F238E27FC236}">
                <a16:creationId xmlns:a16="http://schemas.microsoft.com/office/drawing/2014/main" id="{8FE12C6A-3775-47A1-B11B-940018AD9E96}"/>
              </a:ext>
            </a:extLst>
          </p:cNvPr>
          <p:cNvSpPr txBox="1"/>
          <p:nvPr/>
        </p:nvSpPr>
        <p:spPr>
          <a:xfrm>
            <a:off x="838200" y="6121788"/>
            <a:ext cx="10129631" cy="430887"/>
          </a:xfrm>
          <a:prstGeom prst="rect">
            <a:avLst/>
          </a:prstGeom>
          <a:noFill/>
        </p:spPr>
        <p:txBody>
          <a:bodyPr wrap="square">
            <a:spAutoFit/>
          </a:bodyPr>
          <a:lstStyle/>
          <a:p>
            <a:r>
              <a:rPr lang="en-US" sz="2200" b="1" i="1" dirty="0">
                <a:solidFill>
                  <a:srgbClr val="000000"/>
                </a:solidFill>
                <a:effectLst/>
              </a:rPr>
              <a:t>Note: It is enough to specify </a:t>
            </a:r>
            <a:r>
              <a:rPr lang="en-US" sz="2200" b="1" i="1" dirty="0">
                <a:solidFill>
                  <a:srgbClr val="000000"/>
                </a:solidFill>
              </a:rPr>
              <a:t>only the</a:t>
            </a:r>
            <a:r>
              <a:rPr lang="en-US" sz="2200" b="1" i="1" dirty="0">
                <a:solidFill>
                  <a:srgbClr val="000000"/>
                </a:solidFill>
                <a:effectLst/>
              </a:rPr>
              <a:t> name of the file while opening a file for reading.</a:t>
            </a:r>
            <a:endParaRPr lang="en-IN" sz="2200" b="1" i="1" dirty="0"/>
          </a:p>
        </p:txBody>
      </p:sp>
      <p:sp>
        <p:nvSpPr>
          <p:cNvPr id="11" name="TextBox 10">
            <a:extLst>
              <a:ext uri="{FF2B5EF4-FFF2-40B4-BE49-F238E27FC236}">
                <a16:creationId xmlns:a16="http://schemas.microsoft.com/office/drawing/2014/main" id="{65E41B0E-150E-45A2-A808-6B7D7A0AE20E}"/>
              </a:ext>
            </a:extLst>
          </p:cNvPr>
          <p:cNvSpPr txBox="1"/>
          <p:nvPr/>
        </p:nvSpPr>
        <p:spPr>
          <a:xfrm>
            <a:off x="448089" y="4121202"/>
            <a:ext cx="11295822" cy="178510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000000"/>
                </a:solidFill>
                <a:effectLst/>
              </a:rPr>
              <a:t>The </a:t>
            </a:r>
            <a:r>
              <a:rPr kumimoji="0" lang="en-US" altLang="en-US" sz="2200" b="0" i="0" u="none" strike="noStrike" cap="none" normalizeH="0" baseline="0" dirty="0">
                <a:ln>
                  <a:noFill/>
                </a:ln>
                <a:solidFill>
                  <a:srgbClr val="DC143C"/>
                </a:solidFill>
                <a:effectLst/>
              </a:rPr>
              <a:t>open()</a:t>
            </a:r>
            <a:r>
              <a:rPr kumimoji="0" lang="en-US" altLang="en-US" sz="2200" b="0" i="0" u="none" strike="noStrike" cap="none" normalizeH="0" baseline="0" dirty="0">
                <a:ln>
                  <a:noFill/>
                </a:ln>
                <a:solidFill>
                  <a:srgbClr val="000000"/>
                </a:solidFill>
                <a:effectLst/>
              </a:rPr>
              <a:t> function returns a file object, which has a </a:t>
            </a:r>
            <a:r>
              <a:rPr kumimoji="0" lang="en-US" altLang="en-US" sz="2200" b="0" i="0" u="none" strike="noStrike" cap="none" normalizeH="0" baseline="0" dirty="0">
                <a:ln>
                  <a:noFill/>
                </a:ln>
                <a:solidFill>
                  <a:srgbClr val="DC143C"/>
                </a:solidFill>
                <a:effectLst/>
              </a:rPr>
              <a:t>read()</a:t>
            </a:r>
            <a:r>
              <a:rPr kumimoji="0" lang="en-US" altLang="en-US" sz="2200" b="0" i="0" u="none" strike="noStrike" cap="none" normalizeH="0" baseline="0" dirty="0">
                <a:ln>
                  <a:noFill/>
                </a:ln>
                <a:solidFill>
                  <a:srgbClr val="000000"/>
                </a:solidFill>
                <a:effectLst/>
              </a:rPr>
              <a:t> method for reading the content of the file</a:t>
            </a:r>
            <a:r>
              <a:rPr lang="en-US" altLang="en-US" sz="2200" dirty="0"/>
              <a:t>.</a:t>
            </a:r>
          </a:p>
          <a:p>
            <a:pPr marL="342900" indent="-342900" eaLnBrk="0" fontAlgn="base" hangingPunct="0">
              <a:spcBef>
                <a:spcPct val="0"/>
              </a:spcBef>
              <a:spcAft>
                <a:spcPct val="0"/>
              </a:spcAft>
              <a:buFont typeface="Arial" panose="020B0604020202020204" pitchFamily="34" charset="0"/>
              <a:buChar char="•"/>
            </a:pPr>
            <a:r>
              <a:rPr kumimoji="0" lang="en-US" altLang="en-US" sz="2200" b="0" i="0" u="none" strike="noStrike" cap="none" normalizeH="0" baseline="0" dirty="0">
                <a:ln>
                  <a:noFill/>
                </a:ln>
                <a:solidFill>
                  <a:srgbClr val="000000"/>
                </a:solidFill>
                <a:effectLst/>
              </a:rPr>
              <a:t>By default the </a:t>
            </a:r>
            <a:r>
              <a:rPr kumimoji="0" lang="en-US" altLang="en-US" sz="2200" b="0" i="0" u="none" strike="noStrike" cap="none" normalizeH="0" baseline="0" dirty="0">
                <a:ln>
                  <a:noFill/>
                </a:ln>
                <a:solidFill>
                  <a:srgbClr val="DC143C"/>
                </a:solidFill>
                <a:effectLst/>
              </a:rPr>
              <a:t>read()</a:t>
            </a:r>
            <a:r>
              <a:rPr kumimoji="0" lang="en-US" altLang="en-US" sz="2200" b="0" i="0" u="none" strike="noStrike" cap="none" normalizeH="0" baseline="0" dirty="0">
                <a:ln>
                  <a:noFill/>
                </a:ln>
                <a:solidFill>
                  <a:srgbClr val="000000"/>
                </a:solidFill>
                <a:effectLst/>
              </a:rPr>
              <a:t> method returns the whole text, but you can also specify how many characters you want to return</a:t>
            </a:r>
            <a:r>
              <a:rPr lang="en-US" altLang="en-US" sz="2200" dirty="0"/>
              <a:t>.</a:t>
            </a:r>
          </a:p>
          <a:p>
            <a:pPr marL="342900" indent="-342900" eaLnBrk="0" fontAlgn="base" hangingPunct="0">
              <a:spcBef>
                <a:spcPct val="0"/>
              </a:spcBef>
              <a:spcAft>
                <a:spcPct val="0"/>
              </a:spcAft>
              <a:buFont typeface="Arial" panose="020B0604020202020204" pitchFamily="34" charset="0"/>
              <a:buChar char="•"/>
            </a:pPr>
            <a:r>
              <a:rPr lang="en-US" sz="2200" b="0" i="0" dirty="0">
                <a:solidFill>
                  <a:srgbClr val="000000"/>
                </a:solidFill>
                <a:effectLst/>
              </a:rPr>
              <a:t>It is a good practice to always</a:t>
            </a:r>
            <a:r>
              <a:rPr lang="en-US" sz="2200" i="0" dirty="0">
                <a:solidFill>
                  <a:srgbClr val="FF0000"/>
                </a:solidFill>
                <a:effectLst/>
              </a:rPr>
              <a:t> </a:t>
            </a:r>
            <a:r>
              <a:rPr lang="en-US" sz="2200" i="0" dirty="0">
                <a:solidFill>
                  <a:srgbClr val="C00000"/>
                </a:solidFill>
                <a:effectLst/>
              </a:rPr>
              <a:t>close</a:t>
            </a:r>
            <a:r>
              <a:rPr lang="en-US" sz="2200" i="0" dirty="0">
                <a:effectLst/>
              </a:rPr>
              <a:t> </a:t>
            </a:r>
            <a:r>
              <a:rPr lang="en-US" sz="2200" b="0" i="0" dirty="0">
                <a:solidFill>
                  <a:srgbClr val="000000"/>
                </a:solidFill>
                <a:effectLst/>
              </a:rPr>
              <a:t>the file when you are done with it.</a:t>
            </a:r>
            <a:endParaRPr lang="en-IN" sz="2200" dirty="0"/>
          </a:p>
        </p:txBody>
      </p:sp>
    </p:spTree>
    <p:extLst>
      <p:ext uri="{BB962C8B-B14F-4D97-AF65-F5344CB8AC3E}">
        <p14:creationId xmlns:p14="http://schemas.microsoft.com/office/powerpoint/2010/main" val="253271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D150-BA23-47C7-A4A7-F5C7F3D5D304}"/>
              </a:ext>
            </a:extLst>
          </p:cNvPr>
          <p:cNvSpPr>
            <a:spLocks noGrp="1"/>
          </p:cNvSpPr>
          <p:nvPr>
            <p:ph type="title"/>
          </p:nvPr>
        </p:nvSpPr>
        <p:spPr>
          <a:xfrm>
            <a:off x="838200" y="365125"/>
            <a:ext cx="10515600" cy="894513"/>
          </a:xfrm>
        </p:spPr>
        <p:txBody>
          <a:bodyPr/>
          <a:lstStyle/>
          <a:p>
            <a:r>
              <a:rPr lang="en-IN" dirty="0"/>
              <a:t>File Reading: Another Example</a:t>
            </a:r>
          </a:p>
        </p:txBody>
      </p:sp>
      <p:sp>
        <p:nvSpPr>
          <p:cNvPr id="9" name="Content Placeholder 8">
            <a:extLst>
              <a:ext uri="{FF2B5EF4-FFF2-40B4-BE49-F238E27FC236}">
                <a16:creationId xmlns:a16="http://schemas.microsoft.com/office/drawing/2014/main" id="{71890557-118B-4706-937C-17C0EB155A91}"/>
              </a:ext>
            </a:extLst>
          </p:cNvPr>
          <p:cNvSpPr>
            <a:spLocks noGrp="1"/>
          </p:cNvSpPr>
          <p:nvPr>
            <p:ph idx="1"/>
          </p:nvPr>
        </p:nvSpPr>
        <p:spPr/>
        <p:txBody>
          <a:bodyPr>
            <a:normAutofit/>
          </a:bodyPr>
          <a:lstStyle/>
          <a:p>
            <a:r>
              <a:rPr lang="en-US" sz="2400" b="0" i="0" dirty="0">
                <a:effectLst/>
              </a:rPr>
              <a:t>We can also split lines using </a:t>
            </a:r>
            <a:r>
              <a:rPr lang="en-US" sz="2400" b="0" i="0" dirty="0">
                <a:solidFill>
                  <a:srgbClr val="C00000"/>
                </a:solidFill>
                <a:effectLst/>
              </a:rPr>
              <a:t>split() </a:t>
            </a:r>
            <a:r>
              <a:rPr lang="en-US" sz="2400" b="0" i="0" dirty="0">
                <a:effectLst/>
              </a:rPr>
              <a:t>function.  This splits the variable when space is encountered. </a:t>
            </a:r>
          </a:p>
          <a:p>
            <a:r>
              <a:rPr lang="en-US" sz="2400" b="1" i="1" dirty="0">
                <a:effectLst/>
              </a:rPr>
              <a:t>You can also split using any characters as we wish.</a:t>
            </a:r>
            <a:endParaRPr lang="en-IN" sz="2400" b="1" i="1" dirty="0"/>
          </a:p>
        </p:txBody>
      </p:sp>
      <p:sp>
        <p:nvSpPr>
          <p:cNvPr id="12" name="Rectangle 3">
            <a:extLst>
              <a:ext uri="{FF2B5EF4-FFF2-40B4-BE49-F238E27FC236}">
                <a16:creationId xmlns:a16="http://schemas.microsoft.com/office/drawing/2014/main" id="{2B7097DE-AEC9-41AC-A233-76697EA0AE1B}"/>
              </a:ext>
            </a:extLst>
          </p:cNvPr>
          <p:cNvSpPr txBox="1">
            <a:spLocks noChangeArrowheads="1"/>
          </p:cNvSpPr>
          <p:nvPr/>
        </p:nvSpPr>
        <p:spPr bwMode="auto">
          <a:xfrm>
            <a:off x="588181" y="3286125"/>
            <a:ext cx="6206827" cy="2154436"/>
          </a:xfrm>
          <a:prstGeom prst="rect">
            <a:avLst/>
          </a:prstGeom>
          <a:solidFill>
            <a:schemeClr val="bg1">
              <a:lumMod val="85000"/>
            </a:schemeClr>
          </a:solidFill>
          <a:ln>
            <a:noFill/>
          </a:ln>
          <a:effectLst/>
        </p:spPr>
        <p:txBody>
          <a:bodyPr vert="horz" wrap="non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2000" b="1" dirty="0">
                <a:solidFill>
                  <a:srgbClr val="008200"/>
                </a:solidFill>
                <a:latin typeface="Consolas" panose="020B0609020204030204" pitchFamily="49" charset="0"/>
              </a:rPr>
              <a:t># Python code to illustrate split() function</a:t>
            </a:r>
          </a:p>
          <a:p>
            <a:pPr marL="0" indent="0">
              <a:lnSpc>
                <a:spcPct val="100000"/>
              </a:lnSpc>
              <a:buFontTx/>
              <a:buNone/>
            </a:pPr>
            <a:r>
              <a:rPr lang="en-US" altLang="en-US" sz="2000" dirty="0">
                <a:solidFill>
                  <a:srgbClr val="008200"/>
                </a:solidFill>
                <a:latin typeface="Consolas" panose="020B0609020204030204" pitchFamily="49" charset="0"/>
              </a:rPr>
              <a:t> </a:t>
            </a:r>
            <a:endParaRPr lang="en-US" altLang="en-US" sz="2000" dirty="0"/>
          </a:p>
          <a:p>
            <a:pPr marL="0" indent="0">
              <a:lnSpc>
                <a:spcPct val="100000"/>
              </a:lnSpc>
              <a:buFontTx/>
              <a:buNone/>
            </a:pPr>
            <a:r>
              <a:rPr lang="en-US" altLang="en-US" sz="2000" dirty="0">
                <a:solidFill>
                  <a:srgbClr val="FF0000"/>
                </a:solidFill>
                <a:latin typeface="Consolas" panose="020B0609020204030204" pitchFamily="49" charset="0"/>
              </a:rPr>
              <a:t>with</a:t>
            </a:r>
            <a:r>
              <a:rPr lang="en-US" altLang="en-US" sz="2000" dirty="0">
                <a:solidFill>
                  <a:srgbClr val="000000"/>
                </a:solidFill>
                <a:latin typeface="Consolas" panose="020B0609020204030204" pitchFamily="49" charset="0"/>
              </a:rPr>
              <a:t> </a:t>
            </a:r>
            <a:r>
              <a:rPr lang="en-US" altLang="en-US" sz="2000" dirty="0">
                <a:solidFill>
                  <a:srgbClr val="FF1493"/>
                </a:solidFill>
                <a:latin typeface="Consolas" panose="020B0609020204030204" pitchFamily="49" charset="0"/>
              </a:rPr>
              <a:t>open</a:t>
            </a:r>
            <a:r>
              <a:rPr lang="en-US" altLang="en-US" sz="2000" dirty="0">
                <a:solidFill>
                  <a:srgbClr val="000000"/>
                </a:solidFill>
                <a:latin typeface="Consolas" panose="020B0609020204030204" pitchFamily="49" charset="0"/>
              </a:rPr>
              <a:t>(</a:t>
            </a:r>
            <a:r>
              <a:rPr lang="en-US" altLang="en-US" sz="2000" dirty="0">
                <a:solidFill>
                  <a:srgbClr val="0000FF"/>
                </a:solidFill>
                <a:latin typeface="Consolas" panose="020B0609020204030204" pitchFamily="49" charset="0"/>
              </a:rPr>
              <a:t>“</a:t>
            </a:r>
            <a:r>
              <a:rPr lang="en-US" altLang="en-US" sz="2000" dirty="0" err="1">
                <a:solidFill>
                  <a:srgbClr val="0000FF"/>
                </a:solidFill>
                <a:latin typeface="Consolas" panose="020B0609020204030204" pitchFamily="49" charset="0"/>
              </a:rPr>
              <a:t>Testfile.text</a:t>
            </a:r>
            <a:r>
              <a:rPr lang="en-US" altLang="en-US" sz="2000" dirty="0">
                <a:solidFill>
                  <a:srgbClr val="0000FF"/>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0000FF"/>
                </a:solidFill>
                <a:latin typeface="Consolas" panose="020B0609020204030204" pitchFamily="49" charset="0"/>
              </a:rPr>
              <a:t>"r"</a:t>
            </a:r>
            <a:r>
              <a:rPr lang="en-US" altLang="en-US" sz="2000" dirty="0">
                <a:solidFill>
                  <a:srgbClr val="000000"/>
                </a:solidFill>
                <a:latin typeface="Consolas" panose="020B0609020204030204" pitchFamily="49" charset="0"/>
              </a:rPr>
              <a:t>) </a:t>
            </a:r>
            <a:r>
              <a:rPr lang="en-US" altLang="en-US" sz="2000" dirty="0">
                <a:solidFill>
                  <a:srgbClr val="FF0000"/>
                </a:solidFill>
                <a:latin typeface="Consolas" panose="020B0609020204030204" pitchFamily="49" charset="0"/>
              </a:rPr>
              <a:t>as</a:t>
            </a:r>
            <a:r>
              <a:rPr lang="en-US" altLang="en-US" sz="2000" dirty="0">
                <a:solidFill>
                  <a:srgbClr val="000000"/>
                </a:solidFill>
                <a:latin typeface="Consolas" panose="020B0609020204030204" pitchFamily="49" charset="0"/>
              </a:rPr>
              <a:t> </a:t>
            </a:r>
            <a:r>
              <a:rPr lang="en-US" altLang="en-US" sz="2000" dirty="0">
                <a:solidFill>
                  <a:srgbClr val="FF1493"/>
                </a:solidFill>
                <a:latin typeface="Consolas" panose="020B0609020204030204" pitchFamily="49" charset="0"/>
              </a:rPr>
              <a:t>file</a:t>
            </a:r>
            <a:r>
              <a:rPr lang="en-US" altLang="en-US" sz="2000" dirty="0">
                <a:solidFill>
                  <a:srgbClr val="000000"/>
                </a:solidFill>
                <a:latin typeface="Consolas" panose="020B0609020204030204" pitchFamily="49" charset="0"/>
              </a:rPr>
              <a:t>: </a:t>
            </a:r>
            <a:endParaRPr lang="en-US" altLang="en-US" sz="2000" dirty="0"/>
          </a:p>
          <a:p>
            <a:pPr marL="0" indent="0">
              <a:lnSpc>
                <a:spcPct val="100000"/>
              </a:lnSpc>
              <a:buFontTx/>
              <a:buNone/>
            </a:pPr>
            <a:r>
              <a:rPr lang="en-US" altLang="en-US" sz="2000" dirty="0">
                <a:latin typeface="Consolas" panose="020B0609020204030204" pitchFamily="49" charset="0"/>
              </a:rPr>
              <a:t>    </a:t>
            </a:r>
            <a:r>
              <a:rPr lang="en-US" altLang="en-US" sz="2000" dirty="0">
                <a:solidFill>
                  <a:srgbClr val="000000"/>
                </a:solidFill>
                <a:latin typeface="Consolas" panose="020B0609020204030204" pitchFamily="49" charset="0"/>
              </a:rPr>
              <a:t>data </a:t>
            </a:r>
            <a:r>
              <a:rPr lang="en-US" altLang="en-US" sz="2000" b="1" dirty="0">
                <a:solidFill>
                  <a:srgbClr val="006699"/>
                </a:solidFill>
                <a:latin typeface="Consolas" panose="020B0609020204030204" pitchFamily="49" charset="0"/>
              </a:rPr>
              <a:t>=</a:t>
            </a:r>
            <a:r>
              <a:rPr lang="en-US" altLang="en-US" sz="2000" dirty="0">
                <a:latin typeface="Consolas" panose="020B0609020204030204" pitchFamily="49" charset="0"/>
              </a:rPr>
              <a:t> </a:t>
            </a:r>
            <a:r>
              <a:rPr lang="en-US" altLang="en-US" sz="2000" dirty="0" err="1">
                <a:solidFill>
                  <a:srgbClr val="FF1493"/>
                </a:solidFill>
                <a:latin typeface="Consolas" panose="020B0609020204030204" pitchFamily="49" charset="0"/>
              </a:rPr>
              <a:t>file</a:t>
            </a:r>
            <a:r>
              <a:rPr lang="en-US" altLang="en-US" sz="2000" dirty="0" err="1">
                <a:solidFill>
                  <a:srgbClr val="000000"/>
                </a:solidFill>
                <a:latin typeface="Consolas" panose="020B0609020204030204" pitchFamily="49" charset="0"/>
              </a:rPr>
              <a:t>.readlines</a:t>
            </a:r>
            <a:r>
              <a:rPr lang="en-US" altLang="en-US" sz="2000" dirty="0">
                <a:solidFill>
                  <a:srgbClr val="000000"/>
                </a:solidFill>
                <a:latin typeface="Consolas" panose="020B0609020204030204" pitchFamily="49" charset="0"/>
              </a:rPr>
              <a:t>() </a:t>
            </a:r>
            <a:endParaRPr lang="en-US" altLang="en-US" sz="2000" dirty="0"/>
          </a:p>
          <a:p>
            <a:pPr marL="0" indent="0">
              <a:lnSpc>
                <a:spcPct val="100000"/>
              </a:lnSpc>
              <a:buFontTx/>
              <a:buNone/>
            </a:pPr>
            <a:r>
              <a:rPr lang="en-US" altLang="en-US" sz="2000" dirty="0">
                <a:latin typeface="Consolas" panose="020B0609020204030204" pitchFamily="49" charset="0"/>
              </a:rPr>
              <a:t>    </a:t>
            </a:r>
            <a:r>
              <a:rPr lang="en-US" altLang="en-US" sz="2000" b="1" dirty="0">
                <a:solidFill>
                  <a:srgbClr val="006699"/>
                </a:solidFill>
                <a:latin typeface="Consolas" panose="020B0609020204030204" pitchFamily="49" charset="0"/>
              </a:rPr>
              <a:t>for</a:t>
            </a:r>
            <a:r>
              <a:rPr lang="en-US" altLang="en-US" sz="2000" dirty="0">
                <a:latin typeface="Consolas" panose="020B0609020204030204" pitchFamily="49" charset="0"/>
              </a:rPr>
              <a:t> </a:t>
            </a:r>
            <a:r>
              <a:rPr lang="en-US" altLang="en-US" sz="2000" dirty="0">
                <a:solidFill>
                  <a:srgbClr val="000000"/>
                </a:solidFill>
                <a:latin typeface="Consolas" panose="020B0609020204030204" pitchFamily="49" charset="0"/>
              </a:rPr>
              <a:t>line </a:t>
            </a:r>
            <a:r>
              <a:rPr lang="en-US" altLang="en-US" sz="2000" b="1" dirty="0">
                <a:solidFill>
                  <a:srgbClr val="006699"/>
                </a:solidFill>
                <a:latin typeface="Consolas" panose="020B0609020204030204" pitchFamily="49" charset="0"/>
              </a:rPr>
              <a:t>in</a:t>
            </a:r>
            <a:r>
              <a:rPr lang="en-US" altLang="en-US" sz="2000" dirty="0">
                <a:latin typeface="Consolas" panose="020B0609020204030204" pitchFamily="49" charset="0"/>
              </a:rPr>
              <a:t> </a:t>
            </a:r>
            <a:r>
              <a:rPr lang="en-US" altLang="en-US" sz="2000" dirty="0">
                <a:solidFill>
                  <a:srgbClr val="000000"/>
                </a:solidFill>
                <a:latin typeface="Consolas" panose="020B0609020204030204" pitchFamily="49" charset="0"/>
              </a:rPr>
              <a:t>data: </a:t>
            </a:r>
            <a:endParaRPr lang="en-US" altLang="en-US" sz="2000" dirty="0"/>
          </a:p>
          <a:p>
            <a:pPr marL="0" indent="0">
              <a:lnSpc>
                <a:spcPct val="100000"/>
              </a:lnSpc>
              <a:buFontTx/>
              <a:buNone/>
            </a:pPr>
            <a:r>
              <a:rPr lang="en-US" altLang="en-US" sz="2000" dirty="0">
                <a:latin typeface="Consolas" panose="020B0609020204030204" pitchFamily="49" charset="0"/>
              </a:rPr>
              <a:t>        </a:t>
            </a:r>
            <a:r>
              <a:rPr lang="en-US" altLang="en-US" sz="2000" dirty="0">
                <a:solidFill>
                  <a:srgbClr val="000000"/>
                </a:solidFill>
                <a:latin typeface="Consolas" panose="020B0609020204030204" pitchFamily="49" charset="0"/>
              </a:rPr>
              <a:t>word </a:t>
            </a:r>
            <a:r>
              <a:rPr lang="en-US" altLang="en-US" sz="2000" b="1" dirty="0">
                <a:solidFill>
                  <a:srgbClr val="006699"/>
                </a:solidFill>
                <a:latin typeface="Consolas" panose="020B0609020204030204" pitchFamily="49" charset="0"/>
              </a:rPr>
              <a:t>=</a:t>
            </a:r>
            <a:r>
              <a:rPr lang="en-US" altLang="en-US" sz="2000" dirty="0">
                <a:latin typeface="Consolas" panose="020B0609020204030204" pitchFamily="49" charset="0"/>
              </a:rPr>
              <a:t> </a:t>
            </a:r>
            <a:r>
              <a:rPr lang="en-US" altLang="en-US" sz="2000" dirty="0" err="1">
                <a:solidFill>
                  <a:srgbClr val="000000"/>
                </a:solidFill>
                <a:latin typeface="Consolas" panose="020B0609020204030204" pitchFamily="49" charset="0"/>
              </a:rPr>
              <a:t>line.split</a:t>
            </a:r>
            <a:r>
              <a:rPr lang="en-US" altLang="en-US" sz="2000" dirty="0">
                <a:solidFill>
                  <a:srgbClr val="000000"/>
                </a:solidFill>
                <a:latin typeface="Consolas" panose="020B0609020204030204" pitchFamily="49" charset="0"/>
              </a:rPr>
              <a:t>() </a:t>
            </a:r>
            <a:endParaRPr lang="en-US" altLang="en-US" sz="2000" dirty="0"/>
          </a:p>
          <a:p>
            <a:pPr marL="0" indent="0">
              <a:lnSpc>
                <a:spcPct val="100000"/>
              </a:lnSpc>
              <a:buFontTx/>
              <a:buNone/>
            </a:pPr>
            <a:r>
              <a:rPr lang="en-US" altLang="en-US" sz="2000" dirty="0">
                <a:latin typeface="Consolas" panose="020B0609020204030204" pitchFamily="49" charset="0"/>
              </a:rPr>
              <a:t>        </a:t>
            </a:r>
            <a:r>
              <a:rPr lang="en-US" altLang="en-US" sz="2000" dirty="0">
                <a:solidFill>
                  <a:srgbClr val="FF1493"/>
                </a:solidFill>
                <a:latin typeface="Consolas" panose="020B0609020204030204" pitchFamily="49" charset="0"/>
              </a:rPr>
              <a:t>print</a:t>
            </a:r>
            <a:r>
              <a:rPr lang="en-US" altLang="en-US" sz="2000" dirty="0">
                <a:latin typeface="Consolas" panose="020B0609020204030204" pitchFamily="49" charset="0"/>
              </a:rPr>
              <a:t>(</a:t>
            </a:r>
            <a:r>
              <a:rPr lang="en-US" altLang="en-US" sz="2000" dirty="0">
                <a:solidFill>
                  <a:srgbClr val="000000"/>
                </a:solidFill>
                <a:latin typeface="Consolas" panose="020B0609020204030204" pitchFamily="49" charset="0"/>
              </a:rPr>
              <a:t>word) </a:t>
            </a:r>
            <a:endParaRPr lang="en-US" altLang="en-US" sz="2000" dirty="0"/>
          </a:p>
        </p:txBody>
      </p:sp>
      <p:sp>
        <p:nvSpPr>
          <p:cNvPr id="10" name="Rectangle 3">
            <a:extLst>
              <a:ext uri="{FF2B5EF4-FFF2-40B4-BE49-F238E27FC236}">
                <a16:creationId xmlns:a16="http://schemas.microsoft.com/office/drawing/2014/main" id="{B1615CB1-7B26-49E0-9C36-6428D83BBEC3}"/>
              </a:ext>
            </a:extLst>
          </p:cNvPr>
          <p:cNvSpPr txBox="1">
            <a:spLocks noChangeArrowheads="1"/>
          </p:cNvSpPr>
          <p:nvPr/>
        </p:nvSpPr>
        <p:spPr bwMode="auto">
          <a:xfrm>
            <a:off x="7545065" y="3286125"/>
            <a:ext cx="3808735" cy="1231106"/>
          </a:xfrm>
          <a:prstGeom prst="rect">
            <a:avLst/>
          </a:prstGeom>
          <a:solidFill>
            <a:schemeClr val="bg1">
              <a:lumMod val="85000"/>
            </a:schemeClr>
          </a:solidFill>
          <a:ln>
            <a:noFill/>
          </a:ln>
          <a:effectLst/>
        </p:spPr>
        <p:txBody>
          <a:bodyPr vert="horz" wrap="non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2000" b="1" dirty="0">
                <a:solidFill>
                  <a:srgbClr val="008200"/>
                </a:solidFill>
                <a:latin typeface="Consolas" panose="020B0609020204030204" pitchFamily="49" charset="0"/>
              </a:rPr>
              <a:t># Contents of Testfile.txt:</a:t>
            </a:r>
          </a:p>
          <a:p>
            <a:pPr marL="0" indent="0">
              <a:lnSpc>
                <a:spcPct val="100000"/>
              </a:lnSpc>
              <a:buFontTx/>
              <a:buNone/>
            </a:pPr>
            <a:endParaRPr lang="en-US" altLang="en-US" sz="2000" b="1" dirty="0">
              <a:solidFill>
                <a:srgbClr val="008200"/>
              </a:solidFill>
              <a:latin typeface="Consolas" panose="020B0609020204030204" pitchFamily="49" charset="0"/>
            </a:endParaRPr>
          </a:p>
          <a:p>
            <a:pPr marL="0" indent="0">
              <a:lnSpc>
                <a:spcPct val="100000"/>
              </a:lnSpc>
              <a:buFontTx/>
              <a:buNone/>
            </a:pPr>
            <a:r>
              <a:rPr lang="en-US" altLang="en-US" sz="2000" dirty="0">
                <a:latin typeface="Consolas" panose="020B0609020204030204" pitchFamily="49" charset="0"/>
              </a:rPr>
              <a:t>Hello this test file.</a:t>
            </a:r>
          </a:p>
          <a:p>
            <a:pPr marL="0" indent="0">
              <a:lnSpc>
                <a:spcPct val="100000"/>
              </a:lnSpc>
              <a:buFontTx/>
              <a:buNone/>
            </a:pPr>
            <a:r>
              <a:rPr lang="en-US" altLang="en-US" sz="2000" dirty="0">
                <a:latin typeface="Consolas" panose="020B0609020204030204" pitchFamily="49" charset="0"/>
              </a:rPr>
              <a:t>It is splitting the lines.</a:t>
            </a:r>
            <a:endParaRPr lang="en-US" altLang="en-US" sz="2000" dirty="0"/>
          </a:p>
        </p:txBody>
      </p:sp>
      <p:sp>
        <p:nvSpPr>
          <p:cNvPr id="15" name="Rectangle 3">
            <a:extLst>
              <a:ext uri="{FF2B5EF4-FFF2-40B4-BE49-F238E27FC236}">
                <a16:creationId xmlns:a16="http://schemas.microsoft.com/office/drawing/2014/main" id="{81142D6F-647C-47FD-8DF7-220ED3F81C44}"/>
              </a:ext>
            </a:extLst>
          </p:cNvPr>
          <p:cNvSpPr txBox="1">
            <a:spLocks noChangeArrowheads="1"/>
          </p:cNvSpPr>
          <p:nvPr/>
        </p:nvSpPr>
        <p:spPr bwMode="auto">
          <a:xfrm>
            <a:off x="7545064" y="4731544"/>
            <a:ext cx="3808735" cy="1231106"/>
          </a:xfrm>
          <a:prstGeom prst="rect">
            <a:avLst/>
          </a:prstGeom>
          <a:solidFill>
            <a:schemeClr val="bg1">
              <a:lumMod val="85000"/>
            </a:schemeClr>
          </a:solidFill>
          <a:ln>
            <a:noFill/>
          </a:ln>
          <a:effectLst/>
        </p:spPr>
        <p:txBody>
          <a:bodyPr vert="horz" wrap="non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2000" b="1" dirty="0">
                <a:latin typeface="Consolas" panose="020B0609020204030204" pitchFamily="49" charset="0"/>
              </a:rPr>
              <a:t>Output:</a:t>
            </a:r>
          </a:p>
          <a:p>
            <a:pPr marL="0" indent="0">
              <a:lnSpc>
                <a:spcPct val="100000"/>
              </a:lnSpc>
              <a:buFontTx/>
              <a:buNone/>
            </a:pPr>
            <a:endParaRPr lang="en-US" altLang="en-US" sz="2000" b="1" dirty="0">
              <a:solidFill>
                <a:srgbClr val="008200"/>
              </a:solidFill>
              <a:latin typeface="Consolas" panose="020B0609020204030204" pitchFamily="49" charset="0"/>
            </a:endParaRPr>
          </a:p>
          <a:p>
            <a:pPr marL="0" indent="0">
              <a:lnSpc>
                <a:spcPct val="100000"/>
              </a:lnSpc>
              <a:buFontTx/>
              <a:buNone/>
            </a:pPr>
            <a:r>
              <a:rPr lang="en-US" altLang="en-US" sz="2000" dirty="0">
                <a:latin typeface="Consolas" panose="020B0609020204030204" pitchFamily="49" charset="0"/>
              </a:rPr>
              <a:t>Hello this test file.</a:t>
            </a:r>
          </a:p>
          <a:p>
            <a:pPr marL="0" indent="0">
              <a:lnSpc>
                <a:spcPct val="100000"/>
              </a:lnSpc>
              <a:buFontTx/>
              <a:buNone/>
            </a:pPr>
            <a:r>
              <a:rPr lang="en-US" altLang="en-US" sz="2000" dirty="0">
                <a:latin typeface="Consolas" panose="020B0609020204030204" pitchFamily="49" charset="0"/>
              </a:rPr>
              <a:t>It is splitting the lines.</a:t>
            </a:r>
            <a:endParaRPr lang="en-US" altLang="en-US" sz="2000" dirty="0"/>
          </a:p>
        </p:txBody>
      </p:sp>
    </p:spTree>
    <p:extLst>
      <p:ext uri="{BB962C8B-B14F-4D97-AF65-F5344CB8AC3E}">
        <p14:creationId xmlns:p14="http://schemas.microsoft.com/office/powerpoint/2010/main" val="135618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D150-BA23-47C7-A4A7-F5C7F3D5D304}"/>
              </a:ext>
            </a:extLst>
          </p:cNvPr>
          <p:cNvSpPr>
            <a:spLocks noGrp="1"/>
          </p:cNvSpPr>
          <p:nvPr>
            <p:ph type="title"/>
          </p:nvPr>
        </p:nvSpPr>
        <p:spPr>
          <a:xfrm>
            <a:off x="838200" y="365125"/>
            <a:ext cx="10515600" cy="894513"/>
          </a:xfrm>
        </p:spPr>
        <p:txBody>
          <a:bodyPr/>
          <a:lstStyle/>
          <a:p>
            <a:r>
              <a:rPr lang="en-IN" dirty="0"/>
              <a:t>File Reading: Example</a:t>
            </a:r>
          </a:p>
        </p:txBody>
      </p:sp>
      <p:sp>
        <p:nvSpPr>
          <p:cNvPr id="3" name="Content Placeholder 2">
            <a:extLst>
              <a:ext uri="{FF2B5EF4-FFF2-40B4-BE49-F238E27FC236}">
                <a16:creationId xmlns:a16="http://schemas.microsoft.com/office/drawing/2014/main" id="{C0B7F4D4-4C97-4285-ACE2-403375C58672}"/>
              </a:ext>
            </a:extLst>
          </p:cNvPr>
          <p:cNvSpPr>
            <a:spLocks noGrp="1"/>
          </p:cNvSpPr>
          <p:nvPr>
            <p:ph idx="1"/>
          </p:nvPr>
        </p:nvSpPr>
        <p:spPr>
          <a:xfrm>
            <a:off x="583507" y="1365190"/>
            <a:ext cx="5098774" cy="1541867"/>
          </a:xfrm>
          <a:solidFill>
            <a:schemeClr val="bg1">
              <a:lumMod val="95000"/>
            </a:schemeClr>
          </a:solidFill>
        </p:spPr>
        <p:txBody>
          <a:bodyPr>
            <a:normAutofit/>
          </a:bodyPr>
          <a:lstStyle/>
          <a:p>
            <a:pPr marL="0" indent="0">
              <a:buNone/>
            </a:pPr>
            <a:r>
              <a:rPr lang="en-US" sz="1800" b="1" dirty="0">
                <a:solidFill>
                  <a:srgbClr val="00B050"/>
                </a:solidFill>
                <a:latin typeface="Verdana" panose="020B0604030504040204" pitchFamily="34" charset="0"/>
                <a:ea typeface="Verdana" panose="020B0604030504040204" pitchFamily="34" charset="0"/>
              </a:rPr>
              <a:t>#Reading Myfile.txt</a:t>
            </a:r>
          </a:p>
          <a:p>
            <a:pPr marL="0" indent="0">
              <a:buNone/>
            </a:pPr>
            <a:r>
              <a:rPr lang="en-US" sz="1800" dirty="0" err="1">
                <a:solidFill>
                  <a:srgbClr val="C00000"/>
                </a:solidFill>
                <a:latin typeface="Verdana" panose="020B0604030504040204" pitchFamily="34" charset="0"/>
                <a:ea typeface="Verdana" panose="020B0604030504040204" pitchFamily="34" charset="0"/>
              </a:rPr>
              <a:t>File_ptr</a:t>
            </a:r>
            <a:r>
              <a:rPr lang="en-US" sz="1800" dirty="0">
                <a:solidFill>
                  <a:srgbClr val="C00000"/>
                </a:solidFill>
                <a:latin typeface="Verdana" panose="020B0604030504040204" pitchFamily="34" charset="0"/>
                <a:ea typeface="Verdana" panose="020B0604030504040204" pitchFamily="34" charset="0"/>
              </a:rPr>
              <a:t> </a:t>
            </a:r>
            <a:r>
              <a:rPr lang="en-US" sz="1800" dirty="0">
                <a:latin typeface="Verdana" panose="020B0604030504040204" pitchFamily="34" charset="0"/>
                <a:ea typeface="Verdana" panose="020B0604030504040204" pitchFamily="34" charset="0"/>
              </a:rPr>
              <a:t>= </a:t>
            </a:r>
            <a:r>
              <a:rPr lang="en-US" sz="1800" dirty="0">
                <a:solidFill>
                  <a:srgbClr val="C00000"/>
                </a:solidFill>
                <a:latin typeface="Verdana" panose="020B0604030504040204" pitchFamily="34" charset="0"/>
                <a:ea typeface="Verdana" panose="020B0604030504040204" pitchFamily="34" charset="0"/>
              </a:rPr>
              <a:t>open</a:t>
            </a:r>
            <a:r>
              <a:rPr lang="en-US" sz="1800" dirty="0">
                <a:solidFill>
                  <a:srgbClr val="0070C0"/>
                </a:solidFill>
                <a:latin typeface="Verdana" panose="020B0604030504040204" pitchFamily="34" charset="0"/>
                <a:ea typeface="Verdana" panose="020B0604030504040204" pitchFamily="34" charset="0"/>
              </a:rPr>
              <a:t>("Myfile.txt", "r"</a:t>
            </a:r>
            <a:r>
              <a:rPr lang="en-US" sz="1800" dirty="0">
                <a:latin typeface="Verdana" panose="020B0604030504040204" pitchFamily="34" charset="0"/>
                <a:ea typeface="Verdana" panose="020B0604030504040204" pitchFamily="34" charset="0"/>
              </a:rPr>
              <a:t>)</a:t>
            </a:r>
          </a:p>
          <a:p>
            <a:pPr marL="0" indent="0">
              <a:buNone/>
            </a:pPr>
            <a:r>
              <a:rPr lang="en-US" sz="1800" dirty="0">
                <a:solidFill>
                  <a:srgbClr val="0070C0"/>
                </a:solidFill>
                <a:latin typeface="Verdana" panose="020B0604030504040204" pitchFamily="34" charset="0"/>
                <a:ea typeface="Verdana" panose="020B0604030504040204" pitchFamily="34" charset="0"/>
              </a:rPr>
              <a:t>print</a:t>
            </a:r>
            <a:r>
              <a:rPr lang="en-US" sz="1800" dirty="0">
                <a:latin typeface="Verdana" panose="020B0604030504040204" pitchFamily="34" charset="0"/>
                <a:ea typeface="Verdana" panose="020B0604030504040204" pitchFamily="34" charset="0"/>
              </a:rPr>
              <a:t>(</a:t>
            </a:r>
            <a:r>
              <a:rPr lang="en-US" sz="1800" dirty="0" err="1">
                <a:solidFill>
                  <a:srgbClr val="C00000"/>
                </a:solidFill>
                <a:latin typeface="Verdana" panose="020B0604030504040204" pitchFamily="34" charset="0"/>
                <a:ea typeface="Verdana" panose="020B0604030504040204" pitchFamily="34" charset="0"/>
              </a:rPr>
              <a:t>File_ptr</a:t>
            </a:r>
            <a:r>
              <a:rPr lang="en-US" sz="1800" dirty="0" err="1">
                <a:latin typeface="Verdana" panose="020B0604030504040204" pitchFamily="34" charset="0"/>
                <a:ea typeface="Verdana" panose="020B0604030504040204" pitchFamily="34" charset="0"/>
              </a:rPr>
              <a:t>.readline</a:t>
            </a:r>
            <a:r>
              <a:rPr lang="en-US" sz="1800" dirty="0">
                <a:latin typeface="Verdana" panose="020B0604030504040204" pitchFamily="34" charset="0"/>
                <a:ea typeface="Verdana" panose="020B0604030504040204" pitchFamily="34" charset="0"/>
              </a:rPr>
              <a:t>())</a:t>
            </a:r>
          </a:p>
          <a:p>
            <a:pPr marL="0" indent="0">
              <a:buNone/>
            </a:pPr>
            <a:r>
              <a:rPr lang="en-US" sz="1800" dirty="0" err="1">
                <a:solidFill>
                  <a:srgbClr val="C00000"/>
                </a:solidFill>
                <a:latin typeface="Verdana" panose="020B0604030504040204" pitchFamily="34" charset="0"/>
                <a:ea typeface="Verdana" panose="020B0604030504040204" pitchFamily="34" charset="0"/>
              </a:rPr>
              <a:t>File_ptr</a:t>
            </a:r>
            <a:r>
              <a:rPr lang="en-US" sz="1800" dirty="0" err="1">
                <a:latin typeface="Verdana" panose="020B0604030504040204" pitchFamily="34" charset="0"/>
                <a:ea typeface="Verdana" panose="020B0604030504040204" pitchFamily="34" charset="0"/>
              </a:rPr>
              <a:t>.close</a:t>
            </a:r>
            <a:r>
              <a:rPr lang="en-US" sz="1800" dirty="0">
                <a:latin typeface="Verdana" panose="020B0604030504040204" pitchFamily="34" charset="0"/>
                <a:ea typeface="Verdana" panose="020B0604030504040204" pitchFamily="34" charset="0"/>
              </a:rPr>
              <a:t>()</a:t>
            </a:r>
          </a:p>
        </p:txBody>
      </p:sp>
      <p:sp>
        <p:nvSpPr>
          <p:cNvPr id="5" name="TextBox 4">
            <a:extLst>
              <a:ext uri="{FF2B5EF4-FFF2-40B4-BE49-F238E27FC236}">
                <a16:creationId xmlns:a16="http://schemas.microsoft.com/office/drawing/2014/main" id="{91F09A81-9F42-4E2B-AF58-F58A761BEB5C}"/>
              </a:ext>
            </a:extLst>
          </p:cNvPr>
          <p:cNvSpPr txBox="1"/>
          <p:nvPr/>
        </p:nvSpPr>
        <p:spPr>
          <a:xfrm>
            <a:off x="689113" y="3125070"/>
            <a:ext cx="4797286" cy="1015663"/>
          </a:xfrm>
          <a:prstGeom prst="rect">
            <a:avLst/>
          </a:prstGeom>
          <a:solidFill>
            <a:schemeClr val="bg1">
              <a:lumMod val="85000"/>
            </a:schemeClr>
          </a:solidFill>
        </p:spPr>
        <p:txBody>
          <a:bodyPr wrap="square" rtlCol="0">
            <a:spAutoFit/>
          </a:bodyPr>
          <a:lstStyle/>
          <a:p>
            <a:r>
              <a:rPr lang="en-US" sz="2000" b="1" dirty="0"/>
              <a:t>Output:</a:t>
            </a:r>
          </a:p>
          <a:p>
            <a:endParaRPr lang="en-US" sz="2000" dirty="0"/>
          </a:p>
          <a:p>
            <a:r>
              <a:rPr lang="en-US" sz="2000" dirty="0"/>
              <a:t>Hello! Welcome to Myfile.txt</a:t>
            </a:r>
          </a:p>
        </p:txBody>
      </p:sp>
      <p:sp>
        <p:nvSpPr>
          <p:cNvPr id="11" name="TextBox 10">
            <a:extLst>
              <a:ext uri="{FF2B5EF4-FFF2-40B4-BE49-F238E27FC236}">
                <a16:creationId xmlns:a16="http://schemas.microsoft.com/office/drawing/2014/main" id="{65E41B0E-150E-45A2-A808-6B7D7A0AE20E}"/>
              </a:ext>
            </a:extLst>
          </p:cNvPr>
          <p:cNvSpPr txBox="1"/>
          <p:nvPr/>
        </p:nvSpPr>
        <p:spPr>
          <a:xfrm>
            <a:off x="547893" y="4998197"/>
            <a:ext cx="9877011" cy="120032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1" u="none" strike="noStrike" cap="none" normalizeH="0" baseline="0" dirty="0">
                <a:ln>
                  <a:noFill/>
                </a:ln>
                <a:solidFill>
                  <a:srgbClr val="000000"/>
                </a:solidFill>
                <a:effectLst/>
              </a:rPr>
              <a:t>You can return one line by using the </a:t>
            </a:r>
            <a:r>
              <a:rPr kumimoji="0" lang="en-US" altLang="en-US" sz="2400" b="0" i="1" u="none" strike="noStrike" cap="none" normalizeH="0" baseline="0" dirty="0" err="1">
                <a:ln>
                  <a:noFill/>
                </a:ln>
                <a:solidFill>
                  <a:srgbClr val="DC143C"/>
                </a:solidFill>
                <a:effectLst/>
              </a:rPr>
              <a:t>readline</a:t>
            </a:r>
            <a:r>
              <a:rPr kumimoji="0" lang="en-US" altLang="en-US" sz="2400" b="0" i="1" u="none" strike="noStrike" cap="none" normalizeH="0" baseline="0" dirty="0">
                <a:ln>
                  <a:noFill/>
                </a:ln>
                <a:solidFill>
                  <a:srgbClr val="DC143C"/>
                </a:solidFill>
                <a:effectLst/>
              </a:rPr>
              <a:t>()</a:t>
            </a:r>
            <a:r>
              <a:rPr kumimoji="0" lang="en-US" altLang="en-US" sz="2400" b="0" i="1" u="none" strike="noStrike" cap="none" normalizeH="0" baseline="0" dirty="0">
                <a:ln>
                  <a:noFill/>
                </a:ln>
                <a:solidFill>
                  <a:srgbClr val="000000"/>
                </a:solidFill>
                <a:effectLst/>
              </a:rPr>
              <a:t> method.</a:t>
            </a:r>
          </a:p>
          <a:p>
            <a:pPr marL="342900" indent="-342900" eaLnBrk="0" fontAlgn="base" hangingPunct="0">
              <a:spcBef>
                <a:spcPct val="0"/>
              </a:spcBef>
              <a:spcAft>
                <a:spcPct val="0"/>
              </a:spcAft>
              <a:buFont typeface="Arial" panose="020B0604020202020204" pitchFamily="34" charset="0"/>
              <a:buChar char="•"/>
            </a:pPr>
            <a:r>
              <a:rPr kumimoji="0" lang="en-US" altLang="en-US" sz="2400" b="0" i="1" u="none" strike="noStrike" cap="none" normalizeH="0" baseline="0" dirty="0">
                <a:ln>
                  <a:noFill/>
                </a:ln>
                <a:solidFill>
                  <a:schemeClr val="tx1"/>
                </a:solidFill>
                <a:effectLst/>
              </a:rPr>
              <a:t> </a:t>
            </a:r>
            <a:r>
              <a:rPr kumimoji="0" lang="en-US" altLang="en-US" sz="2400" b="0" i="1" u="none" strike="noStrike" cap="none" normalizeH="0" baseline="0" dirty="0">
                <a:ln>
                  <a:noFill/>
                </a:ln>
                <a:solidFill>
                  <a:srgbClr val="000000"/>
                </a:solidFill>
                <a:effectLst/>
              </a:rPr>
              <a:t>By calling </a:t>
            </a:r>
            <a:r>
              <a:rPr kumimoji="0" lang="en-US" altLang="en-US" sz="2400" b="0" i="1" u="none" strike="noStrike" cap="none" normalizeH="0" baseline="0" dirty="0" err="1">
                <a:ln>
                  <a:noFill/>
                </a:ln>
                <a:solidFill>
                  <a:srgbClr val="DC143C"/>
                </a:solidFill>
                <a:effectLst/>
              </a:rPr>
              <a:t>readline</a:t>
            </a:r>
            <a:r>
              <a:rPr kumimoji="0" lang="en-US" altLang="en-US" sz="2400" b="0" i="1" u="none" strike="noStrike" cap="none" normalizeH="0" baseline="0" dirty="0">
                <a:ln>
                  <a:noFill/>
                </a:ln>
                <a:solidFill>
                  <a:srgbClr val="DC143C"/>
                </a:solidFill>
                <a:effectLst/>
              </a:rPr>
              <a:t>()</a:t>
            </a:r>
            <a:r>
              <a:rPr kumimoji="0" lang="en-US" altLang="en-US" sz="2400" b="0" i="1" u="none" strike="noStrike" cap="none" normalizeH="0" baseline="0" dirty="0">
                <a:ln>
                  <a:noFill/>
                </a:ln>
                <a:solidFill>
                  <a:srgbClr val="000000"/>
                </a:solidFill>
                <a:effectLst/>
              </a:rPr>
              <a:t> two times, you can read the two first lines</a:t>
            </a:r>
            <a:r>
              <a:rPr lang="en-US" altLang="en-US" sz="2400" i="1" dirty="0"/>
              <a:t>.</a:t>
            </a:r>
          </a:p>
          <a:p>
            <a:pPr marL="342900" indent="-342900" eaLnBrk="0" fontAlgn="base" hangingPunct="0">
              <a:spcBef>
                <a:spcPct val="0"/>
              </a:spcBef>
              <a:spcAft>
                <a:spcPct val="0"/>
              </a:spcAft>
              <a:buFont typeface="Arial" panose="020B0604020202020204" pitchFamily="34" charset="0"/>
              <a:buChar char="•"/>
            </a:pPr>
            <a:endParaRPr kumimoji="0" lang="en-US" altLang="en-US" sz="2400" b="0" i="1" u="none" strike="noStrike" cap="none" normalizeH="0" baseline="0" dirty="0">
              <a:ln>
                <a:noFill/>
              </a:ln>
              <a:solidFill>
                <a:schemeClr val="tx1"/>
              </a:solidFill>
              <a:effectLst/>
            </a:endParaRPr>
          </a:p>
        </p:txBody>
      </p:sp>
      <p:sp>
        <p:nvSpPr>
          <p:cNvPr id="7" name="Content Placeholder 2">
            <a:extLst>
              <a:ext uri="{FF2B5EF4-FFF2-40B4-BE49-F238E27FC236}">
                <a16:creationId xmlns:a16="http://schemas.microsoft.com/office/drawing/2014/main" id="{A6794B64-3176-43BB-81EC-49EE90DAA9B3}"/>
              </a:ext>
            </a:extLst>
          </p:cNvPr>
          <p:cNvSpPr txBox="1">
            <a:spLocks/>
          </p:cNvSpPr>
          <p:nvPr/>
        </p:nvSpPr>
        <p:spPr>
          <a:xfrm>
            <a:off x="6404113" y="1259638"/>
            <a:ext cx="5098774" cy="1943645"/>
          </a:xfrm>
          <a:prstGeom prst="rect">
            <a:avLst/>
          </a:prstGeom>
          <a:solidFill>
            <a:schemeClr val="bg1">
              <a:lumMod val="9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rgbClr val="00B050"/>
                </a:solidFill>
                <a:latin typeface="Verdana" panose="020B0604030504040204" pitchFamily="34" charset="0"/>
                <a:ea typeface="Verdana" panose="020B0604030504040204" pitchFamily="34" charset="0"/>
              </a:rPr>
              <a:t>#Reading Myfile.txt</a:t>
            </a:r>
          </a:p>
          <a:p>
            <a:pPr marL="0" indent="0">
              <a:buFont typeface="Arial" panose="020B0604020202020204" pitchFamily="34" charset="0"/>
              <a:buNone/>
            </a:pPr>
            <a:r>
              <a:rPr lang="en-US" sz="1800" dirty="0" err="1">
                <a:solidFill>
                  <a:srgbClr val="C00000"/>
                </a:solidFill>
                <a:latin typeface="Verdana" panose="020B0604030504040204" pitchFamily="34" charset="0"/>
                <a:ea typeface="Verdana" panose="020B0604030504040204" pitchFamily="34" charset="0"/>
              </a:rPr>
              <a:t>File_ptr</a:t>
            </a:r>
            <a:r>
              <a:rPr lang="en-US" sz="1800" dirty="0">
                <a:solidFill>
                  <a:srgbClr val="C00000"/>
                </a:solidFill>
                <a:latin typeface="Verdana" panose="020B0604030504040204" pitchFamily="34" charset="0"/>
                <a:ea typeface="Verdana" panose="020B0604030504040204" pitchFamily="34" charset="0"/>
              </a:rPr>
              <a:t> </a:t>
            </a:r>
            <a:r>
              <a:rPr lang="en-US" sz="1800" dirty="0">
                <a:latin typeface="Verdana" panose="020B0604030504040204" pitchFamily="34" charset="0"/>
                <a:ea typeface="Verdana" panose="020B0604030504040204" pitchFamily="34" charset="0"/>
              </a:rPr>
              <a:t>= </a:t>
            </a:r>
            <a:r>
              <a:rPr lang="en-US" sz="1800" dirty="0">
                <a:solidFill>
                  <a:srgbClr val="C00000"/>
                </a:solidFill>
                <a:latin typeface="Verdana" panose="020B0604030504040204" pitchFamily="34" charset="0"/>
                <a:ea typeface="Verdana" panose="020B0604030504040204" pitchFamily="34" charset="0"/>
              </a:rPr>
              <a:t>open</a:t>
            </a:r>
            <a:r>
              <a:rPr lang="en-US" sz="1800" dirty="0">
                <a:solidFill>
                  <a:srgbClr val="0070C0"/>
                </a:solidFill>
                <a:latin typeface="Verdana" panose="020B0604030504040204" pitchFamily="34" charset="0"/>
                <a:ea typeface="Verdana" panose="020B0604030504040204" pitchFamily="34" charset="0"/>
              </a:rPr>
              <a:t>(“Myfile.txt", "r"</a:t>
            </a:r>
            <a:r>
              <a:rPr lang="en-US" sz="1800" dirty="0">
                <a:latin typeface="Verdana" panose="020B0604030504040204" pitchFamily="34" charset="0"/>
                <a:ea typeface="Verdana" panose="020B0604030504040204" pitchFamily="34" charset="0"/>
              </a:rPr>
              <a:t>)</a:t>
            </a:r>
          </a:p>
          <a:p>
            <a:pPr marL="0" indent="0">
              <a:buFont typeface="Arial" panose="020B0604020202020204" pitchFamily="34" charset="0"/>
              <a:buNone/>
            </a:pPr>
            <a:r>
              <a:rPr lang="en-US" sz="1800" dirty="0">
                <a:solidFill>
                  <a:srgbClr val="0070C0"/>
                </a:solidFill>
                <a:latin typeface="Verdana" panose="020B0604030504040204" pitchFamily="34" charset="0"/>
                <a:ea typeface="Verdana" panose="020B0604030504040204" pitchFamily="34" charset="0"/>
              </a:rPr>
              <a:t>print</a:t>
            </a:r>
            <a:r>
              <a:rPr lang="en-US" sz="1800" dirty="0">
                <a:latin typeface="Verdana" panose="020B0604030504040204" pitchFamily="34" charset="0"/>
                <a:ea typeface="Verdana" panose="020B0604030504040204" pitchFamily="34" charset="0"/>
              </a:rPr>
              <a:t>(</a:t>
            </a:r>
            <a:r>
              <a:rPr lang="en-US" sz="1800" dirty="0" err="1">
                <a:solidFill>
                  <a:srgbClr val="C00000"/>
                </a:solidFill>
                <a:latin typeface="Verdana" panose="020B0604030504040204" pitchFamily="34" charset="0"/>
                <a:ea typeface="Verdana" panose="020B0604030504040204" pitchFamily="34" charset="0"/>
              </a:rPr>
              <a:t>File_ptr</a:t>
            </a:r>
            <a:r>
              <a:rPr lang="en-US" sz="1800" dirty="0" err="1">
                <a:latin typeface="Verdana" panose="020B0604030504040204" pitchFamily="34" charset="0"/>
                <a:ea typeface="Verdana" panose="020B0604030504040204" pitchFamily="34" charset="0"/>
              </a:rPr>
              <a:t>.readline</a:t>
            </a:r>
            <a:r>
              <a:rPr lang="en-US" sz="1800" dirty="0">
                <a:latin typeface="Verdana" panose="020B0604030504040204" pitchFamily="34" charset="0"/>
                <a:ea typeface="Verdana" panose="020B0604030504040204" pitchFamily="34" charset="0"/>
              </a:rPr>
              <a:t>())</a:t>
            </a:r>
          </a:p>
          <a:p>
            <a:pPr marL="0" indent="0">
              <a:buNone/>
            </a:pPr>
            <a:r>
              <a:rPr lang="en-US" sz="1800" dirty="0">
                <a:solidFill>
                  <a:srgbClr val="0070C0"/>
                </a:solidFill>
                <a:latin typeface="Verdana" panose="020B0604030504040204" pitchFamily="34" charset="0"/>
                <a:ea typeface="Verdana" panose="020B0604030504040204" pitchFamily="34" charset="0"/>
              </a:rPr>
              <a:t>print</a:t>
            </a:r>
            <a:r>
              <a:rPr lang="en-US" sz="1800" dirty="0">
                <a:latin typeface="Verdana" panose="020B0604030504040204" pitchFamily="34" charset="0"/>
                <a:ea typeface="Verdana" panose="020B0604030504040204" pitchFamily="34" charset="0"/>
              </a:rPr>
              <a:t>(</a:t>
            </a:r>
            <a:r>
              <a:rPr lang="en-US" sz="1800" dirty="0" err="1">
                <a:solidFill>
                  <a:srgbClr val="C00000"/>
                </a:solidFill>
                <a:latin typeface="Verdana" panose="020B0604030504040204" pitchFamily="34" charset="0"/>
                <a:ea typeface="Verdana" panose="020B0604030504040204" pitchFamily="34" charset="0"/>
              </a:rPr>
              <a:t>File_ptr</a:t>
            </a:r>
            <a:r>
              <a:rPr lang="en-US" sz="1800" dirty="0" err="1">
                <a:latin typeface="Verdana" panose="020B0604030504040204" pitchFamily="34" charset="0"/>
                <a:ea typeface="Verdana" panose="020B0604030504040204" pitchFamily="34" charset="0"/>
              </a:rPr>
              <a:t>.readline</a:t>
            </a:r>
            <a:r>
              <a:rPr lang="en-US" sz="1800" dirty="0">
                <a:latin typeface="Verdana" panose="020B0604030504040204" pitchFamily="34" charset="0"/>
                <a:ea typeface="Verdana" panose="020B0604030504040204" pitchFamily="34" charset="0"/>
              </a:rPr>
              <a:t>())</a:t>
            </a:r>
          </a:p>
          <a:p>
            <a:pPr marL="0" indent="0">
              <a:buFont typeface="Arial" panose="020B0604020202020204" pitchFamily="34" charset="0"/>
              <a:buNone/>
            </a:pPr>
            <a:r>
              <a:rPr lang="en-US" sz="1800" dirty="0" err="1">
                <a:solidFill>
                  <a:srgbClr val="C00000"/>
                </a:solidFill>
                <a:latin typeface="Verdana" panose="020B0604030504040204" pitchFamily="34" charset="0"/>
                <a:ea typeface="Verdana" panose="020B0604030504040204" pitchFamily="34" charset="0"/>
              </a:rPr>
              <a:t>File_ptr</a:t>
            </a:r>
            <a:r>
              <a:rPr lang="en-US" sz="1800" dirty="0" err="1">
                <a:latin typeface="Verdana" panose="020B0604030504040204" pitchFamily="34" charset="0"/>
                <a:ea typeface="Verdana" panose="020B0604030504040204" pitchFamily="34" charset="0"/>
              </a:rPr>
              <a:t>.close</a:t>
            </a:r>
            <a:r>
              <a:rPr lang="en-US" sz="1800" dirty="0">
                <a:latin typeface="Verdana" panose="020B0604030504040204" pitchFamily="34" charset="0"/>
                <a:ea typeface="Verdana" panose="020B0604030504040204" pitchFamily="34" charset="0"/>
              </a:rPr>
              <a:t>()</a:t>
            </a:r>
          </a:p>
        </p:txBody>
      </p:sp>
      <p:sp>
        <p:nvSpPr>
          <p:cNvPr id="4" name="TextBox 3">
            <a:extLst>
              <a:ext uri="{FF2B5EF4-FFF2-40B4-BE49-F238E27FC236}">
                <a16:creationId xmlns:a16="http://schemas.microsoft.com/office/drawing/2014/main" id="{63C0F656-09D5-4861-9A0E-5E9462935659}"/>
              </a:ext>
            </a:extLst>
          </p:cNvPr>
          <p:cNvSpPr txBox="1"/>
          <p:nvPr/>
        </p:nvSpPr>
        <p:spPr>
          <a:xfrm>
            <a:off x="6404113" y="3308370"/>
            <a:ext cx="4837041" cy="1323439"/>
          </a:xfrm>
          <a:prstGeom prst="rect">
            <a:avLst/>
          </a:prstGeom>
          <a:solidFill>
            <a:schemeClr val="bg1">
              <a:lumMod val="85000"/>
            </a:schemeClr>
          </a:solidFill>
        </p:spPr>
        <p:txBody>
          <a:bodyPr wrap="square" rtlCol="0">
            <a:spAutoFit/>
          </a:bodyPr>
          <a:lstStyle/>
          <a:p>
            <a:r>
              <a:rPr lang="en-US" sz="2000" b="1" dirty="0"/>
              <a:t>Output:</a:t>
            </a:r>
          </a:p>
          <a:p>
            <a:endParaRPr lang="en-US" sz="2000" dirty="0"/>
          </a:p>
          <a:p>
            <a:r>
              <a:rPr lang="en-US" sz="2000" dirty="0"/>
              <a:t>Hello! Welcome to Myfile.txt</a:t>
            </a:r>
          </a:p>
          <a:p>
            <a:r>
              <a:rPr lang="en-US" sz="2000" dirty="0"/>
              <a:t>Reading the file is very easy.</a:t>
            </a:r>
          </a:p>
        </p:txBody>
      </p:sp>
      <p:sp>
        <p:nvSpPr>
          <p:cNvPr id="6" name="TextBox 5">
            <a:extLst>
              <a:ext uri="{FF2B5EF4-FFF2-40B4-BE49-F238E27FC236}">
                <a16:creationId xmlns:a16="http://schemas.microsoft.com/office/drawing/2014/main" id="{A5127005-FE60-431A-A015-D3F7899E9654}"/>
              </a:ext>
            </a:extLst>
          </p:cNvPr>
          <p:cNvSpPr txBox="1"/>
          <p:nvPr/>
        </p:nvSpPr>
        <p:spPr>
          <a:xfrm>
            <a:off x="838200" y="6031210"/>
            <a:ext cx="8531503" cy="461665"/>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1" u="none" strike="noStrike" cap="none" normalizeH="0" baseline="0" dirty="0">
                <a:ln>
                  <a:noFill/>
                </a:ln>
                <a:solidFill>
                  <a:srgbClr val="C00000"/>
                </a:solidFill>
                <a:effectLst/>
              </a:rPr>
              <a:t>How the file having large number of lines can be read ?</a:t>
            </a:r>
            <a:endParaRPr lang="en-US" altLang="en-US" sz="2400" b="1" i="1" dirty="0">
              <a:solidFill>
                <a:srgbClr val="C00000"/>
              </a:solidFill>
            </a:endParaRPr>
          </a:p>
        </p:txBody>
      </p:sp>
    </p:spTree>
    <p:extLst>
      <p:ext uri="{BB962C8B-B14F-4D97-AF65-F5344CB8AC3E}">
        <p14:creationId xmlns:p14="http://schemas.microsoft.com/office/powerpoint/2010/main" val="215118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D150-BA23-47C7-A4A7-F5C7F3D5D304}"/>
              </a:ext>
            </a:extLst>
          </p:cNvPr>
          <p:cNvSpPr>
            <a:spLocks noGrp="1"/>
          </p:cNvSpPr>
          <p:nvPr>
            <p:ph type="title"/>
          </p:nvPr>
        </p:nvSpPr>
        <p:spPr>
          <a:xfrm>
            <a:off x="838200" y="365125"/>
            <a:ext cx="10515600" cy="894513"/>
          </a:xfrm>
        </p:spPr>
        <p:txBody>
          <a:bodyPr/>
          <a:lstStyle/>
          <a:p>
            <a:r>
              <a:rPr lang="en-IN" dirty="0"/>
              <a:t>File Reading: Example</a:t>
            </a:r>
          </a:p>
        </p:txBody>
      </p:sp>
      <p:sp>
        <p:nvSpPr>
          <p:cNvPr id="5" name="TextBox 4">
            <a:extLst>
              <a:ext uri="{FF2B5EF4-FFF2-40B4-BE49-F238E27FC236}">
                <a16:creationId xmlns:a16="http://schemas.microsoft.com/office/drawing/2014/main" id="{91F09A81-9F42-4E2B-AF58-F58A761BEB5C}"/>
              </a:ext>
            </a:extLst>
          </p:cNvPr>
          <p:cNvSpPr txBox="1"/>
          <p:nvPr/>
        </p:nvSpPr>
        <p:spPr>
          <a:xfrm>
            <a:off x="1043608" y="4553883"/>
            <a:ext cx="4797286" cy="1938992"/>
          </a:xfrm>
          <a:prstGeom prst="rect">
            <a:avLst/>
          </a:prstGeom>
          <a:solidFill>
            <a:schemeClr val="bg1">
              <a:lumMod val="85000"/>
            </a:schemeClr>
          </a:solidFill>
        </p:spPr>
        <p:txBody>
          <a:bodyPr wrap="square" rtlCol="0">
            <a:spAutoFit/>
          </a:bodyPr>
          <a:lstStyle/>
          <a:p>
            <a:r>
              <a:rPr lang="en-US" sz="2000" b="1" dirty="0"/>
              <a:t>Output:</a:t>
            </a:r>
          </a:p>
          <a:p>
            <a:endParaRPr lang="en-US" sz="2000" dirty="0"/>
          </a:p>
          <a:p>
            <a:r>
              <a:rPr lang="en-US" sz="2000" dirty="0"/>
              <a:t>Hello! Welcome to Myfile.txt</a:t>
            </a:r>
          </a:p>
          <a:p>
            <a:r>
              <a:rPr lang="en-US" sz="2000" dirty="0"/>
              <a:t>Reading the file is very easy.</a:t>
            </a:r>
          </a:p>
          <a:p>
            <a:r>
              <a:rPr lang="en-US" sz="2000" dirty="0"/>
              <a:t>Now you can read a file from your hard disk</a:t>
            </a:r>
          </a:p>
          <a:p>
            <a:r>
              <a:rPr lang="en-US" sz="2000" dirty="0"/>
              <a:t>Good Luck!</a:t>
            </a:r>
          </a:p>
        </p:txBody>
      </p:sp>
      <p:sp>
        <p:nvSpPr>
          <p:cNvPr id="6" name="TextBox 5">
            <a:extLst>
              <a:ext uri="{FF2B5EF4-FFF2-40B4-BE49-F238E27FC236}">
                <a16:creationId xmlns:a16="http://schemas.microsoft.com/office/drawing/2014/main" id="{50001734-E6A3-4013-B14F-67BAE71CA91D}"/>
              </a:ext>
            </a:extLst>
          </p:cNvPr>
          <p:cNvSpPr txBox="1"/>
          <p:nvPr/>
        </p:nvSpPr>
        <p:spPr>
          <a:xfrm>
            <a:off x="6612837" y="2459504"/>
            <a:ext cx="4837041" cy="1938992"/>
          </a:xfrm>
          <a:prstGeom prst="rect">
            <a:avLst/>
          </a:prstGeom>
          <a:solidFill>
            <a:schemeClr val="bg1">
              <a:lumMod val="95000"/>
            </a:schemeClr>
          </a:solidFill>
        </p:spPr>
        <p:txBody>
          <a:bodyPr wrap="square" rtlCol="0">
            <a:spAutoFit/>
          </a:bodyPr>
          <a:lstStyle/>
          <a:p>
            <a:r>
              <a:rPr lang="en-US" sz="2000" b="1" dirty="0"/>
              <a:t>Myfile.txt</a:t>
            </a:r>
          </a:p>
          <a:p>
            <a:endParaRPr lang="en-US" sz="2000" dirty="0"/>
          </a:p>
          <a:p>
            <a:r>
              <a:rPr lang="en-US" sz="2000" dirty="0"/>
              <a:t>Hello! Welcome to Myfile.txt</a:t>
            </a:r>
          </a:p>
          <a:p>
            <a:r>
              <a:rPr lang="en-US" sz="2000" dirty="0"/>
              <a:t>Reading the file is very easy.</a:t>
            </a:r>
          </a:p>
          <a:p>
            <a:r>
              <a:rPr lang="en-US" sz="2000" dirty="0"/>
              <a:t>Now you can read a file from your hard disk</a:t>
            </a:r>
          </a:p>
          <a:p>
            <a:r>
              <a:rPr lang="en-US" sz="2000" dirty="0"/>
              <a:t>Good Luck!</a:t>
            </a:r>
          </a:p>
        </p:txBody>
      </p:sp>
      <p:sp>
        <p:nvSpPr>
          <p:cNvPr id="10" name="Content Placeholder 9">
            <a:extLst>
              <a:ext uri="{FF2B5EF4-FFF2-40B4-BE49-F238E27FC236}">
                <a16:creationId xmlns:a16="http://schemas.microsoft.com/office/drawing/2014/main" id="{EBEE09C8-CF8F-49E7-9400-66A2D183B6BF}"/>
              </a:ext>
            </a:extLst>
          </p:cNvPr>
          <p:cNvSpPr>
            <a:spLocks noGrp="1"/>
          </p:cNvSpPr>
          <p:nvPr>
            <p:ph idx="1"/>
          </p:nvPr>
        </p:nvSpPr>
        <p:spPr>
          <a:xfrm>
            <a:off x="838200" y="1544883"/>
            <a:ext cx="10611678" cy="456195"/>
          </a:xfrm>
        </p:spPr>
        <p:txBody>
          <a:bodyPr/>
          <a:lstStyle/>
          <a:p>
            <a:r>
              <a:rPr lang="en-US" sz="2400" b="1" i="0" dirty="0">
                <a:solidFill>
                  <a:srgbClr val="000000"/>
                </a:solidFill>
                <a:effectLst/>
              </a:rPr>
              <a:t>By looping through the lines of the file, you can read the whole file, line by line.</a:t>
            </a:r>
            <a:endParaRPr lang="en-IN" sz="2400" b="1" dirty="0"/>
          </a:p>
          <a:p>
            <a:endParaRPr lang="en-IN" b="1" dirty="0"/>
          </a:p>
        </p:txBody>
      </p:sp>
      <p:sp>
        <p:nvSpPr>
          <p:cNvPr id="13" name="TextBox 12">
            <a:extLst>
              <a:ext uri="{FF2B5EF4-FFF2-40B4-BE49-F238E27FC236}">
                <a16:creationId xmlns:a16="http://schemas.microsoft.com/office/drawing/2014/main" id="{036432A9-9DC1-42D0-B9F7-6CED52D2AC24}"/>
              </a:ext>
            </a:extLst>
          </p:cNvPr>
          <p:cNvSpPr txBox="1"/>
          <p:nvPr/>
        </p:nvSpPr>
        <p:spPr>
          <a:xfrm>
            <a:off x="1070112" y="2374591"/>
            <a:ext cx="4333461" cy="1754326"/>
          </a:xfrm>
          <a:prstGeom prst="rect">
            <a:avLst/>
          </a:prstGeom>
          <a:solidFill>
            <a:schemeClr val="bg1">
              <a:lumMod val="85000"/>
            </a:schemeClr>
          </a:solidFill>
        </p:spPr>
        <p:txBody>
          <a:bodyPr wrap="square">
            <a:spAutoFit/>
          </a:bodyPr>
          <a:lstStyle/>
          <a:p>
            <a:r>
              <a:rPr lang="en-US" sz="1800" b="1" dirty="0">
                <a:solidFill>
                  <a:srgbClr val="00B050"/>
                </a:solidFill>
                <a:latin typeface="Verdana" panose="020B0604030504040204" pitchFamily="34" charset="0"/>
                <a:ea typeface="Verdana" panose="020B0604030504040204" pitchFamily="34" charset="0"/>
              </a:rPr>
              <a:t>#Reading Myfile.txt</a:t>
            </a:r>
          </a:p>
          <a:p>
            <a:endParaRPr lang="en-IN" b="0" i="0" dirty="0">
              <a:solidFill>
                <a:srgbClr val="000000"/>
              </a:solidFill>
              <a:effectLst/>
              <a:latin typeface="Consolas" panose="020B0609020204030204" pitchFamily="49" charset="0"/>
            </a:endParaRPr>
          </a:p>
          <a:p>
            <a:r>
              <a:rPr lang="en-IN" b="0" i="0" dirty="0">
                <a:solidFill>
                  <a:srgbClr val="000000"/>
                </a:solidFill>
                <a:effectLst/>
                <a:latin typeface="Consolas" panose="020B0609020204030204" pitchFamily="49" charset="0"/>
              </a:rPr>
              <a:t>f = </a:t>
            </a:r>
            <a:r>
              <a:rPr lang="en-IN" b="0" i="0" dirty="0">
                <a:solidFill>
                  <a:srgbClr val="0000CD"/>
                </a:solidFill>
                <a:effectLst/>
                <a:latin typeface="Consolas" panose="020B0609020204030204" pitchFamily="49" charset="0"/>
              </a:rPr>
              <a:t>open</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“Myfile.txt"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"r"</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for</a:t>
            </a:r>
            <a:r>
              <a:rPr lang="en-IN" b="0" i="0" dirty="0">
                <a:solidFill>
                  <a:srgbClr val="000000"/>
                </a:solidFill>
                <a:effectLst/>
                <a:latin typeface="Consolas" panose="020B0609020204030204" pitchFamily="49" charset="0"/>
              </a:rPr>
              <a:t> x </a:t>
            </a:r>
            <a:r>
              <a:rPr lang="en-IN" b="0" i="0" dirty="0">
                <a:solidFill>
                  <a:srgbClr val="0000CD"/>
                </a:solidFill>
                <a:effectLst/>
                <a:latin typeface="Consolas" panose="020B0609020204030204" pitchFamily="49" charset="0"/>
              </a:rPr>
              <a:t>in</a:t>
            </a:r>
            <a:r>
              <a:rPr lang="en-IN" b="0" i="0" dirty="0">
                <a:solidFill>
                  <a:srgbClr val="000000"/>
                </a:solidFill>
                <a:effectLst/>
                <a:latin typeface="Consolas" panose="020B0609020204030204" pitchFamily="49" charset="0"/>
              </a:rPr>
              <a:t> f:</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(x)</a:t>
            </a:r>
          </a:p>
          <a:p>
            <a:r>
              <a:rPr lang="en-IN" dirty="0">
                <a:solidFill>
                  <a:srgbClr val="000000"/>
                </a:solidFill>
                <a:latin typeface="Consolas" panose="020B0609020204030204" pitchFamily="49" charset="0"/>
              </a:rPr>
              <a:t>f.</a:t>
            </a:r>
            <a:r>
              <a:rPr lang="en-IN" b="0" i="0" dirty="0">
                <a:solidFill>
                  <a:srgbClr val="0000CD"/>
                </a:solidFill>
                <a:effectLst/>
                <a:latin typeface="Consolas" panose="020B0609020204030204" pitchFamily="49" charset="0"/>
              </a:rPr>
              <a:t> </a:t>
            </a:r>
            <a:r>
              <a:rPr lang="en-IN" dirty="0">
                <a:solidFill>
                  <a:srgbClr val="0000CD"/>
                </a:solidFill>
                <a:latin typeface="Consolas" panose="020B0609020204030204" pitchFamily="49" charset="0"/>
              </a:rPr>
              <a:t>close</a:t>
            </a:r>
            <a:r>
              <a:rPr lang="en-IN" b="0" i="0" dirty="0">
                <a:solidFill>
                  <a:srgbClr val="000000"/>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B53C4C05-E9D9-4518-8DA9-F9F01DFF3994}"/>
              </a:ext>
            </a:extLst>
          </p:cNvPr>
          <p:cNvSpPr txBox="1"/>
          <p:nvPr/>
        </p:nvSpPr>
        <p:spPr>
          <a:xfrm>
            <a:off x="6844750" y="5313117"/>
            <a:ext cx="4373214" cy="707886"/>
          </a:xfrm>
          <a:prstGeom prst="rect">
            <a:avLst/>
          </a:prstGeom>
          <a:noFill/>
        </p:spPr>
        <p:txBody>
          <a:bodyPr wrap="square">
            <a:spAutoFit/>
          </a:bodyPr>
          <a:lstStyle/>
          <a:p>
            <a:r>
              <a:rPr lang="en-US" sz="2000" b="1" i="1" dirty="0">
                <a:solidFill>
                  <a:srgbClr val="00B050"/>
                </a:solidFill>
                <a:effectLst/>
              </a:rPr>
              <a:t>Note: The file object also provides a set of access methods to write files.</a:t>
            </a:r>
            <a:endParaRPr lang="en-IN" sz="2000" b="1" i="1" dirty="0">
              <a:solidFill>
                <a:srgbClr val="00B050"/>
              </a:solidFill>
            </a:endParaRPr>
          </a:p>
        </p:txBody>
      </p:sp>
    </p:spTree>
    <p:extLst>
      <p:ext uri="{BB962C8B-B14F-4D97-AF65-F5344CB8AC3E}">
        <p14:creationId xmlns:p14="http://schemas.microsoft.com/office/powerpoint/2010/main" val="2384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6B70-2C97-48EE-8190-61104D1F46D1}"/>
              </a:ext>
            </a:extLst>
          </p:cNvPr>
          <p:cNvSpPr>
            <a:spLocks noGrp="1"/>
          </p:cNvSpPr>
          <p:nvPr>
            <p:ph type="title"/>
          </p:nvPr>
        </p:nvSpPr>
        <p:spPr>
          <a:xfrm>
            <a:off x="838200" y="285612"/>
            <a:ext cx="10515600" cy="1325563"/>
          </a:xfrm>
        </p:spPr>
        <p:txBody>
          <a:bodyPr/>
          <a:lstStyle/>
          <a:p>
            <a:r>
              <a:rPr lang="en-IN" dirty="0"/>
              <a:t>File Writing </a:t>
            </a:r>
          </a:p>
        </p:txBody>
      </p:sp>
      <p:sp>
        <p:nvSpPr>
          <p:cNvPr id="3" name="Content Placeholder 2">
            <a:extLst>
              <a:ext uri="{FF2B5EF4-FFF2-40B4-BE49-F238E27FC236}">
                <a16:creationId xmlns:a16="http://schemas.microsoft.com/office/drawing/2014/main" id="{CC199E5C-F945-4BAE-8D34-75ACC4D1AE98}"/>
              </a:ext>
            </a:extLst>
          </p:cNvPr>
          <p:cNvSpPr>
            <a:spLocks noGrp="1"/>
          </p:cNvSpPr>
          <p:nvPr>
            <p:ph idx="1"/>
          </p:nvPr>
        </p:nvSpPr>
        <p:spPr>
          <a:xfrm>
            <a:off x="838200" y="1497496"/>
            <a:ext cx="10515600" cy="4679467"/>
          </a:xfrm>
        </p:spPr>
        <p:txBody>
          <a:bodyPr>
            <a:noAutofit/>
          </a:bodyPr>
          <a:lstStyle/>
          <a:p>
            <a:r>
              <a:rPr lang="en-US" sz="2200" dirty="0"/>
              <a:t>There are following ways to write into a file:</a:t>
            </a:r>
          </a:p>
          <a:p>
            <a:pPr lvl="1"/>
            <a:r>
              <a:rPr lang="en-US" sz="2200" b="1" dirty="0"/>
              <a:t>Writing to an existing file: </a:t>
            </a:r>
            <a:r>
              <a:rPr kumimoji="0" lang="en-US" altLang="en-US" sz="2200" b="0" i="0" u="none" strike="noStrike" cap="none" normalizeH="0" baseline="0" dirty="0">
                <a:ln>
                  <a:noFill/>
                </a:ln>
                <a:solidFill>
                  <a:srgbClr val="000000"/>
                </a:solidFill>
                <a:effectLst/>
              </a:rPr>
              <a:t>To write to an existing file, you must add a parameter to the </a:t>
            </a:r>
            <a:r>
              <a:rPr kumimoji="0" lang="en-US" altLang="en-US" sz="2200" b="0" i="0" u="none" strike="noStrike" cap="none" normalizeH="0" baseline="0" dirty="0">
                <a:ln>
                  <a:noFill/>
                </a:ln>
                <a:solidFill>
                  <a:srgbClr val="DC143C"/>
                </a:solidFill>
                <a:effectLst/>
              </a:rPr>
              <a:t>open()</a:t>
            </a:r>
            <a:r>
              <a:rPr kumimoji="0" lang="en-US" altLang="en-US" sz="2200" b="0" i="0" u="none" strike="noStrike" cap="none" normalizeH="0" baseline="0" dirty="0">
                <a:ln>
                  <a:noFill/>
                </a:ln>
                <a:solidFill>
                  <a:srgbClr val="000000"/>
                </a:solidFill>
                <a:effectLst/>
              </a:rPr>
              <a:t> function.</a:t>
            </a:r>
          </a:p>
          <a:p>
            <a:pPr lvl="2"/>
            <a:r>
              <a:rPr kumimoji="0" lang="en-US" altLang="en-US" sz="2200" b="0" i="0" u="none" strike="noStrike" cap="none" normalizeH="0" baseline="0" dirty="0">
                <a:ln>
                  <a:noFill/>
                </a:ln>
                <a:solidFill>
                  <a:srgbClr val="DC143C"/>
                </a:solidFill>
                <a:effectLst/>
              </a:rPr>
              <a:t>"a"</a:t>
            </a:r>
            <a:r>
              <a:rPr kumimoji="0" lang="en-US" altLang="en-US" sz="2200" b="0" i="0" u="none" strike="noStrike" cap="none" normalizeH="0" baseline="0" dirty="0">
                <a:ln>
                  <a:noFill/>
                </a:ln>
                <a:solidFill>
                  <a:srgbClr val="000000"/>
                </a:solidFill>
                <a:effectLst/>
              </a:rPr>
              <a:t> - Append - will append to the end of the file</a:t>
            </a:r>
            <a:endParaRPr lang="en-US" altLang="en-US" sz="2200" dirty="0"/>
          </a:p>
          <a:p>
            <a:pPr lvl="2"/>
            <a:r>
              <a:rPr kumimoji="0" lang="en-US" altLang="en-US" sz="2200" b="0" i="0" u="none" strike="noStrike" cap="none" normalizeH="0" baseline="0" dirty="0">
                <a:ln>
                  <a:noFill/>
                </a:ln>
                <a:solidFill>
                  <a:srgbClr val="DC143C"/>
                </a:solidFill>
                <a:effectLst/>
              </a:rPr>
              <a:t>"w"</a:t>
            </a:r>
            <a:r>
              <a:rPr kumimoji="0" lang="en-US" altLang="en-US" sz="2200" b="0" i="0" u="none" strike="noStrike" cap="none" normalizeH="0" baseline="0" dirty="0">
                <a:ln>
                  <a:noFill/>
                </a:ln>
                <a:solidFill>
                  <a:srgbClr val="000000"/>
                </a:solidFill>
                <a:effectLst/>
              </a:rPr>
              <a:t> - Write - will overwrite any existing content</a:t>
            </a:r>
            <a:endParaRPr lang="en-US" sz="2200" dirty="0"/>
          </a:p>
          <a:p>
            <a:pPr lvl="1"/>
            <a:endParaRPr lang="en-US" sz="2200" dirty="0"/>
          </a:p>
          <a:p>
            <a:pPr lvl="1"/>
            <a:r>
              <a:rPr lang="en-US" sz="2200" b="1" dirty="0"/>
              <a:t>Creating new file: </a:t>
            </a:r>
            <a:r>
              <a:rPr kumimoji="0" lang="en-US" altLang="en-US" sz="2200" b="0" i="0" u="none" strike="noStrike" cap="none" normalizeH="0" baseline="0" dirty="0">
                <a:ln>
                  <a:noFill/>
                </a:ln>
                <a:solidFill>
                  <a:srgbClr val="000000"/>
                </a:solidFill>
                <a:effectLst/>
              </a:rPr>
              <a:t>To create a new file in Python, use the </a:t>
            </a:r>
            <a:r>
              <a:rPr kumimoji="0" lang="en-US" altLang="en-US" sz="2200" b="0" i="0" u="none" strike="noStrike" cap="none" normalizeH="0" baseline="0" dirty="0">
                <a:ln>
                  <a:noFill/>
                </a:ln>
                <a:solidFill>
                  <a:srgbClr val="DC143C"/>
                </a:solidFill>
                <a:effectLst/>
              </a:rPr>
              <a:t>open()</a:t>
            </a:r>
            <a:r>
              <a:rPr kumimoji="0" lang="en-US" altLang="en-US" sz="2200" b="0" i="0" u="none" strike="noStrike" cap="none" normalizeH="0" baseline="0" dirty="0">
                <a:ln>
                  <a:noFill/>
                </a:ln>
                <a:solidFill>
                  <a:srgbClr val="000000"/>
                </a:solidFill>
                <a:effectLst/>
              </a:rPr>
              <a:t> method, with one of the following parameters.</a:t>
            </a:r>
            <a:endParaRPr lang="en-US" altLang="en-US" sz="2200" dirty="0"/>
          </a:p>
          <a:p>
            <a:pPr lvl="2"/>
            <a:r>
              <a:rPr kumimoji="0" lang="en-US" altLang="en-US" sz="2200" b="0" i="0" u="none" strike="noStrike" cap="none" normalizeH="0" baseline="0" dirty="0">
                <a:ln>
                  <a:noFill/>
                </a:ln>
                <a:solidFill>
                  <a:srgbClr val="DC143C"/>
                </a:solidFill>
                <a:effectLst/>
              </a:rPr>
              <a:t>"x"</a:t>
            </a:r>
            <a:r>
              <a:rPr kumimoji="0" lang="en-US" altLang="en-US" sz="2200" b="0" i="0" u="none" strike="noStrike" cap="none" normalizeH="0" baseline="0" dirty="0">
                <a:ln>
                  <a:noFill/>
                </a:ln>
                <a:solidFill>
                  <a:srgbClr val="000000"/>
                </a:solidFill>
                <a:effectLst/>
              </a:rPr>
              <a:t> - Create - will create a file, returns an error if the file exist</a:t>
            </a:r>
            <a:endParaRPr lang="en-US" altLang="en-US" sz="2200" dirty="0"/>
          </a:p>
          <a:p>
            <a:pPr lvl="2"/>
            <a:r>
              <a:rPr kumimoji="0" lang="en-US" altLang="en-US" sz="2200" b="0" i="0" u="none" strike="noStrike" cap="none" normalizeH="0" baseline="0" dirty="0">
                <a:ln>
                  <a:noFill/>
                </a:ln>
                <a:solidFill>
                  <a:srgbClr val="DC143C"/>
                </a:solidFill>
                <a:effectLst/>
              </a:rPr>
              <a:t>"a"</a:t>
            </a:r>
            <a:r>
              <a:rPr kumimoji="0" lang="en-US" altLang="en-US" sz="2200" b="0" i="0" u="none" strike="noStrike" cap="none" normalizeH="0" baseline="0" dirty="0">
                <a:ln>
                  <a:noFill/>
                </a:ln>
                <a:solidFill>
                  <a:srgbClr val="000000"/>
                </a:solidFill>
                <a:effectLst/>
              </a:rPr>
              <a:t> - Append - will create a file if the specified file does not exist</a:t>
            </a:r>
            <a:endParaRPr lang="en-US" altLang="en-US" sz="2200" dirty="0"/>
          </a:p>
          <a:p>
            <a:pPr lvl="2"/>
            <a:r>
              <a:rPr kumimoji="0" lang="en-US" altLang="en-US" sz="2200" b="0" i="0" u="none" strike="noStrike" cap="none" normalizeH="0" baseline="0" dirty="0">
                <a:ln>
                  <a:noFill/>
                </a:ln>
                <a:solidFill>
                  <a:srgbClr val="DC143C"/>
                </a:solidFill>
                <a:effectLst/>
              </a:rPr>
              <a:t>"w"</a:t>
            </a:r>
            <a:r>
              <a:rPr kumimoji="0" lang="en-US" altLang="en-US" sz="2200" b="0" i="0" u="none" strike="noStrike" cap="none" normalizeH="0" baseline="0" dirty="0">
                <a:ln>
                  <a:noFill/>
                </a:ln>
                <a:solidFill>
                  <a:srgbClr val="000000"/>
                </a:solidFill>
                <a:effectLst/>
              </a:rPr>
              <a:t> - Write - will create a file if the specified file does not exist</a:t>
            </a:r>
            <a:endParaRPr kumimoji="0" lang="en-US" altLang="en-US" sz="2200" b="0" i="0" u="none" strike="noStrike" cap="none" normalizeH="0" baseline="0" dirty="0">
              <a:ln>
                <a:noFill/>
              </a:ln>
              <a:solidFill>
                <a:schemeClr val="tx1"/>
              </a:solidFill>
              <a:effectLst/>
            </a:endParaRPr>
          </a:p>
          <a:p>
            <a:pPr marL="0" indent="0">
              <a:buNone/>
            </a:pPr>
            <a:endParaRPr lang="en-US" sz="2200" dirty="0"/>
          </a:p>
          <a:p>
            <a:r>
              <a:rPr lang="en-US" sz="2200" dirty="0"/>
              <a:t>The </a:t>
            </a:r>
            <a:r>
              <a:rPr lang="en-US" sz="2200" b="1" i="1" dirty="0">
                <a:solidFill>
                  <a:srgbClr val="C00000"/>
                </a:solidFill>
              </a:rPr>
              <a:t>write() </a:t>
            </a:r>
            <a:r>
              <a:rPr lang="en-US" sz="2200" dirty="0"/>
              <a:t>method is used to write strings to a file.</a:t>
            </a:r>
            <a:endParaRPr lang="en-IN" sz="2200" dirty="0"/>
          </a:p>
        </p:txBody>
      </p:sp>
    </p:spTree>
    <p:extLst>
      <p:ext uri="{BB962C8B-B14F-4D97-AF65-F5344CB8AC3E}">
        <p14:creationId xmlns:p14="http://schemas.microsoft.com/office/powerpoint/2010/main" val="221463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6B70-2C97-48EE-8190-61104D1F46D1}"/>
              </a:ext>
            </a:extLst>
          </p:cNvPr>
          <p:cNvSpPr>
            <a:spLocks noGrp="1"/>
          </p:cNvSpPr>
          <p:nvPr>
            <p:ph type="title"/>
          </p:nvPr>
        </p:nvSpPr>
        <p:spPr>
          <a:xfrm>
            <a:off x="838200" y="285612"/>
            <a:ext cx="10515600" cy="1013101"/>
          </a:xfrm>
        </p:spPr>
        <p:txBody>
          <a:bodyPr/>
          <a:lstStyle/>
          <a:p>
            <a:r>
              <a:rPr lang="en-US" sz="4400" dirty="0"/>
              <a:t>Writing to </a:t>
            </a:r>
            <a:r>
              <a:rPr lang="en-US" dirty="0"/>
              <a:t>an E</a:t>
            </a:r>
            <a:r>
              <a:rPr lang="en-US" sz="4400" dirty="0"/>
              <a:t>xisting </a:t>
            </a:r>
            <a:r>
              <a:rPr lang="en-US" dirty="0"/>
              <a:t>F</a:t>
            </a:r>
            <a:r>
              <a:rPr lang="en-US" sz="4400" dirty="0"/>
              <a:t>ile: Appending</a:t>
            </a:r>
            <a:endParaRPr lang="en-IN" dirty="0"/>
          </a:p>
        </p:txBody>
      </p:sp>
      <p:sp>
        <p:nvSpPr>
          <p:cNvPr id="7" name="TextBox 6">
            <a:extLst>
              <a:ext uri="{FF2B5EF4-FFF2-40B4-BE49-F238E27FC236}">
                <a16:creationId xmlns:a16="http://schemas.microsoft.com/office/drawing/2014/main" id="{1034A6F9-FCEA-43C8-96DA-BCBD3837160F}"/>
              </a:ext>
            </a:extLst>
          </p:cNvPr>
          <p:cNvSpPr txBox="1"/>
          <p:nvPr/>
        </p:nvSpPr>
        <p:spPr>
          <a:xfrm>
            <a:off x="440635" y="1990183"/>
            <a:ext cx="5655365" cy="3416320"/>
          </a:xfrm>
          <a:prstGeom prst="rect">
            <a:avLst/>
          </a:prstGeom>
          <a:solidFill>
            <a:schemeClr val="bg1">
              <a:lumMod val="95000"/>
            </a:schemeClr>
          </a:solidFill>
        </p:spPr>
        <p:txBody>
          <a:bodyPr wrap="square">
            <a:spAutoFit/>
          </a:bodyPr>
          <a:lstStyle/>
          <a:p>
            <a:pPr algn="l"/>
            <a:r>
              <a:rPr lang="en-US" b="1" i="0" dirty="0">
                <a:effectLst/>
              </a:rPr>
              <a:t>#Example: Open the file “Myfile2.txt" and append content to the file</a:t>
            </a:r>
          </a:p>
          <a:p>
            <a:endParaRPr lang="en-US" dirty="0">
              <a:solidFill>
                <a:srgbClr val="000000"/>
              </a:solidFill>
              <a:latin typeface="Consolas" panose="020B0609020204030204" pitchFamily="49" charset="0"/>
            </a:endParaRPr>
          </a:p>
          <a:p>
            <a:r>
              <a:rPr lang="en-US" b="0" i="0" dirty="0">
                <a:solidFill>
                  <a:srgbClr val="000000"/>
                </a:solidFill>
                <a:effectLst/>
                <a:latin typeface="Consolas" panose="020B0609020204030204" pitchFamily="49" charset="0"/>
              </a:rPr>
              <a:t>f = </a:t>
            </a:r>
            <a:r>
              <a:rPr lang="en-US" b="0" i="0" dirty="0">
                <a:solidFill>
                  <a:srgbClr val="0000CD"/>
                </a:solidFill>
                <a:effectLst/>
                <a:latin typeface="Consolas" panose="020B0609020204030204" pitchFamily="49" charset="0"/>
              </a:rPr>
              <a:t>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“Myfile2.txt"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write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"Now the file has more content!"</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close</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#open and read the file after the appending:</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f = </a:t>
            </a:r>
            <a:r>
              <a:rPr lang="en-US" b="0" i="0" dirty="0">
                <a:solidFill>
                  <a:srgbClr val="0000CD"/>
                </a:solidFill>
                <a:effectLst/>
                <a:latin typeface="Consolas" panose="020B0609020204030204" pitchFamily="49" charset="0"/>
              </a:rPr>
              <a:t>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“Myfile2.txt"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f.read</a:t>
            </a:r>
            <a:r>
              <a:rPr lang="en-US" b="0" i="0" dirty="0">
                <a:solidFill>
                  <a:srgbClr val="000000"/>
                </a:solidFill>
                <a:effectLst/>
                <a:latin typeface="Consolas" panose="020B0609020204030204" pitchFamily="49" charset="0"/>
              </a:rPr>
              <a:t>())</a:t>
            </a:r>
          </a:p>
          <a:p>
            <a:r>
              <a:rPr lang="en-US" dirty="0" err="1">
                <a:solidFill>
                  <a:srgbClr val="000000"/>
                </a:solidFill>
                <a:latin typeface="Consolas" panose="020B0609020204030204" pitchFamily="49" charset="0"/>
              </a:rPr>
              <a:t>f.</a:t>
            </a:r>
            <a:r>
              <a:rPr lang="en-US" dirty="0" err="1">
                <a:solidFill>
                  <a:srgbClr val="0070C0"/>
                </a:solidFill>
                <a:latin typeface="Consolas" panose="020B0609020204030204" pitchFamily="49" charset="0"/>
              </a:rPr>
              <a:t>close</a:t>
            </a:r>
            <a:r>
              <a:rPr lang="en-US" dirty="0">
                <a:solidFill>
                  <a:srgbClr val="000000"/>
                </a:solidFill>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687B65F5-6FE6-4183-B1A5-47ABDFAD46A4}"/>
              </a:ext>
            </a:extLst>
          </p:cNvPr>
          <p:cNvSpPr txBox="1"/>
          <p:nvPr/>
        </p:nvSpPr>
        <p:spPr>
          <a:xfrm>
            <a:off x="6652591" y="3980404"/>
            <a:ext cx="5181600" cy="1754326"/>
          </a:xfrm>
          <a:prstGeom prst="rect">
            <a:avLst/>
          </a:prstGeom>
          <a:solidFill>
            <a:schemeClr val="bg1">
              <a:lumMod val="85000"/>
            </a:schemeClr>
          </a:solidFill>
        </p:spPr>
        <p:txBody>
          <a:bodyPr wrap="square">
            <a:spAutoFit/>
          </a:bodyPr>
          <a:lstStyle/>
          <a:p>
            <a:r>
              <a:rPr lang="en-US" b="1" i="0" dirty="0">
                <a:effectLst/>
                <a:latin typeface="consolas" panose="020B0609020204030204" pitchFamily="49" charset="0"/>
              </a:rPr>
              <a:t>Output:</a:t>
            </a:r>
          </a:p>
          <a:p>
            <a:endParaRPr lang="en-US" b="1" i="0" dirty="0">
              <a:effectLst/>
              <a:latin typeface="consolas" panose="020B0609020204030204" pitchFamily="49" charset="0"/>
            </a:endParaRPr>
          </a:p>
          <a:p>
            <a:r>
              <a:rPr lang="en-US" b="0" i="0" dirty="0">
                <a:effectLst/>
                <a:latin typeface="consolas" panose="020B0609020204030204" pitchFamily="49" charset="0"/>
              </a:rPr>
              <a:t>Hello! Welcome to Myfile2.txt</a:t>
            </a:r>
            <a:br>
              <a:rPr lang="en-US" dirty="0"/>
            </a:br>
            <a:r>
              <a:rPr lang="en-US" b="0" i="0" dirty="0">
                <a:effectLst/>
                <a:latin typeface="consolas" panose="020B0609020204030204" pitchFamily="49" charset="0"/>
              </a:rPr>
              <a:t>This file is for testing purposes.</a:t>
            </a:r>
            <a:br>
              <a:rPr lang="en-US" dirty="0"/>
            </a:br>
            <a:r>
              <a:rPr lang="en-US" b="0" i="0" dirty="0">
                <a:effectLst/>
                <a:latin typeface="consolas" panose="020B0609020204030204" pitchFamily="49" charset="0"/>
              </a:rPr>
              <a:t>Good </a:t>
            </a:r>
            <a:r>
              <a:rPr lang="en-US" b="0" i="0" dirty="0" err="1">
                <a:effectLst/>
                <a:latin typeface="consolas" panose="020B0609020204030204" pitchFamily="49" charset="0"/>
              </a:rPr>
              <a:t>Luck!Now</a:t>
            </a:r>
            <a:r>
              <a:rPr lang="en-US" b="0" i="0" dirty="0">
                <a:effectLst/>
                <a:latin typeface="consolas" panose="020B0609020204030204" pitchFamily="49" charset="0"/>
              </a:rPr>
              <a:t> the file has more content!</a:t>
            </a:r>
            <a:endParaRPr lang="en-IN" dirty="0"/>
          </a:p>
        </p:txBody>
      </p:sp>
      <p:sp>
        <p:nvSpPr>
          <p:cNvPr id="11" name="TextBox 10">
            <a:extLst>
              <a:ext uri="{FF2B5EF4-FFF2-40B4-BE49-F238E27FC236}">
                <a16:creationId xmlns:a16="http://schemas.microsoft.com/office/drawing/2014/main" id="{194F2938-95D0-4344-A960-86BAF97A5A2E}"/>
              </a:ext>
            </a:extLst>
          </p:cNvPr>
          <p:cNvSpPr txBox="1"/>
          <p:nvPr/>
        </p:nvSpPr>
        <p:spPr>
          <a:xfrm>
            <a:off x="6569765" y="1990183"/>
            <a:ext cx="5181600" cy="1631216"/>
          </a:xfrm>
          <a:prstGeom prst="rect">
            <a:avLst/>
          </a:prstGeom>
          <a:solidFill>
            <a:schemeClr val="bg1">
              <a:lumMod val="95000"/>
            </a:schemeClr>
          </a:solidFill>
        </p:spPr>
        <p:txBody>
          <a:bodyPr wrap="square" rtlCol="0">
            <a:spAutoFit/>
          </a:bodyPr>
          <a:lstStyle/>
          <a:p>
            <a:r>
              <a:rPr lang="en-US" sz="2000" b="1" dirty="0"/>
              <a:t>Myfile2.txt</a:t>
            </a:r>
          </a:p>
          <a:p>
            <a:endParaRPr lang="en-US" sz="2000" dirty="0"/>
          </a:p>
          <a:p>
            <a:r>
              <a:rPr lang="en-US" sz="2000" b="0" i="0" dirty="0">
                <a:effectLst/>
                <a:latin typeface="consolas" panose="020B0609020204030204" pitchFamily="49" charset="0"/>
              </a:rPr>
              <a:t>Hello! Welcome to Myfile2.txt</a:t>
            </a:r>
            <a:br>
              <a:rPr lang="en-US" sz="2000" dirty="0"/>
            </a:br>
            <a:r>
              <a:rPr lang="en-US" sz="2000" b="0" i="0" dirty="0">
                <a:effectLst/>
                <a:latin typeface="consolas" panose="020B0609020204030204" pitchFamily="49" charset="0"/>
              </a:rPr>
              <a:t>This file is for testing purposes.</a:t>
            </a:r>
            <a:br>
              <a:rPr lang="en-US" sz="2000" dirty="0"/>
            </a:br>
            <a:r>
              <a:rPr lang="en-US" sz="2000" b="0" i="0" dirty="0">
                <a:effectLst/>
                <a:latin typeface="consolas" panose="020B0609020204030204" pitchFamily="49" charset="0"/>
              </a:rPr>
              <a:t>Good Luck!</a:t>
            </a:r>
            <a:endParaRPr lang="en-IN" sz="2000" dirty="0"/>
          </a:p>
        </p:txBody>
      </p:sp>
    </p:spTree>
    <p:extLst>
      <p:ext uri="{BB962C8B-B14F-4D97-AF65-F5344CB8AC3E}">
        <p14:creationId xmlns:p14="http://schemas.microsoft.com/office/powerpoint/2010/main" val="20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6B70-2C97-48EE-8190-61104D1F46D1}"/>
              </a:ext>
            </a:extLst>
          </p:cNvPr>
          <p:cNvSpPr>
            <a:spLocks noGrp="1"/>
          </p:cNvSpPr>
          <p:nvPr>
            <p:ph type="title"/>
          </p:nvPr>
        </p:nvSpPr>
        <p:spPr>
          <a:xfrm>
            <a:off x="838200" y="285612"/>
            <a:ext cx="10515600" cy="1013101"/>
          </a:xfrm>
        </p:spPr>
        <p:txBody>
          <a:bodyPr/>
          <a:lstStyle/>
          <a:p>
            <a:r>
              <a:rPr lang="en-US" sz="4400" dirty="0"/>
              <a:t>Writing to </a:t>
            </a:r>
            <a:r>
              <a:rPr lang="en-US" dirty="0"/>
              <a:t>an E</a:t>
            </a:r>
            <a:r>
              <a:rPr lang="en-US" sz="4400" dirty="0"/>
              <a:t>xisting </a:t>
            </a:r>
            <a:r>
              <a:rPr lang="en-US" dirty="0"/>
              <a:t>F</a:t>
            </a:r>
            <a:r>
              <a:rPr lang="en-US" sz="4400" dirty="0"/>
              <a:t>ile: Overwriting</a:t>
            </a:r>
            <a:endParaRPr lang="en-IN" dirty="0"/>
          </a:p>
        </p:txBody>
      </p:sp>
      <p:sp>
        <p:nvSpPr>
          <p:cNvPr id="7" name="TextBox 6">
            <a:extLst>
              <a:ext uri="{FF2B5EF4-FFF2-40B4-BE49-F238E27FC236}">
                <a16:creationId xmlns:a16="http://schemas.microsoft.com/office/drawing/2014/main" id="{1034A6F9-FCEA-43C8-96DA-BCBD3837160F}"/>
              </a:ext>
            </a:extLst>
          </p:cNvPr>
          <p:cNvSpPr txBox="1"/>
          <p:nvPr/>
        </p:nvSpPr>
        <p:spPr>
          <a:xfrm>
            <a:off x="612912" y="2113217"/>
            <a:ext cx="5999923" cy="3200876"/>
          </a:xfrm>
          <a:prstGeom prst="rect">
            <a:avLst/>
          </a:prstGeom>
          <a:solidFill>
            <a:schemeClr val="bg1">
              <a:lumMod val="95000"/>
            </a:schemeClr>
          </a:solidFill>
        </p:spPr>
        <p:txBody>
          <a:bodyPr wrap="square">
            <a:spAutoFit/>
          </a:bodyPr>
          <a:lstStyle/>
          <a:p>
            <a:pPr algn="l"/>
            <a:r>
              <a:rPr lang="en-US" sz="2000" b="1" i="0" dirty="0">
                <a:effectLst/>
              </a:rPr>
              <a:t>#Example: Open the file “Myfile2.txt" and </a:t>
            </a:r>
            <a:r>
              <a:rPr lang="en-IN" sz="2000" b="1" i="0" dirty="0">
                <a:solidFill>
                  <a:srgbClr val="000000"/>
                </a:solidFill>
                <a:effectLst/>
              </a:rPr>
              <a:t>overwrite the content</a:t>
            </a:r>
            <a:endParaRPr lang="en-US" sz="2000" b="1" i="0" dirty="0">
              <a:effectLst/>
            </a:endParaRPr>
          </a:p>
          <a:p>
            <a:endParaRPr lang="en-US" dirty="0">
              <a:solidFill>
                <a:srgbClr val="000000"/>
              </a:solidFill>
              <a:latin typeface="Consolas" panose="020B0609020204030204" pitchFamily="49" charset="0"/>
            </a:endParaRPr>
          </a:p>
          <a:p>
            <a:r>
              <a:rPr lang="en-US" b="0" i="0" dirty="0">
                <a:solidFill>
                  <a:srgbClr val="000000"/>
                </a:solidFill>
                <a:effectLst/>
                <a:latin typeface="Consolas" panose="020B0609020204030204" pitchFamily="49" charset="0"/>
              </a:rPr>
              <a:t>f = </a:t>
            </a:r>
            <a:r>
              <a:rPr lang="en-US" b="0" i="0" dirty="0">
                <a:solidFill>
                  <a:srgbClr val="0000CD"/>
                </a:solidFill>
                <a:effectLst/>
                <a:latin typeface="Consolas" panose="020B0609020204030204" pitchFamily="49" charset="0"/>
              </a:rPr>
              <a:t>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“Myfile2.txt"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"w"</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f.write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"Woops! I have deleted the content!"</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close</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#open and read the file after the appending:</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f = </a:t>
            </a:r>
            <a:r>
              <a:rPr lang="en-US" b="0" i="0" dirty="0">
                <a:solidFill>
                  <a:srgbClr val="0000CD"/>
                </a:solidFill>
                <a:effectLst/>
                <a:latin typeface="Consolas" panose="020B0609020204030204" pitchFamily="49" charset="0"/>
              </a:rPr>
              <a:t>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“Myfile2.txt"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f.read</a:t>
            </a:r>
            <a:r>
              <a:rPr lang="en-US" b="0" i="0" dirty="0">
                <a:solidFill>
                  <a:srgbClr val="000000"/>
                </a:solidFill>
                <a:effectLst/>
                <a:latin typeface="Consolas" panose="020B0609020204030204" pitchFamily="49" charset="0"/>
              </a:rPr>
              <a:t>())</a:t>
            </a:r>
          </a:p>
          <a:p>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close</a:t>
            </a:r>
            <a:r>
              <a:rPr lang="en-US"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687B65F5-6FE6-4183-B1A5-47ABDFAD46A4}"/>
              </a:ext>
            </a:extLst>
          </p:cNvPr>
          <p:cNvSpPr txBox="1"/>
          <p:nvPr/>
        </p:nvSpPr>
        <p:spPr>
          <a:xfrm>
            <a:off x="6821557" y="4370340"/>
            <a:ext cx="5181600" cy="923330"/>
          </a:xfrm>
          <a:prstGeom prst="rect">
            <a:avLst/>
          </a:prstGeom>
          <a:solidFill>
            <a:schemeClr val="bg1">
              <a:lumMod val="85000"/>
            </a:schemeClr>
          </a:solidFill>
        </p:spPr>
        <p:txBody>
          <a:bodyPr wrap="square">
            <a:spAutoFit/>
          </a:bodyPr>
          <a:lstStyle/>
          <a:p>
            <a:r>
              <a:rPr lang="en-US" b="1" i="0" dirty="0">
                <a:effectLst/>
                <a:latin typeface="consolas" panose="020B0609020204030204" pitchFamily="49" charset="0"/>
              </a:rPr>
              <a:t>Output:</a:t>
            </a:r>
          </a:p>
          <a:p>
            <a:endParaRPr lang="en-US" b="1" i="0" dirty="0">
              <a:effectLst/>
              <a:latin typeface="consolas" panose="020B0609020204030204" pitchFamily="49" charset="0"/>
            </a:endParaRPr>
          </a:p>
          <a:p>
            <a:r>
              <a:rPr lang="en-US" b="0" i="0" dirty="0">
                <a:effectLst/>
                <a:latin typeface="consolas" panose="020B0609020204030204" pitchFamily="49" charset="0"/>
              </a:rPr>
              <a:t>Woops! I have deleted the content!</a:t>
            </a:r>
            <a:endParaRPr lang="en-IN" dirty="0"/>
          </a:p>
        </p:txBody>
      </p:sp>
      <p:sp>
        <p:nvSpPr>
          <p:cNvPr id="3" name="TextBox 2">
            <a:extLst>
              <a:ext uri="{FF2B5EF4-FFF2-40B4-BE49-F238E27FC236}">
                <a16:creationId xmlns:a16="http://schemas.microsoft.com/office/drawing/2014/main" id="{DD331934-94A8-472E-B95A-D5872565687C}"/>
              </a:ext>
            </a:extLst>
          </p:cNvPr>
          <p:cNvSpPr txBox="1"/>
          <p:nvPr/>
        </p:nvSpPr>
        <p:spPr>
          <a:xfrm>
            <a:off x="6821557" y="2188196"/>
            <a:ext cx="5181600" cy="1477328"/>
          </a:xfrm>
          <a:prstGeom prst="rect">
            <a:avLst/>
          </a:prstGeom>
          <a:solidFill>
            <a:schemeClr val="bg1">
              <a:lumMod val="85000"/>
            </a:schemeClr>
          </a:solidFill>
        </p:spPr>
        <p:txBody>
          <a:bodyPr wrap="square">
            <a:spAutoFit/>
          </a:bodyPr>
          <a:lstStyle/>
          <a:p>
            <a:r>
              <a:rPr lang="en-US" b="1" i="0" dirty="0">
                <a:effectLst/>
                <a:latin typeface="consolas" panose="020B0609020204030204" pitchFamily="49" charset="0"/>
              </a:rPr>
              <a:t># Myfile2.txt</a:t>
            </a:r>
          </a:p>
          <a:p>
            <a:endParaRPr lang="en-US" b="1" i="0" dirty="0">
              <a:effectLst/>
              <a:latin typeface="consolas" panose="020B0609020204030204" pitchFamily="49" charset="0"/>
            </a:endParaRPr>
          </a:p>
          <a:p>
            <a:r>
              <a:rPr lang="en-US" b="0" i="0" dirty="0">
                <a:effectLst/>
                <a:latin typeface="consolas" panose="020B0609020204030204" pitchFamily="49" charset="0"/>
              </a:rPr>
              <a:t>Hello! Welcome to Myfile.txt</a:t>
            </a:r>
            <a:br>
              <a:rPr lang="en-US" dirty="0"/>
            </a:br>
            <a:r>
              <a:rPr lang="en-US" b="0" i="0" dirty="0">
                <a:effectLst/>
                <a:latin typeface="consolas" panose="020B0609020204030204" pitchFamily="49" charset="0"/>
              </a:rPr>
              <a:t>This file is for testing purposes.</a:t>
            </a:r>
            <a:br>
              <a:rPr lang="en-US" dirty="0"/>
            </a:br>
            <a:r>
              <a:rPr lang="en-US" b="0" i="0" dirty="0">
                <a:effectLst/>
                <a:latin typeface="consolas" panose="020B0609020204030204" pitchFamily="49" charset="0"/>
              </a:rPr>
              <a:t>Good Luck!</a:t>
            </a:r>
            <a:endParaRPr lang="en-IN" dirty="0"/>
          </a:p>
        </p:txBody>
      </p:sp>
    </p:spTree>
    <p:extLst>
      <p:ext uri="{BB962C8B-B14F-4D97-AF65-F5344CB8AC3E}">
        <p14:creationId xmlns:p14="http://schemas.microsoft.com/office/powerpoint/2010/main" val="118479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6B70-2C97-48EE-8190-61104D1F46D1}"/>
              </a:ext>
            </a:extLst>
          </p:cNvPr>
          <p:cNvSpPr>
            <a:spLocks noGrp="1"/>
          </p:cNvSpPr>
          <p:nvPr>
            <p:ph type="title"/>
          </p:nvPr>
        </p:nvSpPr>
        <p:spPr>
          <a:xfrm>
            <a:off x="838200" y="285612"/>
            <a:ext cx="10515600" cy="1013101"/>
          </a:xfrm>
        </p:spPr>
        <p:txBody>
          <a:bodyPr/>
          <a:lstStyle/>
          <a:p>
            <a:r>
              <a:rPr lang="en-US" sz="4400" dirty="0"/>
              <a:t>Create a New File</a:t>
            </a:r>
            <a:endParaRPr lang="en-IN" dirty="0"/>
          </a:p>
        </p:txBody>
      </p:sp>
      <p:sp>
        <p:nvSpPr>
          <p:cNvPr id="7" name="TextBox 6">
            <a:extLst>
              <a:ext uri="{FF2B5EF4-FFF2-40B4-BE49-F238E27FC236}">
                <a16:creationId xmlns:a16="http://schemas.microsoft.com/office/drawing/2014/main" id="{1034A6F9-FCEA-43C8-96DA-BCBD3837160F}"/>
              </a:ext>
            </a:extLst>
          </p:cNvPr>
          <p:cNvSpPr txBox="1"/>
          <p:nvPr/>
        </p:nvSpPr>
        <p:spPr>
          <a:xfrm>
            <a:off x="533399" y="1526476"/>
            <a:ext cx="5999923" cy="2893100"/>
          </a:xfrm>
          <a:prstGeom prst="rect">
            <a:avLst/>
          </a:prstGeom>
          <a:solidFill>
            <a:schemeClr val="bg1">
              <a:lumMod val="95000"/>
            </a:schemeClr>
          </a:solidFill>
        </p:spPr>
        <p:txBody>
          <a:bodyPr wrap="square">
            <a:spAutoFit/>
          </a:bodyPr>
          <a:lstStyle/>
          <a:p>
            <a:pPr algn="l"/>
            <a:r>
              <a:rPr lang="en-US" sz="2000" b="1" i="0" dirty="0">
                <a:effectLst/>
              </a:rPr>
              <a:t>#Example: </a:t>
            </a:r>
            <a:r>
              <a:rPr lang="en-US" sz="2000" b="1" i="0" dirty="0">
                <a:solidFill>
                  <a:srgbClr val="000000"/>
                </a:solidFill>
                <a:effectLst/>
              </a:rPr>
              <a:t>Create a file called "myfile3.txt"</a:t>
            </a:r>
          </a:p>
          <a:p>
            <a:pPr algn="l"/>
            <a:endParaRPr lang="en-US" dirty="0">
              <a:solidFill>
                <a:srgbClr val="000000"/>
              </a:solidFill>
              <a:latin typeface="Consolas" panose="020B0609020204030204" pitchFamily="49" charset="0"/>
            </a:endParaRPr>
          </a:p>
          <a:p>
            <a:r>
              <a:rPr lang="en-US" b="0" i="0" dirty="0">
                <a:solidFill>
                  <a:srgbClr val="000000"/>
                </a:solidFill>
                <a:effectLst/>
                <a:latin typeface="Consolas" panose="020B0609020204030204" pitchFamily="49" charset="0"/>
              </a:rPr>
              <a:t>f = </a:t>
            </a:r>
            <a:r>
              <a:rPr lang="en-US" b="0" i="0" dirty="0">
                <a:solidFill>
                  <a:srgbClr val="0000CD"/>
                </a:solidFill>
                <a:effectLst/>
                <a:latin typeface="Consolas" panose="020B0609020204030204" pitchFamily="49" charset="0"/>
              </a:rPr>
              <a:t>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"myfile3.txt"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"x"</a:t>
            </a:r>
            <a:r>
              <a:rPr lang="en-US" b="0" i="0" dirty="0">
                <a:solidFill>
                  <a:srgbClr val="000000"/>
                </a:solidFill>
                <a:effectLst/>
                <a:latin typeface="Consolas" panose="020B0609020204030204" pitchFamily="49" charset="0"/>
              </a:rPr>
              <a:t>)</a:t>
            </a:r>
          </a:p>
          <a:p>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write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“It is written in this file.”)</a:t>
            </a:r>
            <a:br>
              <a:rPr lang="en-US" dirty="0"/>
            </a:br>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close</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8000"/>
                </a:solidFill>
                <a:effectLst/>
                <a:latin typeface="Consolas" panose="020B0609020204030204" pitchFamily="49" charset="0"/>
              </a:rPr>
              <a:t>#open and read the file after the appending:</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f = </a:t>
            </a:r>
            <a:r>
              <a:rPr lang="en-US" b="0" i="0" dirty="0">
                <a:solidFill>
                  <a:srgbClr val="0000CD"/>
                </a:solidFill>
                <a:effectLst/>
                <a:latin typeface="Consolas" panose="020B0609020204030204" pitchFamily="49" charset="0"/>
              </a:rPr>
              <a:t>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“Myfile3.txt"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f.read</a:t>
            </a:r>
            <a:r>
              <a:rPr lang="en-US" b="0" i="0" dirty="0">
                <a:solidFill>
                  <a:srgbClr val="000000"/>
                </a:solidFill>
                <a:effectLst/>
                <a:latin typeface="Consolas" panose="020B0609020204030204" pitchFamily="49" charset="0"/>
              </a:rPr>
              <a:t>())</a:t>
            </a:r>
          </a:p>
          <a:p>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close</a:t>
            </a:r>
            <a:r>
              <a:rPr lang="en-US"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687B65F5-6FE6-4183-B1A5-47ABDFAD46A4}"/>
              </a:ext>
            </a:extLst>
          </p:cNvPr>
          <p:cNvSpPr txBox="1"/>
          <p:nvPr/>
        </p:nvSpPr>
        <p:spPr>
          <a:xfrm>
            <a:off x="6821557" y="3429000"/>
            <a:ext cx="5181600" cy="923330"/>
          </a:xfrm>
          <a:prstGeom prst="rect">
            <a:avLst/>
          </a:prstGeom>
          <a:solidFill>
            <a:schemeClr val="bg1">
              <a:lumMod val="85000"/>
            </a:schemeClr>
          </a:solidFill>
        </p:spPr>
        <p:txBody>
          <a:bodyPr wrap="square">
            <a:spAutoFit/>
          </a:bodyPr>
          <a:lstStyle/>
          <a:p>
            <a:r>
              <a:rPr lang="en-US" b="1" i="0" dirty="0">
                <a:effectLst/>
                <a:latin typeface="consolas" panose="020B0609020204030204" pitchFamily="49" charset="0"/>
              </a:rPr>
              <a:t>Output:</a:t>
            </a:r>
          </a:p>
          <a:p>
            <a:endParaRPr lang="en-US" b="1" i="0" dirty="0">
              <a:effectLst/>
              <a:latin typeface="consolas" panose="020B0609020204030204" pitchFamily="49" charset="0"/>
            </a:endParaRPr>
          </a:p>
          <a:p>
            <a:r>
              <a:rPr lang="en-US" b="0" i="0" dirty="0">
                <a:effectLst/>
                <a:latin typeface="consolas" panose="020B0609020204030204" pitchFamily="49" charset="0"/>
              </a:rPr>
              <a:t>It is written in this file.</a:t>
            </a:r>
            <a:endParaRPr lang="en-IN" dirty="0"/>
          </a:p>
        </p:txBody>
      </p:sp>
      <p:sp>
        <p:nvSpPr>
          <p:cNvPr id="3" name="TextBox 2">
            <a:extLst>
              <a:ext uri="{FF2B5EF4-FFF2-40B4-BE49-F238E27FC236}">
                <a16:creationId xmlns:a16="http://schemas.microsoft.com/office/drawing/2014/main" id="{DD331934-94A8-472E-B95A-D5872565687C}"/>
              </a:ext>
            </a:extLst>
          </p:cNvPr>
          <p:cNvSpPr txBox="1"/>
          <p:nvPr/>
        </p:nvSpPr>
        <p:spPr>
          <a:xfrm>
            <a:off x="6821557" y="1936404"/>
            <a:ext cx="5181600" cy="923330"/>
          </a:xfrm>
          <a:prstGeom prst="rect">
            <a:avLst/>
          </a:prstGeom>
          <a:solidFill>
            <a:schemeClr val="bg1">
              <a:lumMod val="85000"/>
            </a:schemeClr>
          </a:solidFill>
        </p:spPr>
        <p:txBody>
          <a:bodyPr wrap="square">
            <a:spAutoFit/>
          </a:bodyPr>
          <a:lstStyle/>
          <a:p>
            <a:r>
              <a:rPr lang="en-US" b="1" i="0" dirty="0">
                <a:effectLst/>
                <a:latin typeface="consolas" panose="020B0609020204030204" pitchFamily="49" charset="0"/>
              </a:rPr>
              <a:t># Myfile3.txt</a:t>
            </a:r>
          </a:p>
          <a:p>
            <a:endParaRPr lang="en-US" b="1" i="0" dirty="0">
              <a:effectLst/>
              <a:latin typeface="consolas" panose="020B0609020204030204" pitchFamily="49" charset="0"/>
            </a:endParaRPr>
          </a:p>
          <a:p>
            <a:r>
              <a:rPr lang="en-US" b="0" i="0" dirty="0">
                <a:effectLst/>
                <a:latin typeface="consolas" panose="020B0609020204030204" pitchFamily="49" charset="0"/>
              </a:rPr>
              <a:t>It is written in this file.</a:t>
            </a:r>
            <a:endParaRPr lang="en-IN" dirty="0"/>
          </a:p>
        </p:txBody>
      </p:sp>
      <p:sp>
        <p:nvSpPr>
          <p:cNvPr id="8" name="TextBox 7">
            <a:extLst>
              <a:ext uri="{FF2B5EF4-FFF2-40B4-BE49-F238E27FC236}">
                <a16:creationId xmlns:a16="http://schemas.microsoft.com/office/drawing/2014/main" id="{036A9F30-8B4D-4DF8-AB95-933EA5E70F31}"/>
              </a:ext>
            </a:extLst>
          </p:cNvPr>
          <p:cNvSpPr txBox="1"/>
          <p:nvPr/>
        </p:nvSpPr>
        <p:spPr>
          <a:xfrm>
            <a:off x="6957391" y="1367138"/>
            <a:ext cx="4797287" cy="369332"/>
          </a:xfrm>
          <a:prstGeom prst="rect">
            <a:avLst/>
          </a:prstGeom>
          <a:noFill/>
        </p:spPr>
        <p:txBody>
          <a:bodyPr wrap="square">
            <a:spAutoFit/>
          </a:bodyPr>
          <a:lstStyle/>
          <a:p>
            <a:r>
              <a:rPr lang="en-US" b="1" i="1" dirty="0">
                <a:solidFill>
                  <a:srgbClr val="00B050"/>
                </a:solidFill>
                <a:effectLst/>
                <a:latin typeface="Verdana" panose="020B0604030504040204" pitchFamily="34" charset="0"/>
              </a:rPr>
              <a:t>Result: a new empty file is created!</a:t>
            </a:r>
            <a:endParaRPr lang="en-IN" b="1" i="1" dirty="0">
              <a:solidFill>
                <a:srgbClr val="00B050"/>
              </a:solidFill>
            </a:endParaRPr>
          </a:p>
        </p:txBody>
      </p:sp>
      <p:sp>
        <p:nvSpPr>
          <p:cNvPr id="5" name="TextBox 4">
            <a:extLst>
              <a:ext uri="{FF2B5EF4-FFF2-40B4-BE49-F238E27FC236}">
                <a16:creationId xmlns:a16="http://schemas.microsoft.com/office/drawing/2014/main" id="{96121C40-D0F3-47A2-AB7D-B9BC9599B625}"/>
              </a:ext>
            </a:extLst>
          </p:cNvPr>
          <p:cNvSpPr txBox="1"/>
          <p:nvPr/>
        </p:nvSpPr>
        <p:spPr>
          <a:xfrm>
            <a:off x="321364" y="4921595"/>
            <a:ext cx="6423992" cy="1508105"/>
          </a:xfrm>
          <a:prstGeom prst="rect">
            <a:avLst/>
          </a:prstGeom>
          <a:solidFill>
            <a:schemeClr val="bg1">
              <a:lumMod val="95000"/>
            </a:schemeClr>
          </a:solidFill>
        </p:spPr>
        <p:txBody>
          <a:bodyPr wrap="square">
            <a:spAutoFit/>
          </a:bodyPr>
          <a:lstStyle/>
          <a:p>
            <a:pPr algn="l"/>
            <a:r>
              <a:rPr lang="en-US" sz="2000" b="1" i="0" dirty="0">
                <a:effectLst/>
              </a:rPr>
              <a:t>#Example: </a:t>
            </a:r>
            <a:r>
              <a:rPr lang="en-US" sz="2000" b="1" i="0" dirty="0">
                <a:solidFill>
                  <a:srgbClr val="000000"/>
                </a:solidFill>
                <a:effectLst/>
              </a:rPr>
              <a:t>Create a new file if it does not exist"</a:t>
            </a:r>
          </a:p>
          <a:p>
            <a:pPr algn="l"/>
            <a:endParaRPr lang="en-US" dirty="0">
              <a:solidFill>
                <a:srgbClr val="000000"/>
              </a:solidFill>
              <a:latin typeface="Consolas" panose="020B0609020204030204" pitchFamily="49" charset="0"/>
            </a:endParaRPr>
          </a:p>
          <a:p>
            <a:r>
              <a:rPr lang="en-US" b="0" i="0" dirty="0">
                <a:solidFill>
                  <a:srgbClr val="000000"/>
                </a:solidFill>
                <a:effectLst/>
                <a:latin typeface="Consolas" panose="020B0609020204030204" pitchFamily="49" charset="0"/>
              </a:rPr>
              <a:t>f = </a:t>
            </a:r>
            <a:r>
              <a:rPr lang="en-US" b="0" i="0" dirty="0">
                <a:solidFill>
                  <a:srgbClr val="0000CD"/>
                </a:solidFill>
                <a:effectLst/>
                <a:latin typeface="Consolas" panose="020B0609020204030204" pitchFamily="49" charset="0"/>
              </a:rPr>
              <a:t>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"myfile4.txt"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"x"</a:t>
            </a:r>
            <a:r>
              <a:rPr lang="en-US" b="0" i="0" dirty="0">
                <a:solidFill>
                  <a:srgbClr val="000000"/>
                </a:solidFill>
                <a:effectLst/>
                <a:latin typeface="Consolas" panose="020B0609020204030204" pitchFamily="49" charset="0"/>
              </a:rPr>
              <a:t>)</a:t>
            </a:r>
          </a:p>
          <a:p>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write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“The contents are written using W mode.”)</a:t>
            </a:r>
            <a:br>
              <a:rPr lang="en-US" dirty="0"/>
            </a:br>
            <a:r>
              <a:rPr lang="en-US" b="0" i="0" dirty="0" err="1">
                <a:solidFill>
                  <a:srgbClr val="000000"/>
                </a:solidFill>
                <a:effectLst/>
                <a:latin typeface="Consolas" panose="020B0609020204030204" pitchFamily="49" charset="0"/>
              </a:rPr>
              <a:t>f.</a:t>
            </a:r>
            <a:r>
              <a:rPr lang="en-US" b="0" i="0" dirty="0" err="1">
                <a:solidFill>
                  <a:srgbClr val="0070C0"/>
                </a:solidFill>
                <a:effectLst/>
                <a:latin typeface="Consolas" panose="020B0609020204030204" pitchFamily="49" charset="0"/>
              </a:rPr>
              <a:t>close</a:t>
            </a:r>
            <a:r>
              <a:rPr lang="en-US" b="0" i="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4A4132B-E62A-491E-8B1B-A3958F3B2090}"/>
              </a:ext>
            </a:extLst>
          </p:cNvPr>
          <p:cNvSpPr txBox="1"/>
          <p:nvPr/>
        </p:nvSpPr>
        <p:spPr>
          <a:xfrm>
            <a:off x="6821557" y="5213982"/>
            <a:ext cx="5181600" cy="923330"/>
          </a:xfrm>
          <a:prstGeom prst="rect">
            <a:avLst/>
          </a:prstGeom>
          <a:solidFill>
            <a:schemeClr val="bg1">
              <a:lumMod val="85000"/>
            </a:schemeClr>
          </a:solidFill>
        </p:spPr>
        <p:txBody>
          <a:bodyPr wrap="square">
            <a:spAutoFit/>
          </a:bodyPr>
          <a:lstStyle/>
          <a:p>
            <a:r>
              <a:rPr lang="en-US" b="1" i="0" dirty="0">
                <a:effectLst/>
                <a:latin typeface="consolas" panose="020B0609020204030204" pitchFamily="49" charset="0"/>
              </a:rPr>
              <a:t># Myfile4.txt</a:t>
            </a:r>
          </a:p>
          <a:p>
            <a:endParaRPr lang="en-US" b="1" i="0" dirty="0">
              <a:effectLst/>
              <a:latin typeface="consolas" panose="020B0609020204030204" pitchFamily="49" charset="0"/>
            </a:endParaRPr>
          </a:p>
          <a:p>
            <a:r>
              <a:rPr lang="en-US" b="0" i="0" dirty="0">
                <a:effectLst/>
                <a:latin typeface="Consolas" panose="020B0609020204030204" pitchFamily="49" charset="0"/>
              </a:rPr>
              <a:t>The contents are written using W mode</a:t>
            </a:r>
            <a:r>
              <a:rPr lang="en-US" b="0" i="0" dirty="0">
                <a:solidFill>
                  <a:srgbClr val="A52A2A"/>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73532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400A-87FF-445F-BA05-65E9957AE35A}"/>
              </a:ext>
            </a:extLst>
          </p:cNvPr>
          <p:cNvSpPr>
            <a:spLocks noGrp="1"/>
          </p:cNvSpPr>
          <p:nvPr>
            <p:ph type="title"/>
          </p:nvPr>
        </p:nvSpPr>
        <p:spPr/>
        <p:txBody>
          <a:bodyPr/>
          <a:lstStyle/>
          <a:p>
            <a:r>
              <a:rPr lang="en-IN" dirty="0"/>
              <a:t>Writing Multiple Lines into a File</a:t>
            </a:r>
          </a:p>
        </p:txBody>
      </p:sp>
      <p:sp>
        <p:nvSpPr>
          <p:cNvPr id="4" name="Content Placeholder 2">
            <a:extLst>
              <a:ext uri="{FF2B5EF4-FFF2-40B4-BE49-F238E27FC236}">
                <a16:creationId xmlns:a16="http://schemas.microsoft.com/office/drawing/2014/main" id="{3E23F405-3940-4C45-9CA2-5BC26004BD1E}"/>
              </a:ext>
            </a:extLst>
          </p:cNvPr>
          <p:cNvSpPr>
            <a:spLocks noGrp="1"/>
          </p:cNvSpPr>
          <p:nvPr>
            <p:ph idx="1"/>
          </p:nvPr>
        </p:nvSpPr>
        <p:spPr>
          <a:xfrm>
            <a:off x="838200" y="1558166"/>
            <a:ext cx="4860235" cy="2680114"/>
          </a:xfrm>
          <a:solidFill>
            <a:schemeClr val="bg1">
              <a:lumMod val="95000"/>
            </a:schemeClr>
          </a:solidFill>
        </p:spPr>
        <p:txBody>
          <a:bodyPr>
            <a:noAutofit/>
          </a:bodyPr>
          <a:lstStyle/>
          <a:p>
            <a:pPr marL="0" indent="0">
              <a:lnSpc>
                <a:spcPct val="100000"/>
              </a:lnSpc>
              <a:buNone/>
            </a:pPr>
            <a:r>
              <a:rPr lang="en-US" sz="2200" b="1" dirty="0"/>
              <a:t>Example1: </a:t>
            </a:r>
          </a:p>
          <a:p>
            <a:pPr marL="0" indent="0">
              <a:lnSpc>
                <a:spcPct val="100000"/>
              </a:lnSpc>
              <a:buNone/>
            </a:pPr>
            <a:r>
              <a:rPr lang="en-US" sz="2200" dirty="0">
                <a:solidFill>
                  <a:schemeClr val="accent2"/>
                </a:solidFill>
              </a:rPr>
              <a:t>with</a:t>
            </a:r>
            <a:r>
              <a:rPr lang="en-US" sz="2200" dirty="0"/>
              <a:t> </a:t>
            </a:r>
            <a:r>
              <a:rPr lang="en-US" sz="2200" dirty="0">
                <a:solidFill>
                  <a:srgbClr val="0070C0"/>
                </a:solidFill>
              </a:rPr>
              <a:t>open</a:t>
            </a:r>
            <a:r>
              <a:rPr lang="en-US" sz="2200" dirty="0">
                <a:solidFill>
                  <a:srgbClr val="C00000"/>
                </a:solidFill>
              </a:rPr>
              <a:t>(“</a:t>
            </a:r>
            <a:r>
              <a:rPr lang="en-US" sz="2200" dirty="0" err="1">
                <a:solidFill>
                  <a:srgbClr val="C00000"/>
                </a:solidFill>
              </a:rPr>
              <a:t>Test.txt",'w</a:t>
            </a:r>
            <a:r>
              <a:rPr lang="en-US" sz="2200" dirty="0">
                <a:solidFill>
                  <a:srgbClr val="C00000"/>
                </a:solidFill>
              </a:rPr>
              <a:t>') </a:t>
            </a:r>
            <a:r>
              <a:rPr lang="en-US" sz="2200" dirty="0"/>
              <a:t>as </a:t>
            </a:r>
            <a:r>
              <a:rPr lang="en-US" sz="2200" b="1" dirty="0" err="1">
                <a:solidFill>
                  <a:schemeClr val="accent1"/>
                </a:solidFill>
              </a:rPr>
              <a:t>fp</a:t>
            </a:r>
            <a:r>
              <a:rPr lang="en-US" sz="2200" dirty="0"/>
              <a:t>:</a:t>
            </a:r>
          </a:p>
          <a:p>
            <a:pPr marL="0" indent="0">
              <a:lnSpc>
                <a:spcPct val="100000"/>
              </a:lnSpc>
              <a:buNone/>
            </a:pPr>
            <a:r>
              <a:rPr lang="en-US" sz="2200" dirty="0"/>
              <a:t>   </a:t>
            </a:r>
            <a:r>
              <a:rPr lang="en-US" sz="2200" dirty="0" err="1">
                <a:solidFill>
                  <a:schemeClr val="accent1"/>
                </a:solidFill>
              </a:rPr>
              <a:t>fp.write</a:t>
            </a:r>
            <a:r>
              <a:rPr lang="en-US" sz="2200" dirty="0">
                <a:solidFill>
                  <a:srgbClr val="C00000"/>
                </a:solidFill>
              </a:rPr>
              <a:t>(“My first file\n")</a:t>
            </a:r>
          </a:p>
          <a:p>
            <a:pPr marL="0" indent="0">
              <a:lnSpc>
                <a:spcPct val="100000"/>
              </a:lnSpc>
              <a:buNone/>
            </a:pPr>
            <a:r>
              <a:rPr lang="en-US" sz="2200" dirty="0"/>
              <a:t>   </a:t>
            </a:r>
            <a:r>
              <a:rPr lang="en-US" sz="2200" dirty="0" err="1">
                <a:solidFill>
                  <a:schemeClr val="accent1"/>
                </a:solidFill>
              </a:rPr>
              <a:t>fp.write</a:t>
            </a:r>
            <a:r>
              <a:rPr lang="en-US" sz="2200" dirty="0">
                <a:solidFill>
                  <a:srgbClr val="C00000"/>
                </a:solidFill>
              </a:rPr>
              <a:t>("This file\n\n")</a:t>
            </a:r>
          </a:p>
          <a:p>
            <a:pPr marL="0" indent="0">
              <a:lnSpc>
                <a:spcPct val="100000"/>
              </a:lnSpc>
              <a:buNone/>
            </a:pPr>
            <a:r>
              <a:rPr lang="en-US" sz="2200" dirty="0"/>
              <a:t>   </a:t>
            </a:r>
            <a:r>
              <a:rPr lang="en-US" sz="2200" dirty="0" err="1">
                <a:solidFill>
                  <a:schemeClr val="accent1"/>
                </a:solidFill>
              </a:rPr>
              <a:t>fp.write</a:t>
            </a:r>
            <a:r>
              <a:rPr lang="en-US" sz="2200" dirty="0">
                <a:solidFill>
                  <a:srgbClr val="C00000"/>
                </a:solidFill>
              </a:rPr>
              <a:t>("contains three lines\n")</a:t>
            </a:r>
          </a:p>
          <a:p>
            <a:pPr marL="0" indent="0">
              <a:lnSpc>
                <a:spcPct val="100000"/>
              </a:lnSpc>
              <a:buNone/>
            </a:pPr>
            <a:r>
              <a:rPr lang="en-US" sz="2200" dirty="0"/>
              <a:t>   </a:t>
            </a:r>
            <a:r>
              <a:rPr lang="en-US" sz="2200" dirty="0" err="1">
                <a:solidFill>
                  <a:schemeClr val="accent1"/>
                </a:solidFill>
              </a:rPr>
              <a:t>fp.close</a:t>
            </a:r>
            <a:r>
              <a:rPr lang="en-US" sz="2200" dirty="0"/>
              <a:t>()</a:t>
            </a:r>
          </a:p>
          <a:p>
            <a:pPr marL="0" indent="0">
              <a:buNone/>
            </a:pPr>
            <a:endParaRPr lang="en-US" sz="2200" dirty="0"/>
          </a:p>
          <a:p>
            <a:pPr marL="0" indent="0">
              <a:buNone/>
            </a:pPr>
            <a:endParaRPr lang="en-US" sz="2200" dirty="0"/>
          </a:p>
        </p:txBody>
      </p:sp>
      <p:sp>
        <p:nvSpPr>
          <p:cNvPr id="5" name="Content Placeholder 2">
            <a:extLst>
              <a:ext uri="{FF2B5EF4-FFF2-40B4-BE49-F238E27FC236}">
                <a16:creationId xmlns:a16="http://schemas.microsoft.com/office/drawing/2014/main" id="{8E05AC53-53D4-4F27-A5B9-B3F008AC6414}"/>
              </a:ext>
            </a:extLst>
          </p:cNvPr>
          <p:cNvSpPr txBox="1">
            <a:spLocks/>
          </p:cNvSpPr>
          <p:nvPr/>
        </p:nvSpPr>
        <p:spPr>
          <a:xfrm>
            <a:off x="7421215" y="1624427"/>
            <a:ext cx="4240698" cy="2680114"/>
          </a:xfrm>
          <a:prstGeom prst="rect">
            <a:avLst/>
          </a:prstGeom>
          <a:solidFill>
            <a:schemeClr val="bg1">
              <a:lumMod val="9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200" b="1" dirty="0"/>
              <a:t>Example2: </a:t>
            </a:r>
          </a:p>
          <a:p>
            <a:pPr marL="0" indent="0">
              <a:lnSpc>
                <a:spcPct val="100000"/>
              </a:lnSpc>
              <a:buFont typeface="Arial" panose="020B0604020202020204" pitchFamily="34" charset="0"/>
              <a:buNone/>
            </a:pPr>
            <a:r>
              <a:rPr lang="en-US" sz="2200" dirty="0">
                <a:solidFill>
                  <a:schemeClr val="accent1"/>
                </a:solidFill>
              </a:rPr>
              <a:t>   </a:t>
            </a:r>
            <a:r>
              <a:rPr lang="en-US" sz="2200" dirty="0" err="1">
                <a:solidFill>
                  <a:schemeClr val="accent1"/>
                </a:solidFill>
              </a:rPr>
              <a:t>fp</a:t>
            </a:r>
            <a:r>
              <a:rPr lang="en-US" sz="2200" dirty="0">
                <a:solidFill>
                  <a:schemeClr val="accent1"/>
                </a:solidFill>
              </a:rPr>
              <a:t> = </a:t>
            </a:r>
            <a:r>
              <a:rPr lang="en-US" sz="2200" dirty="0">
                <a:solidFill>
                  <a:srgbClr val="0070C0"/>
                </a:solidFill>
              </a:rPr>
              <a:t>open</a:t>
            </a:r>
            <a:r>
              <a:rPr lang="en-US" sz="2200" dirty="0">
                <a:solidFill>
                  <a:srgbClr val="C00000"/>
                </a:solidFill>
              </a:rPr>
              <a:t>(“</a:t>
            </a:r>
            <a:r>
              <a:rPr lang="en-US" sz="2200" dirty="0" err="1">
                <a:solidFill>
                  <a:srgbClr val="C00000"/>
                </a:solidFill>
              </a:rPr>
              <a:t>Test.txt",'w</a:t>
            </a:r>
            <a:r>
              <a:rPr lang="en-US" sz="2200" dirty="0">
                <a:solidFill>
                  <a:srgbClr val="C00000"/>
                </a:solidFill>
              </a:rPr>
              <a:t>')</a:t>
            </a:r>
            <a:endParaRPr lang="en-US" sz="2200" dirty="0"/>
          </a:p>
          <a:p>
            <a:pPr marL="0" indent="0">
              <a:lnSpc>
                <a:spcPct val="100000"/>
              </a:lnSpc>
              <a:buFont typeface="Arial" panose="020B0604020202020204" pitchFamily="34" charset="0"/>
              <a:buNone/>
            </a:pPr>
            <a:r>
              <a:rPr lang="en-US" sz="2200" dirty="0"/>
              <a:t>   </a:t>
            </a:r>
            <a:r>
              <a:rPr lang="en-US" sz="2200" dirty="0" err="1">
                <a:solidFill>
                  <a:schemeClr val="accent1"/>
                </a:solidFill>
              </a:rPr>
              <a:t>fp.write</a:t>
            </a:r>
            <a:r>
              <a:rPr lang="en-US" sz="2200" dirty="0">
                <a:solidFill>
                  <a:srgbClr val="C00000"/>
                </a:solidFill>
              </a:rPr>
              <a:t>(“My first file\n")</a:t>
            </a:r>
          </a:p>
          <a:p>
            <a:pPr marL="0" indent="0">
              <a:lnSpc>
                <a:spcPct val="100000"/>
              </a:lnSpc>
              <a:buFont typeface="Arial" panose="020B0604020202020204" pitchFamily="34" charset="0"/>
              <a:buNone/>
            </a:pPr>
            <a:r>
              <a:rPr lang="en-US" sz="2200" dirty="0"/>
              <a:t>   </a:t>
            </a:r>
            <a:r>
              <a:rPr lang="en-US" sz="2200" dirty="0" err="1">
                <a:solidFill>
                  <a:schemeClr val="accent1"/>
                </a:solidFill>
              </a:rPr>
              <a:t>fp.write</a:t>
            </a:r>
            <a:r>
              <a:rPr lang="en-US" sz="2200" dirty="0">
                <a:solidFill>
                  <a:srgbClr val="C00000"/>
                </a:solidFill>
              </a:rPr>
              <a:t>("This file\n\n")</a:t>
            </a:r>
          </a:p>
          <a:p>
            <a:pPr marL="0" indent="0">
              <a:lnSpc>
                <a:spcPct val="100000"/>
              </a:lnSpc>
              <a:buFont typeface="Arial" panose="020B0604020202020204" pitchFamily="34" charset="0"/>
              <a:buNone/>
            </a:pPr>
            <a:r>
              <a:rPr lang="en-US" sz="2200" dirty="0"/>
              <a:t>   </a:t>
            </a:r>
            <a:r>
              <a:rPr lang="en-US" sz="2200" dirty="0" err="1">
                <a:solidFill>
                  <a:schemeClr val="accent1"/>
                </a:solidFill>
              </a:rPr>
              <a:t>fp.write</a:t>
            </a:r>
            <a:r>
              <a:rPr lang="en-US" sz="2200" dirty="0">
                <a:solidFill>
                  <a:srgbClr val="C00000"/>
                </a:solidFill>
              </a:rPr>
              <a:t>("contains three lines\n")</a:t>
            </a:r>
          </a:p>
          <a:p>
            <a:pPr marL="0" indent="0">
              <a:lnSpc>
                <a:spcPct val="100000"/>
              </a:lnSpc>
              <a:buFont typeface="Arial" panose="020B0604020202020204" pitchFamily="34" charset="0"/>
              <a:buNone/>
            </a:pPr>
            <a:r>
              <a:rPr lang="en-US" sz="2200" dirty="0"/>
              <a:t>   </a:t>
            </a:r>
            <a:r>
              <a:rPr lang="en-US" sz="2200" dirty="0" err="1">
                <a:solidFill>
                  <a:schemeClr val="accent1"/>
                </a:solidFill>
              </a:rPr>
              <a:t>fp.close</a:t>
            </a:r>
            <a:r>
              <a:rPr lang="en-US" sz="2200" dirty="0"/>
              <a:t>()</a:t>
            </a:r>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p:txBody>
      </p:sp>
      <p:sp>
        <p:nvSpPr>
          <p:cNvPr id="6" name="Content Placeholder 2">
            <a:extLst>
              <a:ext uri="{FF2B5EF4-FFF2-40B4-BE49-F238E27FC236}">
                <a16:creationId xmlns:a16="http://schemas.microsoft.com/office/drawing/2014/main" id="{F6683FC6-3342-4B8A-B1BB-A10B807C73BF}"/>
              </a:ext>
            </a:extLst>
          </p:cNvPr>
          <p:cNvSpPr txBox="1">
            <a:spLocks/>
          </p:cNvSpPr>
          <p:nvPr/>
        </p:nvSpPr>
        <p:spPr>
          <a:xfrm>
            <a:off x="838199" y="4304541"/>
            <a:ext cx="4860235" cy="2487198"/>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200" b="1" dirty="0"/>
              <a:t>#Contents in Test.txt:</a:t>
            </a:r>
          </a:p>
          <a:p>
            <a:pPr marL="0" indent="0">
              <a:lnSpc>
                <a:spcPct val="100000"/>
              </a:lnSpc>
              <a:buFont typeface="Arial" panose="020B0604020202020204" pitchFamily="34" charset="0"/>
              <a:buNone/>
            </a:pPr>
            <a:r>
              <a:rPr lang="en-US" sz="2200" dirty="0"/>
              <a:t>My first file</a:t>
            </a:r>
          </a:p>
          <a:p>
            <a:pPr marL="0" indent="0">
              <a:lnSpc>
                <a:spcPct val="100000"/>
              </a:lnSpc>
              <a:buFont typeface="Arial" panose="020B0604020202020204" pitchFamily="34" charset="0"/>
              <a:buNone/>
            </a:pPr>
            <a:r>
              <a:rPr lang="en-US" sz="2200" dirty="0"/>
              <a:t>This file</a:t>
            </a:r>
          </a:p>
          <a:p>
            <a:pPr marL="0" indent="0">
              <a:lnSpc>
                <a:spcPct val="100000"/>
              </a:lnSpc>
              <a:buFont typeface="Arial" panose="020B0604020202020204" pitchFamily="34" charset="0"/>
              <a:buNone/>
            </a:pPr>
            <a:endParaRPr lang="en-US" sz="2200" dirty="0"/>
          </a:p>
          <a:p>
            <a:pPr marL="0" indent="0">
              <a:lnSpc>
                <a:spcPct val="100000"/>
              </a:lnSpc>
              <a:buFont typeface="Arial" panose="020B0604020202020204" pitchFamily="34" charset="0"/>
              <a:buNone/>
            </a:pPr>
            <a:r>
              <a:rPr lang="en-US" sz="2200" dirty="0"/>
              <a:t>contains three lines</a:t>
            </a:r>
          </a:p>
          <a:p>
            <a:pPr marL="0" indent="0">
              <a:buFont typeface="Arial" panose="020B0604020202020204" pitchFamily="34" charset="0"/>
              <a:buNone/>
            </a:pPr>
            <a:endParaRPr lang="en-US" sz="2200" dirty="0"/>
          </a:p>
        </p:txBody>
      </p:sp>
      <p:sp>
        <p:nvSpPr>
          <p:cNvPr id="7" name="Content Placeholder 9">
            <a:extLst>
              <a:ext uri="{FF2B5EF4-FFF2-40B4-BE49-F238E27FC236}">
                <a16:creationId xmlns:a16="http://schemas.microsoft.com/office/drawing/2014/main" id="{03B3ED82-C574-4CD9-B1F1-FF44525FC24D}"/>
              </a:ext>
            </a:extLst>
          </p:cNvPr>
          <p:cNvSpPr txBox="1">
            <a:spLocks/>
          </p:cNvSpPr>
          <p:nvPr/>
        </p:nvSpPr>
        <p:spPr>
          <a:xfrm>
            <a:off x="6957390" y="5070199"/>
            <a:ext cx="4860235" cy="987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solidFill>
                  <a:srgbClr val="000000"/>
                </a:solidFill>
              </a:rPr>
              <a:t>Note: By looping, you can write the large number of lines into the file.</a:t>
            </a:r>
            <a:endParaRPr lang="en-IN" sz="2400" b="1" i="1" dirty="0"/>
          </a:p>
          <a:p>
            <a:endParaRPr lang="en-IN" b="1" i="1" dirty="0"/>
          </a:p>
        </p:txBody>
      </p:sp>
    </p:spTree>
    <p:extLst>
      <p:ext uri="{BB962C8B-B14F-4D97-AF65-F5344CB8AC3E}">
        <p14:creationId xmlns:p14="http://schemas.microsoft.com/office/powerpoint/2010/main" val="288981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3887-C4CB-4CFE-9BA1-B2873361B6CC}"/>
              </a:ext>
            </a:extLst>
          </p:cNvPr>
          <p:cNvSpPr>
            <a:spLocks noGrp="1"/>
          </p:cNvSpPr>
          <p:nvPr>
            <p:ph type="title"/>
          </p:nvPr>
        </p:nvSpPr>
        <p:spPr/>
        <p:txBody>
          <a:bodyPr/>
          <a:lstStyle/>
          <a:p>
            <a:r>
              <a:rPr lang="en-IN" dirty="0"/>
              <a:t>Lecture Contents</a:t>
            </a:r>
          </a:p>
        </p:txBody>
      </p:sp>
      <p:sp>
        <p:nvSpPr>
          <p:cNvPr id="3" name="Content Placeholder 2">
            <a:extLst>
              <a:ext uri="{FF2B5EF4-FFF2-40B4-BE49-F238E27FC236}">
                <a16:creationId xmlns:a16="http://schemas.microsoft.com/office/drawing/2014/main" id="{BF4BC7B8-5BEC-4AF3-95F8-F989E80AE7BE}"/>
              </a:ext>
            </a:extLst>
          </p:cNvPr>
          <p:cNvSpPr>
            <a:spLocks noGrp="1"/>
          </p:cNvSpPr>
          <p:nvPr>
            <p:ph idx="1"/>
          </p:nvPr>
        </p:nvSpPr>
        <p:spPr>
          <a:xfrm>
            <a:off x="838200" y="1690688"/>
            <a:ext cx="10515600" cy="4802187"/>
          </a:xfrm>
        </p:spPr>
        <p:txBody>
          <a:bodyPr>
            <a:noAutofit/>
          </a:bodyPr>
          <a:lstStyle/>
          <a:p>
            <a:r>
              <a:rPr lang="en-IN" b="1" dirty="0"/>
              <a:t>File Handling:</a:t>
            </a:r>
          </a:p>
          <a:p>
            <a:pPr lvl="1"/>
            <a:r>
              <a:rPr lang="en-IN" sz="2800" dirty="0"/>
              <a:t>File Opening and Creating and Closing</a:t>
            </a:r>
          </a:p>
          <a:p>
            <a:pPr lvl="1"/>
            <a:endParaRPr lang="en-IN" sz="2800" dirty="0"/>
          </a:p>
          <a:p>
            <a:pPr lvl="1"/>
            <a:r>
              <a:rPr lang="en-IN" sz="2800" dirty="0"/>
              <a:t>Reading file</a:t>
            </a:r>
          </a:p>
          <a:p>
            <a:pPr lvl="1"/>
            <a:endParaRPr lang="en-IN" sz="2800" dirty="0"/>
          </a:p>
          <a:p>
            <a:pPr lvl="1"/>
            <a:r>
              <a:rPr lang="en-IN" sz="2800" dirty="0"/>
              <a:t>Writing file</a:t>
            </a:r>
          </a:p>
          <a:p>
            <a:pPr lvl="1"/>
            <a:endParaRPr lang="en-IN" sz="2800" dirty="0"/>
          </a:p>
          <a:p>
            <a:pPr lvl="1"/>
            <a:r>
              <a:rPr lang="en-IN" sz="2800" dirty="0"/>
              <a:t>Deleting file and Directory</a:t>
            </a:r>
          </a:p>
          <a:p>
            <a:pPr lvl="1"/>
            <a:endParaRPr lang="en-IN" sz="2800" dirty="0"/>
          </a:p>
          <a:p>
            <a:pPr lvl="1"/>
            <a:r>
              <a:rPr lang="en-IN" sz="2800" dirty="0"/>
              <a:t>File Positioning</a:t>
            </a:r>
          </a:p>
          <a:p>
            <a:endParaRPr lang="en-IN" dirty="0"/>
          </a:p>
          <a:p>
            <a:endParaRPr lang="en-IN" dirty="0"/>
          </a:p>
        </p:txBody>
      </p:sp>
    </p:spTree>
    <p:extLst>
      <p:ext uri="{BB962C8B-B14F-4D97-AF65-F5344CB8AC3E}">
        <p14:creationId xmlns:p14="http://schemas.microsoft.com/office/powerpoint/2010/main" val="345582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400A-87FF-445F-BA05-65E9957AE35A}"/>
              </a:ext>
            </a:extLst>
          </p:cNvPr>
          <p:cNvSpPr>
            <a:spLocks noGrp="1"/>
          </p:cNvSpPr>
          <p:nvPr>
            <p:ph type="title"/>
          </p:nvPr>
        </p:nvSpPr>
        <p:spPr/>
        <p:txBody>
          <a:bodyPr/>
          <a:lstStyle/>
          <a:p>
            <a:r>
              <a:rPr lang="en-IN" dirty="0"/>
              <a:t>File Deleting and Renaming</a:t>
            </a:r>
          </a:p>
        </p:txBody>
      </p:sp>
      <p:sp>
        <p:nvSpPr>
          <p:cNvPr id="5" name="Content Placeholder 4">
            <a:extLst>
              <a:ext uri="{FF2B5EF4-FFF2-40B4-BE49-F238E27FC236}">
                <a16:creationId xmlns:a16="http://schemas.microsoft.com/office/drawing/2014/main" id="{7692C845-57D6-4BA2-9288-15A18C65F61A}"/>
              </a:ext>
            </a:extLst>
          </p:cNvPr>
          <p:cNvSpPr>
            <a:spLocks noGrp="1"/>
          </p:cNvSpPr>
          <p:nvPr>
            <p:ph idx="1"/>
          </p:nvPr>
        </p:nvSpPr>
        <p:spPr>
          <a:xfrm>
            <a:off x="551597" y="1690688"/>
            <a:ext cx="4848119" cy="4351338"/>
          </a:xfrm>
        </p:spPr>
        <p:txBody>
          <a:bodyPr>
            <a:normAutofit/>
          </a:bodyPr>
          <a:lstStyle/>
          <a:p>
            <a:r>
              <a:rPr kumimoji="0" lang="en-US" altLang="en-US" sz="2400" b="0" i="0" u="none" strike="noStrike" cap="none" normalizeH="0" baseline="0" dirty="0">
                <a:ln>
                  <a:noFill/>
                </a:ln>
                <a:solidFill>
                  <a:srgbClr val="000000"/>
                </a:solidFill>
                <a:effectLst/>
              </a:rPr>
              <a:t>To delete a file, you must import the OS module, and run its </a:t>
            </a:r>
            <a:r>
              <a:rPr kumimoji="0" lang="en-US" altLang="en-US" sz="2400" b="0" i="0" u="none" strike="noStrike" cap="none" normalizeH="0" baseline="0" dirty="0" err="1">
                <a:ln>
                  <a:noFill/>
                </a:ln>
                <a:solidFill>
                  <a:srgbClr val="DC143C"/>
                </a:solidFill>
                <a:effectLst/>
              </a:rPr>
              <a:t>os.remove</a:t>
            </a:r>
            <a:r>
              <a:rPr kumimoji="0" lang="en-US" altLang="en-US" sz="2400" b="0" i="0" u="none" strike="noStrike" cap="none" normalizeH="0" baseline="0" dirty="0">
                <a:ln>
                  <a:noFill/>
                </a:ln>
                <a:solidFill>
                  <a:srgbClr val="DC143C"/>
                </a:solidFill>
                <a:effectLst/>
              </a:rPr>
              <a:t>()</a:t>
            </a:r>
            <a:r>
              <a:rPr kumimoji="0" lang="en-US" altLang="en-US" sz="2400" b="0" i="0" u="none" strike="noStrike" cap="none" normalizeH="0" baseline="0" dirty="0">
                <a:ln>
                  <a:noFill/>
                </a:ln>
                <a:solidFill>
                  <a:srgbClr val="000000"/>
                </a:solidFill>
                <a:effectLst/>
              </a:rPr>
              <a:t> function</a:t>
            </a:r>
            <a:r>
              <a:rPr lang="en-US" altLang="en-US" sz="2400" dirty="0"/>
              <a:t>.</a:t>
            </a:r>
            <a:endParaRPr kumimoji="0" lang="en-US" altLang="en-US" sz="2400" b="0" i="0" u="none" strike="noStrike" cap="none" normalizeH="0" baseline="0" dirty="0">
              <a:ln>
                <a:noFill/>
              </a:ln>
              <a:solidFill>
                <a:schemeClr val="tx1"/>
              </a:solidFill>
              <a:effectLst/>
            </a:endParaRPr>
          </a:p>
          <a:p>
            <a:pPr marL="0" indent="0">
              <a:buNone/>
            </a:pPr>
            <a:endParaRPr lang="en-IN" sz="2400" dirty="0"/>
          </a:p>
          <a:p>
            <a:r>
              <a:rPr lang="en-US" sz="2400" b="0" i="0" dirty="0">
                <a:solidFill>
                  <a:srgbClr val="000000"/>
                </a:solidFill>
                <a:effectLst/>
              </a:rPr>
              <a:t>To avoid getting an error, you might want to check if the file exists before you try to delete it.</a:t>
            </a:r>
          </a:p>
          <a:p>
            <a:endParaRPr lang="en-US" sz="2400" b="0" i="0" dirty="0">
              <a:solidFill>
                <a:srgbClr val="000000"/>
              </a:solidFill>
              <a:effectLst/>
            </a:endParaRPr>
          </a:p>
          <a:p>
            <a:r>
              <a:rPr lang="en-US" sz="2400" b="0" i="0" dirty="0">
                <a:solidFill>
                  <a:srgbClr val="000000"/>
                </a:solidFill>
                <a:effectLst/>
              </a:rPr>
              <a:t>The </a:t>
            </a:r>
            <a:r>
              <a:rPr lang="en-US" sz="2400" b="0" i="1" dirty="0">
                <a:solidFill>
                  <a:srgbClr val="C00000"/>
                </a:solidFill>
                <a:effectLst/>
              </a:rPr>
              <a:t>rename()</a:t>
            </a:r>
            <a:r>
              <a:rPr lang="en-US" sz="2400" b="0" i="0" dirty="0">
                <a:solidFill>
                  <a:srgbClr val="C00000"/>
                </a:solidFill>
                <a:effectLst/>
              </a:rPr>
              <a:t> </a:t>
            </a:r>
            <a:r>
              <a:rPr lang="en-US" sz="2400" b="0" i="0" dirty="0">
                <a:solidFill>
                  <a:srgbClr val="000000"/>
                </a:solidFill>
                <a:effectLst/>
              </a:rPr>
              <a:t>method takes two arguments, the current filename and the new filename.</a:t>
            </a:r>
            <a:endParaRPr lang="en-US" sz="2400" dirty="0">
              <a:solidFill>
                <a:srgbClr val="000000"/>
              </a:solidFill>
            </a:endParaRPr>
          </a:p>
          <a:p>
            <a:endParaRPr lang="en-IN" sz="2400" dirty="0"/>
          </a:p>
        </p:txBody>
      </p:sp>
      <p:sp>
        <p:nvSpPr>
          <p:cNvPr id="7" name="TextBox 6">
            <a:extLst>
              <a:ext uri="{FF2B5EF4-FFF2-40B4-BE49-F238E27FC236}">
                <a16:creationId xmlns:a16="http://schemas.microsoft.com/office/drawing/2014/main" id="{1ECDCD16-343C-4FB1-A070-93396F93E8F3}"/>
              </a:ext>
            </a:extLst>
          </p:cNvPr>
          <p:cNvSpPr txBox="1"/>
          <p:nvPr/>
        </p:nvSpPr>
        <p:spPr>
          <a:xfrm>
            <a:off x="5443431" y="1668274"/>
            <a:ext cx="5274365" cy="923330"/>
          </a:xfrm>
          <a:prstGeom prst="rect">
            <a:avLst/>
          </a:prstGeom>
          <a:solidFill>
            <a:schemeClr val="bg1">
              <a:lumMod val="85000"/>
            </a:schemeClr>
          </a:solidFill>
        </p:spPr>
        <p:txBody>
          <a:bodyPr wrap="square">
            <a:spAutoFit/>
          </a:bodyPr>
          <a:lstStyle/>
          <a:p>
            <a:pPr algn="l"/>
            <a:r>
              <a:rPr lang="en-US" b="1" i="0" dirty="0">
                <a:solidFill>
                  <a:srgbClr val="000000"/>
                </a:solidFill>
                <a:effectLst/>
                <a:latin typeface="Segoe UI" panose="020B0502040204020203" pitchFamily="34" charset="0"/>
              </a:rPr>
              <a:t>Example:</a:t>
            </a:r>
            <a:r>
              <a:rPr lang="en-US" b="1" dirty="0">
                <a:solidFill>
                  <a:srgbClr val="000000"/>
                </a:solidFill>
                <a:latin typeface="Segoe UI" panose="020B0502040204020203" pitchFamily="34" charset="0"/>
              </a:rPr>
              <a:t> </a:t>
            </a:r>
            <a:r>
              <a:rPr lang="en-US" b="1" i="0" dirty="0">
                <a:solidFill>
                  <a:srgbClr val="000000"/>
                </a:solidFill>
                <a:effectLst/>
                <a:latin typeface="Verdana" panose="020B0604030504040204" pitchFamily="34" charset="0"/>
              </a:rPr>
              <a:t>Remove the file "demofile.txt":</a:t>
            </a:r>
            <a:endParaRPr lang="pt-BR" b="0" i="0" dirty="0">
              <a:solidFill>
                <a:srgbClr val="0000CD"/>
              </a:solidFill>
              <a:effectLst/>
              <a:latin typeface="Consolas" panose="020B0609020204030204" pitchFamily="49" charset="0"/>
            </a:endParaRPr>
          </a:p>
          <a:p>
            <a:r>
              <a:rPr lang="pt-BR" b="0" i="0" dirty="0">
                <a:solidFill>
                  <a:srgbClr val="0000CD"/>
                </a:solidFill>
                <a:effectLst/>
                <a:latin typeface="Consolas" panose="020B0609020204030204" pitchFamily="49" charset="0"/>
              </a:rPr>
              <a:t>import</a:t>
            </a:r>
            <a:r>
              <a:rPr lang="pt-BR" b="0" i="0" dirty="0">
                <a:solidFill>
                  <a:srgbClr val="000000"/>
                </a:solidFill>
                <a:effectLst/>
                <a:latin typeface="Consolas" panose="020B0609020204030204" pitchFamily="49" charset="0"/>
              </a:rPr>
              <a:t> os</a:t>
            </a:r>
            <a:br>
              <a:rPr lang="pt-BR" dirty="0"/>
            </a:br>
            <a:r>
              <a:rPr lang="pt-BR" b="0" i="0" dirty="0">
                <a:solidFill>
                  <a:srgbClr val="000000"/>
                </a:solidFill>
                <a:effectLst/>
                <a:latin typeface="Consolas" panose="020B0609020204030204" pitchFamily="49" charset="0"/>
              </a:rPr>
              <a:t>os.remove(</a:t>
            </a:r>
            <a:r>
              <a:rPr lang="pt-BR" b="0" i="0" dirty="0">
                <a:solidFill>
                  <a:srgbClr val="A52A2A"/>
                </a:solidFill>
                <a:effectLst/>
                <a:latin typeface="Consolas" panose="020B0609020204030204" pitchFamily="49" charset="0"/>
              </a:rPr>
              <a:t>"demofile.txt"</a:t>
            </a:r>
            <a:r>
              <a:rPr lang="pt-BR"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68E752DB-670A-4EB9-A5C8-F6219B756AA7}"/>
              </a:ext>
            </a:extLst>
          </p:cNvPr>
          <p:cNvSpPr txBox="1"/>
          <p:nvPr/>
        </p:nvSpPr>
        <p:spPr>
          <a:xfrm>
            <a:off x="5443431" y="3072553"/>
            <a:ext cx="5658678" cy="1754326"/>
          </a:xfrm>
          <a:prstGeom prst="rect">
            <a:avLst/>
          </a:prstGeom>
          <a:solidFill>
            <a:schemeClr val="bg1">
              <a:lumMod val="85000"/>
            </a:schemeClr>
          </a:solidFill>
        </p:spPr>
        <p:txBody>
          <a:bodyPr wrap="square">
            <a:spAutoFit/>
          </a:bodyPr>
          <a:lstStyle/>
          <a:p>
            <a:pPr algn="l"/>
            <a:r>
              <a:rPr lang="en-US" b="1" i="0" dirty="0">
                <a:solidFill>
                  <a:srgbClr val="000000"/>
                </a:solidFill>
                <a:effectLst/>
                <a:latin typeface="Segoe UI" panose="020B0502040204020203" pitchFamily="34" charset="0"/>
              </a:rPr>
              <a:t>Example: </a:t>
            </a:r>
            <a:r>
              <a:rPr lang="en-US" b="1" i="0" dirty="0">
                <a:solidFill>
                  <a:srgbClr val="000000"/>
                </a:solidFill>
                <a:effectLst/>
                <a:latin typeface="Verdana" panose="020B0604030504040204" pitchFamily="34" charset="0"/>
              </a:rPr>
              <a:t>Check if file exists, </a:t>
            </a:r>
            <a:r>
              <a:rPr lang="en-US" b="1" i="1" dirty="0">
                <a:solidFill>
                  <a:srgbClr val="000000"/>
                </a:solidFill>
                <a:effectLst/>
                <a:latin typeface="Verdana" panose="020B0604030504040204" pitchFamily="34" charset="0"/>
              </a:rPr>
              <a:t>then</a:t>
            </a:r>
            <a:r>
              <a:rPr lang="en-US" b="1" i="0" dirty="0">
                <a:solidFill>
                  <a:srgbClr val="000000"/>
                </a:solidFill>
                <a:effectLst/>
                <a:latin typeface="Verdana" panose="020B0604030504040204" pitchFamily="34" charset="0"/>
              </a:rPr>
              <a:t> delete it:</a:t>
            </a:r>
          </a:p>
          <a:p>
            <a:pPr algn="l"/>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os</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os.path.exists</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"demofile.txt"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os.remove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"demofile.txt"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"The file does not exist"</a:t>
            </a:r>
            <a:r>
              <a:rPr lang="en-US" b="0" i="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825BFED-BDB0-47D6-A301-A207BD0C2E69}"/>
              </a:ext>
            </a:extLst>
          </p:cNvPr>
          <p:cNvSpPr txBox="1"/>
          <p:nvPr/>
        </p:nvSpPr>
        <p:spPr>
          <a:xfrm>
            <a:off x="5443431" y="5292546"/>
            <a:ext cx="6093724" cy="1200329"/>
          </a:xfrm>
          <a:prstGeom prst="rect">
            <a:avLst/>
          </a:prstGeom>
          <a:solidFill>
            <a:schemeClr val="bg1">
              <a:lumMod val="8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Example: </a:t>
            </a:r>
            <a:r>
              <a:rPr kumimoji="0" lang="en-US" altLang="en-US" sz="18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Rename a file from test1.txt to test2.txt</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1"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import</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os.rename</a:t>
            </a:r>
            <a:r>
              <a:rPr kumimoji="0" lang="en-US" altLang="en-US" sz="18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"test1.txt"</a:t>
            </a:r>
            <a:r>
              <a:rPr kumimoji="0" lang="en-US" altLang="en-US" sz="18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"test2.txt"</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800" i="0" u="none" strike="noStrike" cap="none" normalizeH="0" baseline="0" dirty="0">
                <a:ln>
                  <a:noFill/>
                </a:ln>
                <a:solidFill>
                  <a:schemeClr val="tx1"/>
                </a:solidFill>
                <a:effectLst/>
              </a:rPr>
              <a:t> </a:t>
            </a:r>
            <a:endParaRPr kumimoji="0" lang="en-US" altLang="en-US" sz="32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75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400A-87FF-445F-BA05-65E9957AE35A}"/>
              </a:ext>
            </a:extLst>
          </p:cNvPr>
          <p:cNvSpPr>
            <a:spLocks noGrp="1"/>
          </p:cNvSpPr>
          <p:nvPr>
            <p:ph type="title"/>
          </p:nvPr>
        </p:nvSpPr>
        <p:spPr>
          <a:xfrm>
            <a:off x="838200" y="400050"/>
            <a:ext cx="10515600" cy="918221"/>
          </a:xfrm>
        </p:spPr>
        <p:txBody>
          <a:bodyPr/>
          <a:lstStyle/>
          <a:p>
            <a:r>
              <a:rPr lang="en-IN" dirty="0"/>
              <a:t>Create and Delete Folder/Directory</a:t>
            </a:r>
          </a:p>
        </p:txBody>
      </p:sp>
      <p:sp>
        <p:nvSpPr>
          <p:cNvPr id="5" name="Content Placeholder 4">
            <a:extLst>
              <a:ext uri="{FF2B5EF4-FFF2-40B4-BE49-F238E27FC236}">
                <a16:creationId xmlns:a16="http://schemas.microsoft.com/office/drawing/2014/main" id="{7692C845-57D6-4BA2-9288-15A18C65F61A}"/>
              </a:ext>
            </a:extLst>
          </p:cNvPr>
          <p:cNvSpPr>
            <a:spLocks noGrp="1"/>
          </p:cNvSpPr>
          <p:nvPr>
            <p:ph idx="1"/>
          </p:nvPr>
        </p:nvSpPr>
        <p:spPr>
          <a:xfrm>
            <a:off x="838201" y="1501988"/>
            <a:ext cx="10373138" cy="5356012"/>
          </a:xfrm>
        </p:spPr>
        <p:txBody>
          <a:bodyPr>
            <a:norm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rPr>
              <a:t>To delete an entire folder, use the </a:t>
            </a:r>
            <a:r>
              <a:rPr kumimoji="0" lang="en-US" altLang="en-US" sz="2400" b="0" i="0" u="none" strike="noStrike" cap="none" normalizeH="0" baseline="0" dirty="0" err="1">
                <a:ln>
                  <a:noFill/>
                </a:ln>
                <a:solidFill>
                  <a:srgbClr val="DC143C"/>
                </a:solidFill>
                <a:effectLst/>
              </a:rPr>
              <a:t>os.rmdir</a:t>
            </a:r>
            <a:r>
              <a:rPr kumimoji="0" lang="en-US" altLang="en-US" sz="2400" b="0" i="0" u="none" strike="noStrike" cap="none" normalizeH="0" baseline="0" dirty="0">
                <a:ln>
                  <a:noFill/>
                </a:ln>
                <a:solidFill>
                  <a:srgbClr val="DC143C"/>
                </a:solidFill>
                <a:effectLst/>
              </a:rPr>
              <a:t>()</a:t>
            </a:r>
            <a:r>
              <a:rPr kumimoji="0" lang="en-US" altLang="en-US" sz="2400" b="0" i="0" u="none" strike="noStrike" cap="none" normalizeH="0" baseline="0" dirty="0">
                <a:ln>
                  <a:noFill/>
                </a:ln>
                <a:solidFill>
                  <a:srgbClr val="000000"/>
                </a:solidFill>
                <a:effectLst/>
              </a:rPr>
              <a:t> method:</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000000"/>
              </a:solidFill>
              <a:latin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000000"/>
              </a:solidFill>
              <a:latin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lang="en-US" sz="2400" b="0" i="0" dirty="0">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lang="en-US" sz="2400" b="0" i="0" dirty="0">
              <a:solidFill>
                <a:srgbClr val="000000"/>
              </a:solidFill>
              <a:effectLst/>
            </a:endParaRPr>
          </a:p>
          <a:p>
            <a:pPr marR="0" lvl="0" algn="l" defTabSz="914400" rtl="0" eaLnBrk="0" fontAlgn="base" latinLnBrk="0" hangingPunct="0">
              <a:lnSpc>
                <a:spcPct val="100000"/>
              </a:lnSpc>
              <a:spcBef>
                <a:spcPct val="0"/>
              </a:spcBef>
              <a:spcAft>
                <a:spcPct val="0"/>
              </a:spcAft>
              <a:buClrTx/>
              <a:buSzTx/>
              <a:tabLst/>
            </a:pPr>
            <a:r>
              <a:rPr lang="en-US" sz="2400" b="0" i="0" dirty="0">
                <a:solidFill>
                  <a:srgbClr val="000000"/>
                </a:solidFill>
                <a:effectLst/>
              </a:rPr>
              <a:t>You can use the </a:t>
            </a:r>
            <a:r>
              <a:rPr lang="en-US" sz="2400" b="0" i="0" dirty="0" err="1">
                <a:solidFill>
                  <a:srgbClr val="C00000"/>
                </a:solidFill>
                <a:effectLst/>
              </a:rPr>
              <a:t>os.</a:t>
            </a:r>
            <a:r>
              <a:rPr lang="en-US" sz="2400" b="0" i="1" dirty="0" err="1">
                <a:solidFill>
                  <a:srgbClr val="C00000"/>
                </a:solidFill>
                <a:effectLst/>
              </a:rPr>
              <a:t>mkdir</a:t>
            </a:r>
            <a:r>
              <a:rPr lang="en-US" sz="2400" b="0" i="1" dirty="0">
                <a:solidFill>
                  <a:srgbClr val="C00000"/>
                </a:solidFill>
                <a:effectLst/>
              </a:rPr>
              <a:t>()</a:t>
            </a:r>
            <a:r>
              <a:rPr lang="en-US" sz="2400" b="0" i="0" dirty="0">
                <a:solidFill>
                  <a:srgbClr val="C00000"/>
                </a:solidFill>
                <a:effectLst/>
              </a:rPr>
              <a:t> </a:t>
            </a:r>
            <a:r>
              <a:rPr lang="en-US" sz="2400" b="0" i="0" dirty="0">
                <a:solidFill>
                  <a:srgbClr val="000000"/>
                </a:solidFill>
                <a:effectLst/>
              </a:rPr>
              <a:t>method of the </a:t>
            </a:r>
            <a:r>
              <a:rPr lang="en-US" sz="2400" b="1" i="0" dirty="0" err="1">
                <a:solidFill>
                  <a:srgbClr val="C00000"/>
                </a:solidFill>
                <a:effectLst/>
              </a:rPr>
              <a:t>os</a:t>
            </a:r>
            <a:r>
              <a:rPr lang="en-US" sz="2400" b="0" i="0" dirty="0">
                <a:solidFill>
                  <a:srgbClr val="000000"/>
                </a:solidFill>
                <a:effectLst/>
              </a:rPr>
              <a:t> module to create directories in the current directory.</a:t>
            </a:r>
            <a:endParaRPr lang="en-US" altLang="en-US" sz="2400" dirty="0">
              <a:solidFill>
                <a:srgbClr val="000000"/>
              </a:solidFill>
            </a:endParaRPr>
          </a:p>
          <a:p>
            <a:pPr marL="0" indent="0">
              <a:buNone/>
            </a:pPr>
            <a:endParaRPr lang="en-IN" sz="2400" dirty="0"/>
          </a:p>
          <a:p>
            <a:pPr marL="0" indent="0">
              <a:buNone/>
            </a:pPr>
            <a:endParaRPr lang="en-IN" sz="2400" dirty="0"/>
          </a:p>
          <a:p>
            <a:pPr marL="0" indent="0">
              <a:buNone/>
            </a:pPr>
            <a:endParaRPr lang="en-IN" sz="2400" dirty="0"/>
          </a:p>
        </p:txBody>
      </p:sp>
      <p:sp>
        <p:nvSpPr>
          <p:cNvPr id="8" name="TextBox 7">
            <a:extLst>
              <a:ext uri="{FF2B5EF4-FFF2-40B4-BE49-F238E27FC236}">
                <a16:creationId xmlns:a16="http://schemas.microsoft.com/office/drawing/2014/main" id="{513BAC61-37C3-4632-99E5-7755A4BF1141}"/>
              </a:ext>
            </a:extLst>
          </p:cNvPr>
          <p:cNvSpPr txBox="1"/>
          <p:nvPr/>
        </p:nvSpPr>
        <p:spPr>
          <a:xfrm>
            <a:off x="1120116" y="2167096"/>
            <a:ext cx="6728826" cy="2169825"/>
          </a:xfrm>
          <a:prstGeom prst="rect">
            <a:avLst/>
          </a:prstGeom>
          <a:solidFill>
            <a:schemeClr val="bg1">
              <a:lumMod val="85000"/>
            </a:schemeClr>
          </a:solidFill>
        </p:spPr>
        <p:txBody>
          <a:bodyPr wrap="square">
            <a:spAutoFit/>
          </a:bodyPr>
          <a:lstStyle/>
          <a:p>
            <a:pPr algn="l"/>
            <a:r>
              <a:rPr lang="en-IN" sz="1900" b="1" i="0" dirty="0">
                <a:solidFill>
                  <a:srgbClr val="000000"/>
                </a:solidFill>
                <a:effectLst/>
                <a:latin typeface="Segoe UI" panose="020B0502040204020203" pitchFamily="34" charset="0"/>
              </a:rPr>
              <a:t>#Example: </a:t>
            </a:r>
            <a:r>
              <a:rPr lang="en-IN" sz="1900" b="1" i="0" dirty="0">
                <a:solidFill>
                  <a:srgbClr val="000000"/>
                </a:solidFill>
                <a:effectLst/>
                <a:latin typeface="Verdana" panose="020B0604030504040204" pitchFamily="34" charset="0"/>
              </a:rPr>
              <a:t>Remove the folder "</a:t>
            </a:r>
            <a:r>
              <a:rPr lang="en-IN" sz="1900" b="1" i="0" dirty="0" err="1">
                <a:solidFill>
                  <a:srgbClr val="000000"/>
                </a:solidFill>
                <a:effectLst/>
                <a:latin typeface="Verdana" panose="020B0604030504040204" pitchFamily="34" charset="0"/>
              </a:rPr>
              <a:t>myfolder</a:t>
            </a:r>
            <a:r>
              <a:rPr lang="en-IN" sz="1900" b="1" i="0" dirty="0">
                <a:solidFill>
                  <a:srgbClr val="000000"/>
                </a:solidFill>
                <a:effectLst/>
                <a:latin typeface="Verdana" panose="020B0604030504040204" pitchFamily="34" charset="0"/>
              </a:rPr>
              <a:t>":</a:t>
            </a:r>
          </a:p>
          <a:p>
            <a:pPr algn="l"/>
            <a:endParaRPr lang="en-IN" sz="1900" b="1" i="0" dirty="0">
              <a:solidFill>
                <a:srgbClr val="000000"/>
              </a:solidFill>
              <a:effectLst/>
              <a:latin typeface="Verdana" panose="020B0604030504040204" pitchFamily="34" charset="0"/>
            </a:endParaRPr>
          </a:p>
          <a:p>
            <a:pPr algn="l"/>
            <a:r>
              <a:rPr lang="en-IN" sz="1900" b="0" i="0" dirty="0">
                <a:solidFill>
                  <a:srgbClr val="0000CD"/>
                </a:solidFill>
                <a:effectLst/>
                <a:latin typeface="Consolas" panose="020B0609020204030204" pitchFamily="49" charset="0"/>
              </a:rPr>
              <a:t>import</a:t>
            </a:r>
            <a:r>
              <a:rPr lang="en-IN" sz="1900" b="0" i="0" dirty="0">
                <a:solidFill>
                  <a:srgbClr val="000000"/>
                </a:solidFill>
                <a:effectLst/>
                <a:latin typeface="Consolas" panose="020B0609020204030204" pitchFamily="49" charset="0"/>
              </a:rPr>
              <a:t> </a:t>
            </a:r>
            <a:r>
              <a:rPr lang="en-IN" sz="1900" b="0" i="0" dirty="0" err="1">
                <a:solidFill>
                  <a:srgbClr val="000000"/>
                </a:solidFill>
                <a:effectLst/>
                <a:latin typeface="Consolas" panose="020B0609020204030204" pitchFamily="49" charset="0"/>
              </a:rPr>
              <a:t>os</a:t>
            </a:r>
            <a:br>
              <a:rPr lang="en-IN" sz="1900" b="0" i="0" dirty="0">
                <a:solidFill>
                  <a:srgbClr val="000000"/>
                </a:solidFill>
                <a:effectLst/>
                <a:latin typeface="Consolas" panose="020B0609020204030204" pitchFamily="49" charset="0"/>
              </a:rPr>
            </a:br>
            <a:r>
              <a:rPr lang="en-IN" sz="1900" b="1" i="0" dirty="0" err="1">
                <a:solidFill>
                  <a:schemeClr val="accent1"/>
                </a:solidFill>
                <a:effectLst/>
                <a:latin typeface="Consolas" panose="020B0609020204030204" pitchFamily="49" charset="0"/>
              </a:rPr>
              <a:t>os.rmdir</a:t>
            </a:r>
            <a:r>
              <a:rPr lang="en-IN" sz="1900" b="0" i="0" dirty="0">
                <a:solidFill>
                  <a:srgbClr val="000000"/>
                </a:solidFill>
                <a:effectLst/>
                <a:latin typeface="Consolas" panose="020B0609020204030204" pitchFamily="49" charset="0"/>
              </a:rPr>
              <a:t>(</a:t>
            </a:r>
            <a:r>
              <a:rPr lang="en-IN" sz="1900" b="0" i="0" dirty="0">
                <a:solidFill>
                  <a:srgbClr val="A52A2A"/>
                </a:solidFill>
                <a:effectLst/>
                <a:latin typeface="Consolas" panose="020B0609020204030204" pitchFamily="49" charset="0"/>
              </a:rPr>
              <a:t>"</a:t>
            </a:r>
            <a:r>
              <a:rPr lang="en-IN" sz="1900" b="0" i="0" dirty="0" err="1">
                <a:solidFill>
                  <a:srgbClr val="A52A2A"/>
                </a:solidFill>
                <a:effectLst/>
                <a:latin typeface="Consolas" panose="020B0609020204030204" pitchFamily="49" charset="0"/>
              </a:rPr>
              <a:t>myfolder</a:t>
            </a:r>
            <a:r>
              <a:rPr lang="en-IN" sz="1900" b="0" i="0" dirty="0">
                <a:solidFill>
                  <a:srgbClr val="A52A2A"/>
                </a:solidFill>
                <a:effectLst/>
                <a:latin typeface="Consolas" panose="020B0609020204030204" pitchFamily="49" charset="0"/>
              </a:rPr>
              <a:t>"</a:t>
            </a:r>
            <a:r>
              <a:rPr lang="en-IN" sz="1900" b="0" i="0" dirty="0">
                <a:solidFill>
                  <a:srgbClr val="000000"/>
                </a:solidFill>
                <a:effectLst/>
                <a:latin typeface="Consolas" panose="020B0609020204030204" pitchFamily="49" charset="0"/>
              </a:rPr>
              <a:t>)</a:t>
            </a:r>
          </a:p>
          <a:p>
            <a:pPr algn="l"/>
            <a:endParaRPr lang="en-IN" sz="1900" b="0" i="0" dirty="0">
              <a:solidFill>
                <a:srgbClr val="000000"/>
              </a:solidFill>
              <a:effectLst/>
              <a:latin typeface="Consolas" panose="020B0609020204030204" pitchFamily="49" charset="0"/>
            </a:endParaRPr>
          </a:p>
          <a:p>
            <a:r>
              <a:rPr kumimoji="0" lang="en-US" altLang="en-US" sz="20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This would remove "/</a:t>
            </a:r>
            <a:r>
              <a:rPr kumimoji="0" lang="en-US" altLang="en-US" sz="20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tmp</a:t>
            </a:r>
            <a:r>
              <a:rPr kumimoji="0" lang="en-US" altLang="en-US" sz="20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/test" directory.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r>
              <a:rPr kumimoji="0" lang="en-US" altLang="en-US" sz="2000" b="1" i="0" u="none" strike="noStrike" cap="none" normalizeH="0" baseline="0" dirty="0" err="1">
                <a:ln>
                  <a:noFill/>
                </a:ln>
                <a:solidFill>
                  <a:schemeClr val="accent1"/>
                </a:solidFill>
                <a:effectLst/>
                <a:latin typeface="Courier New" panose="02070309020205020404" pitchFamily="49" charset="0"/>
                <a:cs typeface="Courier New" panose="02070309020205020404" pitchFamily="49" charset="0"/>
              </a:rPr>
              <a:t>os.rmdir</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tmp</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/test"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lang="en-IN" sz="1900" dirty="0">
              <a:solidFill>
                <a:srgbClr val="000000"/>
              </a:solidFill>
              <a:latin typeface="Consolas" panose="020B0609020204030204" pitchFamily="49" charset="0"/>
            </a:endParaRPr>
          </a:p>
        </p:txBody>
      </p:sp>
      <p:sp>
        <p:nvSpPr>
          <p:cNvPr id="10" name="TextBox 9">
            <a:extLst>
              <a:ext uri="{FF2B5EF4-FFF2-40B4-BE49-F238E27FC236}">
                <a16:creationId xmlns:a16="http://schemas.microsoft.com/office/drawing/2014/main" id="{D29CBEE0-265D-4975-AD6F-B8F2E1B75EF1}"/>
              </a:ext>
            </a:extLst>
          </p:cNvPr>
          <p:cNvSpPr txBox="1"/>
          <p:nvPr/>
        </p:nvSpPr>
        <p:spPr>
          <a:xfrm>
            <a:off x="8279144" y="2421012"/>
            <a:ext cx="3362397" cy="830997"/>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lang="en-US" sz="2400" b="1" i="1" dirty="0">
                <a:solidFill>
                  <a:srgbClr val="00B050"/>
                </a:solidFill>
                <a:effectLst/>
              </a:rPr>
              <a:t>Note: You can only remove empty folders.</a:t>
            </a:r>
            <a:r>
              <a:rPr kumimoji="0" lang="en-US" altLang="en-US" sz="2400" b="1" i="1" u="none" strike="noStrike" cap="none" normalizeH="0" baseline="0" dirty="0">
                <a:ln>
                  <a:noFill/>
                </a:ln>
                <a:solidFill>
                  <a:srgbClr val="00B050"/>
                </a:solidFill>
                <a:effectLst/>
              </a:rPr>
              <a:t> </a:t>
            </a:r>
          </a:p>
        </p:txBody>
      </p:sp>
      <p:sp>
        <p:nvSpPr>
          <p:cNvPr id="13" name="TextBox 12">
            <a:extLst>
              <a:ext uri="{FF2B5EF4-FFF2-40B4-BE49-F238E27FC236}">
                <a16:creationId xmlns:a16="http://schemas.microsoft.com/office/drawing/2014/main" id="{5A2D3D90-BAAA-472F-A743-A5906F747401}"/>
              </a:ext>
            </a:extLst>
          </p:cNvPr>
          <p:cNvSpPr txBox="1"/>
          <p:nvPr/>
        </p:nvSpPr>
        <p:spPr>
          <a:xfrm>
            <a:off x="4401163" y="5350844"/>
            <a:ext cx="4377152" cy="1323439"/>
          </a:xfrm>
          <a:prstGeom prst="rect">
            <a:avLst/>
          </a:prstGeom>
          <a:solidFill>
            <a:schemeClr val="bg1">
              <a:lumMod val="8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Create a directory "test"</a:t>
            </a: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import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mkdir</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"test"</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14756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400A-87FF-445F-BA05-65E9957AE35A}"/>
              </a:ext>
            </a:extLst>
          </p:cNvPr>
          <p:cNvSpPr>
            <a:spLocks noGrp="1"/>
          </p:cNvSpPr>
          <p:nvPr>
            <p:ph type="title"/>
          </p:nvPr>
        </p:nvSpPr>
        <p:spPr>
          <a:xfrm>
            <a:off x="838200" y="400050"/>
            <a:ext cx="10515600" cy="1101937"/>
          </a:xfrm>
        </p:spPr>
        <p:txBody>
          <a:bodyPr/>
          <a:lstStyle/>
          <a:p>
            <a:r>
              <a:rPr lang="en-IN" dirty="0"/>
              <a:t>Change and Get Current Directory</a:t>
            </a:r>
          </a:p>
        </p:txBody>
      </p:sp>
      <p:sp>
        <p:nvSpPr>
          <p:cNvPr id="5" name="Content Placeholder 4">
            <a:extLst>
              <a:ext uri="{FF2B5EF4-FFF2-40B4-BE49-F238E27FC236}">
                <a16:creationId xmlns:a16="http://schemas.microsoft.com/office/drawing/2014/main" id="{7692C845-57D6-4BA2-9288-15A18C65F61A}"/>
              </a:ext>
            </a:extLst>
          </p:cNvPr>
          <p:cNvSpPr>
            <a:spLocks noGrp="1"/>
          </p:cNvSpPr>
          <p:nvPr>
            <p:ph idx="1"/>
          </p:nvPr>
        </p:nvSpPr>
        <p:spPr>
          <a:xfrm>
            <a:off x="838201" y="1571625"/>
            <a:ext cx="10373138" cy="4605338"/>
          </a:xfrm>
        </p:spPr>
        <p:txBody>
          <a:bodyPr>
            <a:normAutofit/>
          </a:bodyPr>
          <a:lstStyle/>
          <a:p>
            <a:pPr marL="0" indent="0">
              <a:buNone/>
            </a:pPr>
            <a:endParaRPr lang="en-IN" sz="2400" dirty="0"/>
          </a:p>
          <a:p>
            <a:pPr marL="0" indent="0">
              <a:buNone/>
            </a:pPr>
            <a:endParaRPr lang="en-IN" sz="2400" dirty="0"/>
          </a:p>
          <a:p>
            <a:pPr marL="0" indent="0">
              <a:buNone/>
            </a:pPr>
            <a:endParaRPr lang="en-IN" sz="2400" dirty="0"/>
          </a:p>
        </p:txBody>
      </p:sp>
      <p:sp>
        <p:nvSpPr>
          <p:cNvPr id="13" name="TextBox 12">
            <a:extLst>
              <a:ext uri="{FF2B5EF4-FFF2-40B4-BE49-F238E27FC236}">
                <a16:creationId xmlns:a16="http://schemas.microsoft.com/office/drawing/2014/main" id="{5A2D3D90-BAAA-472F-A743-A5906F747401}"/>
              </a:ext>
            </a:extLst>
          </p:cNvPr>
          <p:cNvSpPr txBox="1"/>
          <p:nvPr/>
        </p:nvSpPr>
        <p:spPr>
          <a:xfrm>
            <a:off x="980660" y="3855214"/>
            <a:ext cx="8613716" cy="2554545"/>
          </a:xfrm>
          <a:prstGeom prst="rect">
            <a:avLst/>
          </a:prstGeom>
          <a:solidFill>
            <a:schemeClr val="bg1">
              <a:lumMod val="85000"/>
            </a:schemeClr>
          </a:solidFill>
        </p:spPr>
        <p:txBody>
          <a:bodyPr wrap="square">
            <a:spAutoFit/>
          </a:bodyPr>
          <a:lstStyle/>
          <a:p>
            <a:pPr eaLnBrk="0" fontAlgn="base" hangingPunct="0">
              <a:spcBef>
                <a:spcPct val="0"/>
              </a:spcBef>
              <a:spcAft>
                <a:spcPct val="0"/>
              </a:spcAft>
            </a:pPr>
            <a:r>
              <a:rPr lang="en-US" altLang="en-US" sz="2000" b="1" dirty="0">
                <a:solidFill>
                  <a:schemeClr val="accent1"/>
                </a:solidFill>
                <a:latin typeface="Courier New" panose="02070309020205020404" pitchFamily="49" charset="0"/>
                <a:cs typeface="Courier New" panose="02070309020205020404" pitchFamily="49" charset="0"/>
              </a:rPr>
              <a:t>i</a:t>
            </a:r>
            <a:r>
              <a:rPr kumimoji="0" lang="en-US" altLang="en-US" sz="2000"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mport </a:t>
            </a:r>
            <a:r>
              <a:rPr kumimoji="0" lang="en-US" altLang="en-US" sz="2000" b="1" i="0" u="none" strike="noStrike" cap="none" normalizeH="0" baseline="0" dirty="0" err="1">
                <a:ln>
                  <a:noFill/>
                </a:ln>
                <a:solidFill>
                  <a:schemeClr val="accent1"/>
                </a:solidFill>
                <a:effectLst/>
                <a:latin typeface="Courier New" panose="02070309020205020404" pitchFamily="49" charset="0"/>
                <a:cs typeface="Courier New" panose="02070309020205020404" pitchFamily="49" charset="0"/>
              </a:rPr>
              <a:t>os</a:t>
            </a:r>
            <a:endParaRPr kumimoji="0" lang="en-US" altLang="en-US" sz="2000"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2000" dirty="0">
              <a:solidFill>
                <a:srgbClr val="88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Changing a directory to "/home/</a:t>
            </a:r>
            <a:r>
              <a:rPr kumimoji="0" lang="en-US" altLang="en-US" sz="20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newdir</a:t>
            </a:r>
            <a:r>
              <a:rPr kumimoji="0" lang="en-US" altLang="en-US" sz="20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chemeClr val="accent1"/>
                </a:solidFill>
                <a:effectLst/>
                <a:latin typeface="Courier New" panose="02070309020205020404" pitchFamily="49" charset="0"/>
                <a:cs typeface="Courier New" panose="02070309020205020404" pitchFamily="49" charset="0"/>
              </a:rPr>
              <a:t>os.chdir</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"/home/</a:t>
            </a:r>
            <a:r>
              <a:rPr kumimoji="0" lang="en-US" altLang="en-US" sz="20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newdir</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This would give location of the current directory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eaLnBrk="0" fontAlgn="base" hangingPunct="0">
              <a:spcBef>
                <a:spcPct val="0"/>
              </a:spcBef>
              <a:spcAft>
                <a:spcPct val="0"/>
              </a:spcAft>
            </a:pPr>
            <a:r>
              <a:rPr kumimoji="0" lang="en-US" altLang="en-US" sz="2000" b="1" i="0" u="none" strike="noStrike" cap="none" normalizeH="0" baseline="0" dirty="0" err="1">
                <a:ln>
                  <a:noFill/>
                </a:ln>
                <a:solidFill>
                  <a:schemeClr val="accent1"/>
                </a:solidFill>
                <a:effectLst/>
                <a:latin typeface="Courier New" panose="02070309020205020404" pitchFamily="49" charset="0"/>
                <a:cs typeface="Courier New" panose="02070309020205020404" pitchFamily="49" charset="0"/>
              </a:rPr>
              <a:t>os.getcwd</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chemeClr val="tx1"/>
                </a:solidFill>
                <a:effectLst/>
              </a:rPr>
              <a:t> </a:t>
            </a: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7E468396-B695-43C2-BDFA-C8F7B7C58E25}"/>
              </a:ext>
            </a:extLst>
          </p:cNvPr>
          <p:cNvSpPr txBox="1"/>
          <p:nvPr/>
        </p:nvSpPr>
        <p:spPr>
          <a:xfrm>
            <a:off x="1146365" y="1836958"/>
            <a:ext cx="9640697" cy="1446550"/>
          </a:xfrm>
          <a:prstGeom prst="rect">
            <a:avLst/>
          </a:prstGeom>
          <a:noFill/>
        </p:spPr>
        <p:txBody>
          <a:bodyPr wrap="square">
            <a:spAutoFit/>
          </a:bodyPr>
          <a:lstStyle/>
          <a:p>
            <a:pPr marL="285750" indent="-285750">
              <a:buFont typeface="Arial" panose="020B0604020202020204" pitchFamily="34" charset="0"/>
              <a:buChar char="•"/>
            </a:pPr>
            <a:r>
              <a:rPr lang="en-US" sz="2200" b="0" i="1" dirty="0">
                <a:solidFill>
                  <a:srgbClr val="000000"/>
                </a:solidFill>
                <a:effectLst/>
              </a:rPr>
              <a:t>You can use the </a:t>
            </a:r>
            <a:r>
              <a:rPr lang="en-US" sz="2200" b="0" i="1" dirty="0" err="1">
                <a:solidFill>
                  <a:srgbClr val="C00000"/>
                </a:solidFill>
                <a:effectLst/>
              </a:rPr>
              <a:t>os.chdir</a:t>
            </a:r>
            <a:r>
              <a:rPr lang="en-US" sz="2200" b="0" i="1" dirty="0">
                <a:solidFill>
                  <a:srgbClr val="C00000"/>
                </a:solidFill>
                <a:effectLst/>
              </a:rPr>
              <a:t>() </a:t>
            </a:r>
            <a:r>
              <a:rPr lang="en-US" sz="2200" b="0" i="1" dirty="0">
                <a:solidFill>
                  <a:srgbClr val="000000"/>
                </a:solidFill>
                <a:effectLst/>
              </a:rPr>
              <a:t>method to change the current directory.</a:t>
            </a:r>
          </a:p>
          <a:p>
            <a:pPr marL="285750" indent="-285750">
              <a:buFont typeface="Arial" panose="020B0604020202020204" pitchFamily="34" charset="0"/>
              <a:buChar char="•"/>
            </a:pPr>
            <a:endParaRPr lang="en-US" sz="2200" b="0" i="1" dirty="0">
              <a:solidFill>
                <a:srgbClr val="000000"/>
              </a:solidFill>
              <a:effectLst/>
            </a:endParaRPr>
          </a:p>
          <a:p>
            <a:pPr marL="285750" indent="-285750">
              <a:buFont typeface="Arial" panose="020B0604020202020204" pitchFamily="34" charset="0"/>
              <a:buChar char="•"/>
            </a:pPr>
            <a:endParaRPr lang="en-US" sz="2200" b="0" i="1" dirty="0">
              <a:solidFill>
                <a:srgbClr val="000000"/>
              </a:solidFill>
              <a:effectLst/>
            </a:endParaRPr>
          </a:p>
          <a:p>
            <a:pPr marL="285750" indent="-285750">
              <a:buFont typeface="Arial" panose="020B0604020202020204" pitchFamily="34" charset="0"/>
              <a:buChar char="•"/>
            </a:pPr>
            <a:r>
              <a:rPr lang="en-US" sz="2200" b="0" i="1" dirty="0">
                <a:solidFill>
                  <a:srgbClr val="000000"/>
                </a:solidFill>
                <a:effectLst/>
              </a:rPr>
              <a:t>The </a:t>
            </a:r>
            <a:r>
              <a:rPr lang="en-US" sz="2200" b="0" i="1" dirty="0" err="1">
                <a:solidFill>
                  <a:srgbClr val="C00000"/>
                </a:solidFill>
                <a:effectLst/>
              </a:rPr>
              <a:t>os.getcwd</a:t>
            </a:r>
            <a:r>
              <a:rPr lang="en-US" sz="2200" b="0" i="1" dirty="0">
                <a:solidFill>
                  <a:srgbClr val="C00000"/>
                </a:solidFill>
                <a:effectLst/>
              </a:rPr>
              <a:t>() </a:t>
            </a:r>
            <a:r>
              <a:rPr lang="en-US" sz="2200" b="0" i="1" dirty="0">
                <a:solidFill>
                  <a:srgbClr val="000000"/>
                </a:solidFill>
                <a:effectLst/>
              </a:rPr>
              <a:t>method displays the current working directory.</a:t>
            </a:r>
          </a:p>
        </p:txBody>
      </p:sp>
    </p:spTree>
    <p:extLst>
      <p:ext uri="{BB962C8B-B14F-4D97-AF65-F5344CB8AC3E}">
        <p14:creationId xmlns:p14="http://schemas.microsoft.com/office/powerpoint/2010/main" val="153374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9377-88E8-4FB1-BA70-7D9F7EE7CB22}"/>
              </a:ext>
            </a:extLst>
          </p:cNvPr>
          <p:cNvSpPr>
            <a:spLocks noGrp="1"/>
          </p:cNvSpPr>
          <p:nvPr>
            <p:ph type="title"/>
          </p:nvPr>
        </p:nvSpPr>
        <p:spPr/>
        <p:txBody>
          <a:bodyPr/>
          <a:lstStyle/>
          <a:p>
            <a:r>
              <a:rPr lang="en-IN" b="0" i="0" dirty="0">
                <a:effectLst/>
                <a:latin typeface="Arial" panose="020B0604020202020204" pitchFamily="34" charset="0"/>
              </a:rPr>
              <a:t>File Positions</a:t>
            </a:r>
            <a:endParaRPr lang="en-IN" dirty="0"/>
          </a:p>
        </p:txBody>
      </p:sp>
      <p:sp>
        <p:nvSpPr>
          <p:cNvPr id="3" name="Content Placeholder 2">
            <a:extLst>
              <a:ext uri="{FF2B5EF4-FFF2-40B4-BE49-F238E27FC236}">
                <a16:creationId xmlns:a16="http://schemas.microsoft.com/office/drawing/2014/main" id="{42E1C28F-EF32-4550-9EFB-2400E5255C39}"/>
              </a:ext>
            </a:extLst>
          </p:cNvPr>
          <p:cNvSpPr>
            <a:spLocks noGrp="1"/>
          </p:cNvSpPr>
          <p:nvPr>
            <p:ph idx="1"/>
          </p:nvPr>
        </p:nvSpPr>
        <p:spPr/>
        <p:txBody>
          <a:bodyPr/>
          <a:lstStyle/>
          <a:p>
            <a:r>
              <a:rPr lang="en-IN" sz="2400" b="1" dirty="0"/>
              <a:t>Python provides the following file positioning functions:</a:t>
            </a:r>
          </a:p>
          <a:p>
            <a:endParaRPr lang="en-IN" dirty="0"/>
          </a:p>
          <a:p>
            <a:pPr algn="just"/>
            <a:r>
              <a:rPr lang="en-US" sz="2400" b="1" i="1" dirty="0">
                <a:solidFill>
                  <a:srgbClr val="C00000"/>
                </a:solidFill>
                <a:effectLst/>
              </a:rPr>
              <a:t>tell()</a:t>
            </a:r>
            <a:r>
              <a:rPr lang="en-US" sz="2400" b="1" i="0" dirty="0">
                <a:solidFill>
                  <a:srgbClr val="C00000"/>
                </a:solidFill>
                <a:effectLst/>
              </a:rPr>
              <a:t> </a:t>
            </a:r>
            <a:r>
              <a:rPr lang="en-US" sz="2400" b="1" i="0" dirty="0">
                <a:solidFill>
                  <a:srgbClr val="000000"/>
                </a:solidFill>
                <a:effectLst/>
              </a:rPr>
              <a:t>method:  </a:t>
            </a:r>
            <a:r>
              <a:rPr lang="en-US" sz="2400" i="0" dirty="0">
                <a:solidFill>
                  <a:srgbClr val="000000"/>
                </a:solidFill>
                <a:effectLst/>
              </a:rPr>
              <a:t>T</a:t>
            </a:r>
            <a:r>
              <a:rPr lang="en-US" sz="2400" b="0" i="0" dirty="0">
                <a:solidFill>
                  <a:srgbClr val="000000"/>
                </a:solidFill>
                <a:effectLst/>
              </a:rPr>
              <a:t>ells you the current position of the file pointer within the file. </a:t>
            </a:r>
          </a:p>
          <a:p>
            <a:pPr algn="just"/>
            <a:r>
              <a:rPr lang="en-US" sz="2400" b="0" i="0" dirty="0">
                <a:solidFill>
                  <a:srgbClr val="000000"/>
                </a:solidFill>
                <a:effectLst/>
              </a:rPr>
              <a:t>In other words, the next read or write will occur at that many bytes from the beginning of the file.</a:t>
            </a:r>
          </a:p>
          <a:p>
            <a:pPr algn="just"/>
            <a:endParaRPr lang="en-US" sz="2400" b="0" i="0" dirty="0">
              <a:solidFill>
                <a:srgbClr val="000000"/>
              </a:solidFill>
              <a:effectLst/>
            </a:endParaRPr>
          </a:p>
          <a:p>
            <a:pPr algn="just"/>
            <a:r>
              <a:rPr lang="en-US" sz="2400" b="1" i="1" dirty="0">
                <a:solidFill>
                  <a:srgbClr val="C00000"/>
                </a:solidFill>
                <a:effectLst/>
              </a:rPr>
              <a:t>seek(offset[, from])</a:t>
            </a:r>
            <a:r>
              <a:rPr lang="en-US" sz="2400" b="1" i="0" dirty="0">
                <a:solidFill>
                  <a:srgbClr val="C00000"/>
                </a:solidFill>
                <a:effectLst/>
              </a:rPr>
              <a:t> </a:t>
            </a:r>
            <a:r>
              <a:rPr lang="en-US" sz="2400" b="1" i="0" dirty="0">
                <a:solidFill>
                  <a:srgbClr val="000000"/>
                </a:solidFill>
                <a:effectLst/>
              </a:rPr>
              <a:t>method: </a:t>
            </a:r>
            <a:r>
              <a:rPr lang="en-US" sz="2400" b="0" i="0" dirty="0">
                <a:solidFill>
                  <a:srgbClr val="000000"/>
                </a:solidFill>
                <a:effectLst/>
              </a:rPr>
              <a:t>Changes the current file position of file pointer.</a:t>
            </a:r>
          </a:p>
          <a:p>
            <a:pPr algn="just"/>
            <a:r>
              <a:rPr lang="en-US" sz="2400" b="0" i="0" dirty="0">
                <a:solidFill>
                  <a:srgbClr val="000000"/>
                </a:solidFill>
                <a:effectLst/>
              </a:rPr>
              <a:t>The </a:t>
            </a:r>
            <a:r>
              <a:rPr lang="en-US" sz="2400" b="0" i="1" dirty="0">
                <a:solidFill>
                  <a:srgbClr val="000000"/>
                </a:solidFill>
                <a:effectLst/>
              </a:rPr>
              <a:t>offset</a:t>
            </a:r>
            <a:r>
              <a:rPr lang="en-US" sz="2400" b="0" i="0" dirty="0">
                <a:solidFill>
                  <a:srgbClr val="000000"/>
                </a:solidFill>
                <a:effectLst/>
              </a:rPr>
              <a:t> argument indicates the number of bytes/characters to be moved. </a:t>
            </a:r>
          </a:p>
          <a:p>
            <a:pPr algn="just"/>
            <a:r>
              <a:rPr lang="en-US" sz="2400" b="0" i="0" dirty="0">
                <a:solidFill>
                  <a:srgbClr val="000000"/>
                </a:solidFill>
                <a:effectLst/>
              </a:rPr>
              <a:t>The </a:t>
            </a:r>
            <a:r>
              <a:rPr lang="en-US" sz="2400" b="0" i="1" dirty="0">
                <a:solidFill>
                  <a:srgbClr val="000000"/>
                </a:solidFill>
                <a:effectLst/>
              </a:rPr>
              <a:t>from</a:t>
            </a:r>
            <a:r>
              <a:rPr lang="en-US" sz="2400" b="0" i="0" dirty="0">
                <a:solidFill>
                  <a:srgbClr val="000000"/>
                </a:solidFill>
                <a:effectLst/>
              </a:rPr>
              <a:t> argument specifies the reference position from where the bytes/characters are to be moved.</a:t>
            </a:r>
          </a:p>
          <a:p>
            <a:endParaRPr lang="en-IN" dirty="0"/>
          </a:p>
        </p:txBody>
      </p:sp>
    </p:spTree>
    <p:extLst>
      <p:ext uri="{BB962C8B-B14F-4D97-AF65-F5344CB8AC3E}">
        <p14:creationId xmlns:p14="http://schemas.microsoft.com/office/powerpoint/2010/main" val="268540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9377-88E8-4FB1-BA70-7D9F7EE7CB22}"/>
              </a:ext>
            </a:extLst>
          </p:cNvPr>
          <p:cNvSpPr>
            <a:spLocks noGrp="1"/>
          </p:cNvSpPr>
          <p:nvPr>
            <p:ph type="title"/>
          </p:nvPr>
        </p:nvSpPr>
        <p:spPr>
          <a:xfrm>
            <a:off x="838200" y="365126"/>
            <a:ext cx="10515600" cy="822230"/>
          </a:xfrm>
        </p:spPr>
        <p:txBody>
          <a:bodyPr/>
          <a:lstStyle/>
          <a:p>
            <a:r>
              <a:rPr lang="en-IN" b="0" i="0" dirty="0">
                <a:effectLst/>
                <a:latin typeface="Arial" panose="020B0604020202020204" pitchFamily="34" charset="0"/>
              </a:rPr>
              <a:t>File Positions: Example</a:t>
            </a:r>
            <a:endParaRPr lang="en-IN" dirty="0"/>
          </a:p>
        </p:txBody>
      </p:sp>
      <p:sp>
        <p:nvSpPr>
          <p:cNvPr id="8" name="TextBox 7">
            <a:extLst>
              <a:ext uri="{FF2B5EF4-FFF2-40B4-BE49-F238E27FC236}">
                <a16:creationId xmlns:a16="http://schemas.microsoft.com/office/drawing/2014/main" id="{8424784D-7F28-44CF-B3F2-B8F62B860A8E}"/>
              </a:ext>
            </a:extLst>
          </p:cNvPr>
          <p:cNvSpPr txBox="1"/>
          <p:nvPr/>
        </p:nvSpPr>
        <p:spPr>
          <a:xfrm>
            <a:off x="685801" y="1471917"/>
            <a:ext cx="7557447" cy="5016758"/>
          </a:xfrm>
          <a:prstGeom prst="rect">
            <a:avLst/>
          </a:prstGeom>
          <a:solidFill>
            <a:schemeClr val="bg1">
              <a:lumMod val="9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Open a file.</a:t>
            </a:r>
            <a:r>
              <a:rPr kumimoji="0" lang="en-US" altLang="en-US" sz="2000" b="1"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Assume files is already 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fp</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open</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lang="en-US" altLang="en-US" sz="2000" dirty="0">
                <a:solidFill>
                  <a:srgbClr val="008800"/>
                </a:solidFill>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Test.txt"</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fp</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read</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"Read String is :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Check current position</a:t>
            </a: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fp</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tell</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"Current file position :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position)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Reposition pointer at the beginning once again</a:t>
            </a: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lang="en-US" altLang="en-US" sz="2000" b="1"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fp</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seek</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fp</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read</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"Again read String is :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Close </a:t>
            </a:r>
            <a:r>
              <a:rPr kumimoji="0" lang="en-US" altLang="en-US" sz="2000" b="1"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opend</a:t>
            </a:r>
            <a:r>
              <a:rPr kumimoji="0" lang="en-US" altLang="en-US" sz="20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file</a:t>
            </a: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close</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DF4FC4D-D92F-401F-9CC3-351123539947}"/>
              </a:ext>
            </a:extLst>
          </p:cNvPr>
          <p:cNvSpPr txBox="1"/>
          <p:nvPr/>
        </p:nvSpPr>
        <p:spPr>
          <a:xfrm>
            <a:off x="7256060" y="5257569"/>
            <a:ext cx="4602707" cy="1231106"/>
          </a:xfrm>
          <a:prstGeom prst="rect">
            <a:avLst/>
          </a:prstGeom>
          <a:solidFill>
            <a:schemeClr val="bg1">
              <a:lumMod val="8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Output: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Read String is : Python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Current file position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Again read String is : Python is</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4CB78D12-5B8D-49DC-B59D-8EBDA6AFAFAE}"/>
              </a:ext>
            </a:extLst>
          </p:cNvPr>
          <p:cNvSpPr txBox="1"/>
          <p:nvPr/>
        </p:nvSpPr>
        <p:spPr>
          <a:xfrm>
            <a:off x="8071513" y="1991356"/>
            <a:ext cx="3787254" cy="1231106"/>
          </a:xfrm>
          <a:prstGeom prst="rect">
            <a:avLst/>
          </a:prstGeom>
          <a:solidFill>
            <a:schemeClr val="bg1">
              <a:lumMod val="8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Courier New" panose="02070309020205020404" pitchFamily="49" charset="0"/>
                <a:cs typeface="Courier New" panose="02070309020205020404" pitchFamily="49" charset="0"/>
              </a:rPr>
              <a:t># Contents of Test.txt</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Python is a Programming Language.</a:t>
            </a:r>
            <a:endParaRPr kumimoji="0" lang="en-US" altLang="en-US"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3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B16F-5D02-410D-A62F-238DF00F9AD3}"/>
              </a:ext>
            </a:extLst>
          </p:cNvPr>
          <p:cNvSpPr>
            <a:spLocks noGrp="1"/>
          </p:cNvSpPr>
          <p:nvPr>
            <p:ph type="title"/>
          </p:nvPr>
        </p:nvSpPr>
        <p:spPr/>
        <p:txBody>
          <a:bodyPr/>
          <a:lstStyle/>
          <a:p>
            <a:r>
              <a:rPr lang="en-IN" dirty="0"/>
              <a:t>Exercise1: Copying File</a:t>
            </a:r>
          </a:p>
        </p:txBody>
      </p:sp>
      <p:sp>
        <p:nvSpPr>
          <p:cNvPr id="5" name="Content Placeholder 2">
            <a:extLst>
              <a:ext uri="{FF2B5EF4-FFF2-40B4-BE49-F238E27FC236}">
                <a16:creationId xmlns:a16="http://schemas.microsoft.com/office/drawing/2014/main" id="{F3B5C5AF-3B07-43D4-8AE7-184AE6D81F5E}"/>
              </a:ext>
            </a:extLst>
          </p:cNvPr>
          <p:cNvSpPr>
            <a:spLocks noGrp="1"/>
          </p:cNvSpPr>
          <p:nvPr>
            <p:ph idx="1"/>
          </p:nvPr>
        </p:nvSpPr>
        <p:spPr>
          <a:xfrm>
            <a:off x="838200" y="1825625"/>
            <a:ext cx="10515600" cy="523292"/>
          </a:xfrm>
        </p:spPr>
        <p:txBody>
          <a:bodyPr/>
          <a:lstStyle/>
          <a:p>
            <a:r>
              <a:rPr lang="en-US" dirty="0"/>
              <a:t>Write a program to copy contain of file myfile.txt to myfile_copy.txt</a:t>
            </a:r>
          </a:p>
        </p:txBody>
      </p:sp>
      <p:pic>
        <p:nvPicPr>
          <p:cNvPr id="9" name="Picture 8">
            <a:extLst>
              <a:ext uri="{FF2B5EF4-FFF2-40B4-BE49-F238E27FC236}">
                <a16:creationId xmlns:a16="http://schemas.microsoft.com/office/drawing/2014/main" id="{0195B345-5263-48AE-B2ED-1463FD1ADD05}"/>
              </a:ext>
            </a:extLst>
          </p:cNvPr>
          <p:cNvPicPr>
            <a:picLocks noChangeAspect="1"/>
          </p:cNvPicPr>
          <p:nvPr/>
        </p:nvPicPr>
        <p:blipFill>
          <a:blip r:embed="rId2"/>
          <a:stretch>
            <a:fillRect/>
          </a:stretch>
        </p:blipFill>
        <p:spPr>
          <a:xfrm>
            <a:off x="432402" y="2994753"/>
            <a:ext cx="11327196" cy="3028662"/>
          </a:xfrm>
          <a:prstGeom prst="rect">
            <a:avLst/>
          </a:prstGeom>
        </p:spPr>
      </p:pic>
    </p:spTree>
    <p:extLst>
      <p:ext uri="{BB962C8B-B14F-4D97-AF65-F5344CB8AC3E}">
        <p14:creationId xmlns:p14="http://schemas.microsoft.com/office/powerpoint/2010/main" val="127244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BF71-A51A-41E8-858D-153E9535F393}"/>
              </a:ext>
            </a:extLst>
          </p:cNvPr>
          <p:cNvSpPr>
            <a:spLocks noGrp="1"/>
          </p:cNvSpPr>
          <p:nvPr>
            <p:ph type="title"/>
          </p:nvPr>
        </p:nvSpPr>
        <p:spPr/>
        <p:txBody>
          <a:bodyPr/>
          <a:lstStyle/>
          <a:p>
            <a:r>
              <a:rPr lang="en-IN" dirty="0"/>
              <a:t>Exercise 2</a:t>
            </a:r>
          </a:p>
        </p:txBody>
      </p:sp>
      <p:sp>
        <p:nvSpPr>
          <p:cNvPr id="3" name="Content Placeholder 2">
            <a:extLst>
              <a:ext uri="{FF2B5EF4-FFF2-40B4-BE49-F238E27FC236}">
                <a16:creationId xmlns:a16="http://schemas.microsoft.com/office/drawing/2014/main" id="{F193CD3B-6A04-44C9-A3BB-68D2D8BD3284}"/>
              </a:ext>
            </a:extLst>
          </p:cNvPr>
          <p:cNvSpPr>
            <a:spLocks noGrp="1"/>
          </p:cNvSpPr>
          <p:nvPr>
            <p:ph idx="1"/>
          </p:nvPr>
        </p:nvSpPr>
        <p:spPr>
          <a:xfrm>
            <a:off x="354842" y="1690688"/>
            <a:ext cx="4485354" cy="4351338"/>
          </a:xfrm>
        </p:spPr>
        <p:txBody>
          <a:bodyPr anchor="ctr"/>
          <a:lstStyle/>
          <a:p>
            <a:r>
              <a:rPr lang="en-IN" b="1" dirty="0"/>
              <a:t>Write a code to read file and give you summary of the file.</a:t>
            </a:r>
          </a:p>
        </p:txBody>
      </p:sp>
      <p:graphicFrame>
        <p:nvGraphicFramePr>
          <p:cNvPr id="4" name="Content Placeholder 2">
            <a:extLst>
              <a:ext uri="{FF2B5EF4-FFF2-40B4-BE49-F238E27FC236}">
                <a16:creationId xmlns:a16="http://schemas.microsoft.com/office/drawing/2014/main" id="{7E23C228-AFF2-4E9A-8E19-903D0DB86C66}"/>
              </a:ext>
            </a:extLst>
          </p:cNvPr>
          <p:cNvGraphicFramePr>
            <a:graphicFrameLocks/>
          </p:cNvGraphicFramePr>
          <p:nvPr>
            <p:extLst>
              <p:ext uri="{D42A27DB-BD31-4B8C-83A1-F6EECF244321}">
                <p14:modId xmlns:p14="http://schemas.microsoft.com/office/powerpoint/2010/main" val="66640304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516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BBD6-C79E-42DB-810E-B795B7D6443D}"/>
              </a:ext>
            </a:extLst>
          </p:cNvPr>
          <p:cNvSpPr>
            <a:spLocks noGrp="1"/>
          </p:cNvSpPr>
          <p:nvPr>
            <p:ph type="title"/>
          </p:nvPr>
        </p:nvSpPr>
        <p:spPr>
          <a:xfrm>
            <a:off x="838200" y="365126"/>
            <a:ext cx="10515600" cy="708300"/>
          </a:xfrm>
        </p:spPr>
        <p:txBody>
          <a:bodyPr/>
          <a:lstStyle/>
          <a:p>
            <a:r>
              <a:rPr lang="en-IN" dirty="0"/>
              <a:t>MCQs</a:t>
            </a:r>
          </a:p>
        </p:txBody>
      </p:sp>
      <p:sp>
        <p:nvSpPr>
          <p:cNvPr id="3" name="Content Placeholder 2">
            <a:extLst>
              <a:ext uri="{FF2B5EF4-FFF2-40B4-BE49-F238E27FC236}">
                <a16:creationId xmlns:a16="http://schemas.microsoft.com/office/drawing/2014/main" id="{304BB621-8278-41A8-A8F0-E19E5263BEEA}"/>
              </a:ext>
            </a:extLst>
          </p:cNvPr>
          <p:cNvSpPr>
            <a:spLocks noGrp="1"/>
          </p:cNvSpPr>
          <p:nvPr>
            <p:ph sz="half" idx="1"/>
          </p:nvPr>
        </p:nvSpPr>
        <p:spPr>
          <a:xfrm>
            <a:off x="281608" y="1159219"/>
            <a:ext cx="5928123" cy="5420139"/>
          </a:xfrm>
        </p:spPr>
        <p:txBody>
          <a:bodyPr>
            <a:noAutofit/>
          </a:bodyPr>
          <a:lstStyle/>
          <a:p>
            <a:pPr marL="514350" indent="-514350">
              <a:buFont typeface="+mj-lt"/>
              <a:buAutoNum type="arabicPeriod"/>
            </a:pPr>
            <a:r>
              <a:rPr lang="en-US" sz="2000" dirty="0"/>
              <a:t>Indicate which of the following reasons an </a:t>
            </a:r>
            <a:r>
              <a:rPr lang="en-US" sz="2000" i="1" dirty="0" err="1"/>
              <a:t>IOErro</a:t>
            </a:r>
            <a:r>
              <a:rPr lang="en-US" sz="2000" dirty="0" err="1"/>
              <a:t>r</a:t>
            </a:r>
            <a:r>
              <a:rPr lang="en-US" sz="2000" dirty="0"/>
              <a:t> (exception) may occur when opening a file. </a:t>
            </a:r>
          </a:p>
          <a:p>
            <a:pPr marL="971550" lvl="1" indent="-514350" algn="just">
              <a:buFont typeface="+mj-lt"/>
              <a:buAutoNum type="alphaLcParenR"/>
            </a:pPr>
            <a:r>
              <a:rPr lang="en-US" sz="2000" dirty="0"/>
              <a:t>Misspelled file name </a:t>
            </a:r>
          </a:p>
          <a:p>
            <a:pPr marL="971550" lvl="1" indent="-514350" algn="just">
              <a:buFont typeface="+mj-lt"/>
              <a:buAutoNum type="alphaLcParenR"/>
            </a:pPr>
            <a:r>
              <a:rPr lang="en-US" sz="2000" dirty="0"/>
              <a:t>Unmatched uppercase and lowercase letters </a:t>
            </a:r>
          </a:p>
          <a:p>
            <a:pPr marL="971550" lvl="1" indent="-514350" algn="just">
              <a:buFont typeface="+mj-lt"/>
              <a:buAutoNum type="alphaLcParenR"/>
            </a:pPr>
            <a:r>
              <a:rPr lang="en-US" sz="2000" dirty="0"/>
              <a:t> File not found in directory searched </a:t>
            </a:r>
          </a:p>
          <a:p>
            <a:pPr marL="971550" lvl="1" indent="-514350" algn="just">
              <a:buFont typeface="+mj-lt"/>
              <a:buAutoNum type="alphaLcParenR"/>
            </a:pPr>
            <a:endParaRPr lang="en-US" sz="2000" dirty="0"/>
          </a:p>
          <a:p>
            <a:pPr marL="514350" indent="-514350" algn="just">
              <a:buFont typeface="+mj-lt"/>
              <a:buAutoNum type="arabicPeriod"/>
            </a:pPr>
            <a:r>
              <a:rPr lang="en-US" sz="2000" dirty="0"/>
              <a:t>Which one of the following is true?</a:t>
            </a:r>
          </a:p>
          <a:p>
            <a:pPr marL="971550" lvl="1" indent="-514350" algn="just">
              <a:buFont typeface="+mj-lt"/>
              <a:buAutoNum type="alphaLcParenR"/>
            </a:pPr>
            <a:r>
              <a:rPr lang="en-US" sz="2000" dirty="0"/>
              <a:t>When calling the built-in </a:t>
            </a:r>
            <a:r>
              <a:rPr lang="en-US" sz="2000" i="1" dirty="0"/>
              <a:t>open</a:t>
            </a:r>
            <a:r>
              <a:rPr lang="en-US" sz="2000" dirty="0"/>
              <a:t> function, a second argument of 'r’ or 'w’ must always be given </a:t>
            </a:r>
          </a:p>
          <a:p>
            <a:pPr marL="971550" lvl="1" indent="-514350" algn="just">
              <a:buFont typeface="+mj-lt"/>
              <a:buAutoNum type="alphaLcParenR"/>
            </a:pPr>
            <a:r>
              <a:rPr lang="en-US" sz="2000" dirty="0"/>
              <a:t>When calling the built-in </a:t>
            </a:r>
            <a:r>
              <a:rPr lang="en-US" sz="2000" i="1" dirty="0"/>
              <a:t>open</a:t>
            </a:r>
            <a:r>
              <a:rPr lang="en-US" sz="2000" dirty="0"/>
              <a:t> function, a second argument of 'r’ must always be given when opening a fi le for reading.</a:t>
            </a:r>
          </a:p>
          <a:p>
            <a:pPr marL="971550" lvl="1" indent="-514350" algn="just">
              <a:buFont typeface="+mj-lt"/>
              <a:buAutoNum type="alphaLcParenR"/>
            </a:pPr>
            <a:r>
              <a:rPr lang="en-US" sz="2000" dirty="0"/>
              <a:t>When calling the built-in </a:t>
            </a:r>
            <a:r>
              <a:rPr lang="en-US" sz="2000" i="1" dirty="0"/>
              <a:t>open</a:t>
            </a:r>
            <a:r>
              <a:rPr lang="en-US" sz="2000" dirty="0"/>
              <a:t> function, a second argument of 'w’ must always be given when opening a fi le for writing.</a:t>
            </a:r>
          </a:p>
          <a:p>
            <a:pPr marL="514350" indent="-514350" algn="just">
              <a:buFont typeface="+mj-lt"/>
              <a:buAutoNum type="arabicPeriod"/>
            </a:pPr>
            <a:endParaRPr lang="en-US" sz="2000" dirty="0"/>
          </a:p>
        </p:txBody>
      </p:sp>
      <p:sp>
        <p:nvSpPr>
          <p:cNvPr id="4" name="Content Placeholder 3">
            <a:extLst>
              <a:ext uri="{FF2B5EF4-FFF2-40B4-BE49-F238E27FC236}">
                <a16:creationId xmlns:a16="http://schemas.microsoft.com/office/drawing/2014/main" id="{F59959D7-BCCB-4AF8-A41B-69C92E9F7930}"/>
              </a:ext>
            </a:extLst>
          </p:cNvPr>
          <p:cNvSpPr>
            <a:spLocks noGrp="1"/>
          </p:cNvSpPr>
          <p:nvPr>
            <p:ph sz="half" idx="2"/>
          </p:nvPr>
        </p:nvSpPr>
        <p:spPr>
          <a:xfrm>
            <a:off x="6451289" y="1159219"/>
            <a:ext cx="5459103" cy="5247170"/>
          </a:xfrm>
        </p:spPr>
        <p:txBody>
          <a:bodyPr>
            <a:noAutofit/>
          </a:bodyPr>
          <a:lstStyle/>
          <a:p>
            <a:pPr marL="514350" indent="-514350" algn="just">
              <a:buFont typeface="+mj-lt"/>
              <a:buAutoNum type="arabicPeriod" startAt="3"/>
            </a:pPr>
            <a:r>
              <a:rPr lang="en-US" sz="2000" dirty="0"/>
              <a:t>Only files that are written to need to be opened first. </a:t>
            </a:r>
          </a:p>
          <a:p>
            <a:pPr marL="971550" lvl="1" indent="-514350">
              <a:buFont typeface="+mj-lt"/>
              <a:buAutoNum type="alphaLcParenR"/>
            </a:pPr>
            <a:r>
              <a:rPr lang="en-US" sz="2000" dirty="0"/>
              <a:t>True   b)    False</a:t>
            </a:r>
          </a:p>
          <a:p>
            <a:pPr marL="514350" indent="-514350" algn="just">
              <a:buFont typeface="+mj-lt"/>
              <a:buAutoNum type="arabicPeriod" startAt="4"/>
            </a:pPr>
            <a:r>
              <a:rPr lang="en-US" sz="2000" dirty="0"/>
              <a:t>Which one of the following is true? </a:t>
            </a:r>
          </a:p>
          <a:p>
            <a:pPr marL="971550" lvl="1" indent="-514350" algn="just">
              <a:buFont typeface="+mj-lt"/>
              <a:buAutoNum type="alphaLcParenR"/>
            </a:pPr>
            <a:r>
              <a:rPr lang="en-US" sz="2000" dirty="0"/>
              <a:t>There is more chance of an I/O error when opening a fi le for reading. </a:t>
            </a:r>
          </a:p>
          <a:p>
            <a:pPr marL="971550" lvl="1" indent="-514350" algn="just">
              <a:buFont typeface="+mj-lt"/>
              <a:buAutoNum type="alphaLcParenR"/>
            </a:pPr>
            <a:r>
              <a:rPr lang="en-US" sz="2000" dirty="0"/>
              <a:t>There is more chance of an I/O error when opening a fi le for writing. </a:t>
            </a:r>
          </a:p>
          <a:p>
            <a:pPr marL="514350" indent="-514350" algn="just">
              <a:buFont typeface="+mj-lt"/>
              <a:buAutoNum type="arabicPeriod" startAt="4"/>
            </a:pPr>
            <a:r>
              <a:rPr lang="en-US" sz="2000" dirty="0"/>
              <a:t>The </a:t>
            </a:r>
            <a:r>
              <a:rPr lang="en-US" sz="2000" i="1" dirty="0" err="1"/>
              <a:t>readline</a:t>
            </a:r>
            <a:r>
              <a:rPr lang="en-US" sz="2000" i="1" dirty="0"/>
              <a:t>() </a:t>
            </a:r>
            <a:r>
              <a:rPr lang="en-US" sz="2000" dirty="0"/>
              <a:t>method reads every character from a text fi le up to and including the next  newline character '\n’.</a:t>
            </a:r>
          </a:p>
          <a:p>
            <a:pPr marL="971550" lvl="1" indent="-514350">
              <a:buFont typeface="+mj-lt"/>
              <a:buAutoNum type="alphaLcParenR"/>
            </a:pPr>
            <a:r>
              <a:rPr lang="en-US" sz="2000" dirty="0"/>
              <a:t>True   b)    False</a:t>
            </a:r>
          </a:p>
          <a:p>
            <a:pPr marL="514350" indent="-514350" algn="just">
              <a:buFont typeface="+mj-lt"/>
              <a:buAutoNum type="arabicPeriod" startAt="4"/>
            </a:pPr>
            <a:r>
              <a:rPr lang="en-US" sz="2000" dirty="0"/>
              <a:t>It is especially important to close a file that is open for writing.</a:t>
            </a:r>
          </a:p>
          <a:p>
            <a:pPr marL="971550" lvl="1" indent="-514350">
              <a:buFont typeface="+mj-lt"/>
              <a:buAutoNum type="alphaLcParenR"/>
            </a:pPr>
            <a:r>
              <a:rPr lang="en-US" sz="2000" dirty="0"/>
              <a:t>True   b)    False</a:t>
            </a:r>
          </a:p>
        </p:txBody>
      </p:sp>
    </p:spTree>
    <p:extLst>
      <p:ext uri="{BB962C8B-B14F-4D97-AF65-F5344CB8AC3E}">
        <p14:creationId xmlns:p14="http://schemas.microsoft.com/office/powerpoint/2010/main" val="358924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BBD6-C79E-42DB-810E-B795B7D6443D}"/>
              </a:ext>
            </a:extLst>
          </p:cNvPr>
          <p:cNvSpPr>
            <a:spLocks noGrp="1"/>
          </p:cNvSpPr>
          <p:nvPr>
            <p:ph type="title"/>
          </p:nvPr>
        </p:nvSpPr>
        <p:spPr>
          <a:xfrm>
            <a:off x="838200" y="365126"/>
            <a:ext cx="10515600" cy="708300"/>
          </a:xfrm>
        </p:spPr>
        <p:txBody>
          <a:bodyPr/>
          <a:lstStyle/>
          <a:p>
            <a:r>
              <a:rPr lang="en-IN" dirty="0"/>
              <a:t>MCQs: Answers</a:t>
            </a:r>
          </a:p>
        </p:txBody>
      </p:sp>
      <p:sp>
        <p:nvSpPr>
          <p:cNvPr id="3" name="Content Placeholder 2">
            <a:extLst>
              <a:ext uri="{FF2B5EF4-FFF2-40B4-BE49-F238E27FC236}">
                <a16:creationId xmlns:a16="http://schemas.microsoft.com/office/drawing/2014/main" id="{304BB621-8278-41A8-A8F0-E19E5263BEEA}"/>
              </a:ext>
            </a:extLst>
          </p:cNvPr>
          <p:cNvSpPr>
            <a:spLocks noGrp="1"/>
          </p:cNvSpPr>
          <p:nvPr>
            <p:ph sz="half" idx="1"/>
          </p:nvPr>
        </p:nvSpPr>
        <p:spPr>
          <a:xfrm>
            <a:off x="281608" y="1159219"/>
            <a:ext cx="5928123" cy="5420139"/>
          </a:xfrm>
        </p:spPr>
        <p:txBody>
          <a:bodyPr>
            <a:noAutofit/>
          </a:bodyPr>
          <a:lstStyle/>
          <a:p>
            <a:pPr marL="514350" indent="-514350">
              <a:buFont typeface="+mj-lt"/>
              <a:buAutoNum type="arabicPeriod"/>
            </a:pPr>
            <a:r>
              <a:rPr lang="en-US" sz="2000" dirty="0"/>
              <a:t>Indicate which of the following reasons an </a:t>
            </a:r>
            <a:r>
              <a:rPr lang="en-US" sz="2000" i="1" dirty="0" err="1"/>
              <a:t>IOError</a:t>
            </a:r>
            <a:r>
              <a:rPr lang="en-US" sz="2000" i="1" dirty="0"/>
              <a:t> </a:t>
            </a:r>
            <a:r>
              <a:rPr lang="en-US" sz="2000" dirty="0"/>
              <a:t>(exception) may occur when opening a file. </a:t>
            </a:r>
          </a:p>
          <a:p>
            <a:pPr marL="971550" lvl="1" indent="-514350" algn="just">
              <a:buFont typeface="+mj-lt"/>
              <a:buAutoNum type="alphaLcParenR"/>
            </a:pPr>
            <a:r>
              <a:rPr lang="en-US" sz="2000" b="1" dirty="0"/>
              <a:t>Misspelled file name </a:t>
            </a:r>
          </a:p>
          <a:p>
            <a:pPr marL="971550" lvl="1" indent="-514350" algn="just">
              <a:buFont typeface="+mj-lt"/>
              <a:buAutoNum type="alphaLcParenR"/>
            </a:pPr>
            <a:r>
              <a:rPr lang="en-US" sz="2000" dirty="0"/>
              <a:t>Unmatched uppercase and lowercase letters </a:t>
            </a:r>
          </a:p>
          <a:p>
            <a:pPr marL="971550" lvl="1" indent="-514350" algn="just">
              <a:buFont typeface="+mj-lt"/>
              <a:buAutoNum type="alphaLcParenR"/>
            </a:pPr>
            <a:r>
              <a:rPr lang="en-US" sz="2000" b="1" dirty="0"/>
              <a:t> File not found in directory searched </a:t>
            </a:r>
          </a:p>
          <a:p>
            <a:pPr marL="971550" lvl="1" indent="-514350" algn="just">
              <a:buFont typeface="+mj-lt"/>
              <a:buAutoNum type="alphaLcParenR"/>
            </a:pPr>
            <a:endParaRPr lang="en-US" sz="2000" dirty="0"/>
          </a:p>
          <a:p>
            <a:pPr marL="514350" indent="-514350" algn="just">
              <a:buFont typeface="+mj-lt"/>
              <a:buAutoNum type="arabicPeriod"/>
            </a:pPr>
            <a:r>
              <a:rPr lang="en-US" sz="2000" dirty="0"/>
              <a:t>Which one of the following is true?</a:t>
            </a:r>
          </a:p>
          <a:p>
            <a:pPr marL="971550" lvl="1" indent="-514350" algn="just">
              <a:buFont typeface="+mj-lt"/>
              <a:buAutoNum type="alphaLcParenR"/>
            </a:pPr>
            <a:r>
              <a:rPr lang="en-US" sz="2000" dirty="0"/>
              <a:t>When calling the built-in </a:t>
            </a:r>
            <a:r>
              <a:rPr lang="en-US" sz="2000" i="1" dirty="0"/>
              <a:t>open</a:t>
            </a:r>
            <a:r>
              <a:rPr lang="en-US" sz="2000" dirty="0"/>
              <a:t> function, a second argument of 'r’ or 'w’ must always be given </a:t>
            </a:r>
          </a:p>
          <a:p>
            <a:pPr marL="971550" lvl="1" indent="-514350" algn="just">
              <a:buFont typeface="+mj-lt"/>
              <a:buAutoNum type="alphaLcParenR"/>
            </a:pPr>
            <a:r>
              <a:rPr lang="en-US" sz="2000" dirty="0"/>
              <a:t>When calling the built-in </a:t>
            </a:r>
            <a:r>
              <a:rPr lang="en-US" sz="2000" i="1" dirty="0"/>
              <a:t>open</a:t>
            </a:r>
            <a:r>
              <a:rPr lang="en-US" sz="2000" dirty="0"/>
              <a:t> function, a second argument of 'r’ must always be given when opening a fi le for reading.</a:t>
            </a:r>
          </a:p>
          <a:p>
            <a:pPr marL="971550" lvl="1" indent="-514350" algn="just">
              <a:buFont typeface="+mj-lt"/>
              <a:buAutoNum type="alphaLcParenR"/>
            </a:pPr>
            <a:r>
              <a:rPr lang="en-US" sz="2000" b="1" dirty="0"/>
              <a:t>When calling the built-in </a:t>
            </a:r>
            <a:r>
              <a:rPr lang="en-US" sz="2000" b="1" i="1" dirty="0"/>
              <a:t>open</a:t>
            </a:r>
            <a:r>
              <a:rPr lang="en-US" sz="2000" b="1" dirty="0"/>
              <a:t> function, a second argument of 'w’ must always be given when opening a fi le for writing.</a:t>
            </a:r>
          </a:p>
          <a:p>
            <a:pPr marL="514350" indent="-514350" algn="just">
              <a:buFont typeface="+mj-lt"/>
              <a:buAutoNum type="arabicPeriod"/>
            </a:pPr>
            <a:endParaRPr lang="en-US" sz="2000" dirty="0"/>
          </a:p>
        </p:txBody>
      </p:sp>
      <p:sp>
        <p:nvSpPr>
          <p:cNvPr id="4" name="Content Placeholder 3">
            <a:extLst>
              <a:ext uri="{FF2B5EF4-FFF2-40B4-BE49-F238E27FC236}">
                <a16:creationId xmlns:a16="http://schemas.microsoft.com/office/drawing/2014/main" id="{F59959D7-BCCB-4AF8-A41B-69C92E9F7930}"/>
              </a:ext>
            </a:extLst>
          </p:cNvPr>
          <p:cNvSpPr>
            <a:spLocks noGrp="1"/>
          </p:cNvSpPr>
          <p:nvPr>
            <p:ph sz="half" idx="2"/>
          </p:nvPr>
        </p:nvSpPr>
        <p:spPr>
          <a:xfrm>
            <a:off x="6451289" y="1159219"/>
            <a:ext cx="5459103" cy="5247170"/>
          </a:xfrm>
        </p:spPr>
        <p:txBody>
          <a:bodyPr>
            <a:noAutofit/>
          </a:bodyPr>
          <a:lstStyle/>
          <a:p>
            <a:pPr marL="514350" indent="-514350" algn="just">
              <a:buFont typeface="+mj-lt"/>
              <a:buAutoNum type="arabicPeriod" startAt="3"/>
            </a:pPr>
            <a:r>
              <a:rPr lang="en-US" sz="2000" dirty="0"/>
              <a:t>Only files that are written to need to be opened first. </a:t>
            </a:r>
          </a:p>
          <a:p>
            <a:pPr marL="971550" lvl="1" indent="-514350">
              <a:buFont typeface="+mj-lt"/>
              <a:buAutoNum type="alphaLcParenR"/>
            </a:pPr>
            <a:r>
              <a:rPr lang="en-US" sz="2000" dirty="0"/>
              <a:t>True   b)    </a:t>
            </a:r>
            <a:r>
              <a:rPr lang="en-US" sz="2000" b="1" dirty="0"/>
              <a:t>False</a:t>
            </a:r>
          </a:p>
          <a:p>
            <a:pPr marL="514350" indent="-514350" algn="just">
              <a:buFont typeface="+mj-lt"/>
              <a:buAutoNum type="arabicPeriod" startAt="4"/>
            </a:pPr>
            <a:r>
              <a:rPr lang="en-US" sz="2000" dirty="0"/>
              <a:t>Which one of the following is true? </a:t>
            </a:r>
          </a:p>
          <a:p>
            <a:pPr marL="971550" lvl="1" indent="-514350" algn="just">
              <a:buFont typeface="+mj-lt"/>
              <a:buAutoNum type="alphaLcParenR"/>
            </a:pPr>
            <a:r>
              <a:rPr lang="en-US" sz="2000" b="1" dirty="0"/>
              <a:t>There is more chance of an I/O error when opening a fi le for reading. </a:t>
            </a:r>
          </a:p>
          <a:p>
            <a:pPr marL="971550" lvl="1" indent="-514350" algn="just">
              <a:buFont typeface="+mj-lt"/>
              <a:buAutoNum type="alphaLcParenR"/>
            </a:pPr>
            <a:r>
              <a:rPr lang="en-US" sz="2000" dirty="0"/>
              <a:t>There is more chance of an I/O error when opening a fi le for writing. </a:t>
            </a:r>
          </a:p>
          <a:p>
            <a:pPr marL="514350" indent="-514350" algn="just">
              <a:buFont typeface="+mj-lt"/>
              <a:buAutoNum type="arabicPeriod" startAt="4"/>
            </a:pPr>
            <a:r>
              <a:rPr lang="en-US" sz="2000" dirty="0"/>
              <a:t>The </a:t>
            </a:r>
            <a:r>
              <a:rPr lang="en-US" sz="2000" i="1" dirty="0" err="1"/>
              <a:t>readline</a:t>
            </a:r>
            <a:r>
              <a:rPr lang="en-US" sz="2000" i="1" dirty="0"/>
              <a:t>() </a:t>
            </a:r>
            <a:r>
              <a:rPr lang="en-US" sz="2000" dirty="0"/>
              <a:t>method reads every character from a text fi le up to and including the next  newline character '\n’.</a:t>
            </a:r>
          </a:p>
          <a:p>
            <a:pPr marL="971550" lvl="1" indent="-514350">
              <a:buFont typeface="+mj-lt"/>
              <a:buAutoNum type="alphaLcParenR"/>
            </a:pPr>
            <a:r>
              <a:rPr lang="en-US" sz="2000" b="1" dirty="0"/>
              <a:t>True</a:t>
            </a:r>
            <a:r>
              <a:rPr lang="en-US" sz="2000" dirty="0"/>
              <a:t>   b)    False</a:t>
            </a:r>
          </a:p>
          <a:p>
            <a:pPr marL="514350" indent="-514350" algn="just">
              <a:buFont typeface="+mj-lt"/>
              <a:buAutoNum type="arabicPeriod" startAt="4"/>
            </a:pPr>
            <a:r>
              <a:rPr lang="en-US" sz="2000" dirty="0"/>
              <a:t>It is especially important to close a file that is open for writing.</a:t>
            </a:r>
          </a:p>
          <a:p>
            <a:pPr marL="971550" lvl="1" indent="-514350">
              <a:buFont typeface="+mj-lt"/>
              <a:buAutoNum type="alphaLcParenR"/>
            </a:pPr>
            <a:r>
              <a:rPr lang="en-US" sz="2000" b="1" dirty="0"/>
              <a:t>True</a:t>
            </a:r>
            <a:r>
              <a:rPr lang="en-US" sz="2000" dirty="0"/>
              <a:t>   b)    False</a:t>
            </a:r>
          </a:p>
        </p:txBody>
      </p:sp>
    </p:spTree>
    <p:extLst>
      <p:ext uri="{BB962C8B-B14F-4D97-AF65-F5344CB8AC3E}">
        <p14:creationId xmlns:p14="http://schemas.microsoft.com/office/powerpoint/2010/main" val="311431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9EAC80-A07A-4384-94F6-88FF307384F8}"/>
              </a:ext>
            </a:extLst>
          </p:cNvPr>
          <p:cNvSpPr/>
          <p:nvPr/>
        </p:nvSpPr>
        <p:spPr>
          <a:xfrm>
            <a:off x="4521531" y="2967335"/>
            <a:ext cx="3148939"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p:txBody>
      </p:sp>
    </p:spTree>
    <p:extLst>
      <p:ext uri="{BB962C8B-B14F-4D97-AF65-F5344CB8AC3E}">
        <p14:creationId xmlns:p14="http://schemas.microsoft.com/office/powerpoint/2010/main" val="314837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5B5F-7247-4C4C-BB60-D11E8ED1EDA7}"/>
              </a:ext>
            </a:extLst>
          </p:cNvPr>
          <p:cNvSpPr>
            <a:spLocks noGrp="1"/>
          </p:cNvSpPr>
          <p:nvPr>
            <p:ph type="title"/>
          </p:nvPr>
        </p:nvSpPr>
        <p:spPr/>
        <p:txBody>
          <a:bodyPr/>
          <a:lstStyle/>
          <a:p>
            <a:r>
              <a:rPr lang="en-US" dirty="0"/>
              <a:t>What Is a Text File ?</a:t>
            </a:r>
            <a:endParaRPr lang="en-IN" dirty="0"/>
          </a:p>
        </p:txBody>
      </p:sp>
      <p:sp>
        <p:nvSpPr>
          <p:cNvPr id="3" name="Content Placeholder 2">
            <a:extLst>
              <a:ext uri="{FF2B5EF4-FFF2-40B4-BE49-F238E27FC236}">
                <a16:creationId xmlns:a16="http://schemas.microsoft.com/office/drawing/2014/main" id="{D52765DC-A9D0-4FAA-8E46-3A523A3311A4}"/>
              </a:ext>
            </a:extLst>
          </p:cNvPr>
          <p:cNvSpPr>
            <a:spLocks noGrp="1"/>
          </p:cNvSpPr>
          <p:nvPr>
            <p:ph idx="1"/>
          </p:nvPr>
        </p:nvSpPr>
        <p:spPr/>
        <p:txBody>
          <a:bodyPr/>
          <a:lstStyle/>
          <a:p>
            <a:r>
              <a:rPr lang="en-US" sz="2800" b="1" dirty="0"/>
              <a:t>File</a:t>
            </a:r>
            <a:r>
              <a:rPr lang="en-US" sz="2800" dirty="0"/>
              <a:t> is a named location on disk to store related information. It is used to permanently store data in a non-volatile memory.</a:t>
            </a:r>
          </a:p>
          <a:p>
            <a:endParaRPr lang="en-US" dirty="0"/>
          </a:p>
          <a:p>
            <a:r>
              <a:rPr lang="en-US" dirty="0"/>
              <a:t>A </a:t>
            </a:r>
            <a:r>
              <a:rPr lang="en-US" b="1" dirty="0"/>
              <a:t>text file </a:t>
            </a:r>
            <a:r>
              <a:rPr lang="en-US" dirty="0"/>
              <a:t>is a file containing characters, structured as lines of text. </a:t>
            </a:r>
          </a:p>
          <a:p>
            <a:r>
              <a:rPr lang="en-US" dirty="0"/>
              <a:t>In addition, text files also contain the nonprinting newline character, \n, to denote the end of each text line.</a:t>
            </a:r>
          </a:p>
          <a:p>
            <a:endParaRPr lang="en-US" dirty="0"/>
          </a:p>
          <a:p>
            <a:r>
              <a:rPr lang="en-US" dirty="0"/>
              <a:t>A </a:t>
            </a:r>
            <a:r>
              <a:rPr lang="en-US" b="1" dirty="0"/>
              <a:t>binary file</a:t>
            </a:r>
            <a:r>
              <a:rPr lang="en-US" dirty="0"/>
              <a:t> is </a:t>
            </a:r>
            <a:r>
              <a:rPr lang="en-US"/>
              <a:t>a file </a:t>
            </a:r>
            <a:r>
              <a:rPr lang="en-US" dirty="0"/>
              <a:t>that is formatted in a way that only a computer program can read.</a:t>
            </a:r>
            <a:endParaRPr lang="en-IN" dirty="0"/>
          </a:p>
        </p:txBody>
      </p:sp>
    </p:spTree>
    <p:extLst>
      <p:ext uri="{BB962C8B-B14F-4D97-AF65-F5344CB8AC3E}">
        <p14:creationId xmlns:p14="http://schemas.microsoft.com/office/powerpoint/2010/main" val="318774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70A34BA-2372-4958-85E7-FF4983FF8EEF}"/>
              </a:ext>
            </a:extLst>
          </p:cNvPr>
          <p:cNvPicPr>
            <a:picLocks noChangeAspect="1"/>
          </p:cNvPicPr>
          <p:nvPr/>
        </p:nvPicPr>
        <p:blipFill>
          <a:blip r:embed="rId2"/>
          <a:stretch>
            <a:fillRect/>
          </a:stretch>
        </p:blipFill>
        <p:spPr>
          <a:xfrm>
            <a:off x="560239" y="753799"/>
            <a:ext cx="11071521" cy="4485238"/>
          </a:xfrm>
          <a:prstGeom prst="rect">
            <a:avLst/>
          </a:prstGeom>
        </p:spPr>
      </p:pic>
      <p:sp>
        <p:nvSpPr>
          <p:cNvPr id="8" name="TextBox 7">
            <a:extLst>
              <a:ext uri="{FF2B5EF4-FFF2-40B4-BE49-F238E27FC236}">
                <a16:creationId xmlns:a16="http://schemas.microsoft.com/office/drawing/2014/main" id="{4B39DD83-F1FA-44A1-997C-693FFDE58BE1}"/>
              </a:ext>
            </a:extLst>
          </p:cNvPr>
          <p:cNvSpPr txBox="1"/>
          <p:nvPr/>
        </p:nvSpPr>
        <p:spPr>
          <a:xfrm>
            <a:off x="746057" y="5371475"/>
            <a:ext cx="10158412" cy="830997"/>
          </a:xfrm>
          <a:prstGeom prst="rect">
            <a:avLst/>
          </a:prstGeom>
          <a:noFill/>
        </p:spPr>
        <p:txBody>
          <a:bodyPr wrap="square" rtlCol="0">
            <a:spAutoFit/>
          </a:bodyPr>
          <a:lstStyle/>
          <a:p>
            <a:r>
              <a:rPr lang="en-IN" sz="2400" b="1" i="1" dirty="0"/>
              <a:t>Note: we will be going to work mainly with txt files. Python </a:t>
            </a:r>
            <a:r>
              <a:rPr lang="en-US" sz="2400" b="1" i="0" dirty="0">
                <a:effectLst/>
              </a:rPr>
              <a:t>supports file handling in very easy and short manner compared to other languages. </a:t>
            </a:r>
            <a:endParaRPr lang="en-IN" sz="2400" b="1" i="1" dirty="0"/>
          </a:p>
        </p:txBody>
      </p:sp>
    </p:spTree>
    <p:extLst>
      <p:ext uri="{BB962C8B-B14F-4D97-AF65-F5344CB8AC3E}">
        <p14:creationId xmlns:p14="http://schemas.microsoft.com/office/powerpoint/2010/main" val="330351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C35A-CA46-49EE-831E-28F8417C9E4A}"/>
              </a:ext>
            </a:extLst>
          </p:cNvPr>
          <p:cNvSpPr>
            <a:spLocks noGrp="1"/>
          </p:cNvSpPr>
          <p:nvPr>
            <p:ph type="title"/>
          </p:nvPr>
        </p:nvSpPr>
        <p:spPr/>
        <p:txBody>
          <a:bodyPr/>
          <a:lstStyle/>
          <a:p>
            <a:r>
              <a:rPr lang="en-IN" dirty="0"/>
              <a:t>File Operations</a:t>
            </a:r>
          </a:p>
        </p:txBody>
      </p:sp>
      <p:sp>
        <p:nvSpPr>
          <p:cNvPr id="3" name="Content Placeholder 2">
            <a:extLst>
              <a:ext uri="{FF2B5EF4-FFF2-40B4-BE49-F238E27FC236}">
                <a16:creationId xmlns:a16="http://schemas.microsoft.com/office/drawing/2014/main" id="{7B76A8AB-C92F-472F-AED4-83BF921D0174}"/>
              </a:ext>
            </a:extLst>
          </p:cNvPr>
          <p:cNvSpPr>
            <a:spLocks noGrp="1"/>
          </p:cNvSpPr>
          <p:nvPr>
            <p:ph idx="1"/>
          </p:nvPr>
        </p:nvSpPr>
        <p:spPr/>
        <p:txBody>
          <a:bodyPr>
            <a:normAutofit/>
          </a:bodyPr>
          <a:lstStyle/>
          <a:p>
            <a:r>
              <a:rPr lang="en-US" sz="2400" dirty="0"/>
              <a:t>Python allows the user to handle the file by performing following operations on it:</a:t>
            </a:r>
          </a:p>
          <a:p>
            <a:pPr lvl="1"/>
            <a:endParaRPr lang="en-US" dirty="0"/>
          </a:p>
          <a:p>
            <a:pPr lvl="1"/>
            <a:r>
              <a:rPr lang="en-US" dirty="0"/>
              <a:t>Opening or creating a file</a:t>
            </a:r>
          </a:p>
          <a:p>
            <a:pPr lvl="1"/>
            <a:r>
              <a:rPr lang="en-US" dirty="0"/>
              <a:t>Reading a file </a:t>
            </a:r>
          </a:p>
          <a:p>
            <a:pPr lvl="1"/>
            <a:r>
              <a:rPr lang="en-US" dirty="0"/>
              <a:t>Writing into a file</a:t>
            </a:r>
          </a:p>
          <a:p>
            <a:pPr lvl="1"/>
            <a:r>
              <a:rPr lang="en-US" dirty="0"/>
              <a:t>Appending into a files</a:t>
            </a:r>
          </a:p>
          <a:p>
            <a:pPr lvl="1"/>
            <a:r>
              <a:rPr lang="en-US" dirty="0"/>
              <a:t>Close the file</a:t>
            </a:r>
          </a:p>
          <a:p>
            <a:pPr lvl="1"/>
            <a:endParaRPr lang="en-US" dirty="0"/>
          </a:p>
          <a:p>
            <a:r>
              <a:rPr lang="en-US" sz="2400" b="0" i="0" dirty="0">
                <a:solidFill>
                  <a:srgbClr val="000000"/>
                </a:solidFill>
                <a:effectLst/>
              </a:rPr>
              <a:t>Python provides several functions for performing the above file operations</a:t>
            </a:r>
            <a:endParaRPr lang="en-US" sz="2400" dirty="0"/>
          </a:p>
          <a:p>
            <a:endParaRPr lang="en-IN" dirty="0"/>
          </a:p>
        </p:txBody>
      </p:sp>
    </p:spTree>
    <p:extLst>
      <p:ext uri="{BB962C8B-B14F-4D97-AF65-F5344CB8AC3E}">
        <p14:creationId xmlns:p14="http://schemas.microsoft.com/office/powerpoint/2010/main" val="31118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4928-9D59-46DA-8AE9-4B082451BA57}"/>
              </a:ext>
            </a:extLst>
          </p:cNvPr>
          <p:cNvSpPr>
            <a:spLocks noGrp="1"/>
          </p:cNvSpPr>
          <p:nvPr>
            <p:ph type="title"/>
          </p:nvPr>
        </p:nvSpPr>
        <p:spPr/>
        <p:txBody>
          <a:bodyPr/>
          <a:lstStyle/>
          <a:p>
            <a:r>
              <a:rPr lang="en-IN" dirty="0"/>
              <a:t>Opening Text Files: </a:t>
            </a:r>
            <a:r>
              <a:rPr kumimoji="0" lang="en-US" altLang="en-US" sz="4400" b="0" i="0" u="none" strike="noStrike" cap="none" normalizeH="0" baseline="0" dirty="0">
                <a:ln>
                  <a:noFill/>
                </a:ln>
                <a:solidFill>
                  <a:srgbClr val="DC143C"/>
                </a:solidFill>
                <a:effectLst/>
                <a:latin typeface="Consolas" panose="020B0609020204030204" pitchFamily="49" charset="0"/>
              </a:rPr>
              <a:t>open()</a:t>
            </a:r>
            <a:r>
              <a:rPr kumimoji="0" lang="en-US" altLang="en-US" sz="4400" b="0" i="0" u="none" strike="noStrike" cap="none" normalizeH="0" baseline="0" dirty="0">
                <a:ln>
                  <a:noFill/>
                </a:ln>
                <a:solidFill>
                  <a:srgbClr val="000000"/>
                </a:solidFill>
                <a:effectLst/>
                <a:latin typeface="Verdana" panose="020B0604030504040204" pitchFamily="34" charset="0"/>
              </a:rPr>
              <a:t> function</a:t>
            </a:r>
            <a:r>
              <a:rPr kumimoji="0" lang="en-US" altLang="en-US" sz="4400" b="0" i="0" u="none" strike="noStrike" cap="none" normalizeH="0" baseline="0" dirty="0">
                <a:ln>
                  <a:noFill/>
                </a:ln>
                <a:solidFill>
                  <a:schemeClr val="tx1"/>
                </a:solidFill>
                <a:effectLst/>
              </a:rPr>
              <a:t> </a:t>
            </a:r>
            <a:r>
              <a:rPr lang="en-IN" dirty="0"/>
              <a:t> </a:t>
            </a:r>
          </a:p>
        </p:txBody>
      </p:sp>
      <p:sp>
        <p:nvSpPr>
          <p:cNvPr id="3" name="Content Placeholder 2">
            <a:extLst>
              <a:ext uri="{FF2B5EF4-FFF2-40B4-BE49-F238E27FC236}">
                <a16:creationId xmlns:a16="http://schemas.microsoft.com/office/drawing/2014/main" id="{1E65B105-AC02-4A85-81BC-18ABC95A8A17}"/>
              </a:ext>
            </a:extLst>
          </p:cNvPr>
          <p:cNvSpPr>
            <a:spLocks noGrp="1"/>
          </p:cNvSpPr>
          <p:nvPr>
            <p:ph idx="1"/>
          </p:nvPr>
        </p:nvSpPr>
        <p:spPr/>
        <p:txBody>
          <a:bodyPr>
            <a:normAutofit/>
          </a:bodyPr>
          <a:lstStyle/>
          <a:p>
            <a:r>
              <a:rPr kumimoji="0" lang="en-US" altLang="en-US" sz="2400" b="0" i="0" u="none" strike="noStrike" cap="none" normalizeH="0" baseline="0" dirty="0">
                <a:ln>
                  <a:noFill/>
                </a:ln>
                <a:solidFill>
                  <a:srgbClr val="000000"/>
                </a:solidFill>
                <a:effectLst/>
              </a:rPr>
              <a:t>All files must first be opened before they can be used. In Python, when a file is opened, a file object is created that provides methods for accessing the file.</a:t>
            </a:r>
          </a:p>
          <a:p>
            <a:endParaRPr lang="en-US" altLang="en-US" sz="2400" dirty="0">
              <a:solidFill>
                <a:srgbClr val="000000"/>
              </a:solidFill>
            </a:endParaRPr>
          </a:p>
          <a:p>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DC143C"/>
                </a:solidFill>
                <a:effectLst/>
              </a:rPr>
              <a:t>open()</a:t>
            </a:r>
            <a:r>
              <a:rPr kumimoji="0" lang="en-US" altLang="en-US" sz="2400" b="0" i="0" u="none" strike="noStrike" cap="none" normalizeH="0" baseline="0" dirty="0">
                <a:ln>
                  <a:noFill/>
                </a:ln>
                <a:solidFill>
                  <a:srgbClr val="000000"/>
                </a:solidFill>
                <a:effectLst/>
              </a:rPr>
              <a:t> is a key function for working with files. This function takes two parameters; </a:t>
            </a:r>
            <a:r>
              <a:rPr kumimoji="0" lang="en-US" altLang="en-US" sz="2400" b="0" i="1" u="none" strike="noStrike" cap="none" normalizeH="0" baseline="0" dirty="0">
                <a:ln>
                  <a:noFill/>
                </a:ln>
                <a:solidFill>
                  <a:srgbClr val="000000"/>
                </a:solidFill>
                <a:effectLst/>
              </a:rPr>
              <a:t>filename</a:t>
            </a:r>
            <a:r>
              <a:rPr kumimoji="0" lang="en-US" altLang="en-US" sz="2400" b="0" i="0" u="none" strike="noStrike" cap="none" normalizeH="0" baseline="0" dirty="0">
                <a:ln>
                  <a:noFill/>
                </a:ln>
                <a:solidFill>
                  <a:srgbClr val="000000"/>
                </a:solidFill>
                <a:effectLst/>
              </a:rPr>
              <a:t>, and </a:t>
            </a:r>
            <a:r>
              <a:rPr kumimoji="0" lang="en-US" altLang="en-US" sz="2400" b="0" i="1" u="none" strike="noStrike" cap="none" normalizeH="0" baseline="0" dirty="0">
                <a:ln>
                  <a:noFill/>
                </a:ln>
                <a:solidFill>
                  <a:srgbClr val="000000"/>
                </a:solidFill>
                <a:effectLst/>
              </a:rPr>
              <a:t>mode.</a:t>
            </a:r>
            <a:endParaRPr lang="en-IN" sz="2400" b="1" dirty="0"/>
          </a:p>
          <a:p>
            <a:endParaRPr lang="en-IN" b="1" dirty="0"/>
          </a:p>
          <a:p>
            <a:r>
              <a:rPr lang="en-IN" b="1" dirty="0"/>
              <a:t>Syntax: </a:t>
            </a:r>
            <a:r>
              <a:rPr lang="en-US" sz="2400" i="1" dirty="0" err="1"/>
              <a:t>File_pointer</a:t>
            </a:r>
            <a:r>
              <a:rPr lang="en-US" sz="2400" i="1" dirty="0"/>
              <a:t> = open(&lt;</a:t>
            </a:r>
            <a:r>
              <a:rPr lang="en-US" sz="2400" i="1" dirty="0" err="1"/>
              <a:t>file_name</a:t>
            </a:r>
            <a:r>
              <a:rPr lang="en-US" sz="2400" i="1" dirty="0"/>
              <a:t>/path&gt;, &lt;</a:t>
            </a:r>
            <a:r>
              <a:rPr lang="en-US" sz="2400" i="1" dirty="0" err="1"/>
              <a:t>access_mode</a:t>
            </a:r>
            <a:r>
              <a:rPr lang="en-US" sz="2400" i="1" dirty="0"/>
              <a:t>&gt;)</a:t>
            </a:r>
          </a:p>
          <a:p>
            <a:endParaRPr lang="en-IN" dirty="0"/>
          </a:p>
          <a:p>
            <a:r>
              <a:rPr lang="en-IN" sz="2400" b="1" i="1" dirty="0"/>
              <a:t>Note: </a:t>
            </a:r>
            <a:r>
              <a:rPr lang="en-IN" sz="2400" i="1" dirty="0"/>
              <a:t>The value of </a:t>
            </a:r>
            <a:r>
              <a:rPr lang="en-IN" sz="2400" b="1" i="1" dirty="0" err="1"/>
              <a:t>access_mode</a:t>
            </a:r>
            <a:r>
              <a:rPr lang="en-IN" sz="2400" b="1" i="1" dirty="0"/>
              <a:t> </a:t>
            </a:r>
            <a:r>
              <a:rPr lang="en-IN" sz="2400" i="1" dirty="0"/>
              <a:t>depends on the which you want to perform with file. There are different modes while opening a file.</a:t>
            </a:r>
          </a:p>
        </p:txBody>
      </p:sp>
    </p:spTree>
    <p:extLst>
      <p:ext uri="{BB962C8B-B14F-4D97-AF65-F5344CB8AC3E}">
        <p14:creationId xmlns:p14="http://schemas.microsoft.com/office/powerpoint/2010/main" val="164986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0F30-E40D-4C27-9FA7-260E0526A1D5}"/>
              </a:ext>
            </a:extLst>
          </p:cNvPr>
          <p:cNvSpPr>
            <a:spLocks noGrp="1"/>
          </p:cNvSpPr>
          <p:nvPr>
            <p:ph type="title"/>
          </p:nvPr>
        </p:nvSpPr>
        <p:spPr>
          <a:xfrm>
            <a:off x="838200" y="365125"/>
            <a:ext cx="10515600" cy="1145623"/>
          </a:xfrm>
        </p:spPr>
        <p:txBody>
          <a:bodyPr/>
          <a:lstStyle/>
          <a:p>
            <a:r>
              <a:rPr lang="en-IN" dirty="0"/>
              <a:t>File Access Modes</a:t>
            </a:r>
          </a:p>
        </p:txBody>
      </p:sp>
      <p:graphicFrame>
        <p:nvGraphicFramePr>
          <p:cNvPr id="6" name="Table 6">
            <a:extLst>
              <a:ext uri="{FF2B5EF4-FFF2-40B4-BE49-F238E27FC236}">
                <a16:creationId xmlns:a16="http://schemas.microsoft.com/office/drawing/2014/main" id="{FE83E6FB-737F-4572-A4D0-FC2F399CF50B}"/>
              </a:ext>
            </a:extLst>
          </p:cNvPr>
          <p:cNvGraphicFramePr>
            <a:graphicFrameLocks noGrp="1"/>
          </p:cNvGraphicFramePr>
          <p:nvPr>
            <p:extLst>
              <p:ext uri="{D42A27DB-BD31-4B8C-83A1-F6EECF244321}">
                <p14:modId xmlns:p14="http://schemas.microsoft.com/office/powerpoint/2010/main" val="1179524849"/>
              </p:ext>
            </p:extLst>
          </p:nvPr>
        </p:nvGraphicFramePr>
        <p:xfrm>
          <a:off x="604630" y="1690688"/>
          <a:ext cx="10982739" cy="4676736"/>
        </p:xfrm>
        <a:graphic>
          <a:graphicData uri="http://schemas.openxmlformats.org/drawingml/2006/table">
            <a:tbl>
              <a:tblPr firstRow="1" bandRow="1">
                <a:tableStyleId>{5C22544A-7EE6-4342-B048-85BDC9FD1C3A}</a:tableStyleId>
              </a:tblPr>
              <a:tblGrid>
                <a:gridCol w="932622">
                  <a:extLst>
                    <a:ext uri="{9D8B030D-6E8A-4147-A177-3AD203B41FA5}">
                      <a16:colId xmlns:a16="http://schemas.microsoft.com/office/drawing/2014/main" val="2885257956"/>
                    </a:ext>
                  </a:extLst>
                </a:gridCol>
                <a:gridCol w="1603513">
                  <a:extLst>
                    <a:ext uri="{9D8B030D-6E8A-4147-A177-3AD203B41FA5}">
                      <a16:colId xmlns:a16="http://schemas.microsoft.com/office/drawing/2014/main" val="4097547751"/>
                    </a:ext>
                  </a:extLst>
                </a:gridCol>
                <a:gridCol w="1749287">
                  <a:extLst>
                    <a:ext uri="{9D8B030D-6E8A-4147-A177-3AD203B41FA5}">
                      <a16:colId xmlns:a16="http://schemas.microsoft.com/office/drawing/2014/main" val="1750940996"/>
                    </a:ext>
                  </a:extLst>
                </a:gridCol>
                <a:gridCol w="6697317">
                  <a:extLst>
                    <a:ext uri="{9D8B030D-6E8A-4147-A177-3AD203B41FA5}">
                      <a16:colId xmlns:a16="http://schemas.microsoft.com/office/drawing/2014/main" val="1731846066"/>
                    </a:ext>
                  </a:extLst>
                </a:gridCol>
              </a:tblGrid>
              <a:tr h="367976">
                <a:tc>
                  <a:txBody>
                    <a:bodyPr/>
                    <a:lstStyle/>
                    <a:p>
                      <a:r>
                        <a:rPr lang="en-IN" sz="2200" dirty="0">
                          <a:latin typeface="+mn-lt"/>
                        </a:rPr>
                        <a:t>S. No.</a:t>
                      </a:r>
                    </a:p>
                  </a:txBody>
                  <a:tcPr/>
                </a:tc>
                <a:tc>
                  <a:txBody>
                    <a:bodyPr/>
                    <a:lstStyle/>
                    <a:p>
                      <a:r>
                        <a:rPr lang="en-IN" sz="2200" dirty="0">
                          <a:latin typeface="+mn-lt"/>
                        </a:rPr>
                        <a:t>Mode Value</a:t>
                      </a:r>
                    </a:p>
                  </a:txBody>
                  <a:tcPr/>
                </a:tc>
                <a:tc>
                  <a:txBody>
                    <a:bodyPr/>
                    <a:lstStyle/>
                    <a:p>
                      <a:r>
                        <a:rPr lang="en-IN" sz="2200" dirty="0">
                          <a:latin typeface="+mn-lt"/>
                        </a:rPr>
                        <a:t>Mode Name</a:t>
                      </a:r>
                    </a:p>
                  </a:txBody>
                  <a:tcPr/>
                </a:tc>
                <a:tc>
                  <a:txBody>
                    <a:bodyPr/>
                    <a:lstStyle/>
                    <a:p>
                      <a:r>
                        <a:rPr lang="en-IN" sz="2200" dirty="0">
                          <a:latin typeface="+mn-lt"/>
                        </a:rPr>
                        <a:t>Description</a:t>
                      </a:r>
                    </a:p>
                  </a:txBody>
                  <a:tcPr/>
                </a:tc>
                <a:extLst>
                  <a:ext uri="{0D108BD9-81ED-4DB2-BD59-A6C34878D82A}">
                    <a16:rowId xmlns:a16="http://schemas.microsoft.com/office/drawing/2014/main" val="2405313964"/>
                  </a:ext>
                </a:extLst>
              </a:tr>
              <a:tr h="6439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solidFill>
                            <a:schemeClr val="tx1"/>
                          </a:solidFill>
                          <a:latin typeface="+mn-lt"/>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cap="none" normalizeH="0" baseline="0" dirty="0">
                          <a:ln>
                            <a:noFill/>
                          </a:ln>
                          <a:solidFill>
                            <a:srgbClr val="DC143C"/>
                          </a:solidFill>
                          <a:effectLst/>
                          <a:latin typeface="+mn-lt"/>
                        </a:rPr>
                        <a:t>"r"</a:t>
                      </a:r>
                      <a:r>
                        <a:rPr kumimoji="0" lang="en-US" altLang="en-US" sz="2200" b="0" i="0" u="none" strike="noStrike" cap="none" normalizeH="0" baseline="0" dirty="0">
                          <a:ln>
                            <a:noFill/>
                          </a:ln>
                          <a:solidFill>
                            <a:srgbClr val="000000"/>
                          </a:solidFill>
                          <a:effectLst/>
                          <a:latin typeface="+mn-lt"/>
                        </a:rPr>
                        <a:t> </a:t>
                      </a:r>
                      <a:endParaRPr lang="en-IN" sz="2200" dirty="0">
                        <a:latin typeface="+mn-lt"/>
                      </a:endParaRPr>
                    </a:p>
                  </a:txBody>
                  <a:tcPr/>
                </a:tc>
                <a:tc>
                  <a:txBody>
                    <a:bodyPr/>
                    <a:lstStyle/>
                    <a:p>
                      <a:pPr algn="l"/>
                      <a:r>
                        <a:rPr kumimoji="0" lang="en-US" altLang="en-US" sz="2200" b="0" i="0" u="none" strike="noStrike" cap="none" normalizeH="0" baseline="0" dirty="0">
                          <a:ln>
                            <a:noFill/>
                          </a:ln>
                          <a:solidFill>
                            <a:srgbClr val="000000"/>
                          </a:solidFill>
                          <a:effectLst/>
                          <a:latin typeface="+mn-lt"/>
                        </a:rPr>
                        <a:t>Read</a:t>
                      </a:r>
                      <a:endParaRPr lang="en-IN" sz="2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1" i="0" u="none" strike="noStrike" cap="none" normalizeH="0" baseline="0" dirty="0">
                          <a:ln>
                            <a:noFill/>
                          </a:ln>
                          <a:solidFill>
                            <a:srgbClr val="000000"/>
                          </a:solidFill>
                          <a:effectLst/>
                          <a:latin typeface="+mn-lt"/>
                        </a:rPr>
                        <a:t>Default value. </a:t>
                      </a:r>
                      <a:r>
                        <a:rPr kumimoji="0" lang="en-US" altLang="en-US" sz="2200" b="0" i="0" u="none" strike="noStrike" cap="none" normalizeH="0" baseline="0" dirty="0">
                          <a:ln>
                            <a:noFill/>
                          </a:ln>
                          <a:solidFill>
                            <a:srgbClr val="000000"/>
                          </a:solidFill>
                          <a:effectLst/>
                          <a:latin typeface="+mn-lt"/>
                        </a:rPr>
                        <a:t>Opens a file for reading, error if the file does not exist.</a:t>
                      </a:r>
                      <a:endParaRPr kumimoji="0" lang="en-US" altLang="en-US" sz="2200" b="0" i="0" u="none" strike="noStrike" cap="none" normalizeH="0" baseline="0" dirty="0">
                        <a:ln>
                          <a:noFill/>
                        </a:ln>
                        <a:solidFill>
                          <a:schemeClr val="tx1"/>
                        </a:solidFill>
                        <a:effectLst/>
                        <a:latin typeface="+mn-lt"/>
                      </a:endParaRPr>
                    </a:p>
                  </a:txBody>
                  <a:tcPr/>
                </a:tc>
                <a:extLst>
                  <a:ext uri="{0D108BD9-81ED-4DB2-BD59-A6C34878D82A}">
                    <a16:rowId xmlns:a16="http://schemas.microsoft.com/office/drawing/2014/main" val="4104858667"/>
                  </a:ext>
                </a:extLst>
              </a:tr>
              <a:tr h="643958">
                <a:tc>
                  <a:txBody>
                    <a:bodyPr/>
                    <a:lstStyle/>
                    <a:p>
                      <a:pPr marL="0" indent="0" algn="ctr">
                        <a:buFontTx/>
                        <a:buNone/>
                      </a:pPr>
                      <a:r>
                        <a:rPr lang="en-IN" sz="2200" dirty="0">
                          <a:solidFill>
                            <a:schemeClr val="tx1"/>
                          </a:solidFill>
                          <a:latin typeface="+mn-lt"/>
                        </a:rPr>
                        <a:t>2.</a:t>
                      </a:r>
                    </a:p>
                  </a:txBody>
                  <a:tcPr/>
                </a:tc>
                <a:tc>
                  <a:txBody>
                    <a:bodyPr/>
                    <a:lstStyle/>
                    <a:p>
                      <a:pPr algn="ctr"/>
                      <a:r>
                        <a:rPr kumimoji="0" lang="en-US" altLang="en-US" sz="2200" b="0" i="0" u="none" strike="noStrike" cap="none" normalizeH="0" baseline="0" dirty="0">
                          <a:ln>
                            <a:noFill/>
                          </a:ln>
                          <a:solidFill>
                            <a:srgbClr val="DC143C"/>
                          </a:solidFill>
                          <a:effectLst/>
                          <a:latin typeface="+mn-lt"/>
                        </a:rPr>
                        <a:t>"w"</a:t>
                      </a:r>
                      <a:r>
                        <a:rPr kumimoji="0" lang="en-US" altLang="en-US" sz="2200" b="0" i="0" u="none" strike="noStrike" cap="none" normalizeH="0" baseline="0" dirty="0">
                          <a:ln>
                            <a:noFill/>
                          </a:ln>
                          <a:solidFill>
                            <a:srgbClr val="000000"/>
                          </a:solidFill>
                          <a:effectLst/>
                          <a:latin typeface="+mn-lt"/>
                        </a:rPr>
                        <a:t> </a:t>
                      </a:r>
                      <a:endParaRPr lang="en-IN" sz="2200" dirty="0">
                        <a:latin typeface="+mn-lt"/>
                      </a:endParaRPr>
                    </a:p>
                  </a:txBody>
                  <a:tcPr/>
                </a:tc>
                <a:tc>
                  <a:txBody>
                    <a:bodyPr/>
                    <a:lstStyle/>
                    <a:p>
                      <a:pPr algn="l"/>
                      <a:r>
                        <a:rPr kumimoji="0" lang="en-US" altLang="en-US" sz="2200" b="0" i="0" u="none" strike="noStrike" cap="none" normalizeH="0" baseline="0" dirty="0">
                          <a:ln>
                            <a:noFill/>
                          </a:ln>
                          <a:solidFill>
                            <a:srgbClr val="000000"/>
                          </a:solidFill>
                          <a:effectLst/>
                          <a:latin typeface="+mn-lt"/>
                        </a:rPr>
                        <a:t>Write</a:t>
                      </a:r>
                      <a:endParaRPr lang="en-IN" sz="2200" dirty="0">
                        <a:latin typeface="+mn-lt"/>
                      </a:endParaRPr>
                    </a:p>
                  </a:txBody>
                  <a:tcPr/>
                </a:tc>
                <a:tc>
                  <a:txBody>
                    <a:bodyPr/>
                    <a:lstStyle/>
                    <a:p>
                      <a:r>
                        <a:rPr kumimoji="0" lang="en-US" altLang="en-US" sz="2200" b="0" i="0" u="none" strike="noStrike" cap="none" normalizeH="0" baseline="0" dirty="0">
                          <a:ln>
                            <a:noFill/>
                          </a:ln>
                          <a:solidFill>
                            <a:srgbClr val="000000"/>
                          </a:solidFill>
                          <a:effectLst/>
                          <a:latin typeface="+mn-lt"/>
                        </a:rPr>
                        <a:t>Opens a file for writing, creates the file if it does not exist</a:t>
                      </a:r>
                      <a:endParaRPr lang="en-IN" sz="2200" dirty="0">
                        <a:latin typeface="+mn-lt"/>
                      </a:endParaRPr>
                    </a:p>
                  </a:txBody>
                  <a:tcPr/>
                </a:tc>
                <a:extLst>
                  <a:ext uri="{0D108BD9-81ED-4DB2-BD59-A6C34878D82A}">
                    <a16:rowId xmlns:a16="http://schemas.microsoft.com/office/drawing/2014/main" val="2682693089"/>
                  </a:ext>
                </a:extLst>
              </a:tr>
              <a:tr h="919940">
                <a:tc>
                  <a:txBody>
                    <a:bodyPr/>
                    <a:lstStyle/>
                    <a:p>
                      <a:pPr marL="0" indent="0" algn="ctr">
                        <a:buFontTx/>
                        <a:buNone/>
                      </a:pPr>
                      <a:r>
                        <a:rPr lang="en-IN" sz="2200" dirty="0">
                          <a:solidFill>
                            <a:schemeClr val="tx1"/>
                          </a:solidFill>
                          <a:latin typeface="+mn-lt"/>
                        </a:rPr>
                        <a:t>3.</a:t>
                      </a:r>
                    </a:p>
                  </a:txBody>
                  <a:tcPr/>
                </a:tc>
                <a:tc>
                  <a:txBody>
                    <a:bodyPr/>
                    <a:lstStyle/>
                    <a:p>
                      <a:pPr algn="ctr"/>
                      <a:r>
                        <a:rPr kumimoji="0" lang="en-US" altLang="en-US" sz="2200" b="0" i="0" u="none" strike="noStrike" cap="none" normalizeH="0" baseline="0" dirty="0">
                          <a:ln>
                            <a:noFill/>
                          </a:ln>
                          <a:solidFill>
                            <a:srgbClr val="DC143C"/>
                          </a:solidFill>
                          <a:effectLst/>
                          <a:latin typeface="+mn-lt"/>
                        </a:rPr>
                        <a:t>"a"</a:t>
                      </a:r>
                      <a:r>
                        <a:rPr kumimoji="0" lang="en-US" altLang="en-US" sz="2200" b="0" i="0" u="none" strike="noStrike" cap="none" normalizeH="0" baseline="0" dirty="0">
                          <a:ln>
                            <a:noFill/>
                          </a:ln>
                          <a:solidFill>
                            <a:srgbClr val="000000"/>
                          </a:solidFill>
                          <a:effectLst/>
                          <a:latin typeface="+mn-lt"/>
                        </a:rPr>
                        <a:t> </a:t>
                      </a:r>
                      <a:endParaRPr lang="en-IN" sz="2200" dirty="0">
                        <a:latin typeface="+mn-lt"/>
                      </a:endParaRPr>
                    </a:p>
                  </a:txBody>
                  <a:tcPr/>
                </a:tc>
                <a:tc>
                  <a:txBody>
                    <a:bodyPr/>
                    <a:lstStyle/>
                    <a:p>
                      <a:pPr algn="l"/>
                      <a:r>
                        <a:rPr kumimoji="0" lang="en-US" altLang="en-US" sz="2200" b="0" i="0" u="none" strike="noStrike" cap="none" normalizeH="0" baseline="0" dirty="0">
                          <a:ln>
                            <a:noFill/>
                          </a:ln>
                          <a:solidFill>
                            <a:srgbClr val="000000"/>
                          </a:solidFill>
                          <a:effectLst/>
                          <a:latin typeface="+mn-lt"/>
                        </a:rPr>
                        <a:t>Append</a:t>
                      </a:r>
                      <a:endParaRPr lang="en-IN" sz="2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cap="none" normalizeH="0" baseline="0" dirty="0">
                          <a:ln>
                            <a:noFill/>
                          </a:ln>
                          <a:solidFill>
                            <a:srgbClr val="000000"/>
                          </a:solidFill>
                          <a:effectLst/>
                          <a:latin typeface="+mn-lt"/>
                        </a:rPr>
                        <a:t>Opens a file for appending, creates the file if it does not exist</a:t>
                      </a:r>
                      <a:endParaRPr kumimoji="0" lang="en-US" altLang="en-US" sz="2200" b="0" i="0" u="none" strike="noStrike" cap="none" normalizeH="0" baseline="0" dirty="0">
                        <a:ln>
                          <a:noFill/>
                        </a:ln>
                        <a:solidFill>
                          <a:schemeClr val="tx1"/>
                        </a:solidFill>
                        <a:effectLst/>
                        <a:latin typeface="+mn-lt"/>
                      </a:endParaRPr>
                    </a:p>
                  </a:txBody>
                  <a:tcPr/>
                </a:tc>
                <a:extLst>
                  <a:ext uri="{0D108BD9-81ED-4DB2-BD59-A6C34878D82A}">
                    <a16:rowId xmlns:a16="http://schemas.microsoft.com/office/drawing/2014/main" val="2550853364"/>
                  </a:ext>
                </a:extLst>
              </a:tr>
              <a:tr h="373087">
                <a:tc>
                  <a:txBody>
                    <a:bodyPr/>
                    <a:lstStyle/>
                    <a:p>
                      <a:pPr marL="0" indent="0" algn="ctr">
                        <a:buFontTx/>
                        <a:buNone/>
                      </a:pPr>
                      <a:r>
                        <a:rPr lang="en-IN" sz="2200" dirty="0">
                          <a:solidFill>
                            <a:schemeClr val="tx1"/>
                          </a:solidFill>
                          <a:latin typeface="+mn-lt"/>
                        </a:rPr>
                        <a:t>4.</a:t>
                      </a:r>
                    </a:p>
                  </a:txBody>
                  <a:tcPr/>
                </a:tc>
                <a:tc>
                  <a:txBody>
                    <a:bodyPr/>
                    <a:lstStyle/>
                    <a:p>
                      <a:pPr algn="ctr"/>
                      <a:r>
                        <a:rPr kumimoji="0" lang="en-US" altLang="en-US" sz="2200" b="0" i="0" u="none" strike="noStrike" cap="none" normalizeH="0" baseline="0" dirty="0">
                          <a:ln>
                            <a:noFill/>
                          </a:ln>
                          <a:solidFill>
                            <a:srgbClr val="DC143C"/>
                          </a:solidFill>
                          <a:effectLst/>
                          <a:latin typeface="+mn-lt"/>
                        </a:rPr>
                        <a:t>"x"</a:t>
                      </a:r>
                      <a:r>
                        <a:rPr kumimoji="0" lang="en-US" altLang="en-US" sz="2200" b="0" i="0" u="none" strike="noStrike" cap="none" normalizeH="0" baseline="0" dirty="0">
                          <a:ln>
                            <a:noFill/>
                          </a:ln>
                          <a:solidFill>
                            <a:srgbClr val="000000"/>
                          </a:solidFill>
                          <a:effectLst/>
                          <a:latin typeface="+mn-lt"/>
                        </a:rPr>
                        <a:t> </a:t>
                      </a:r>
                      <a:endParaRPr lang="en-IN" sz="2200" dirty="0">
                        <a:latin typeface="+mn-lt"/>
                      </a:endParaRPr>
                    </a:p>
                  </a:txBody>
                  <a:tcPr/>
                </a:tc>
                <a:tc>
                  <a:txBody>
                    <a:bodyPr/>
                    <a:lstStyle/>
                    <a:p>
                      <a:pPr algn="l"/>
                      <a:r>
                        <a:rPr kumimoji="0" lang="en-US" altLang="en-US" sz="2200" b="0" i="0" u="none" strike="noStrike" cap="none" normalizeH="0" baseline="0" dirty="0">
                          <a:ln>
                            <a:noFill/>
                          </a:ln>
                          <a:solidFill>
                            <a:srgbClr val="000000"/>
                          </a:solidFill>
                          <a:effectLst/>
                          <a:latin typeface="+mn-lt"/>
                        </a:rPr>
                        <a:t>Create</a:t>
                      </a:r>
                      <a:endParaRPr lang="en-IN" sz="2200" dirty="0">
                        <a:latin typeface="+mn-lt"/>
                      </a:endParaRPr>
                    </a:p>
                  </a:txBody>
                  <a:tcPr/>
                </a:tc>
                <a:tc>
                  <a:txBody>
                    <a:bodyPr/>
                    <a:lstStyle/>
                    <a:p>
                      <a:r>
                        <a:rPr kumimoji="0" lang="en-US" altLang="en-US" sz="2200" b="0" i="0" u="none" strike="noStrike" cap="none" normalizeH="0" baseline="0" dirty="0">
                          <a:ln>
                            <a:noFill/>
                          </a:ln>
                          <a:solidFill>
                            <a:srgbClr val="000000"/>
                          </a:solidFill>
                          <a:effectLst/>
                          <a:latin typeface="+mn-lt"/>
                        </a:rPr>
                        <a:t>Creates the specified file, returns an error if the file exists</a:t>
                      </a:r>
                      <a:endParaRPr lang="en-IN" sz="2200" dirty="0">
                        <a:latin typeface="+mn-lt"/>
                      </a:endParaRPr>
                    </a:p>
                  </a:txBody>
                  <a:tcPr/>
                </a:tc>
                <a:extLst>
                  <a:ext uri="{0D108BD9-81ED-4DB2-BD59-A6C34878D82A}">
                    <a16:rowId xmlns:a16="http://schemas.microsoft.com/office/drawing/2014/main" val="2165868899"/>
                  </a:ext>
                </a:extLst>
              </a:tr>
              <a:tr h="373087">
                <a:tc>
                  <a:txBody>
                    <a:bodyPr/>
                    <a:lstStyle/>
                    <a:p>
                      <a:pPr marL="0" indent="0" algn="ctr">
                        <a:buFontTx/>
                        <a:buNone/>
                      </a:pPr>
                      <a:r>
                        <a:rPr lang="en-IN" sz="2200" dirty="0">
                          <a:solidFill>
                            <a:schemeClr val="tx1"/>
                          </a:solidFill>
                          <a:latin typeface="+mn-lt"/>
                        </a:rPr>
                        <a:t>5.</a:t>
                      </a:r>
                    </a:p>
                  </a:txBody>
                  <a:tcPr/>
                </a:tc>
                <a:tc>
                  <a:txBody>
                    <a:bodyPr/>
                    <a:lstStyle/>
                    <a:p>
                      <a:pPr algn="ctr"/>
                      <a:r>
                        <a:rPr kumimoji="0" lang="en-US" altLang="en-US" sz="2200" b="0" i="0" u="none" strike="noStrike" cap="none" normalizeH="0" baseline="0" dirty="0">
                          <a:ln>
                            <a:noFill/>
                          </a:ln>
                          <a:solidFill>
                            <a:srgbClr val="DC143C"/>
                          </a:solidFill>
                          <a:effectLst/>
                          <a:latin typeface="+mn-lt"/>
                        </a:rPr>
                        <a:t>“r+"</a:t>
                      </a:r>
                      <a:r>
                        <a:rPr kumimoji="0" lang="en-US" altLang="en-US" sz="2200" b="0" i="0" u="none" strike="noStrike" cap="none" normalizeH="0" baseline="0" dirty="0">
                          <a:ln>
                            <a:noFill/>
                          </a:ln>
                          <a:solidFill>
                            <a:srgbClr val="000000"/>
                          </a:solidFill>
                          <a:effectLst/>
                          <a:latin typeface="+mn-lt"/>
                        </a:rPr>
                        <a:t> </a:t>
                      </a:r>
                      <a:endParaRPr lang="en-IN" sz="2200" dirty="0">
                        <a:latin typeface="+mn-lt"/>
                      </a:endParaRPr>
                    </a:p>
                  </a:txBody>
                  <a:tcPr/>
                </a:tc>
                <a:tc>
                  <a:txBody>
                    <a:bodyPr/>
                    <a:lstStyle/>
                    <a:p>
                      <a:pPr algn="l"/>
                      <a:r>
                        <a:rPr lang="en-IN" sz="2200" dirty="0">
                          <a:latin typeface="+mn-lt"/>
                        </a:rPr>
                        <a:t>Read  + write</a:t>
                      </a:r>
                    </a:p>
                  </a:txBody>
                  <a:tcPr/>
                </a:tc>
                <a:tc>
                  <a:txBody>
                    <a:bodyPr/>
                    <a:lstStyle/>
                    <a:p>
                      <a:r>
                        <a:rPr lang="en-US" sz="2200" b="0" i="0" kern="1200" dirty="0">
                          <a:solidFill>
                            <a:schemeClr val="dk1"/>
                          </a:solidFill>
                          <a:effectLst/>
                          <a:latin typeface="+mn-lt"/>
                          <a:ea typeface="+mn-ea"/>
                          <a:cs typeface="+mn-cs"/>
                        </a:rPr>
                        <a:t>For both reading and writing</a:t>
                      </a:r>
                      <a:endParaRPr lang="en-IN" sz="2200" dirty="0">
                        <a:latin typeface="+mn-lt"/>
                      </a:endParaRPr>
                    </a:p>
                  </a:txBody>
                  <a:tcPr/>
                </a:tc>
                <a:extLst>
                  <a:ext uri="{0D108BD9-81ED-4DB2-BD59-A6C34878D82A}">
                    <a16:rowId xmlns:a16="http://schemas.microsoft.com/office/drawing/2014/main" val="264543115"/>
                  </a:ext>
                </a:extLst>
              </a:tr>
              <a:tr h="643958">
                <a:tc>
                  <a:txBody>
                    <a:bodyPr/>
                    <a:lstStyle/>
                    <a:p>
                      <a:pPr marL="0" indent="0" algn="ctr">
                        <a:buFontTx/>
                        <a:buNone/>
                      </a:pPr>
                      <a:r>
                        <a:rPr lang="en-IN" sz="2200" dirty="0">
                          <a:solidFill>
                            <a:schemeClr val="tx1"/>
                          </a:solidFill>
                          <a:latin typeface="+mn-lt"/>
                        </a:rPr>
                        <a:t>6.</a:t>
                      </a:r>
                    </a:p>
                  </a:txBody>
                  <a:tcPr/>
                </a:tc>
                <a:tc>
                  <a:txBody>
                    <a:bodyPr/>
                    <a:lstStyle/>
                    <a:p>
                      <a:pPr algn="ctr"/>
                      <a:r>
                        <a:rPr kumimoji="0" lang="en-US" altLang="en-US" sz="2200" b="0" i="0" u="none" strike="noStrike" cap="none" normalizeH="0" baseline="0" dirty="0">
                          <a:ln>
                            <a:noFill/>
                          </a:ln>
                          <a:solidFill>
                            <a:srgbClr val="DC143C"/>
                          </a:solidFill>
                          <a:effectLst/>
                          <a:latin typeface="+mn-lt"/>
                        </a:rPr>
                        <a:t>"t"</a:t>
                      </a:r>
                      <a:r>
                        <a:rPr kumimoji="0" lang="en-US" altLang="en-US" sz="2200" b="0" i="0" u="none" strike="noStrike" cap="none" normalizeH="0" baseline="0" dirty="0">
                          <a:ln>
                            <a:noFill/>
                          </a:ln>
                          <a:solidFill>
                            <a:srgbClr val="000000"/>
                          </a:solidFill>
                          <a:effectLst/>
                          <a:latin typeface="+mn-lt"/>
                        </a:rPr>
                        <a:t> </a:t>
                      </a:r>
                      <a:endParaRPr lang="en-IN" sz="2200" dirty="0">
                        <a:latin typeface="+mn-lt"/>
                      </a:endParaRPr>
                    </a:p>
                  </a:txBody>
                  <a:tcPr/>
                </a:tc>
                <a:tc>
                  <a:txBody>
                    <a:bodyPr/>
                    <a:lstStyle/>
                    <a:p>
                      <a:pPr algn="l"/>
                      <a:r>
                        <a:rPr kumimoji="0" lang="en-US" altLang="en-US" sz="2200" b="0" i="0" u="none" strike="noStrike" cap="none" normalizeH="0" baseline="0" dirty="0">
                          <a:ln>
                            <a:noFill/>
                          </a:ln>
                          <a:solidFill>
                            <a:srgbClr val="000000"/>
                          </a:solidFill>
                          <a:effectLst/>
                          <a:latin typeface="+mn-lt"/>
                        </a:rPr>
                        <a:t>Text</a:t>
                      </a:r>
                      <a:endParaRPr lang="en-IN" sz="2200" dirty="0">
                        <a:latin typeface="+mn-lt"/>
                      </a:endParaRP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Default value. Text mode</a:t>
                      </a:r>
                      <a:endParaRPr kumimoji="0" lang="en-US" altLang="en-US" sz="2200" b="0" i="0" u="none" strike="noStrike" cap="none" normalizeH="0" baseline="0" dirty="0">
                        <a:ln>
                          <a:noFill/>
                        </a:ln>
                        <a:solidFill>
                          <a:schemeClr val="tx1"/>
                        </a:solidFill>
                        <a:effectLst/>
                        <a:latin typeface="+mn-lt"/>
                      </a:endParaRPr>
                    </a:p>
                  </a:txBody>
                  <a:tcPr/>
                </a:tc>
                <a:extLst>
                  <a:ext uri="{0D108BD9-81ED-4DB2-BD59-A6C34878D82A}">
                    <a16:rowId xmlns:a16="http://schemas.microsoft.com/office/drawing/2014/main" val="3496631656"/>
                  </a:ext>
                </a:extLst>
              </a:tr>
              <a:tr h="373087">
                <a:tc>
                  <a:txBody>
                    <a:bodyPr/>
                    <a:lstStyle/>
                    <a:p>
                      <a:pPr>
                        <a:buFontTx/>
                        <a:buNone/>
                      </a:pPr>
                      <a:r>
                        <a:rPr lang="en-IN" sz="2200" dirty="0">
                          <a:latin typeface="+mn-lt"/>
                        </a:rPr>
                        <a:t>7.</a:t>
                      </a:r>
                    </a:p>
                  </a:txBody>
                  <a:tcPr/>
                </a:tc>
                <a:tc>
                  <a:txBody>
                    <a:bodyPr/>
                    <a:lstStyle/>
                    <a:p>
                      <a:pPr algn="ctr"/>
                      <a:r>
                        <a:rPr kumimoji="0" lang="en-US" altLang="en-US" sz="2200" b="0" i="0" u="none" strike="noStrike" cap="none" normalizeH="0" baseline="0" dirty="0">
                          <a:ln>
                            <a:noFill/>
                          </a:ln>
                          <a:solidFill>
                            <a:srgbClr val="DC143C"/>
                          </a:solidFill>
                          <a:effectLst/>
                          <a:latin typeface="+mn-lt"/>
                        </a:rPr>
                        <a:t>"b"</a:t>
                      </a:r>
                      <a:r>
                        <a:rPr kumimoji="0" lang="en-US" altLang="en-US" sz="2200" b="0" i="0" u="none" strike="noStrike" cap="none" normalizeH="0" baseline="0" dirty="0">
                          <a:ln>
                            <a:noFill/>
                          </a:ln>
                          <a:solidFill>
                            <a:srgbClr val="000000"/>
                          </a:solidFill>
                          <a:effectLst/>
                          <a:latin typeface="+mn-lt"/>
                        </a:rPr>
                        <a:t> </a:t>
                      </a:r>
                      <a:endParaRPr lang="en-IN" sz="2200" dirty="0">
                        <a:latin typeface="+mn-lt"/>
                      </a:endParaRPr>
                    </a:p>
                  </a:txBody>
                  <a:tcPr/>
                </a:tc>
                <a:tc>
                  <a:txBody>
                    <a:bodyPr/>
                    <a:lstStyle/>
                    <a:p>
                      <a:pPr algn="l"/>
                      <a:r>
                        <a:rPr kumimoji="0" lang="en-US" altLang="en-US" sz="2200" b="0" i="0" u="none" strike="noStrike" cap="none" normalizeH="0" baseline="0" dirty="0">
                          <a:ln>
                            <a:noFill/>
                          </a:ln>
                          <a:solidFill>
                            <a:srgbClr val="000000"/>
                          </a:solidFill>
                          <a:effectLst/>
                          <a:latin typeface="+mn-lt"/>
                        </a:rPr>
                        <a:t>Binary</a:t>
                      </a:r>
                      <a:endParaRPr lang="en-IN" sz="2200" dirty="0">
                        <a:latin typeface="+mn-lt"/>
                      </a:endParaRP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Binary mode (e.g. images)</a:t>
                      </a:r>
                      <a:endParaRPr kumimoji="0" lang="en-US" altLang="en-US" sz="2200" b="0" i="0" u="none" strike="noStrike" cap="none" normalizeH="0" baseline="0" dirty="0">
                        <a:ln>
                          <a:noFill/>
                        </a:ln>
                        <a:solidFill>
                          <a:schemeClr val="tx1"/>
                        </a:solidFill>
                        <a:effectLst/>
                        <a:latin typeface="+mn-lt"/>
                      </a:endParaRPr>
                    </a:p>
                  </a:txBody>
                  <a:tcPr/>
                </a:tc>
                <a:extLst>
                  <a:ext uri="{0D108BD9-81ED-4DB2-BD59-A6C34878D82A}">
                    <a16:rowId xmlns:a16="http://schemas.microsoft.com/office/drawing/2014/main" val="3993263452"/>
                  </a:ext>
                </a:extLst>
              </a:tr>
            </a:tbl>
          </a:graphicData>
        </a:graphic>
      </p:graphicFrame>
    </p:spTree>
    <p:extLst>
      <p:ext uri="{BB962C8B-B14F-4D97-AF65-F5344CB8AC3E}">
        <p14:creationId xmlns:p14="http://schemas.microsoft.com/office/powerpoint/2010/main" val="257975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AAD-7123-4CD4-891C-F007F515C196}"/>
              </a:ext>
            </a:extLst>
          </p:cNvPr>
          <p:cNvSpPr>
            <a:spLocks noGrp="1"/>
          </p:cNvSpPr>
          <p:nvPr>
            <p:ph type="title"/>
          </p:nvPr>
        </p:nvSpPr>
        <p:spPr>
          <a:xfrm>
            <a:off x="480391" y="139838"/>
            <a:ext cx="10515600" cy="990646"/>
          </a:xfrm>
        </p:spPr>
        <p:txBody>
          <a:bodyPr/>
          <a:lstStyle/>
          <a:p>
            <a:r>
              <a:rPr lang="en-IN" dirty="0"/>
              <a:t>File Access Modes</a:t>
            </a:r>
          </a:p>
        </p:txBody>
      </p:sp>
      <p:graphicFrame>
        <p:nvGraphicFramePr>
          <p:cNvPr id="6" name="Table 6">
            <a:extLst>
              <a:ext uri="{FF2B5EF4-FFF2-40B4-BE49-F238E27FC236}">
                <a16:creationId xmlns:a16="http://schemas.microsoft.com/office/drawing/2014/main" id="{001A7008-649A-49E1-9C4C-238B352E45B0}"/>
              </a:ext>
            </a:extLst>
          </p:cNvPr>
          <p:cNvGraphicFramePr>
            <a:graphicFrameLocks noGrp="1"/>
          </p:cNvGraphicFramePr>
          <p:nvPr>
            <p:extLst>
              <p:ext uri="{D42A27DB-BD31-4B8C-83A1-F6EECF244321}">
                <p14:modId xmlns:p14="http://schemas.microsoft.com/office/powerpoint/2010/main" val="3206963125"/>
              </p:ext>
            </p:extLst>
          </p:nvPr>
        </p:nvGraphicFramePr>
        <p:xfrm>
          <a:off x="377688" y="1295372"/>
          <a:ext cx="11436624" cy="5303520"/>
        </p:xfrm>
        <a:graphic>
          <a:graphicData uri="http://schemas.openxmlformats.org/drawingml/2006/table">
            <a:tbl>
              <a:tblPr firstRow="1" bandRow="1">
                <a:tableStyleId>{5C22544A-7EE6-4342-B048-85BDC9FD1C3A}</a:tableStyleId>
              </a:tblPr>
              <a:tblGrid>
                <a:gridCol w="695738">
                  <a:extLst>
                    <a:ext uri="{9D8B030D-6E8A-4147-A177-3AD203B41FA5}">
                      <a16:colId xmlns:a16="http://schemas.microsoft.com/office/drawing/2014/main" val="3903592907"/>
                    </a:ext>
                  </a:extLst>
                </a:gridCol>
                <a:gridCol w="874644">
                  <a:extLst>
                    <a:ext uri="{9D8B030D-6E8A-4147-A177-3AD203B41FA5}">
                      <a16:colId xmlns:a16="http://schemas.microsoft.com/office/drawing/2014/main" val="2489984717"/>
                    </a:ext>
                  </a:extLst>
                </a:gridCol>
                <a:gridCol w="9866242">
                  <a:extLst>
                    <a:ext uri="{9D8B030D-6E8A-4147-A177-3AD203B41FA5}">
                      <a16:colId xmlns:a16="http://schemas.microsoft.com/office/drawing/2014/main" val="1521866054"/>
                    </a:ext>
                  </a:extLst>
                </a:gridCol>
              </a:tblGrid>
              <a:tr h="370840">
                <a:tc>
                  <a:txBody>
                    <a:bodyPr/>
                    <a:lstStyle/>
                    <a:p>
                      <a:pPr algn="ctr"/>
                      <a:r>
                        <a:rPr lang="en-IN" sz="2000" dirty="0"/>
                        <a:t>S. N.</a:t>
                      </a:r>
                    </a:p>
                  </a:txBody>
                  <a:tcPr/>
                </a:tc>
                <a:tc>
                  <a:txBody>
                    <a:bodyPr/>
                    <a:lstStyle/>
                    <a:p>
                      <a:pPr algn="ctr"/>
                      <a:r>
                        <a:rPr lang="en-IN" sz="2000" dirty="0"/>
                        <a:t>Mode</a:t>
                      </a:r>
                    </a:p>
                  </a:txBody>
                  <a:tcPr/>
                </a:tc>
                <a:tc>
                  <a:txBody>
                    <a:bodyPr/>
                    <a:lstStyle/>
                    <a:p>
                      <a:r>
                        <a:rPr lang="en-IN" sz="2000" dirty="0"/>
                        <a:t>Description</a:t>
                      </a:r>
                    </a:p>
                  </a:txBody>
                  <a:tcPr/>
                </a:tc>
                <a:extLst>
                  <a:ext uri="{0D108BD9-81ED-4DB2-BD59-A6C34878D82A}">
                    <a16:rowId xmlns:a16="http://schemas.microsoft.com/office/drawing/2014/main" val="1098614738"/>
                  </a:ext>
                </a:extLst>
              </a:tr>
              <a:tr h="370840">
                <a:tc>
                  <a:txBody>
                    <a:bodyPr/>
                    <a:lstStyle/>
                    <a:p>
                      <a:pPr algn="ctr"/>
                      <a:r>
                        <a:rPr lang="en-IN" sz="2000" dirty="0"/>
                        <a:t>1.</a:t>
                      </a:r>
                    </a:p>
                  </a:txBody>
                  <a:tcPr/>
                </a:tc>
                <a:tc>
                  <a:txBody>
                    <a:bodyPr/>
                    <a:lstStyle/>
                    <a:p>
                      <a:pPr algn="ctr"/>
                      <a:r>
                        <a:rPr lang="en-IN" sz="2000" b="1" dirty="0">
                          <a:solidFill>
                            <a:srgbClr val="FF0000"/>
                          </a:solidFill>
                        </a:rPr>
                        <a:t>“r”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effectLst/>
                        </a:rPr>
                        <a:t>Opens a file for reading only. The file pointer is placed at the beginning of the file. This is the default mode.</a:t>
                      </a:r>
                    </a:p>
                  </a:txBody>
                  <a:tcPr/>
                </a:tc>
                <a:extLst>
                  <a:ext uri="{0D108BD9-81ED-4DB2-BD59-A6C34878D82A}">
                    <a16:rowId xmlns:a16="http://schemas.microsoft.com/office/drawing/2014/main" val="4115704335"/>
                  </a:ext>
                </a:extLst>
              </a:tr>
              <a:tr h="370840">
                <a:tc>
                  <a:txBody>
                    <a:bodyPr/>
                    <a:lstStyle/>
                    <a:p>
                      <a:pPr algn="ctr"/>
                      <a:r>
                        <a:rPr lang="en-IN" sz="2000" dirty="0"/>
                        <a:t>2.</a:t>
                      </a:r>
                    </a:p>
                  </a:txBody>
                  <a:tcPr/>
                </a:tc>
                <a:tc>
                  <a:txBody>
                    <a:bodyPr/>
                    <a:lstStyle/>
                    <a:p>
                      <a:pPr algn="ctr"/>
                      <a:r>
                        <a:rPr lang="en-IN" sz="2000" b="1" dirty="0">
                          <a:solidFill>
                            <a:srgbClr val="FF0000"/>
                          </a:solidFill>
                        </a:rPr>
                        <a:t>“</a:t>
                      </a:r>
                      <a:r>
                        <a:rPr lang="en-IN" sz="2000" b="1" dirty="0" err="1">
                          <a:solidFill>
                            <a:srgbClr val="FF0000"/>
                          </a:solidFill>
                        </a:rPr>
                        <a:t>rb</a:t>
                      </a:r>
                      <a:r>
                        <a:rPr lang="en-IN" sz="2000" b="1" dirty="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effectLst/>
                        </a:rPr>
                        <a:t>Opens a file for reading only in binary format. The file pointer is placed at the beginning of the file. This is the default mode.</a:t>
                      </a:r>
                    </a:p>
                  </a:txBody>
                  <a:tcPr/>
                </a:tc>
                <a:extLst>
                  <a:ext uri="{0D108BD9-81ED-4DB2-BD59-A6C34878D82A}">
                    <a16:rowId xmlns:a16="http://schemas.microsoft.com/office/drawing/2014/main" val="2756424823"/>
                  </a:ext>
                </a:extLst>
              </a:tr>
              <a:tr h="370840">
                <a:tc>
                  <a:txBody>
                    <a:bodyPr/>
                    <a:lstStyle/>
                    <a:p>
                      <a:pPr algn="ctr"/>
                      <a:r>
                        <a:rPr lang="en-IN" sz="2000" dirty="0"/>
                        <a:t>3.</a:t>
                      </a:r>
                    </a:p>
                  </a:txBody>
                  <a:tcPr/>
                </a:tc>
                <a:tc>
                  <a:txBody>
                    <a:bodyPr/>
                    <a:lstStyle/>
                    <a:p>
                      <a:pPr algn="ctr"/>
                      <a:r>
                        <a:rPr lang="en-IN" sz="2000" b="1" dirty="0">
                          <a:solidFill>
                            <a:srgbClr val="FF0000"/>
                          </a:solidFill>
                        </a:rPr>
                        <a:t>“r+”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effectLst/>
                        </a:rPr>
                        <a:t>Opens a file for both reading and writing. The file pointer placed at the beginning of the file.</a:t>
                      </a:r>
                    </a:p>
                  </a:txBody>
                  <a:tcPr/>
                </a:tc>
                <a:extLst>
                  <a:ext uri="{0D108BD9-81ED-4DB2-BD59-A6C34878D82A}">
                    <a16:rowId xmlns:a16="http://schemas.microsoft.com/office/drawing/2014/main" val="542862375"/>
                  </a:ext>
                </a:extLst>
              </a:tr>
              <a:tr h="370840">
                <a:tc>
                  <a:txBody>
                    <a:bodyPr/>
                    <a:lstStyle/>
                    <a:p>
                      <a:pPr algn="ctr"/>
                      <a:r>
                        <a:rPr lang="en-IN" sz="20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0000"/>
                          </a:solidFill>
                          <a:effectLst/>
                        </a:rPr>
                        <a:t>“w”</a:t>
                      </a:r>
                    </a:p>
                    <a:p>
                      <a:pPr algn="ctr"/>
                      <a:endParaRPr lang="en-IN" sz="2000"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effectLst/>
                        </a:rPr>
                        <a:t>Opens a file for writing only. Overwrites the file if the file exists. If the file does not exist, creates a new file for writing.</a:t>
                      </a:r>
                    </a:p>
                  </a:txBody>
                  <a:tcPr/>
                </a:tc>
                <a:extLst>
                  <a:ext uri="{0D108BD9-81ED-4DB2-BD59-A6C34878D82A}">
                    <a16:rowId xmlns:a16="http://schemas.microsoft.com/office/drawing/2014/main" val="1567504118"/>
                  </a:ext>
                </a:extLst>
              </a:tr>
              <a:tr h="370840">
                <a:tc>
                  <a:txBody>
                    <a:bodyPr/>
                    <a:lstStyle/>
                    <a:p>
                      <a:pPr algn="ctr"/>
                      <a:r>
                        <a:rPr lang="en-IN" sz="20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0000"/>
                          </a:solidFill>
                          <a:effectLst/>
                        </a:rPr>
                        <a:t>“w+”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effectLst/>
                        </a:rPr>
                        <a:t>Opens a file for both writing and reading. Overwrites the existing file if the file exists. If the file does not exist, creates a new file for reading and writing.</a:t>
                      </a:r>
                    </a:p>
                  </a:txBody>
                  <a:tcPr/>
                </a:tc>
                <a:extLst>
                  <a:ext uri="{0D108BD9-81ED-4DB2-BD59-A6C34878D82A}">
                    <a16:rowId xmlns:a16="http://schemas.microsoft.com/office/drawing/2014/main" val="2377973019"/>
                  </a:ext>
                </a:extLst>
              </a:tr>
              <a:tr h="370840">
                <a:tc>
                  <a:txBody>
                    <a:bodyPr/>
                    <a:lstStyle/>
                    <a:p>
                      <a:pPr algn="ctr"/>
                      <a:r>
                        <a:rPr lang="en-IN" sz="2000" dirty="0"/>
                        <a:t>6.</a:t>
                      </a:r>
                    </a:p>
                  </a:txBody>
                  <a:tcPr/>
                </a:tc>
                <a:tc>
                  <a:txBody>
                    <a:bodyPr/>
                    <a:lstStyle/>
                    <a:p>
                      <a:pPr algn="ctr"/>
                      <a:r>
                        <a:rPr lang="en-US" sz="2000" b="1" dirty="0">
                          <a:solidFill>
                            <a:srgbClr val="FF0000"/>
                          </a:solidFill>
                          <a:effectLst/>
                        </a:rPr>
                        <a:t>“a”</a:t>
                      </a:r>
                      <a:endParaRPr lang="en-IN" sz="2000"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effectLst/>
                        </a:rPr>
                        <a:t>Opens a file for appending. The file pointer is at the end of the file if the file exists. That is, the file is in the append mode. If the file does not exist, it creates a new file for writing.</a:t>
                      </a:r>
                    </a:p>
                  </a:txBody>
                  <a:tcPr/>
                </a:tc>
                <a:extLst>
                  <a:ext uri="{0D108BD9-81ED-4DB2-BD59-A6C34878D82A}">
                    <a16:rowId xmlns:a16="http://schemas.microsoft.com/office/drawing/2014/main" val="2234660967"/>
                  </a:ext>
                </a:extLst>
              </a:tr>
              <a:tr h="370840">
                <a:tc>
                  <a:txBody>
                    <a:bodyPr/>
                    <a:lstStyle/>
                    <a:p>
                      <a:pPr algn="ctr"/>
                      <a:r>
                        <a:rPr lang="en-IN" sz="20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0000"/>
                          </a:solidFill>
                          <a:effectLst/>
                        </a:rPr>
                        <a:t>“a+” </a:t>
                      </a:r>
                    </a:p>
                    <a:p>
                      <a:pPr algn="ctr"/>
                      <a:endParaRPr lang="en-IN" sz="2000"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effectLst/>
                        </a:rPr>
                        <a:t>Opens a file for both appending and reading. The file pointer is at the end of the file if the file exists. The file opens in the append mode. If the file does not exist, it creates a new file for reading and writing.</a:t>
                      </a:r>
                    </a:p>
                  </a:txBody>
                  <a:tcPr/>
                </a:tc>
                <a:extLst>
                  <a:ext uri="{0D108BD9-81ED-4DB2-BD59-A6C34878D82A}">
                    <a16:rowId xmlns:a16="http://schemas.microsoft.com/office/drawing/2014/main" val="185393511"/>
                  </a:ext>
                </a:extLst>
              </a:tr>
            </a:tbl>
          </a:graphicData>
        </a:graphic>
      </p:graphicFrame>
    </p:spTree>
    <p:extLst>
      <p:ext uri="{BB962C8B-B14F-4D97-AF65-F5344CB8AC3E}">
        <p14:creationId xmlns:p14="http://schemas.microsoft.com/office/powerpoint/2010/main" val="119270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56EA-F0CA-4359-BF95-FDD36BAA0D7A}"/>
              </a:ext>
            </a:extLst>
          </p:cNvPr>
          <p:cNvSpPr>
            <a:spLocks noGrp="1"/>
          </p:cNvSpPr>
          <p:nvPr>
            <p:ph type="title"/>
          </p:nvPr>
        </p:nvSpPr>
        <p:spPr>
          <a:xfrm>
            <a:off x="838200" y="365125"/>
            <a:ext cx="10515600" cy="986597"/>
          </a:xfrm>
        </p:spPr>
        <p:txBody>
          <a:bodyPr/>
          <a:lstStyle/>
          <a:p>
            <a:r>
              <a:rPr lang="en-IN" sz="4400" dirty="0"/>
              <a:t>The </a:t>
            </a:r>
            <a:r>
              <a:rPr lang="en-IN" sz="4400" i="1" dirty="0"/>
              <a:t>file</a:t>
            </a:r>
            <a:r>
              <a:rPr lang="en-IN" sz="4400" dirty="0"/>
              <a:t> Object Attributes</a:t>
            </a:r>
            <a:endParaRPr lang="en-IN" dirty="0"/>
          </a:p>
        </p:txBody>
      </p:sp>
      <p:sp>
        <p:nvSpPr>
          <p:cNvPr id="3" name="Content Placeholder 2">
            <a:extLst>
              <a:ext uri="{FF2B5EF4-FFF2-40B4-BE49-F238E27FC236}">
                <a16:creationId xmlns:a16="http://schemas.microsoft.com/office/drawing/2014/main" id="{533022AD-A3E5-4CC4-84D5-406AC996DBCC}"/>
              </a:ext>
            </a:extLst>
          </p:cNvPr>
          <p:cNvSpPr>
            <a:spLocks noGrp="1"/>
          </p:cNvSpPr>
          <p:nvPr>
            <p:ph idx="1"/>
          </p:nvPr>
        </p:nvSpPr>
        <p:spPr>
          <a:xfrm>
            <a:off x="838200" y="1524000"/>
            <a:ext cx="10515600" cy="4652963"/>
          </a:xfrm>
        </p:spPr>
        <p:txBody>
          <a:bodyPr/>
          <a:lstStyle/>
          <a:p>
            <a:r>
              <a:rPr lang="en-US" sz="2400" b="0" i="0" dirty="0">
                <a:effectLst/>
              </a:rPr>
              <a:t>Once a file is opened and you have one </a:t>
            </a:r>
            <a:r>
              <a:rPr lang="en-US" sz="2400" b="0" i="1" dirty="0">
                <a:effectLst/>
              </a:rPr>
              <a:t>file</a:t>
            </a:r>
            <a:r>
              <a:rPr lang="en-US" sz="2400" b="0" i="0" dirty="0">
                <a:effectLst/>
              </a:rPr>
              <a:t> object, you can get various information related to that file.</a:t>
            </a:r>
            <a:endParaRPr lang="en-IN" sz="2400" dirty="0"/>
          </a:p>
          <a:p>
            <a:endParaRPr lang="en-IN" dirty="0"/>
          </a:p>
        </p:txBody>
      </p:sp>
      <p:graphicFrame>
        <p:nvGraphicFramePr>
          <p:cNvPr id="5" name="Table 4">
            <a:extLst>
              <a:ext uri="{FF2B5EF4-FFF2-40B4-BE49-F238E27FC236}">
                <a16:creationId xmlns:a16="http://schemas.microsoft.com/office/drawing/2014/main" id="{3CA4BF9B-A93F-4CF7-B225-30808E584137}"/>
              </a:ext>
            </a:extLst>
          </p:cNvPr>
          <p:cNvGraphicFramePr>
            <a:graphicFrameLocks noGrp="1"/>
          </p:cNvGraphicFramePr>
          <p:nvPr/>
        </p:nvGraphicFramePr>
        <p:xfrm>
          <a:off x="1084921" y="2854256"/>
          <a:ext cx="10515600" cy="3525465"/>
        </p:xfrm>
        <a:graphic>
          <a:graphicData uri="http://schemas.openxmlformats.org/drawingml/2006/table">
            <a:tbl>
              <a:tblPr firstRow="1" bandRow="1">
                <a:tableStyleId>{69012ECD-51FC-41F1-AA8D-1B2483CD663E}</a:tableStyleId>
              </a:tblPr>
              <a:tblGrid>
                <a:gridCol w="1030145">
                  <a:extLst>
                    <a:ext uri="{9D8B030D-6E8A-4147-A177-3AD203B41FA5}">
                      <a16:colId xmlns:a16="http://schemas.microsoft.com/office/drawing/2014/main" val="940595857"/>
                    </a:ext>
                  </a:extLst>
                </a:gridCol>
                <a:gridCol w="1768375">
                  <a:extLst>
                    <a:ext uri="{9D8B030D-6E8A-4147-A177-3AD203B41FA5}">
                      <a16:colId xmlns:a16="http://schemas.microsoft.com/office/drawing/2014/main" val="1187021300"/>
                    </a:ext>
                  </a:extLst>
                </a:gridCol>
                <a:gridCol w="7717080">
                  <a:extLst>
                    <a:ext uri="{9D8B030D-6E8A-4147-A177-3AD203B41FA5}">
                      <a16:colId xmlns:a16="http://schemas.microsoft.com/office/drawing/2014/main" val="3318741604"/>
                    </a:ext>
                  </a:extLst>
                </a:gridCol>
              </a:tblGrid>
              <a:tr h="437643">
                <a:tc>
                  <a:txBody>
                    <a:bodyPr/>
                    <a:lstStyle/>
                    <a:p>
                      <a:pPr algn="ctr" fontAlgn="t"/>
                      <a:r>
                        <a:rPr lang="en-IN" sz="2200" dirty="0">
                          <a:effectLst/>
                        </a:rPr>
                        <a:t>S. No.</a:t>
                      </a:r>
                    </a:p>
                  </a:txBody>
                  <a:tcPr marL="71981" marR="71981" marT="71981" marB="71981"/>
                </a:tc>
                <a:tc>
                  <a:txBody>
                    <a:bodyPr/>
                    <a:lstStyle/>
                    <a:p>
                      <a:pPr algn="ctr" fontAlgn="t"/>
                      <a:r>
                        <a:rPr lang="en-IN" sz="2200" dirty="0">
                          <a:effectLst/>
                        </a:rPr>
                        <a:t>Attribute</a:t>
                      </a:r>
                    </a:p>
                  </a:txBody>
                  <a:tcPr marL="71981" marR="71981" marT="71981" marB="71981"/>
                </a:tc>
                <a:tc>
                  <a:txBody>
                    <a:bodyPr/>
                    <a:lstStyle/>
                    <a:p>
                      <a:pPr algn="ctr" fontAlgn="t"/>
                      <a:r>
                        <a:rPr lang="en-IN" sz="2200" dirty="0">
                          <a:effectLst/>
                        </a:rPr>
                        <a:t>Description</a:t>
                      </a:r>
                    </a:p>
                  </a:txBody>
                  <a:tcPr marL="71981" marR="71981" marT="71981" marB="71981"/>
                </a:tc>
                <a:extLst>
                  <a:ext uri="{0D108BD9-81ED-4DB2-BD59-A6C34878D82A}">
                    <a16:rowId xmlns:a16="http://schemas.microsoft.com/office/drawing/2014/main" val="1698542479"/>
                  </a:ext>
                </a:extLst>
              </a:tr>
              <a:tr h="696773">
                <a:tc>
                  <a:txBody>
                    <a:bodyPr/>
                    <a:lstStyle/>
                    <a:p>
                      <a:pPr fontAlgn="t"/>
                      <a:r>
                        <a:rPr lang="en-IN" sz="2200" dirty="0">
                          <a:effectLst/>
                        </a:rPr>
                        <a:t>1</a:t>
                      </a:r>
                    </a:p>
                  </a:txBody>
                  <a:tcPr marL="71981" marR="71981" marT="71981" marB="71981"/>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200" b="1" dirty="0" err="1">
                          <a:solidFill>
                            <a:srgbClr val="000000"/>
                          </a:solidFill>
                          <a:effectLst/>
                        </a:rPr>
                        <a:t>file.closed</a:t>
                      </a:r>
                      <a:endParaRPr lang="en-US" sz="2200" dirty="0">
                        <a:solidFill>
                          <a:srgbClr val="000000"/>
                        </a:solidFill>
                        <a:effectLst/>
                      </a:endParaRPr>
                    </a:p>
                  </a:txBody>
                  <a:tcPr marL="71981" marR="71981" marT="71981" marB="71981"/>
                </a:tc>
                <a:tc>
                  <a:txBody>
                    <a:bodyPr/>
                    <a:lstStyle/>
                    <a:p>
                      <a:pPr algn="just" fontAlgn="t"/>
                      <a:r>
                        <a:rPr lang="en-US" sz="2200" dirty="0">
                          <a:solidFill>
                            <a:srgbClr val="000000"/>
                          </a:solidFill>
                          <a:effectLst/>
                        </a:rPr>
                        <a:t>Returns true if file is closed, false otherwise.</a:t>
                      </a:r>
                    </a:p>
                  </a:txBody>
                  <a:tcPr marL="71981" marR="71981" marT="71981" marB="71981"/>
                </a:tc>
                <a:extLst>
                  <a:ext uri="{0D108BD9-81ED-4DB2-BD59-A6C34878D82A}">
                    <a16:rowId xmlns:a16="http://schemas.microsoft.com/office/drawing/2014/main" val="2361370997"/>
                  </a:ext>
                </a:extLst>
              </a:tr>
              <a:tr h="696773">
                <a:tc>
                  <a:txBody>
                    <a:bodyPr/>
                    <a:lstStyle/>
                    <a:p>
                      <a:pPr fontAlgn="t"/>
                      <a:r>
                        <a:rPr lang="en-IN" sz="2200">
                          <a:effectLst/>
                        </a:rPr>
                        <a:t>2</a:t>
                      </a:r>
                    </a:p>
                  </a:txBody>
                  <a:tcPr marL="71981" marR="71981" marT="71981" marB="71981"/>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200" b="1" dirty="0" err="1">
                          <a:solidFill>
                            <a:srgbClr val="000000"/>
                          </a:solidFill>
                          <a:effectLst/>
                        </a:rPr>
                        <a:t>file.mode</a:t>
                      </a:r>
                      <a:endParaRPr lang="en-US" sz="2200" dirty="0">
                        <a:solidFill>
                          <a:srgbClr val="000000"/>
                        </a:solidFill>
                        <a:effectLst/>
                      </a:endParaRPr>
                    </a:p>
                  </a:txBody>
                  <a:tcPr marL="71981" marR="71981" marT="71981" marB="71981"/>
                </a:tc>
                <a:tc>
                  <a:txBody>
                    <a:bodyPr/>
                    <a:lstStyle/>
                    <a:p>
                      <a:pPr algn="just" fontAlgn="t"/>
                      <a:r>
                        <a:rPr lang="en-US" sz="2200" dirty="0">
                          <a:solidFill>
                            <a:srgbClr val="000000"/>
                          </a:solidFill>
                          <a:effectLst/>
                        </a:rPr>
                        <a:t>Returns access mode with which file was opened.</a:t>
                      </a:r>
                    </a:p>
                  </a:txBody>
                  <a:tcPr marL="71981" marR="71981" marT="71981" marB="71981"/>
                </a:tc>
                <a:extLst>
                  <a:ext uri="{0D108BD9-81ED-4DB2-BD59-A6C34878D82A}">
                    <a16:rowId xmlns:a16="http://schemas.microsoft.com/office/drawing/2014/main" val="3430559063"/>
                  </a:ext>
                </a:extLst>
              </a:tr>
              <a:tr h="696773">
                <a:tc>
                  <a:txBody>
                    <a:bodyPr/>
                    <a:lstStyle/>
                    <a:p>
                      <a:pPr fontAlgn="t"/>
                      <a:r>
                        <a:rPr lang="en-IN" sz="2200">
                          <a:effectLst/>
                        </a:rPr>
                        <a:t>3</a:t>
                      </a:r>
                    </a:p>
                  </a:txBody>
                  <a:tcPr marL="71981" marR="71981" marT="71981" marB="71981"/>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200" b="1" dirty="0">
                          <a:solidFill>
                            <a:srgbClr val="000000"/>
                          </a:solidFill>
                          <a:effectLst/>
                        </a:rPr>
                        <a:t>file.name</a:t>
                      </a:r>
                      <a:endParaRPr lang="en-US" sz="2200" dirty="0">
                        <a:solidFill>
                          <a:srgbClr val="000000"/>
                        </a:solidFill>
                        <a:effectLst/>
                      </a:endParaRPr>
                    </a:p>
                  </a:txBody>
                  <a:tcPr marL="71981" marR="71981" marT="71981" marB="71981"/>
                </a:tc>
                <a:tc>
                  <a:txBody>
                    <a:bodyPr/>
                    <a:lstStyle/>
                    <a:p>
                      <a:pPr algn="just" fontAlgn="t"/>
                      <a:r>
                        <a:rPr lang="en-US" sz="2200" dirty="0">
                          <a:solidFill>
                            <a:srgbClr val="000000"/>
                          </a:solidFill>
                          <a:effectLst/>
                        </a:rPr>
                        <a:t>Returns name of the file.</a:t>
                      </a:r>
                    </a:p>
                  </a:txBody>
                  <a:tcPr marL="71981" marR="71981" marT="71981" marB="71981"/>
                </a:tc>
                <a:extLst>
                  <a:ext uri="{0D108BD9-81ED-4DB2-BD59-A6C34878D82A}">
                    <a16:rowId xmlns:a16="http://schemas.microsoft.com/office/drawing/2014/main" val="3794722181"/>
                  </a:ext>
                </a:extLst>
              </a:tr>
              <a:tr h="955904">
                <a:tc>
                  <a:txBody>
                    <a:bodyPr/>
                    <a:lstStyle/>
                    <a:p>
                      <a:pPr fontAlgn="t"/>
                      <a:r>
                        <a:rPr lang="en-IN" sz="2200">
                          <a:effectLst/>
                        </a:rPr>
                        <a:t>4</a:t>
                      </a:r>
                    </a:p>
                  </a:txBody>
                  <a:tcPr marL="71981" marR="71981" marT="71981" marB="71981"/>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200" b="1" dirty="0" err="1">
                          <a:solidFill>
                            <a:srgbClr val="000000"/>
                          </a:solidFill>
                          <a:effectLst/>
                        </a:rPr>
                        <a:t>file.softspace</a:t>
                      </a:r>
                      <a:endParaRPr lang="en-US" sz="2200" dirty="0">
                        <a:solidFill>
                          <a:srgbClr val="000000"/>
                        </a:solidFill>
                        <a:effectLst/>
                      </a:endParaRPr>
                    </a:p>
                  </a:txBody>
                  <a:tcPr marL="71981" marR="71981" marT="71981" marB="71981"/>
                </a:tc>
                <a:tc>
                  <a:txBody>
                    <a:bodyPr/>
                    <a:lstStyle/>
                    <a:p>
                      <a:pPr algn="just" fontAlgn="t"/>
                      <a:r>
                        <a:rPr lang="en-US" sz="2200" dirty="0">
                          <a:solidFill>
                            <a:srgbClr val="000000"/>
                          </a:solidFill>
                          <a:effectLst/>
                        </a:rPr>
                        <a:t>Returns false if space explicitly required with print, true otherwise.</a:t>
                      </a:r>
                    </a:p>
                  </a:txBody>
                  <a:tcPr marL="71981" marR="71981" marT="71981" marB="71981"/>
                </a:tc>
                <a:extLst>
                  <a:ext uri="{0D108BD9-81ED-4DB2-BD59-A6C34878D82A}">
                    <a16:rowId xmlns:a16="http://schemas.microsoft.com/office/drawing/2014/main" val="1619712070"/>
                  </a:ext>
                </a:extLst>
              </a:tr>
            </a:tbl>
          </a:graphicData>
        </a:graphic>
      </p:graphicFrame>
    </p:spTree>
    <p:extLst>
      <p:ext uri="{BB962C8B-B14F-4D97-AF65-F5344CB8AC3E}">
        <p14:creationId xmlns:p14="http://schemas.microsoft.com/office/powerpoint/2010/main" val="47402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3228</Words>
  <Application>Microsoft Office PowerPoint</Application>
  <PresentationFormat>Widescreen</PresentationFormat>
  <Paragraphs>408</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Narrow</vt:lpstr>
      <vt:lpstr>Calibri</vt:lpstr>
      <vt:lpstr>Consolas</vt:lpstr>
      <vt:lpstr>Consolas</vt:lpstr>
      <vt:lpstr>Courier New</vt:lpstr>
      <vt:lpstr>Segoe UI</vt:lpstr>
      <vt:lpstr>Verdana</vt:lpstr>
      <vt:lpstr>Office Theme</vt:lpstr>
      <vt:lpstr>Computational Thinking with Programming</vt:lpstr>
      <vt:lpstr>Lecture Contents</vt:lpstr>
      <vt:lpstr>What Is a Text File ?</vt:lpstr>
      <vt:lpstr>PowerPoint Presentation</vt:lpstr>
      <vt:lpstr>File Operations</vt:lpstr>
      <vt:lpstr>Opening Text Files: open() function  </vt:lpstr>
      <vt:lpstr>File Access Modes</vt:lpstr>
      <vt:lpstr>File Access Modes</vt:lpstr>
      <vt:lpstr>The file Object Attributes</vt:lpstr>
      <vt:lpstr>The file Object Attributes: Ecxample</vt:lpstr>
      <vt:lpstr>File Reading: Example</vt:lpstr>
      <vt:lpstr>File Reading: Another Example</vt:lpstr>
      <vt:lpstr>File Reading: Example</vt:lpstr>
      <vt:lpstr>File Reading: Example</vt:lpstr>
      <vt:lpstr>File Writing </vt:lpstr>
      <vt:lpstr>Writing to an Existing File: Appending</vt:lpstr>
      <vt:lpstr>Writing to an Existing File: Overwriting</vt:lpstr>
      <vt:lpstr>Create a New File</vt:lpstr>
      <vt:lpstr>Writing Multiple Lines into a File</vt:lpstr>
      <vt:lpstr>File Deleting and Renaming</vt:lpstr>
      <vt:lpstr>Create and Delete Folder/Directory</vt:lpstr>
      <vt:lpstr>Change and Get Current Directory</vt:lpstr>
      <vt:lpstr>File Positions</vt:lpstr>
      <vt:lpstr>File Positions: Example</vt:lpstr>
      <vt:lpstr>Exercise1: Copying File</vt:lpstr>
      <vt:lpstr>Exercise 2</vt:lpstr>
      <vt:lpstr>MCQs</vt:lpstr>
      <vt:lpstr>MCQs: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Thinking with Programming</dc:title>
  <dc:creator>Dr. Vijaypal Singh Rathor</dc:creator>
  <cp:lastModifiedBy>Jagendra Singh</cp:lastModifiedBy>
  <cp:revision>143</cp:revision>
  <dcterms:created xsi:type="dcterms:W3CDTF">2020-08-29T20:49:10Z</dcterms:created>
  <dcterms:modified xsi:type="dcterms:W3CDTF">2021-11-24T17:06:25Z</dcterms:modified>
</cp:coreProperties>
</file>