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468" r:id="rId3"/>
    <p:sldId id="549" r:id="rId4"/>
    <p:sldId id="489" r:id="rId5"/>
    <p:sldId id="546" r:id="rId6"/>
    <p:sldId id="545" r:id="rId7"/>
    <p:sldId id="547" r:id="rId8"/>
    <p:sldId id="548" r:id="rId9"/>
    <p:sldId id="550" r:id="rId10"/>
    <p:sldId id="555" r:id="rId11"/>
    <p:sldId id="551" r:id="rId12"/>
    <p:sldId id="552" r:id="rId13"/>
    <p:sldId id="556" r:id="rId14"/>
    <p:sldId id="553" r:id="rId15"/>
    <p:sldId id="557" r:id="rId16"/>
    <p:sldId id="558" r:id="rId17"/>
    <p:sldId id="554" r:id="rId18"/>
    <p:sldId id="559" r:id="rId19"/>
    <p:sldId id="560" r:id="rId20"/>
    <p:sldId id="453" r:id="rId21"/>
    <p:sldId id="561" r:id="rId22"/>
    <p:sldId id="45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56" autoAdjust="0"/>
    <p:restoredTop sz="94249" autoAdjust="0"/>
  </p:normalViewPr>
  <p:slideViewPr>
    <p:cSldViewPr snapToGrid="0">
      <p:cViewPr varScale="1">
        <p:scale>
          <a:sx n="73" d="100"/>
          <a:sy n="73" d="100"/>
        </p:scale>
        <p:origin x="-58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C776A-CEE8-4DF2-847A-05D471C6078B}" type="datetimeFigureOut">
              <a:rPr lang="en-IN" smtClean="0"/>
              <a:pPr/>
              <a:t>01-09-2020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63113-B0E3-4BB6-9BAD-6EEA6FA8F58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40540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1220BC-FE02-4F30-83DB-3E0B2303D3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41AA10C-A59D-48AF-9632-811512DCA4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871D6D4-CF52-4305-BB13-7BD8B40B0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0265-0DFE-44E1-8D1B-F390B0424687}" type="datetimeFigureOut">
              <a:rPr lang="en-IN" smtClean="0"/>
              <a:pPr/>
              <a:t>01-09-2020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E95D00E-72A0-4B17-B690-738C2A868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0751DAD-F90F-4108-BB5B-791F1044A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EFE4F-1FA4-44C0-BEFB-18046B4A7A5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37775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1B2D05-109A-40F1-91DE-FACEBC897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43DB8E4-4116-455D-A7CC-2EB506229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8D48FD-9E48-4D00-953F-DCD22FD23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0265-0DFE-44E1-8D1B-F390B0424687}" type="datetimeFigureOut">
              <a:rPr lang="en-IN" smtClean="0"/>
              <a:pPr/>
              <a:t>01-09-2020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058F46A-2FF2-4977-9660-74C2E0C35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6D71E1E-43A7-4DB0-B525-541B9ABCA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EFE4F-1FA4-44C0-BEFB-18046B4A7A5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56817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873E2D2-1C0D-49D6-87A2-02B506FB52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579126D-A3A1-42CD-8EC6-C7428148D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FD21AA-6E0F-4F86-82B7-F35CF4866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0265-0DFE-44E1-8D1B-F390B0424687}" type="datetimeFigureOut">
              <a:rPr lang="en-IN" smtClean="0"/>
              <a:pPr/>
              <a:t>01-09-2020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6E0CE6-02BC-4218-A79E-8485B06FF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FD6E781-A5AE-4969-97DC-2EC8BCAAC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EFE4F-1FA4-44C0-BEFB-18046B4A7A5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88844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C3CF41-9D79-4837-AF29-1AB571A91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3A59E8-D057-4651-B4D0-A0F8C3459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CD6124C-9E9A-47BD-B987-6546EE608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0265-0DFE-44E1-8D1B-F390B0424687}" type="datetimeFigureOut">
              <a:rPr lang="en-IN" smtClean="0"/>
              <a:pPr/>
              <a:t>01-09-2020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E24F95E-B6E4-4189-B7B2-C55F3FE75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1D3105A-C7FE-4A6A-8132-AF4F0F8E0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EFE4F-1FA4-44C0-BEFB-18046B4A7A5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74600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7B7460-1B3B-4B87-A96E-6C5A8878F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92E89B1-8C0D-48B5-9B3F-887378145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673C938-3109-4F44-93E8-20036679E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0265-0DFE-44E1-8D1B-F390B0424687}" type="datetimeFigureOut">
              <a:rPr lang="en-IN" smtClean="0"/>
              <a:pPr/>
              <a:t>01-09-2020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9BC6A85-65EF-4D66-B65E-1C0965484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C5CCCAF-F2F5-4446-B9F8-B6F74E6B6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EFE4F-1FA4-44C0-BEFB-18046B4A7A5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97926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71EA9A-5C16-4648-8E44-BD4AC652B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BC5FE4B-ECD6-42B7-BCC6-9F3491433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ED146E3-CB8C-4528-9A8D-A6D1589EA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C1A7AEC-6DE6-48FB-8812-D7D128779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0265-0DFE-44E1-8D1B-F390B0424687}" type="datetimeFigureOut">
              <a:rPr lang="en-IN" smtClean="0"/>
              <a:pPr/>
              <a:t>01-09-2020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7A49785-B820-474B-868E-079C95DB0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C331C86-6AAE-4DA1-A737-F1C7513E0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EFE4F-1FA4-44C0-BEFB-18046B4A7A5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80789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6DEBF6-8152-4E20-8FBA-6F37856C6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E127B15-95D0-4229-B8E6-1D119FEF9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8EEDA31-1808-4048-B904-0295AE0AA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2716F23-72A7-46DE-818B-9444A77283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8B259F3-25C2-42CF-AAE1-1030F29A63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EBB9205-2CF3-4986-A1FB-5AF3E7E9D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0265-0DFE-44E1-8D1B-F390B0424687}" type="datetimeFigureOut">
              <a:rPr lang="en-IN" smtClean="0"/>
              <a:pPr/>
              <a:t>01-09-2020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821FFD8-C0C6-4960-94F8-43771A095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E3DE940-E26B-48B6-A2D0-7939F125D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EFE4F-1FA4-44C0-BEFB-18046B4A7A5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58732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471963-6B5C-49E0-A775-ADF750B01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3B04A51-54E5-4DB9-957E-BE5EC4707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0265-0DFE-44E1-8D1B-F390B0424687}" type="datetimeFigureOut">
              <a:rPr lang="en-IN" smtClean="0"/>
              <a:pPr/>
              <a:t>01-09-2020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F583E67-008A-43DB-B6D6-948C5DE24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AFDB4B2-DE9A-4B86-BBDB-823D0CA77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EFE4F-1FA4-44C0-BEFB-18046B4A7A5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74495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86E2EFE-9572-4AF2-8ACC-07239F364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0265-0DFE-44E1-8D1B-F390B0424687}" type="datetimeFigureOut">
              <a:rPr lang="en-IN" smtClean="0"/>
              <a:pPr/>
              <a:t>01-09-2020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A58553D-8C4D-4549-B6EA-29F304202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3ED2B49-5A07-4331-BD47-F1BB11BB7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EFE4F-1FA4-44C0-BEFB-18046B4A7A5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57224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C1E38C-E5D1-428D-B128-8125FA4D6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37D322-447A-4451-B9AF-27CF869B1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79D1302-CD97-45D5-BAFF-52A7D2CE9F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1234842-3C71-44F9-806B-C1D065CCE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0265-0DFE-44E1-8D1B-F390B0424687}" type="datetimeFigureOut">
              <a:rPr lang="en-IN" smtClean="0"/>
              <a:pPr/>
              <a:t>01-09-2020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AC8A9CA-B968-46D3-8AA2-A961A4454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DC6F54-E49F-4724-B05B-9E4C952DC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EFE4F-1FA4-44C0-BEFB-18046B4A7A5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92548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68399A-D39E-4B4A-94C6-888C7D631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B5953B9-ACDD-491D-89BE-C2EA3AE91D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2FF249C-12F9-4CBB-A891-106A5D3DC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EABC8B7-C38A-4CE8-B53E-204E2E94E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0265-0DFE-44E1-8D1B-F390B0424687}" type="datetimeFigureOut">
              <a:rPr lang="en-IN" smtClean="0"/>
              <a:pPr/>
              <a:t>01-09-2020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2B990DA-A200-4851-800C-E705C2E89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8553A10-26E6-46E0-AF64-DF51CC6C7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EFE4F-1FA4-44C0-BEFB-18046B4A7A5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11631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A7811A3-682C-432F-ADAA-7D241F859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48C53F7-40B0-48C6-82B5-328C32C69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8436B9F-C113-45A4-940B-855C466360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90265-0DFE-44E1-8D1B-F390B0424687}" type="datetimeFigureOut">
              <a:rPr lang="en-IN" smtClean="0"/>
              <a:pPr/>
              <a:t>01-09-2020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B58A95B-D3C6-4225-BB4C-CF97DBE779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6C47FD6-8C30-4215-A723-CDD25733F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EFE4F-1FA4-44C0-BEFB-18046B4A7A5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8976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accent1">
              <a:lumMod val="50000"/>
            </a:schemeClr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python/ref_dictionary_pop.asp" TargetMode="External"/><Relationship Id="rId3" Type="http://schemas.openxmlformats.org/officeDocument/2006/relationships/hyperlink" Target="https://www.w3schools.com/python/ref_dictionary_copy.asp" TargetMode="External"/><Relationship Id="rId7" Type="http://schemas.openxmlformats.org/officeDocument/2006/relationships/hyperlink" Target="https://www.w3schools.com/python/ref_dictionary_keys.asp" TargetMode="External"/><Relationship Id="rId12" Type="http://schemas.openxmlformats.org/officeDocument/2006/relationships/hyperlink" Target="https://www.w3schools.com/python/ref_dictionary_values.asp" TargetMode="External"/><Relationship Id="rId2" Type="http://schemas.openxmlformats.org/officeDocument/2006/relationships/hyperlink" Target="https://www.w3schools.com/python/ref_dictionary_clear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python/ref_dictionary_items.asp" TargetMode="External"/><Relationship Id="rId11" Type="http://schemas.openxmlformats.org/officeDocument/2006/relationships/hyperlink" Target="https://www.w3schools.com/python/ref_dictionary_update.asp" TargetMode="External"/><Relationship Id="rId5" Type="http://schemas.openxmlformats.org/officeDocument/2006/relationships/hyperlink" Target="https://www.w3schools.com/python/ref_dictionary_get.asp" TargetMode="External"/><Relationship Id="rId10" Type="http://schemas.openxmlformats.org/officeDocument/2006/relationships/hyperlink" Target="https://www.w3schools.com/python/ref_dictionary_setdefault.asp" TargetMode="External"/><Relationship Id="rId4" Type="http://schemas.openxmlformats.org/officeDocument/2006/relationships/hyperlink" Target="https://www.w3schools.com/python/ref_dictionary_fromkeys.asp" TargetMode="External"/><Relationship Id="rId9" Type="http://schemas.openxmlformats.org/officeDocument/2006/relationships/hyperlink" Target="https://www.w3schools.com/python/ref_dictionary_popitem.asp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0D0FA3-95AB-472E-9F1D-F1DA7D57C0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6" y="5091762"/>
            <a:ext cx="7834193" cy="1264588"/>
          </a:xfrm>
        </p:spPr>
        <p:txBody>
          <a:bodyPr anchor="ctr">
            <a:normAutofit fontScale="90000"/>
          </a:bodyPr>
          <a:lstStyle/>
          <a:p>
            <a:pPr algn="r"/>
            <a:r>
              <a:rPr lang="en-US" sz="4400" dirty="0">
                <a:solidFill>
                  <a:srgbClr val="FFFF00"/>
                </a:solidFill>
              </a:rPr>
              <a:t>Computational Thinking with Programming</a:t>
            </a:r>
            <a:endParaRPr lang="en-IN" sz="4400" dirty="0">
              <a:solidFill>
                <a:srgbClr val="FFFF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AB2D791-4AA6-42EA-AA66-CD4691B97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652" y="3548091"/>
            <a:ext cx="2974207" cy="1264587"/>
          </a:xfrm>
        </p:spPr>
        <p:txBody>
          <a:bodyPr anchor="ctr">
            <a:normAutofit/>
          </a:bodyPr>
          <a:lstStyle/>
          <a:p>
            <a:pPr algn="l"/>
            <a:r>
              <a:rPr lang="en-US" sz="3200" dirty="0"/>
              <a:t>Fall 2019</a:t>
            </a:r>
            <a:endParaRPr lang="en-IN" sz="3200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xmlns="" id="{401FA2DB-B09B-4E8E-997E-BACD4216CC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5632" b="7701"/>
          <a:stretch/>
        </p:blipFill>
        <p:spPr>
          <a:xfrm>
            <a:off x="-3983" y="10"/>
            <a:ext cx="12192000" cy="4571990"/>
          </a:xfrm>
          <a:prstGeom prst="rect">
            <a:avLst/>
          </a:prstGeom>
        </p:spPr>
      </p:pic>
      <p:cxnSp>
        <p:nvCxnSpPr>
          <p:cNvPr id="12" name="Straight Connector 9">
            <a:extLst>
              <a:ext uri="{FF2B5EF4-FFF2-40B4-BE49-F238E27FC236}">
                <a16:creationId xmlns:a16="http://schemas.microsoft.com/office/drawing/2014/main" xmlns="" id="{E126E481-B945-4179-BD79-05E96E9B29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14A3DF37-2126-48A8-AAC5-6A6D5E2052EE}"/>
              </a:ext>
            </a:extLst>
          </p:cNvPr>
          <p:cNvGrpSpPr/>
          <p:nvPr/>
        </p:nvGrpSpPr>
        <p:grpSpPr>
          <a:xfrm>
            <a:off x="10331617" y="5264105"/>
            <a:ext cx="1600182" cy="914401"/>
            <a:chOff x="1106668" y="5356884"/>
            <a:chExt cx="1844621" cy="105715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8D0247E0-36B7-4FE9-A5FA-11025BCA8E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9514" t="6380" r="19905" b="6380"/>
            <a:stretch/>
          </p:blipFill>
          <p:spPr>
            <a:xfrm>
              <a:off x="2175374" y="5889836"/>
              <a:ext cx="515637" cy="524201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B55AF961-1735-4C40-AF8E-B64262C04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511610" y="5872330"/>
              <a:ext cx="529031" cy="529031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4B07A75B-DBFB-47A6-A7BF-55C660EB36AF}"/>
                </a:ext>
              </a:extLst>
            </p:cNvPr>
            <p:cNvSpPr txBox="1"/>
            <p:nvPr/>
          </p:nvSpPr>
          <p:spPr>
            <a:xfrm>
              <a:off x="1106668" y="5356884"/>
              <a:ext cx="1844621" cy="462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b="1" dirty="0"/>
                <a:t>@</a:t>
              </a:r>
              <a:r>
                <a:rPr lang="en-IN" sz="2000" b="1" dirty="0" err="1"/>
                <a:t>csebennett</a:t>
              </a:r>
              <a:endParaRPr lang="en-IN" sz="2000" b="1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617F8F65-E48E-482C-A557-2E2EDF648DEE}"/>
              </a:ext>
            </a:extLst>
          </p:cNvPr>
          <p:cNvGrpSpPr/>
          <p:nvPr/>
        </p:nvGrpSpPr>
        <p:grpSpPr>
          <a:xfrm>
            <a:off x="8506358" y="5264106"/>
            <a:ext cx="1728422" cy="895286"/>
            <a:chOff x="9289360" y="5383814"/>
            <a:chExt cx="1992450" cy="1035054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xmlns="" id="{42E57206-30AA-4B95-8FF3-EEB013F80B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6862" t="4764" r="18925" b="7198"/>
            <a:stretch/>
          </p:blipFill>
          <p:spPr>
            <a:xfrm>
              <a:off x="9868196" y="5889836"/>
              <a:ext cx="526177" cy="529032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xmlns="" id="{B0A41045-AA0C-4439-97FF-355E5F356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506003" y="5884201"/>
              <a:ext cx="529032" cy="529032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D1CC325B-D279-4B31-AC5E-A3A1A2DA2964}"/>
                </a:ext>
              </a:extLst>
            </p:cNvPr>
            <p:cNvSpPr txBox="1"/>
            <p:nvPr/>
          </p:nvSpPr>
          <p:spPr>
            <a:xfrm>
              <a:off x="9289360" y="5383814"/>
              <a:ext cx="1992450" cy="462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b="1" dirty="0"/>
                <a:t>@</a:t>
              </a:r>
              <a:r>
                <a:rPr lang="en-IN" sz="2000" b="1" dirty="0" err="1"/>
                <a:t>cse_bennett</a:t>
              </a:r>
              <a:endParaRPr lang="en-IN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9246774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D401AC-8D50-4BB5-9223-31095574E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956"/>
            <a:ext cx="10515600" cy="792162"/>
          </a:xfrm>
        </p:spPr>
        <p:txBody>
          <a:bodyPr/>
          <a:lstStyle/>
          <a:p>
            <a:r>
              <a:rPr lang="en-IN" dirty="0"/>
              <a:t>Dictionary Checking and Length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F63EFBE2-6393-4AAC-AE2D-72B740268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497" y="1285876"/>
            <a:ext cx="11383566" cy="4891088"/>
          </a:xfrm>
        </p:spPr>
        <p:txBody>
          <a:bodyPr>
            <a:normAutofit/>
          </a:bodyPr>
          <a:lstStyle/>
          <a:p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To determine if a specified key is present in a dictionary use 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</a:rPr>
              <a:t>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 keyword: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To determine how many items (key-value pairs) a dictionary has, use the 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</a:rPr>
              <a:t>len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()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function. </a:t>
            </a:r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EA5AA48-F975-41CD-806C-E36D483E1551}"/>
              </a:ext>
            </a:extLst>
          </p:cNvPr>
          <p:cNvSpPr txBox="1"/>
          <p:nvPr/>
        </p:nvSpPr>
        <p:spPr>
          <a:xfrm>
            <a:off x="838200" y="1839636"/>
            <a:ext cx="7754541" cy="27392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  <a:ea typeface="Verdana" panose="020B0604030504040204" pitchFamily="34" charset="0"/>
              </a:rPr>
              <a:t>#Example: Check if "model" is present in the dictionary</a:t>
            </a:r>
          </a:p>
          <a:p>
            <a:pPr algn="l"/>
            <a:endParaRPr lang="en-US" sz="800" b="1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"brand"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"model"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"Mustang"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1964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"model"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"Yes, 'model' is one of the keys in the 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dictionary"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95C7C78-2E87-4E53-92C7-489519C0D1F7}"/>
              </a:ext>
            </a:extLst>
          </p:cNvPr>
          <p:cNvSpPr txBox="1"/>
          <p:nvPr/>
        </p:nvSpPr>
        <p:spPr>
          <a:xfrm>
            <a:off x="5955507" y="2435453"/>
            <a:ext cx="6093618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consolas" panose="020B0609020204030204" pitchFamily="49" charset="0"/>
              </a:rPr>
              <a:t>Output:</a:t>
            </a:r>
          </a:p>
          <a:p>
            <a:endParaRPr lang="en-US" b="1" i="0" dirty="0"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Yes, 'model' is one of the keys in the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thisdict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dictionary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AD90E0F-D67C-4C79-B564-DB72016D03A6}"/>
              </a:ext>
            </a:extLst>
          </p:cNvPr>
          <p:cNvSpPr txBox="1"/>
          <p:nvPr/>
        </p:nvSpPr>
        <p:spPr>
          <a:xfrm>
            <a:off x="946547" y="5505253"/>
            <a:ext cx="6140053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B050"/>
                </a:solidFill>
                <a:effectLst/>
                <a:latin typeface="Segoe UI" panose="020B0502040204020203" pitchFamily="34" charset="0"/>
              </a:rPr>
              <a:t>#</a:t>
            </a:r>
            <a:r>
              <a:rPr lang="en-US" b="1" i="0" dirty="0">
                <a:solidFill>
                  <a:srgbClr val="00B050"/>
                </a:solidFill>
                <a:effectLst/>
                <a:latin typeface="Verdana" panose="020B0604030504040204" pitchFamily="34" charset="0"/>
              </a:rPr>
              <a:t>Print the number of items in the dictionary</a:t>
            </a:r>
            <a:r>
              <a:rPr lang="en-US" b="0" i="0" dirty="0">
                <a:solidFill>
                  <a:srgbClr val="00B050"/>
                </a:solidFill>
                <a:effectLst/>
                <a:latin typeface="Verdana" panose="020B0604030504040204" pitchFamily="34" charset="0"/>
              </a:rPr>
              <a:t>: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FA48175-32B4-454F-B5C2-121C20F49EF7}"/>
              </a:ext>
            </a:extLst>
          </p:cNvPr>
          <p:cNvSpPr txBox="1"/>
          <p:nvPr/>
        </p:nvSpPr>
        <p:spPr>
          <a:xfrm>
            <a:off x="7486650" y="5782252"/>
            <a:ext cx="239196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consolas" panose="020B0609020204030204" pitchFamily="49" charset="0"/>
              </a:rPr>
              <a:t>Output:</a:t>
            </a:r>
          </a:p>
          <a:p>
            <a:r>
              <a:rPr lang="en-US" b="1" i="0" dirty="0">
                <a:effectLst/>
                <a:latin typeface="consolas" panose="020B06090202040302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xmlns="" val="273395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2F6865-6A8F-442F-A7F9-85F139A95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 fontScale="90000"/>
          </a:bodyPr>
          <a:lstStyle/>
          <a:p>
            <a:r>
              <a:rPr lang="en-IN" dirty="0"/>
              <a:t>Adding and Removing Items in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6850C0-935C-467B-AB62-AAC8D87A3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663" y="1257300"/>
            <a:ext cx="11129961" cy="54864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</a:rPr>
              <a:t>Adding Items: 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It is done by using a new index key and assigning a value to it.</a:t>
            </a:r>
          </a:p>
          <a:p>
            <a:pPr algn="l"/>
            <a:endParaRPr lang="en-US" sz="2400" dirty="0">
              <a:solidFill>
                <a:srgbClr val="000000"/>
              </a:solidFill>
            </a:endParaRPr>
          </a:p>
          <a:p>
            <a:pPr algn="l"/>
            <a:endParaRPr lang="en-US" sz="2400" b="0" i="0" dirty="0">
              <a:solidFill>
                <a:srgbClr val="000000"/>
              </a:solidFill>
              <a:effectLst/>
            </a:endParaRPr>
          </a:p>
          <a:p>
            <a:pPr algn="l"/>
            <a:endParaRPr lang="en-US" sz="2400" dirty="0">
              <a:solidFill>
                <a:srgbClr val="000000"/>
              </a:solidFill>
            </a:endParaRPr>
          </a:p>
          <a:p>
            <a:pPr algn="l"/>
            <a:endParaRPr lang="en-US" sz="2400" b="0" i="0" dirty="0">
              <a:solidFill>
                <a:srgbClr val="000000"/>
              </a:solidFill>
              <a:effectLst/>
            </a:endParaRPr>
          </a:p>
          <a:p>
            <a:pPr marL="0" indent="0" algn="l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algn="l"/>
            <a:endParaRPr lang="en-US" sz="2400" b="1" i="0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</a:rPr>
              <a:t>Removing Items:  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There are several methods to remove items from a dictionary.</a:t>
            </a:r>
          </a:p>
          <a:p>
            <a:pPr lvl="1"/>
            <a:r>
              <a:rPr lang="en-IN" b="1" i="0" dirty="0">
                <a:solidFill>
                  <a:srgbClr val="DC143C"/>
                </a:solidFill>
                <a:effectLst/>
              </a:rPr>
              <a:t>pop(): </a:t>
            </a:r>
            <a:r>
              <a:rPr lang="en-US" dirty="0">
                <a:solidFill>
                  <a:srgbClr val="000000"/>
                </a:solidFill>
              </a:rPr>
              <a:t>R</a:t>
            </a:r>
            <a:r>
              <a:rPr lang="en-US" b="0" i="0" dirty="0">
                <a:solidFill>
                  <a:srgbClr val="000000"/>
                </a:solidFill>
                <a:effectLst/>
              </a:rPr>
              <a:t>emoves the item with the specified key name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IN" b="1" i="0" dirty="0" err="1">
                <a:solidFill>
                  <a:srgbClr val="DC143C"/>
                </a:solidFill>
                <a:effectLst/>
              </a:rPr>
              <a:t>popitem</a:t>
            </a:r>
            <a:r>
              <a:rPr lang="en-IN" b="1" i="0" dirty="0">
                <a:solidFill>
                  <a:srgbClr val="DC143C"/>
                </a:solidFill>
                <a:effectLst/>
              </a:rPr>
              <a:t>(): </a:t>
            </a:r>
            <a:r>
              <a:rPr lang="en-US" dirty="0">
                <a:solidFill>
                  <a:srgbClr val="000000"/>
                </a:solidFill>
              </a:rPr>
              <a:t>R</a:t>
            </a:r>
            <a:r>
              <a:rPr lang="en-US" b="0" i="0" dirty="0">
                <a:solidFill>
                  <a:srgbClr val="000000"/>
                </a:solidFill>
                <a:effectLst/>
              </a:rPr>
              <a:t>emoves the last inserted item (in versions before 3.7, a random item is removed instead).</a:t>
            </a:r>
            <a:endParaRPr lang="en-IN" b="0" i="0" dirty="0">
              <a:solidFill>
                <a:srgbClr val="DC143C"/>
              </a:solidFill>
              <a:effectLst/>
            </a:endParaRPr>
          </a:p>
          <a:p>
            <a:pPr lvl="1"/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</a:rPr>
              <a:t>del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 keyword</a:t>
            </a:r>
            <a:r>
              <a:rPr lang="en-US" altLang="en-US" b="1" dirty="0"/>
              <a:t>: </a:t>
            </a:r>
            <a:r>
              <a:rPr lang="en-US" altLang="en-US" dirty="0">
                <a:solidFill>
                  <a:srgbClr val="000000"/>
                </a:solidFill>
              </a:rPr>
              <a:t>R</a:t>
            </a:r>
            <a:r>
              <a:rPr lang="en-US" b="0" i="0" dirty="0">
                <a:solidFill>
                  <a:srgbClr val="000000"/>
                </a:solidFill>
                <a:effectLst/>
              </a:rPr>
              <a:t>emoves the item with the specified key name as well removes the </a:t>
            </a:r>
            <a:r>
              <a:rPr lang="en-IN" b="0" i="0" dirty="0">
                <a:solidFill>
                  <a:srgbClr val="000000"/>
                </a:solidFill>
                <a:effectLst/>
              </a:rPr>
              <a:t>dictionary completely.</a:t>
            </a:r>
          </a:p>
          <a:p>
            <a:pPr lvl="1"/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</a:rPr>
              <a:t>clear():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It empties the dictionary</a:t>
            </a:r>
            <a:r>
              <a:rPr lang="en-US" altLang="en-US" dirty="0"/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endParaRPr lang="en-IN" b="0" i="0" dirty="0">
              <a:solidFill>
                <a:srgbClr val="000000"/>
              </a:solidFill>
              <a:effectLst/>
            </a:endParaRPr>
          </a:p>
          <a:p>
            <a:pPr lvl="1"/>
            <a:endParaRPr lang="en-US" b="0" i="0" dirty="0">
              <a:solidFill>
                <a:srgbClr val="000000"/>
              </a:solidFill>
              <a:effectLst/>
            </a:endParaRPr>
          </a:p>
          <a:p>
            <a:pPr algn="l"/>
            <a:endParaRPr lang="en-US" sz="2400" b="0" i="0" dirty="0">
              <a:solidFill>
                <a:srgbClr val="000000"/>
              </a:solidFill>
              <a:effectLst/>
            </a:endParaRPr>
          </a:p>
          <a:p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DE39765-3632-4BBB-9686-96F9DA431599}"/>
              </a:ext>
            </a:extLst>
          </p:cNvPr>
          <p:cNvSpPr txBox="1"/>
          <p:nvPr/>
        </p:nvSpPr>
        <p:spPr>
          <a:xfrm>
            <a:off x="1272554" y="1749504"/>
            <a:ext cx="7846667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#Example: </a:t>
            </a:r>
          </a:p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"brand"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"model"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"Mustang"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1964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"color"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551053B-8BBE-4C04-BE1D-BD04EE50B356}"/>
              </a:ext>
            </a:extLst>
          </p:cNvPr>
          <p:cNvSpPr txBox="1"/>
          <p:nvPr/>
        </p:nvSpPr>
        <p:spPr>
          <a:xfrm>
            <a:off x="1270172" y="3349704"/>
            <a:ext cx="1004694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IN" b="1" i="0" dirty="0">
                <a:effectLst/>
                <a:latin typeface="consolas" panose="020B0609020204030204" pitchFamily="49" charset="0"/>
              </a:rPr>
              <a:t>Output: </a:t>
            </a:r>
            <a:r>
              <a:rPr lang="en-IN" b="0" i="0" dirty="0">
                <a:effectLst/>
                <a:latin typeface="consolas" panose="020B0609020204030204" pitchFamily="49" charset="0"/>
              </a:rPr>
              <a:t>{'brand': 'Ford’, 'model': 'Mustang’, 'year': 1964, '</a:t>
            </a:r>
            <a:r>
              <a:rPr lang="en-IN" b="0" i="0" dirty="0" err="1">
                <a:effectLst/>
                <a:latin typeface="consolas" panose="020B0609020204030204" pitchFamily="49" charset="0"/>
              </a:rPr>
              <a:t>color</a:t>
            </a:r>
            <a:r>
              <a:rPr lang="en-IN" b="0" i="0" dirty="0">
                <a:effectLst/>
                <a:latin typeface="consolas" panose="020B0609020204030204" pitchFamily="49" charset="0"/>
              </a:rPr>
              <a:t>': 'red'}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612761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882736-DC7C-42CE-A67C-D39A51A2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532"/>
            <a:ext cx="10515600" cy="706438"/>
          </a:xfrm>
        </p:spPr>
        <p:txBody>
          <a:bodyPr/>
          <a:lstStyle/>
          <a:p>
            <a:r>
              <a:rPr lang="en-IN" dirty="0"/>
              <a:t>Removing Items from Dictionary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178B67B-ACD5-43EF-9858-7AA574577335}"/>
              </a:ext>
            </a:extLst>
          </p:cNvPr>
          <p:cNvSpPr txBox="1"/>
          <p:nvPr/>
        </p:nvSpPr>
        <p:spPr>
          <a:xfrm>
            <a:off x="608409" y="1182078"/>
            <a:ext cx="3206353" cy="23698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Segoe UI" panose="020B0502040204020203" pitchFamily="34" charset="0"/>
              </a:rPr>
              <a:t>Example1: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 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</a:rPr>
              <a:t>pop()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"brand"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"model"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"Mustang"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1964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thisdict.pop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"model"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233899D-743D-4731-8DC1-7A9D6BC3F51B}"/>
              </a:ext>
            </a:extLst>
          </p:cNvPr>
          <p:cNvSpPr txBox="1"/>
          <p:nvPr/>
        </p:nvSpPr>
        <p:spPr>
          <a:xfrm>
            <a:off x="4411861" y="1124926"/>
            <a:ext cx="3368278" cy="23698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Segoe UI" panose="020B0502040204020203" pitchFamily="34" charset="0"/>
              </a:rPr>
              <a:t>Example2: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</a:rPr>
              <a:t>popitem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</a:rPr>
              <a:t>()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"brand"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"model"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"Mustang"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1964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thisdict.popitem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C68251C-6885-422E-81CB-BFB5CE04DA4A}"/>
              </a:ext>
            </a:extLst>
          </p:cNvPr>
          <p:cNvSpPr txBox="1"/>
          <p:nvPr/>
        </p:nvSpPr>
        <p:spPr>
          <a:xfrm>
            <a:off x="8502256" y="1082062"/>
            <a:ext cx="3081335" cy="23698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Segoe UI" panose="020B0502040204020203" pitchFamily="34" charset="0"/>
              </a:rPr>
              <a:t>Example3: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</a:rPr>
              <a:t>del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 keyword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"brand"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"model"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"Mustang"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1964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"model"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BCA0752-1159-4442-A215-413650020D43}"/>
              </a:ext>
            </a:extLst>
          </p:cNvPr>
          <p:cNvSpPr txBox="1"/>
          <p:nvPr/>
        </p:nvSpPr>
        <p:spPr>
          <a:xfrm>
            <a:off x="608409" y="4101584"/>
            <a:ext cx="4276725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IN" b="1" i="0" dirty="0">
                <a:effectLst/>
                <a:latin typeface="consolas" panose="020B0609020204030204" pitchFamily="49" charset="0"/>
              </a:rPr>
              <a:t>Output: Example1</a:t>
            </a:r>
          </a:p>
          <a:p>
            <a:endParaRPr lang="en-IN" dirty="0">
              <a:latin typeface="consolas" panose="020B0609020204030204" pitchFamily="49" charset="0"/>
            </a:endParaRPr>
          </a:p>
          <a:p>
            <a:r>
              <a:rPr lang="en-IN" b="0" i="0" dirty="0">
                <a:effectLst/>
                <a:latin typeface="consolas" panose="020B0609020204030204" pitchFamily="49" charset="0"/>
              </a:rPr>
              <a:t>{'brand': 'Ford', 'year': 1964}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4C204BDA-E57A-4CA4-80D7-961F08003931}"/>
              </a:ext>
            </a:extLst>
          </p:cNvPr>
          <p:cNvSpPr txBox="1"/>
          <p:nvPr/>
        </p:nvSpPr>
        <p:spPr>
          <a:xfrm>
            <a:off x="5510212" y="4103729"/>
            <a:ext cx="504825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IN" b="1" i="0" dirty="0">
                <a:effectLst/>
                <a:latin typeface="consolas" panose="020B0609020204030204" pitchFamily="49" charset="0"/>
              </a:rPr>
              <a:t>Output: Example2</a:t>
            </a:r>
          </a:p>
          <a:p>
            <a:endParaRPr lang="en-IN" dirty="0">
              <a:latin typeface="consolas" panose="020B0609020204030204" pitchFamily="49" charset="0"/>
            </a:endParaRPr>
          </a:p>
          <a:p>
            <a:r>
              <a:rPr lang="en-IN" b="0" i="0" dirty="0">
                <a:effectLst/>
                <a:latin typeface="consolas" panose="020B0609020204030204" pitchFamily="49" charset="0"/>
              </a:rPr>
              <a:t>{'brand': 'Ford', 'model': 'Mustang'}</a:t>
            </a: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E7DD45E-6CDB-471D-8461-987167DA017C}"/>
              </a:ext>
            </a:extLst>
          </p:cNvPr>
          <p:cNvSpPr txBox="1"/>
          <p:nvPr/>
        </p:nvSpPr>
        <p:spPr>
          <a:xfrm>
            <a:off x="3148012" y="5659447"/>
            <a:ext cx="504825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IN" b="1" i="0" dirty="0">
                <a:effectLst/>
                <a:latin typeface="consolas" panose="020B0609020204030204" pitchFamily="49" charset="0"/>
              </a:rPr>
              <a:t>Output: Example3</a:t>
            </a:r>
          </a:p>
          <a:p>
            <a:endParaRPr lang="en-IN" dirty="0">
              <a:latin typeface="consolas" panose="020B0609020204030204" pitchFamily="49" charset="0"/>
            </a:endParaRPr>
          </a:p>
          <a:p>
            <a:r>
              <a:rPr lang="en-IN" b="0" i="0" dirty="0">
                <a:effectLst/>
                <a:latin typeface="consolas" panose="020B0609020204030204" pitchFamily="49" charset="0"/>
              </a:rPr>
              <a:t>{'brand': 'Ford', 'year': 1964}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825125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882736-DC7C-42CE-A67C-D39A51A2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532"/>
            <a:ext cx="10515600" cy="706438"/>
          </a:xfrm>
        </p:spPr>
        <p:txBody>
          <a:bodyPr/>
          <a:lstStyle/>
          <a:p>
            <a:r>
              <a:rPr lang="en-IN" dirty="0"/>
              <a:t>Delete or Empties Dictionary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6F4AB69-766D-4D9D-8EC0-AFF1434C09F2}"/>
              </a:ext>
            </a:extLst>
          </p:cNvPr>
          <p:cNvSpPr txBox="1"/>
          <p:nvPr/>
        </p:nvSpPr>
        <p:spPr>
          <a:xfrm>
            <a:off x="368136" y="1255547"/>
            <a:ext cx="11640061" cy="25545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rgbClr val="000000"/>
                </a:solidFill>
                <a:effectLst/>
              </a:rPr>
              <a:t>Example1: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</a:rPr>
              <a:t> del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for deleting dictionary</a:t>
            </a:r>
            <a:endParaRPr lang="en-US" sz="2000" b="1" i="0" dirty="0">
              <a:effectLst/>
            </a:endParaRPr>
          </a:p>
          <a:p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"brand"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"model"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"Mustang"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1964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del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2000" b="1" i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sz="2000" b="1" dirty="0">
              <a:solidFill>
                <a:srgbClr val="00B05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B49E0B1F-9132-46A4-B840-02DA9D1C305E}"/>
              </a:ext>
            </a:extLst>
          </p:cNvPr>
          <p:cNvSpPr txBox="1"/>
          <p:nvPr/>
        </p:nvSpPr>
        <p:spPr>
          <a:xfrm>
            <a:off x="5766133" y="4940388"/>
            <a:ext cx="273962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Consolas" panose="020B0609020204030204" pitchFamily="49" charset="0"/>
              </a:rPr>
              <a:t>Output:</a:t>
            </a:r>
          </a:p>
          <a:p>
            <a:endParaRPr lang="en-US" b="1" i="0" dirty="0"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{}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E1E5246E-2AAD-4659-8FC4-CCE0F2FCD73D}"/>
              </a:ext>
            </a:extLst>
          </p:cNvPr>
          <p:cNvSpPr txBox="1"/>
          <p:nvPr/>
        </p:nvSpPr>
        <p:spPr>
          <a:xfrm>
            <a:off x="368137" y="4247891"/>
            <a:ext cx="5105012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Example2: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clear()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"brand"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"model"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"Mustang"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1964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thisdict.clear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E3990CE6-0690-4807-A5C2-50A039C76DB8}"/>
              </a:ext>
            </a:extLst>
          </p:cNvPr>
          <p:cNvGrpSpPr/>
          <p:nvPr/>
        </p:nvGrpSpPr>
        <p:grpSpPr>
          <a:xfrm>
            <a:off x="3210839" y="2694325"/>
            <a:ext cx="8797358" cy="1177461"/>
            <a:chOff x="4113572" y="1745726"/>
            <a:chExt cx="8078428" cy="99331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xmlns="" id="{BC61456C-A3EB-46A7-89A7-D9D97AAE3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13572" y="2115058"/>
              <a:ext cx="8078428" cy="623987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3CE9A614-44BB-459E-9377-05020E6D1380}"/>
                </a:ext>
              </a:extLst>
            </p:cNvPr>
            <p:cNvSpPr txBox="1"/>
            <p:nvPr/>
          </p:nvSpPr>
          <p:spPr>
            <a:xfrm>
              <a:off x="4113572" y="1745726"/>
              <a:ext cx="8078428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b="1" i="0" dirty="0">
                  <a:effectLst/>
                  <a:latin typeface="Consolas" panose="020B0609020204030204" pitchFamily="49" charset="0"/>
                </a:rPr>
                <a:t>Output: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928598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A13760-2A95-4E0D-AA85-A7CCB8CF9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1065"/>
          </a:xfrm>
        </p:spPr>
        <p:txBody>
          <a:bodyPr/>
          <a:lstStyle/>
          <a:p>
            <a:r>
              <a:rPr lang="en-IN" dirty="0"/>
              <a:t>Copy 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597667-E256-4438-8083-AD870E276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7" y="1325217"/>
            <a:ext cx="11370365" cy="5380383"/>
          </a:xfrm>
        </p:spPr>
        <p:txBody>
          <a:bodyPr>
            <a:norm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Dictionary cannot be copied simply by typing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</a:rPr>
              <a:t>dict2 = dict1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because: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</a:rPr>
              <a:t>dict2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 will only be a 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reference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 to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</a:rPr>
              <a:t>dict1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, and changes made in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</a:rPr>
              <a:t>dict1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 will automatically also be made in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</a:rPr>
              <a:t>dict2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There are ways to make a copy, one way is to use the built-in Dictionary method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</a:rPr>
              <a:t>copy()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rgbClr val="000000"/>
              </a:solidFill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rgbClr val="000000"/>
              </a:solidFill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solidFill>
                <a:srgbClr val="000000"/>
              </a:solidFill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solidFill>
                <a:srgbClr val="000000"/>
              </a:solidFill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Another way to make a copy is to use the built-in function 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</a:rPr>
              <a:t>dict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</a:rPr>
              <a:t>()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.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IN" sz="2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CC89A7AB-93A7-43DE-BB96-FBD43D628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957487"/>
            <a:ext cx="8242853" cy="1010477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"brand"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"model"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"Mustang"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1964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mydict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thisdict.copy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mydict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B4B294F-7E51-4AE8-91B2-A2735D15B614}"/>
              </a:ext>
            </a:extLst>
          </p:cNvPr>
          <p:cNvSpPr txBox="1"/>
          <p:nvPr/>
        </p:nvSpPr>
        <p:spPr>
          <a:xfrm>
            <a:off x="1066800" y="4063210"/>
            <a:ext cx="775252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IN" b="1" i="0" dirty="0">
                <a:effectLst/>
                <a:latin typeface="consolas" panose="020B0609020204030204" pitchFamily="49" charset="0"/>
              </a:rPr>
              <a:t>Output: </a:t>
            </a:r>
            <a:r>
              <a:rPr lang="en-IN" b="0" i="0" dirty="0">
                <a:effectLst/>
                <a:latin typeface="consolas" panose="020B0609020204030204" pitchFamily="49" charset="0"/>
              </a:rPr>
              <a:t>{'brand': 'Ford', 'model': 'Mustang', 'year': 1964}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5CFED87-7A63-4631-A1D0-B3EE4C582513}"/>
              </a:ext>
            </a:extLst>
          </p:cNvPr>
          <p:cNvSpPr txBox="1"/>
          <p:nvPr/>
        </p:nvSpPr>
        <p:spPr>
          <a:xfrm>
            <a:off x="1066800" y="5225852"/>
            <a:ext cx="898854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"brand"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"model"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"Mustang"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1964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mydict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mydict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7D6F908-3CCC-435A-89E6-3FB9E78FAF70}"/>
              </a:ext>
            </a:extLst>
          </p:cNvPr>
          <p:cNvSpPr txBox="1"/>
          <p:nvPr/>
        </p:nvSpPr>
        <p:spPr>
          <a:xfrm>
            <a:off x="1066800" y="6308208"/>
            <a:ext cx="775252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IN" b="1" i="0" dirty="0">
                <a:effectLst/>
                <a:latin typeface="consolas" panose="020B0609020204030204" pitchFamily="49" charset="0"/>
              </a:rPr>
              <a:t>Output: </a:t>
            </a:r>
            <a:r>
              <a:rPr lang="en-IN" b="0" i="0" dirty="0">
                <a:effectLst/>
                <a:latin typeface="consolas" panose="020B0609020204030204" pitchFamily="49" charset="0"/>
              </a:rPr>
              <a:t>{'brand': 'Ford', 'model': 'Mustang', 'year': 1964}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293267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72FCA9-7747-4D29-B991-C022E20C7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0300"/>
            <a:ext cx="10515600" cy="606424"/>
          </a:xfrm>
        </p:spPr>
        <p:txBody>
          <a:bodyPr>
            <a:noAutofit/>
          </a:bodyPr>
          <a:lstStyle/>
          <a:p>
            <a:pPr algn="ctr"/>
            <a:r>
              <a:rPr lang="en-IN" dirty="0"/>
              <a:t>Nested 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D991AFD-CDE4-471A-A447-87D3DAB66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25" y="1271588"/>
            <a:ext cx="10958513" cy="5221285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</a:rPr>
              <a:t>A dictionary can also contain many dictionaries, this is called nested dictionaries.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EBEC326-5C5F-4E5E-A1AC-059BDFF05527}"/>
              </a:ext>
            </a:extLst>
          </p:cNvPr>
          <p:cNvSpPr txBox="1"/>
          <p:nvPr/>
        </p:nvSpPr>
        <p:spPr>
          <a:xfrm>
            <a:off x="838200" y="1941052"/>
            <a:ext cx="7911704" cy="46166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</a:rPr>
              <a:t>#Example: </a:t>
            </a:r>
            <a:r>
              <a:rPr lang="en-US" sz="2400" i="0" dirty="0">
                <a:solidFill>
                  <a:srgbClr val="00B050"/>
                </a:solidFill>
                <a:effectLst/>
              </a:rPr>
              <a:t>Create a dictionary that contain three dictionaries</a:t>
            </a:r>
          </a:p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myfamily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"child1"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 {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"Emil"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2004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"child2"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 {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"Tobias"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2007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"child3"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 {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"Linus"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2011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IN" b="1" dirty="0">
                <a:solidFill>
                  <a:srgbClr val="0070C0"/>
                </a:solidFill>
              </a:rPr>
              <a:t>print</a:t>
            </a:r>
            <a:r>
              <a:rPr lang="en-IN" dirty="0"/>
              <a:t>(</a:t>
            </a:r>
            <a:r>
              <a:rPr lang="en-IN" dirty="0" err="1"/>
              <a:t>myfamily</a:t>
            </a:r>
            <a:r>
              <a:rPr lang="en-IN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E14012F-F0D8-4D36-AD16-D46FCD2AC954}"/>
              </a:ext>
            </a:extLst>
          </p:cNvPr>
          <p:cNvSpPr txBox="1"/>
          <p:nvPr/>
        </p:nvSpPr>
        <p:spPr>
          <a:xfrm>
            <a:off x="5504856" y="4461548"/>
            <a:ext cx="5710831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IN" b="1" i="0" dirty="0">
                <a:effectLst/>
                <a:latin typeface="consolas" panose="020B0609020204030204" pitchFamily="49" charset="0"/>
              </a:rPr>
              <a:t>Output: </a:t>
            </a:r>
          </a:p>
          <a:p>
            <a:endParaRPr lang="en-IN" dirty="0">
              <a:latin typeface="consolas" panose="020B0609020204030204" pitchFamily="49" charset="0"/>
            </a:endParaRPr>
          </a:p>
          <a:p>
            <a:r>
              <a:rPr lang="en-IN" b="0" i="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i="0" dirty="0">
                <a:effectLst/>
                <a:latin typeface="consolas" panose="020B0609020204030204" pitchFamily="49" charset="0"/>
              </a:rPr>
              <a:t>'child1': {'name': 'Emil', 'year': 2004}, 'child2': {'name': 'Tobias', 'year': 2007}, 'child3': {'name': 'Linus', 'year': 2011}</a:t>
            </a:r>
          </a:p>
          <a:p>
            <a:r>
              <a:rPr lang="en-IN" b="0" i="0" dirty="0">
                <a:effectLst/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569205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72FCA9-7747-4D29-B991-C022E20C7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0300"/>
            <a:ext cx="10515600" cy="606424"/>
          </a:xfrm>
        </p:spPr>
        <p:txBody>
          <a:bodyPr>
            <a:noAutofit/>
          </a:bodyPr>
          <a:lstStyle/>
          <a:p>
            <a:pPr algn="ctr"/>
            <a:r>
              <a:rPr lang="en-IN" dirty="0"/>
              <a:t>Nested 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D991AFD-CDE4-471A-A447-87D3DAB66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25" y="1100138"/>
            <a:ext cx="10958513" cy="539273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You can also do the nesting of 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three dictionaries that already exists as dictionaries.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EBEC326-5C5F-4E5E-A1AC-059BDFF05527}"/>
              </a:ext>
            </a:extLst>
          </p:cNvPr>
          <p:cNvSpPr txBox="1"/>
          <p:nvPr/>
        </p:nvSpPr>
        <p:spPr>
          <a:xfrm>
            <a:off x="414338" y="1623363"/>
            <a:ext cx="11672888" cy="51244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2100" b="1" i="0" dirty="0">
                <a:solidFill>
                  <a:srgbClr val="00B050"/>
                </a:solidFill>
                <a:effectLst/>
              </a:rPr>
              <a:t>#Create three dictionaries, then create one dictionary that will contain the other three dictionaries:</a:t>
            </a:r>
          </a:p>
          <a:p>
            <a:pPr algn="l"/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child1 = {</a:t>
            </a:r>
            <a:r>
              <a:rPr lang="en-US" sz="1700" dirty="0"/>
              <a:t/>
            </a:r>
            <a:br>
              <a:rPr lang="en-US" sz="1700" dirty="0"/>
            </a:b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7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17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"Emil"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700" dirty="0"/>
              <a:t/>
            </a:r>
            <a:br>
              <a:rPr lang="en-US" sz="1700" dirty="0"/>
            </a:b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7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2004</a:t>
            </a:r>
            <a:r>
              <a:rPr lang="en-US" sz="1700" dirty="0"/>
              <a:t/>
            </a:r>
            <a:br>
              <a:rPr lang="en-US" sz="1700" dirty="0"/>
            </a:b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700" dirty="0"/>
              <a:t/>
            </a:r>
            <a:br>
              <a:rPr lang="en-US" sz="1700" dirty="0"/>
            </a:b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child2 = {</a:t>
            </a:r>
            <a:r>
              <a:rPr lang="en-US" sz="1700" dirty="0"/>
              <a:t/>
            </a:r>
            <a:br>
              <a:rPr lang="en-US" sz="1700" dirty="0"/>
            </a:b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7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17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"Tobias"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700" dirty="0"/>
              <a:t/>
            </a:r>
            <a:br>
              <a:rPr lang="en-US" sz="1700" dirty="0"/>
            </a:b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7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2007</a:t>
            </a:r>
            <a:r>
              <a:rPr lang="en-US" sz="1700" dirty="0"/>
              <a:t/>
            </a:r>
            <a:br>
              <a:rPr lang="en-US" sz="1700" dirty="0"/>
            </a:b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700" dirty="0"/>
              <a:t/>
            </a:r>
            <a:br>
              <a:rPr lang="en-US" sz="1700" dirty="0"/>
            </a:b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child3 = {</a:t>
            </a:r>
            <a:r>
              <a:rPr lang="en-US" sz="1700" dirty="0"/>
              <a:t/>
            </a:r>
            <a:br>
              <a:rPr lang="en-US" sz="1700" dirty="0"/>
            </a:b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7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17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"Linus"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700" dirty="0"/>
              <a:t/>
            </a:r>
            <a:br>
              <a:rPr lang="en-US" sz="1700" dirty="0"/>
            </a:b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7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2011</a:t>
            </a:r>
            <a:r>
              <a:rPr lang="en-US" sz="1700" dirty="0"/>
              <a:t/>
            </a:r>
            <a:br>
              <a:rPr lang="en-US" sz="1700" dirty="0"/>
            </a:b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sz="17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myfamily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US" sz="1700" dirty="0"/>
              <a:t/>
            </a:r>
            <a:br>
              <a:rPr lang="en-US" sz="1700" dirty="0"/>
            </a:b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7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"child1"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 child1,</a:t>
            </a:r>
            <a:r>
              <a:rPr lang="en-US" sz="1700" dirty="0"/>
              <a:t/>
            </a:r>
            <a:br>
              <a:rPr lang="en-US" sz="1700" dirty="0"/>
            </a:b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7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"child2"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 child2,</a:t>
            </a:r>
            <a:r>
              <a:rPr lang="en-US" sz="1700" dirty="0"/>
              <a:t/>
            </a:r>
            <a:br>
              <a:rPr lang="en-US" sz="1700" dirty="0"/>
            </a:b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7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"child3"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 child3</a:t>
            </a:r>
            <a:r>
              <a:rPr lang="en-US" sz="1700" dirty="0"/>
              <a:t/>
            </a:r>
            <a:br>
              <a:rPr lang="en-US" sz="1700" dirty="0"/>
            </a:b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700" dirty="0"/>
              <a:t/>
            </a:r>
            <a:br>
              <a:rPr lang="en-US" sz="1700" dirty="0"/>
            </a:br>
            <a:r>
              <a:rPr lang="en-IN" sz="1700" b="1" dirty="0">
                <a:solidFill>
                  <a:srgbClr val="0070C0"/>
                </a:solidFill>
              </a:rPr>
              <a:t>print</a:t>
            </a:r>
            <a:r>
              <a:rPr lang="en-IN" sz="1700" dirty="0"/>
              <a:t>(</a:t>
            </a:r>
            <a:r>
              <a:rPr lang="en-IN" sz="1700" dirty="0" err="1"/>
              <a:t>myfamily</a:t>
            </a:r>
            <a:r>
              <a:rPr lang="en-IN" sz="1700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E14012F-F0D8-4D36-AD16-D46FCD2AC954}"/>
              </a:ext>
            </a:extLst>
          </p:cNvPr>
          <p:cNvSpPr txBox="1"/>
          <p:nvPr/>
        </p:nvSpPr>
        <p:spPr>
          <a:xfrm>
            <a:off x="6376395" y="4654962"/>
            <a:ext cx="5710831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IN" b="1" i="0" dirty="0">
                <a:effectLst/>
                <a:latin typeface="consolas" panose="020B0609020204030204" pitchFamily="49" charset="0"/>
              </a:rPr>
              <a:t>Output: </a:t>
            </a:r>
          </a:p>
          <a:p>
            <a:endParaRPr lang="en-IN" dirty="0">
              <a:latin typeface="consolas" panose="020B0609020204030204" pitchFamily="49" charset="0"/>
            </a:endParaRPr>
          </a:p>
          <a:p>
            <a:r>
              <a:rPr lang="en-IN" b="0" i="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i="0" dirty="0">
                <a:effectLst/>
                <a:latin typeface="consolas" panose="020B0609020204030204" pitchFamily="49" charset="0"/>
              </a:rPr>
              <a:t>'child1': {'name': 'Emil', 'year': 2004}, 'child2': {'name': 'Tobias', 'year': 2007}, 'child3': {'name': 'Linus', 'year': 2011}</a:t>
            </a:r>
          </a:p>
          <a:p>
            <a:r>
              <a:rPr lang="en-IN" b="0" i="0" dirty="0">
                <a:effectLst/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127919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9A99CE-333A-4ECC-A3E1-FACA9696A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7900"/>
          </a:xfrm>
        </p:spPr>
        <p:txBody>
          <a:bodyPr/>
          <a:lstStyle/>
          <a:p>
            <a:r>
              <a:rPr lang="en-IN" dirty="0"/>
              <a:t>The </a:t>
            </a:r>
            <a:r>
              <a:rPr lang="en-IN" dirty="0" err="1"/>
              <a:t>dict</a:t>
            </a:r>
            <a:r>
              <a:rPr lang="en-IN" dirty="0"/>
              <a:t>()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FD612EC-9B39-48FE-9ED9-40D636E0A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5" y="1628775"/>
            <a:ext cx="10972799" cy="4548188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It is also possible to use the </a:t>
            </a:r>
            <a:r>
              <a:rPr lang="en-US" b="0" i="0" dirty="0" err="1">
                <a:solidFill>
                  <a:srgbClr val="DC143C"/>
                </a:solidFill>
                <a:effectLst/>
              </a:rPr>
              <a:t>dict</a:t>
            </a:r>
            <a:r>
              <a:rPr lang="en-US" b="0" i="0" dirty="0">
                <a:solidFill>
                  <a:srgbClr val="DC143C"/>
                </a:solidFill>
                <a:effectLst/>
              </a:rPr>
              <a:t>()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constructor to make a new dictionary.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14FEF78-BE29-45B8-A045-62AA79F3CDBC}"/>
              </a:ext>
            </a:extLst>
          </p:cNvPr>
          <p:cNvSpPr txBox="1"/>
          <p:nvPr/>
        </p:nvSpPr>
        <p:spPr>
          <a:xfrm>
            <a:off x="1209674" y="2401399"/>
            <a:ext cx="8334376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Example:</a:t>
            </a:r>
          </a:p>
          <a:p>
            <a:pPr algn="l"/>
            <a:endParaRPr lang="en-US" sz="20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i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(brand=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model=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"Mustang"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year=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1964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0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C822AC7-5EA7-4CE3-BBFD-21D29445B621}"/>
              </a:ext>
            </a:extLst>
          </p:cNvPr>
          <p:cNvSpPr txBox="1"/>
          <p:nvPr/>
        </p:nvSpPr>
        <p:spPr>
          <a:xfrm>
            <a:off x="678655" y="5317391"/>
            <a:ext cx="965358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1" dirty="0">
                <a:effectLst/>
              </a:rPr>
              <a:t>Note:	1. Note that here keywords are not string literals.</a:t>
            </a:r>
          </a:p>
          <a:p>
            <a:pPr algn="l"/>
            <a:r>
              <a:rPr lang="en-US" sz="2400" b="1" i="1" dirty="0"/>
              <a:t>	2. Note </a:t>
            </a:r>
            <a:r>
              <a:rPr lang="en-US" sz="2400" b="1" i="1" dirty="0">
                <a:effectLst/>
              </a:rPr>
              <a:t>that the use of equals rather than colon for the assignment.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1ADE614-CCB5-4A58-90D7-0815084CCCAC}"/>
              </a:ext>
            </a:extLst>
          </p:cNvPr>
          <p:cNvSpPr txBox="1"/>
          <p:nvPr/>
        </p:nvSpPr>
        <p:spPr>
          <a:xfrm>
            <a:off x="1209674" y="3902869"/>
            <a:ext cx="8591551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IN" sz="2000" b="1" i="0" dirty="0">
                <a:effectLst/>
                <a:latin typeface="consolas" panose="020B0609020204030204" pitchFamily="49" charset="0"/>
              </a:rPr>
              <a:t>Output: </a:t>
            </a:r>
            <a:r>
              <a:rPr lang="en-IN" sz="2000" b="0" i="0" dirty="0">
                <a:effectLst/>
                <a:latin typeface="consolas" panose="020B0609020204030204" pitchFamily="49" charset="0"/>
              </a:rPr>
              <a:t>{'brand': 'Ford', 'model': 'Mustang', 'year': 1964}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3549658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3EF694-531B-42A1-ABDF-63BD5E3F5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3428508" cy="6858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dirty="0">
                <a:latin typeface="+mn-lt"/>
              </a:rPr>
              <a:t>Dictionary Methods</a:t>
            </a:r>
            <a:r>
              <a:rPr lang="en-IN" dirty="0"/>
              <a:t/>
            </a:r>
            <a:br>
              <a:rPr lang="en-IN" dirty="0"/>
            </a:b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>
                <a:latin typeface="+mn-lt"/>
              </a:rPr>
              <a:t>(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+mn-lt"/>
              </a:rPr>
              <a:t>Python provides a several of built-in methods that you can use on dictionaries.</a:t>
            </a:r>
            <a:r>
              <a:rPr lang="en-IN" sz="2000" dirty="0">
                <a:latin typeface="+mn-lt"/>
              </a:rPr>
              <a:t>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1CCC55A7-2D64-4753-B9FF-69E444C108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15920292"/>
              </p:ext>
            </p:extLst>
          </p:nvPr>
        </p:nvGraphicFramePr>
        <p:xfrm>
          <a:off x="3671187" y="174966"/>
          <a:ext cx="8216013" cy="6508067"/>
        </p:xfrm>
        <a:graphic>
          <a:graphicData uri="http://schemas.openxmlformats.org/drawingml/2006/table">
            <a:tbl>
              <a:tblPr/>
              <a:tblGrid>
                <a:gridCol w="1812554">
                  <a:extLst>
                    <a:ext uri="{9D8B030D-6E8A-4147-A177-3AD203B41FA5}">
                      <a16:colId xmlns:a16="http://schemas.microsoft.com/office/drawing/2014/main" xmlns="" val="1586828920"/>
                    </a:ext>
                  </a:extLst>
                </a:gridCol>
                <a:gridCol w="6403459">
                  <a:extLst>
                    <a:ext uri="{9D8B030D-6E8A-4147-A177-3AD203B41FA5}">
                      <a16:colId xmlns:a16="http://schemas.microsoft.com/office/drawing/2014/main" xmlns="" val="1412421189"/>
                    </a:ext>
                  </a:extLst>
                </a:gridCol>
              </a:tblGrid>
              <a:tr h="396935">
                <a:tc>
                  <a:txBody>
                    <a:bodyPr/>
                    <a:lstStyle/>
                    <a:p>
                      <a:pPr algn="l" fontAlgn="t"/>
                      <a:r>
                        <a:rPr lang="en-IN" sz="2100">
                          <a:effectLst/>
                        </a:rPr>
                        <a:t>Method</a:t>
                      </a:r>
                    </a:p>
                  </a:txBody>
                  <a:tcPr marL="87376" marR="43688" marT="43688" marB="4368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100">
                          <a:effectLst/>
                        </a:rPr>
                        <a:t>Description</a:t>
                      </a:r>
                    </a:p>
                  </a:txBody>
                  <a:tcPr marL="43688" marR="43688" marT="43688" marB="4368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9822650"/>
                  </a:ext>
                </a:extLst>
              </a:tr>
              <a:tr h="581364">
                <a:tc>
                  <a:txBody>
                    <a:bodyPr/>
                    <a:lstStyle/>
                    <a:p>
                      <a:pPr algn="l" fontAlgn="t"/>
                      <a:r>
                        <a:rPr lang="en-IN" sz="2100" dirty="0">
                          <a:effectLst/>
                          <a:hlinkClick r:id="rId2"/>
                        </a:rPr>
                        <a:t>clear()</a:t>
                      </a:r>
                      <a:endParaRPr lang="en-IN" sz="2100" dirty="0">
                        <a:effectLst/>
                      </a:endParaRPr>
                    </a:p>
                  </a:txBody>
                  <a:tcPr marL="87376" marR="43688" marT="43688" marB="4368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dirty="0">
                          <a:effectLst/>
                        </a:rPr>
                        <a:t>Removes all the elements from the dictionary</a:t>
                      </a:r>
                    </a:p>
                  </a:txBody>
                  <a:tcPr marL="43688" marR="43688" marT="43688" marB="4368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96432986"/>
                  </a:ext>
                </a:extLst>
              </a:tr>
              <a:tr h="396935">
                <a:tc>
                  <a:txBody>
                    <a:bodyPr/>
                    <a:lstStyle/>
                    <a:p>
                      <a:pPr algn="l" fontAlgn="t"/>
                      <a:r>
                        <a:rPr lang="en-IN" sz="2100">
                          <a:effectLst/>
                          <a:hlinkClick r:id="rId3"/>
                        </a:rPr>
                        <a:t>copy()</a:t>
                      </a:r>
                      <a:endParaRPr lang="en-IN" sz="2100">
                        <a:effectLst/>
                      </a:endParaRPr>
                    </a:p>
                  </a:txBody>
                  <a:tcPr marL="87376" marR="43688" marT="43688" marB="4368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>
                          <a:effectLst/>
                        </a:rPr>
                        <a:t>Returns a copy of the dictionary</a:t>
                      </a:r>
                    </a:p>
                  </a:txBody>
                  <a:tcPr marL="43688" marR="43688" marT="43688" marB="4368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10051251"/>
                  </a:ext>
                </a:extLst>
              </a:tr>
              <a:tr h="581364">
                <a:tc>
                  <a:txBody>
                    <a:bodyPr/>
                    <a:lstStyle/>
                    <a:p>
                      <a:pPr algn="l" fontAlgn="t"/>
                      <a:r>
                        <a:rPr lang="en-IN" sz="2100">
                          <a:effectLst/>
                          <a:hlinkClick r:id="rId4"/>
                        </a:rPr>
                        <a:t>fromkeys()</a:t>
                      </a:r>
                      <a:endParaRPr lang="en-IN" sz="2100">
                        <a:effectLst/>
                      </a:endParaRPr>
                    </a:p>
                  </a:txBody>
                  <a:tcPr marL="87376" marR="43688" marT="43688" marB="4368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>
                          <a:effectLst/>
                        </a:rPr>
                        <a:t>Returns a dictionary with the specified keys and value</a:t>
                      </a:r>
                    </a:p>
                  </a:txBody>
                  <a:tcPr marL="43688" marR="43688" marT="43688" marB="4368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32986342"/>
                  </a:ext>
                </a:extLst>
              </a:tr>
              <a:tr h="396935">
                <a:tc>
                  <a:txBody>
                    <a:bodyPr/>
                    <a:lstStyle/>
                    <a:p>
                      <a:pPr algn="l" fontAlgn="t"/>
                      <a:r>
                        <a:rPr lang="en-IN" sz="2100">
                          <a:effectLst/>
                          <a:hlinkClick r:id="rId5"/>
                        </a:rPr>
                        <a:t>get()</a:t>
                      </a:r>
                      <a:endParaRPr lang="en-IN" sz="2100">
                        <a:effectLst/>
                      </a:endParaRPr>
                    </a:p>
                  </a:txBody>
                  <a:tcPr marL="87376" marR="43688" marT="43688" marB="4368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dirty="0">
                          <a:effectLst/>
                        </a:rPr>
                        <a:t>Returns the value of the specified key</a:t>
                      </a:r>
                    </a:p>
                  </a:txBody>
                  <a:tcPr marL="43688" marR="43688" marT="43688" marB="4368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63217827"/>
                  </a:ext>
                </a:extLst>
              </a:tr>
              <a:tr h="581364">
                <a:tc>
                  <a:txBody>
                    <a:bodyPr/>
                    <a:lstStyle/>
                    <a:p>
                      <a:pPr algn="l" fontAlgn="t"/>
                      <a:r>
                        <a:rPr lang="en-IN" sz="2100">
                          <a:effectLst/>
                          <a:hlinkClick r:id="rId6"/>
                        </a:rPr>
                        <a:t>items()</a:t>
                      </a:r>
                      <a:endParaRPr lang="en-IN" sz="2100">
                        <a:effectLst/>
                      </a:endParaRPr>
                    </a:p>
                  </a:txBody>
                  <a:tcPr marL="87376" marR="43688" marT="43688" marB="4368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>
                          <a:effectLst/>
                        </a:rPr>
                        <a:t>Returns a list containing a tuple for each key value pair</a:t>
                      </a:r>
                    </a:p>
                  </a:txBody>
                  <a:tcPr marL="43688" marR="43688" marT="43688" marB="4368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18478761"/>
                  </a:ext>
                </a:extLst>
              </a:tr>
              <a:tr h="581364">
                <a:tc>
                  <a:txBody>
                    <a:bodyPr/>
                    <a:lstStyle/>
                    <a:p>
                      <a:pPr algn="l" fontAlgn="t"/>
                      <a:r>
                        <a:rPr lang="en-IN" sz="2100">
                          <a:effectLst/>
                          <a:hlinkClick r:id="rId7"/>
                        </a:rPr>
                        <a:t>keys()</a:t>
                      </a:r>
                      <a:endParaRPr lang="en-IN" sz="2100">
                        <a:effectLst/>
                      </a:endParaRPr>
                    </a:p>
                  </a:txBody>
                  <a:tcPr marL="87376" marR="43688" marT="43688" marB="4368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>
                          <a:effectLst/>
                        </a:rPr>
                        <a:t>Returns a list containing the dictionary's keys</a:t>
                      </a:r>
                    </a:p>
                  </a:txBody>
                  <a:tcPr marL="43688" marR="43688" marT="43688" marB="4368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33086883"/>
                  </a:ext>
                </a:extLst>
              </a:tr>
              <a:tr h="581364">
                <a:tc>
                  <a:txBody>
                    <a:bodyPr/>
                    <a:lstStyle/>
                    <a:p>
                      <a:pPr algn="l" fontAlgn="t"/>
                      <a:r>
                        <a:rPr lang="en-IN" sz="2100">
                          <a:effectLst/>
                          <a:hlinkClick r:id="rId8"/>
                        </a:rPr>
                        <a:t>pop()</a:t>
                      </a:r>
                      <a:endParaRPr lang="en-IN" sz="2100">
                        <a:effectLst/>
                      </a:endParaRPr>
                    </a:p>
                  </a:txBody>
                  <a:tcPr marL="87376" marR="43688" marT="43688" marB="4368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>
                          <a:effectLst/>
                        </a:rPr>
                        <a:t>Removes the element with the specified key</a:t>
                      </a:r>
                    </a:p>
                  </a:txBody>
                  <a:tcPr marL="43688" marR="43688" marT="43688" marB="4368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81485967"/>
                  </a:ext>
                </a:extLst>
              </a:tr>
              <a:tr h="396935">
                <a:tc>
                  <a:txBody>
                    <a:bodyPr/>
                    <a:lstStyle/>
                    <a:p>
                      <a:pPr algn="l" fontAlgn="t"/>
                      <a:r>
                        <a:rPr lang="en-IN" sz="2100">
                          <a:effectLst/>
                          <a:hlinkClick r:id="rId9"/>
                        </a:rPr>
                        <a:t>popitem()</a:t>
                      </a:r>
                      <a:endParaRPr lang="en-IN" sz="2100">
                        <a:effectLst/>
                      </a:endParaRPr>
                    </a:p>
                  </a:txBody>
                  <a:tcPr marL="87376" marR="43688" marT="43688" marB="4368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>
                          <a:effectLst/>
                        </a:rPr>
                        <a:t>Removes the last inserted key-value pair</a:t>
                      </a:r>
                    </a:p>
                  </a:txBody>
                  <a:tcPr marL="43688" marR="43688" marT="43688" marB="4368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54369978"/>
                  </a:ext>
                </a:extLst>
              </a:tr>
              <a:tr h="808855">
                <a:tc>
                  <a:txBody>
                    <a:bodyPr/>
                    <a:lstStyle/>
                    <a:p>
                      <a:pPr algn="l" fontAlgn="t"/>
                      <a:r>
                        <a:rPr lang="en-IN" sz="2100">
                          <a:effectLst/>
                          <a:hlinkClick r:id="rId10"/>
                        </a:rPr>
                        <a:t>setdefault()</a:t>
                      </a:r>
                      <a:endParaRPr lang="en-IN" sz="2100">
                        <a:effectLst/>
                      </a:endParaRPr>
                    </a:p>
                  </a:txBody>
                  <a:tcPr marL="87376" marR="43688" marT="43688" marB="4368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dirty="0">
                          <a:effectLst/>
                        </a:rPr>
                        <a:t>Returns the value of the specified key. If the key does not exist: insert the key, with the specified value</a:t>
                      </a:r>
                    </a:p>
                  </a:txBody>
                  <a:tcPr marL="43688" marR="43688" marT="43688" marB="4368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8232779"/>
                  </a:ext>
                </a:extLst>
              </a:tr>
              <a:tr h="581364">
                <a:tc>
                  <a:txBody>
                    <a:bodyPr/>
                    <a:lstStyle/>
                    <a:p>
                      <a:pPr algn="l" fontAlgn="t"/>
                      <a:r>
                        <a:rPr lang="en-IN" sz="2100">
                          <a:effectLst/>
                          <a:hlinkClick r:id="rId11"/>
                        </a:rPr>
                        <a:t>update()</a:t>
                      </a:r>
                      <a:endParaRPr lang="en-IN" sz="2100">
                        <a:effectLst/>
                      </a:endParaRPr>
                    </a:p>
                  </a:txBody>
                  <a:tcPr marL="87376" marR="43688" marT="43688" marB="4368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>
                          <a:effectLst/>
                        </a:rPr>
                        <a:t>Updates the dictionary with the specified key-value pairs</a:t>
                      </a:r>
                    </a:p>
                  </a:txBody>
                  <a:tcPr marL="43688" marR="43688" marT="43688" marB="4368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36231409"/>
                  </a:ext>
                </a:extLst>
              </a:tr>
              <a:tr h="581364">
                <a:tc>
                  <a:txBody>
                    <a:bodyPr/>
                    <a:lstStyle/>
                    <a:p>
                      <a:pPr algn="l" fontAlgn="t"/>
                      <a:r>
                        <a:rPr lang="en-IN" sz="2100">
                          <a:effectLst/>
                          <a:hlinkClick r:id="rId12"/>
                        </a:rPr>
                        <a:t>values()</a:t>
                      </a:r>
                      <a:endParaRPr lang="en-IN" sz="2100">
                        <a:effectLst/>
                      </a:endParaRPr>
                    </a:p>
                  </a:txBody>
                  <a:tcPr marL="87376" marR="43688" marT="43688" marB="4368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dirty="0">
                          <a:effectLst/>
                        </a:rPr>
                        <a:t>Returns a list of all the values in the dictionary</a:t>
                      </a:r>
                    </a:p>
                  </a:txBody>
                  <a:tcPr marL="43688" marR="43688" marT="43688" marB="4368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80685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40428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142D95-6251-4349-B1C1-2CB1A42F4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306" y="5689861"/>
            <a:ext cx="10911840" cy="640081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+mj-lt"/>
              </a:rPr>
              <a:t>Exercise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313E8351-8624-4EEC-9F0C-917B2F336A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92"/>
          <a:stretch/>
        </p:blipFill>
        <p:spPr>
          <a:xfrm>
            <a:off x="400905" y="528058"/>
            <a:ext cx="11390190" cy="5048829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xmlns="" val="27398514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D73887-C4CB-4CFE-9BA1-B2873361B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Lecture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4BC7B8-5BEC-4AF3-95F8-F989E80AE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Autofit/>
          </a:bodyPr>
          <a:lstStyle/>
          <a:p>
            <a:r>
              <a:rPr lang="en-IN" b="1" dirty="0"/>
              <a:t>Non Sequential Collections</a:t>
            </a:r>
          </a:p>
          <a:p>
            <a:endParaRPr lang="en-IN" b="1" dirty="0"/>
          </a:p>
          <a:p>
            <a:r>
              <a:rPr lang="en-IN" sz="3200" dirty="0"/>
              <a:t>Dictionary</a:t>
            </a:r>
          </a:p>
          <a:p>
            <a:endParaRPr lang="en-IN" sz="3200" dirty="0"/>
          </a:p>
          <a:p>
            <a:r>
              <a:rPr lang="en-IN" dirty="0"/>
              <a:t>Dictionary Operations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3455821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C3BBD6-C79E-42DB-810E-B795B7D64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8300"/>
          </a:xfrm>
        </p:spPr>
        <p:txBody>
          <a:bodyPr/>
          <a:lstStyle/>
          <a:p>
            <a:r>
              <a:rPr lang="en-IN" dirty="0"/>
              <a:t>MCQs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4BB621-8278-41A8-A8F0-E19E5263B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1608" y="1119462"/>
            <a:ext cx="5459103" cy="5420139"/>
          </a:xfrm>
        </p:spPr>
        <p:txBody>
          <a:bodyPr>
            <a:no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2000" dirty="0"/>
              <a:t>A dictionary type in Python is an associative data structure that is accessed by a _______________ rather than an index value.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0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2000" dirty="0"/>
              <a:t>Associative data structures such as the dictionary type in Python are useful for, </a:t>
            </a:r>
          </a:p>
          <a:p>
            <a:pPr marL="971550" lvl="1" indent="-514350" algn="just">
              <a:buFont typeface="+mj-lt"/>
              <a:buAutoNum type="alphaLcParenR"/>
            </a:pPr>
            <a:r>
              <a:rPr lang="en-US" sz="2000" dirty="0"/>
              <a:t>accessing elements more intuitively than by use of an indexed data structure </a:t>
            </a:r>
          </a:p>
          <a:p>
            <a:pPr marL="971550" lvl="1" indent="-514350" algn="just">
              <a:buFont typeface="+mj-lt"/>
              <a:buAutoNum type="alphaLcParenR"/>
            </a:pPr>
            <a:r>
              <a:rPr lang="en-US" sz="2000" dirty="0"/>
              <a:t>maintaining elements in a particular order </a:t>
            </a:r>
          </a:p>
          <a:p>
            <a:pPr marL="971550" lvl="1" indent="-514350" algn="just">
              <a:buFont typeface="+mj-lt"/>
              <a:buAutoNum type="alphaLcParenR"/>
            </a:pPr>
            <a:endParaRPr lang="en-US" sz="20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2000" dirty="0"/>
              <a:t>Which of the following types can be used as a key in Python dictionaries? </a:t>
            </a:r>
          </a:p>
          <a:p>
            <a:pPr marL="971550" lvl="1" indent="-514350" algn="just">
              <a:buFont typeface="+mj-lt"/>
              <a:buAutoNum type="alphaLcParenR"/>
            </a:pPr>
            <a:r>
              <a:rPr lang="en-US" sz="2000" dirty="0"/>
              <a:t>strings </a:t>
            </a:r>
          </a:p>
          <a:p>
            <a:pPr marL="971550" lvl="1" indent="-514350" algn="just">
              <a:buFont typeface="+mj-lt"/>
              <a:buAutoNum type="alphaLcParenR"/>
            </a:pPr>
            <a:r>
              <a:rPr lang="en-US" sz="2000" dirty="0"/>
              <a:t>lists </a:t>
            </a:r>
          </a:p>
          <a:p>
            <a:pPr marL="971550" lvl="1" indent="-514350" algn="just">
              <a:buFont typeface="+mj-lt"/>
              <a:buAutoNum type="alphaLcParenR"/>
            </a:pPr>
            <a:r>
              <a:rPr lang="en-US" sz="2000" dirty="0"/>
              <a:t>tuples </a:t>
            </a:r>
          </a:p>
          <a:p>
            <a:pPr marL="971550" lvl="1" indent="-514350" algn="just">
              <a:buFont typeface="+mj-lt"/>
              <a:buAutoNum type="alphaLcParenR"/>
            </a:pPr>
            <a:r>
              <a:rPr lang="en-US" sz="2000" dirty="0"/>
              <a:t>numerical values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59959D7-BCCB-4AF8-A41B-69C92E9F7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6974" y="1119462"/>
            <a:ext cx="5973418" cy="5247170"/>
          </a:xfrm>
        </p:spPr>
        <p:txBody>
          <a:bodyPr>
            <a:noAutofit/>
          </a:bodyPr>
          <a:lstStyle/>
          <a:p>
            <a:pPr marL="514350" indent="-514350" algn="just">
              <a:buFont typeface="+mj-lt"/>
              <a:buAutoNum type="arabicPeriod" startAt="4"/>
            </a:pPr>
            <a:r>
              <a:rPr lang="en-US" sz="2000" dirty="0"/>
              <a:t>Which of the following is a syntactically correct sequence, s, for dynamically creating a dictionary using </a:t>
            </a:r>
            <a:r>
              <a:rPr lang="en-US" sz="2000" i="1" dirty="0" err="1"/>
              <a:t>dict</a:t>
            </a:r>
            <a:r>
              <a:rPr lang="en-US" sz="2000" i="1" dirty="0"/>
              <a:t>(s)</a:t>
            </a:r>
            <a:r>
              <a:rPr lang="en-US" sz="2000" dirty="0"/>
              <a:t>. </a:t>
            </a:r>
          </a:p>
          <a:p>
            <a:pPr marL="971550" lvl="1" indent="-514350" algn="just">
              <a:buFont typeface="+mj-lt"/>
              <a:buAutoNum type="alphaLcParenR"/>
            </a:pPr>
            <a:r>
              <a:rPr lang="en-US" sz="2000" dirty="0"/>
              <a:t>s = [[1: 'one'], [2: 'two'], [3: 'three']]</a:t>
            </a:r>
          </a:p>
          <a:p>
            <a:pPr marL="971550" lvl="1" indent="-514350" algn="just">
              <a:buFont typeface="+mj-lt"/>
              <a:buAutoNum type="alphaLcParenR"/>
            </a:pPr>
            <a:r>
              <a:rPr lang="en-US" sz="2000" dirty="0"/>
              <a:t>s = [[1, 'one'], [2, 'two'], [3, 'three']]</a:t>
            </a:r>
          </a:p>
          <a:p>
            <a:pPr marL="971550" lvl="1" indent="-514350" algn="just">
              <a:buFont typeface="+mj-lt"/>
              <a:buAutoNum type="alphaLcParenR"/>
            </a:pPr>
            <a:r>
              <a:rPr lang="en-US" sz="2000" dirty="0"/>
              <a:t>s = {1:'one', 2:'two', 3:'three’} </a:t>
            </a:r>
          </a:p>
          <a:p>
            <a:pPr marL="514350" indent="-514350" algn="just">
              <a:buFont typeface="+mj-lt"/>
              <a:buAutoNum type="arabicPeriod" startAt="4"/>
            </a:pPr>
            <a:endParaRPr lang="en-US" sz="2000" dirty="0"/>
          </a:p>
          <a:p>
            <a:pPr marL="514350" indent="-514350" algn="just">
              <a:buFont typeface="+mj-lt"/>
              <a:buAutoNum type="arabicPeriod" startAt="4"/>
            </a:pPr>
            <a:r>
              <a:rPr lang="en-US" sz="2000" dirty="0"/>
              <a:t>For dictionary </a:t>
            </a:r>
            <a:r>
              <a:rPr lang="en-US" sz="2000" i="1" dirty="0"/>
              <a:t>d = {'apples’ : 0.66, 'pears’ : 1.25, 'bananas’ :   0.49}, </a:t>
            </a:r>
            <a:r>
              <a:rPr lang="en-US" sz="2000" dirty="0"/>
              <a:t>which  of the following correctly updates the  price of bananas. </a:t>
            </a:r>
          </a:p>
          <a:p>
            <a:pPr marL="971550" lvl="1" indent="-514350" algn="just">
              <a:buFont typeface="+mj-lt"/>
              <a:buAutoNum type="alphaLcParenR"/>
            </a:pPr>
            <a:r>
              <a:rPr lang="en-US" sz="2000" dirty="0"/>
              <a:t>d[2] = 0.52 </a:t>
            </a:r>
          </a:p>
          <a:p>
            <a:pPr marL="971550" lvl="1" indent="-514350" algn="just">
              <a:buFont typeface="+mj-lt"/>
              <a:buAutoNum type="alphaLcParenR"/>
            </a:pPr>
            <a:r>
              <a:rPr lang="en-US" sz="2000" dirty="0"/>
              <a:t>d[0.49] = 0.52</a:t>
            </a:r>
          </a:p>
          <a:p>
            <a:pPr marL="971550" lvl="1" indent="-514350" algn="just">
              <a:buFont typeface="+mj-lt"/>
              <a:buAutoNum type="alphaLcParenR"/>
            </a:pPr>
            <a:r>
              <a:rPr lang="en-US" sz="2000" dirty="0"/>
              <a:t>d['bananas’] = 0.52 </a:t>
            </a:r>
          </a:p>
        </p:txBody>
      </p:sp>
    </p:spTree>
    <p:extLst>
      <p:ext uri="{BB962C8B-B14F-4D97-AF65-F5344CB8AC3E}">
        <p14:creationId xmlns:p14="http://schemas.microsoft.com/office/powerpoint/2010/main" xmlns="" val="3589240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C3BBD6-C79E-42DB-810E-B795B7D64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8300"/>
          </a:xfrm>
        </p:spPr>
        <p:txBody>
          <a:bodyPr/>
          <a:lstStyle/>
          <a:p>
            <a:r>
              <a:rPr lang="en-IN" dirty="0"/>
              <a:t>MCQs: Answers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4BB621-8278-41A8-A8F0-E19E5263B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1608" y="1119462"/>
            <a:ext cx="5459103" cy="5586138"/>
          </a:xfrm>
        </p:spPr>
        <p:txBody>
          <a:bodyPr>
            <a:no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2000" dirty="0"/>
              <a:t>A dictionary type in Python is an associative data structure that is accessed by a               </a:t>
            </a:r>
            <a:r>
              <a:rPr lang="en-US" sz="2000" b="1" u="sng" dirty="0"/>
              <a:t>key value</a:t>
            </a:r>
            <a:r>
              <a:rPr lang="en-US" sz="2000" b="1" dirty="0"/>
              <a:t>    </a:t>
            </a:r>
            <a:r>
              <a:rPr lang="en-US" sz="2000" dirty="0"/>
              <a:t>rather than an index value.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0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2000" dirty="0"/>
              <a:t>Associative data structures such as the dictionary type in Python are useful for, </a:t>
            </a:r>
          </a:p>
          <a:p>
            <a:pPr marL="971550" lvl="1" indent="-514350" algn="just">
              <a:buFont typeface="+mj-lt"/>
              <a:buAutoNum type="alphaLcParenR"/>
            </a:pPr>
            <a:r>
              <a:rPr lang="en-US" sz="2000" b="1" dirty="0"/>
              <a:t>accessing elements more intuitively than by use of an indexed data structure </a:t>
            </a:r>
          </a:p>
          <a:p>
            <a:pPr marL="971550" lvl="1" indent="-514350" algn="just">
              <a:buFont typeface="+mj-lt"/>
              <a:buAutoNum type="alphaLcParenR"/>
            </a:pPr>
            <a:r>
              <a:rPr lang="en-US" sz="2000" dirty="0"/>
              <a:t>maintaining elements in a particular order </a:t>
            </a:r>
          </a:p>
          <a:p>
            <a:pPr marL="971550" lvl="1" indent="-514350" algn="just">
              <a:buFont typeface="+mj-lt"/>
              <a:buAutoNum type="alphaLcParenR"/>
            </a:pPr>
            <a:endParaRPr lang="en-US" sz="20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2000" dirty="0"/>
              <a:t>Which of the following types can be used as a key in Python dictionaries? </a:t>
            </a:r>
          </a:p>
          <a:p>
            <a:pPr marL="971550" lvl="1" indent="-514350" algn="just">
              <a:buFont typeface="+mj-lt"/>
              <a:buAutoNum type="alphaLcParenR"/>
            </a:pPr>
            <a:r>
              <a:rPr lang="en-US" sz="2000" b="1" dirty="0"/>
              <a:t>strings</a:t>
            </a:r>
            <a:r>
              <a:rPr lang="en-US" sz="2000" dirty="0"/>
              <a:t> </a:t>
            </a:r>
          </a:p>
          <a:p>
            <a:pPr marL="971550" lvl="1" indent="-514350" algn="just">
              <a:buFont typeface="+mj-lt"/>
              <a:buAutoNum type="alphaLcParenR"/>
            </a:pPr>
            <a:r>
              <a:rPr lang="en-US" sz="2000" dirty="0"/>
              <a:t>lists </a:t>
            </a:r>
          </a:p>
          <a:p>
            <a:pPr marL="971550" lvl="1" indent="-514350" algn="just">
              <a:buFont typeface="+mj-lt"/>
              <a:buAutoNum type="alphaLcParenR"/>
            </a:pPr>
            <a:r>
              <a:rPr lang="en-US" sz="2000" b="1" dirty="0"/>
              <a:t>tuples </a:t>
            </a:r>
          </a:p>
          <a:p>
            <a:pPr marL="971550" lvl="1" indent="-514350" algn="just">
              <a:buFont typeface="+mj-lt"/>
              <a:buAutoNum type="alphaLcParenR"/>
            </a:pPr>
            <a:r>
              <a:rPr lang="en-US" sz="2000" b="1" dirty="0"/>
              <a:t>numerical values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59959D7-BCCB-4AF8-A41B-69C92E9F7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6974" y="1119462"/>
            <a:ext cx="5973418" cy="5247170"/>
          </a:xfrm>
        </p:spPr>
        <p:txBody>
          <a:bodyPr>
            <a:noAutofit/>
          </a:bodyPr>
          <a:lstStyle/>
          <a:p>
            <a:pPr marL="514350" indent="-514350" algn="just">
              <a:buFont typeface="+mj-lt"/>
              <a:buAutoNum type="arabicPeriod" startAt="4"/>
            </a:pPr>
            <a:r>
              <a:rPr lang="en-US" sz="2000" dirty="0"/>
              <a:t>Which of the following is a syntactically correct sequence, s, for dynamically creating a dictionary using </a:t>
            </a:r>
            <a:r>
              <a:rPr lang="en-US" sz="2000" i="1" dirty="0" err="1"/>
              <a:t>dict</a:t>
            </a:r>
            <a:r>
              <a:rPr lang="en-US" sz="2000" i="1" dirty="0"/>
              <a:t>(s)</a:t>
            </a:r>
            <a:r>
              <a:rPr lang="en-US" sz="2000" dirty="0"/>
              <a:t>. </a:t>
            </a:r>
          </a:p>
          <a:p>
            <a:pPr marL="971550" lvl="1" indent="-514350" algn="just">
              <a:buFont typeface="+mj-lt"/>
              <a:buAutoNum type="alphaLcParenR"/>
            </a:pPr>
            <a:r>
              <a:rPr lang="en-US" sz="2000" dirty="0"/>
              <a:t>s = [[1: 'one'], [2: 'two'], [3: 'three']]</a:t>
            </a:r>
          </a:p>
          <a:p>
            <a:pPr marL="971550" lvl="1" indent="-514350" algn="just">
              <a:buFont typeface="+mj-lt"/>
              <a:buAutoNum type="alphaLcParenR"/>
            </a:pPr>
            <a:r>
              <a:rPr lang="en-US" sz="2000" b="1" dirty="0"/>
              <a:t>s = [[1, 'one'], [2, 'two'], [3, 'three']]</a:t>
            </a:r>
          </a:p>
          <a:p>
            <a:pPr marL="971550" lvl="1" indent="-514350" algn="just">
              <a:buFont typeface="+mj-lt"/>
              <a:buAutoNum type="alphaLcParenR"/>
            </a:pPr>
            <a:r>
              <a:rPr lang="en-US" sz="2000" dirty="0"/>
              <a:t>s = {1:'one', 2:'two', 3:'three’} </a:t>
            </a:r>
          </a:p>
          <a:p>
            <a:pPr marL="514350" indent="-514350" algn="just">
              <a:buFont typeface="+mj-lt"/>
              <a:buAutoNum type="arabicPeriod" startAt="4"/>
            </a:pPr>
            <a:endParaRPr lang="en-US" sz="2000" dirty="0"/>
          </a:p>
          <a:p>
            <a:pPr marL="514350" indent="-514350" algn="just">
              <a:buFont typeface="+mj-lt"/>
              <a:buAutoNum type="arabicPeriod" startAt="4"/>
            </a:pPr>
            <a:r>
              <a:rPr lang="en-US" sz="2000" dirty="0"/>
              <a:t>For dictionary </a:t>
            </a:r>
            <a:r>
              <a:rPr lang="en-US" sz="2000" i="1" dirty="0"/>
              <a:t>d = {'apples’ : 0.66, 'pears’ : 1.25, 'bananas’ :   0.49}, </a:t>
            </a:r>
            <a:r>
              <a:rPr lang="en-US" sz="2000" dirty="0"/>
              <a:t>which  of the following correctly updates the  price of bananas. </a:t>
            </a:r>
          </a:p>
          <a:p>
            <a:pPr marL="971550" lvl="1" indent="-514350" algn="just">
              <a:buFont typeface="+mj-lt"/>
              <a:buAutoNum type="alphaLcParenR"/>
            </a:pPr>
            <a:r>
              <a:rPr lang="en-US" sz="2000" dirty="0"/>
              <a:t>d[2] = 0.52 </a:t>
            </a:r>
          </a:p>
          <a:p>
            <a:pPr marL="971550" lvl="1" indent="-514350" algn="just">
              <a:buFont typeface="+mj-lt"/>
              <a:buAutoNum type="alphaLcParenR"/>
            </a:pPr>
            <a:r>
              <a:rPr lang="en-US" sz="2000" dirty="0"/>
              <a:t>d[0.49] = 0.52</a:t>
            </a:r>
          </a:p>
          <a:p>
            <a:pPr marL="971550" lvl="1" indent="-514350" algn="just">
              <a:buFont typeface="+mj-lt"/>
              <a:buAutoNum type="alphaLcParenR"/>
            </a:pPr>
            <a:r>
              <a:rPr lang="en-US" sz="2000" b="1" dirty="0"/>
              <a:t>d['bananas’] = 0.52 </a:t>
            </a:r>
          </a:p>
        </p:txBody>
      </p:sp>
    </p:spTree>
    <p:extLst>
      <p:ext uri="{BB962C8B-B14F-4D97-AF65-F5344CB8AC3E}">
        <p14:creationId xmlns:p14="http://schemas.microsoft.com/office/powerpoint/2010/main" xmlns="" val="2844158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C9EAC80-A07A-4384-94F6-88FF307384F8}"/>
              </a:ext>
            </a:extLst>
          </p:cNvPr>
          <p:cNvSpPr/>
          <p:nvPr/>
        </p:nvSpPr>
        <p:spPr>
          <a:xfrm>
            <a:off x="4521531" y="2967335"/>
            <a:ext cx="314893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</a:p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xmlns="" val="3148370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9D5F5-FC1A-4B40-A90B-B48A55790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Non-Sequential 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FFBE9D-B843-47DB-955D-911E23A58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Likes List and tuples are the sequential collections where elements are ordered accessed through by their indexes.</a:t>
            </a:r>
          </a:p>
          <a:p>
            <a:endParaRPr lang="en-IN" dirty="0"/>
          </a:p>
          <a:p>
            <a:r>
              <a:rPr lang="en-US" b="0" i="0" dirty="0">
                <a:effectLst/>
              </a:rPr>
              <a:t>Python has two types of non-sequential collections. </a:t>
            </a:r>
          </a:p>
          <a:p>
            <a:pPr lvl="1"/>
            <a:r>
              <a:rPr lang="en-US" sz="2800" dirty="0"/>
              <a:t>D</a:t>
            </a:r>
            <a:r>
              <a:rPr lang="en-US" sz="2800" b="0" i="0" dirty="0">
                <a:effectLst/>
              </a:rPr>
              <a:t>ictionaries </a:t>
            </a:r>
          </a:p>
          <a:p>
            <a:pPr lvl="1"/>
            <a:r>
              <a:rPr lang="en-US" sz="2800" dirty="0"/>
              <a:t>S</a:t>
            </a:r>
            <a:r>
              <a:rPr lang="en-US" sz="2800" b="0" i="0" dirty="0">
                <a:effectLst/>
              </a:rPr>
              <a:t>ets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xmlns="" val="1975026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845B5F-7247-4C4C-BB60-D11E8ED1E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0092"/>
          </a:xfrm>
        </p:spPr>
        <p:txBody>
          <a:bodyPr/>
          <a:lstStyle/>
          <a:p>
            <a:r>
              <a:rPr lang="en-US" dirty="0"/>
              <a:t>Python Dictionaries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52765DC-A9D0-4FAA-8E46-3A523A331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273" y="1374989"/>
            <a:ext cx="11103665" cy="4667037"/>
          </a:xfrm>
        </p:spPr>
        <p:txBody>
          <a:bodyPr>
            <a:normAutofit/>
          </a:bodyPr>
          <a:lstStyle/>
          <a:p>
            <a:r>
              <a:rPr lang="en-US" sz="2400" dirty="0"/>
              <a:t>Dictionaries in Python provides a concept of </a:t>
            </a:r>
            <a:r>
              <a:rPr lang="en-US" sz="2400" i="1" dirty="0"/>
              <a:t>associative data structure, </a:t>
            </a:r>
            <a:r>
              <a:rPr lang="en-US" sz="2400" dirty="0"/>
              <a:t>where the elements of are unordered and accessed by an associated key value instead of index.</a:t>
            </a:r>
            <a:endParaRPr lang="en-US" sz="2400" b="1" dirty="0"/>
          </a:p>
          <a:p>
            <a:r>
              <a:rPr lang="en-US" sz="2400" b="0" i="0" dirty="0">
                <a:solidFill>
                  <a:srgbClr val="000000"/>
                </a:solidFill>
                <a:effectLst/>
              </a:rPr>
              <a:t>A dictionary is a collection which is unordered, changeable (</a:t>
            </a:r>
            <a:r>
              <a:rPr lang="en-US" sz="2400" dirty="0"/>
              <a:t>mutable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) and indexed. In Python dictionaries are written with curly brackets, and they have keys and values.</a:t>
            </a:r>
            <a:endParaRPr lang="en-US" sz="2400" dirty="0"/>
          </a:p>
          <a:p>
            <a:r>
              <a:rPr lang="en-US" sz="2400" b="1" dirty="0"/>
              <a:t>Syntax for declaring dictionaries in Python: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DD11455E-B823-4C74-94D6-E255BD371EA3}"/>
              </a:ext>
            </a:extLst>
          </p:cNvPr>
          <p:cNvGrpSpPr/>
          <p:nvPr/>
        </p:nvGrpSpPr>
        <p:grpSpPr>
          <a:xfrm>
            <a:off x="491157" y="3429000"/>
            <a:ext cx="4568687" cy="2388873"/>
            <a:chOff x="838200" y="4258710"/>
            <a:chExt cx="4568687" cy="238887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AD4AA407-5042-43FB-A0FA-EBE184494AD1}"/>
                </a:ext>
              </a:extLst>
            </p:cNvPr>
            <p:cNvSpPr txBox="1"/>
            <p:nvPr/>
          </p:nvSpPr>
          <p:spPr>
            <a:xfrm>
              <a:off x="838200" y="4708591"/>
              <a:ext cx="4568687" cy="19389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IN" sz="2000" dirty="0" err="1">
                  <a:solidFill>
                    <a:schemeClr val="accent1"/>
                  </a:solidFill>
                </a:rPr>
                <a:t>daily_temps</a:t>
              </a:r>
              <a:r>
                <a:rPr lang="en-IN" sz="2000" dirty="0">
                  <a:solidFill>
                    <a:schemeClr val="accent1"/>
                  </a:solidFill>
                </a:rPr>
                <a:t> </a:t>
              </a:r>
              <a:r>
                <a:rPr lang="en-IN" sz="2000" dirty="0"/>
                <a:t>= </a:t>
              </a:r>
              <a:r>
                <a:rPr lang="en-IN" sz="2000" dirty="0">
                  <a:solidFill>
                    <a:srgbClr val="C00000"/>
                  </a:solidFill>
                </a:rPr>
                <a:t>{</a:t>
              </a:r>
            </a:p>
            <a:p>
              <a:r>
                <a:rPr lang="en-IN" sz="2000" dirty="0">
                  <a:solidFill>
                    <a:srgbClr val="C00000"/>
                  </a:solidFill>
                </a:rPr>
                <a:t>		'sun’:   68.8, </a:t>
              </a:r>
            </a:p>
            <a:p>
              <a:r>
                <a:rPr lang="en-IN" sz="2000" dirty="0">
                  <a:solidFill>
                    <a:srgbClr val="C00000"/>
                  </a:solidFill>
                </a:rPr>
                <a:t>		'mon’:  70.2, '</a:t>
              </a:r>
              <a:r>
                <a:rPr lang="en-IN" sz="2000" dirty="0" err="1">
                  <a:solidFill>
                    <a:srgbClr val="C00000"/>
                  </a:solidFill>
                </a:rPr>
                <a:t>tue</a:t>
              </a:r>
              <a:r>
                <a:rPr lang="en-IN" sz="2000" dirty="0">
                  <a:solidFill>
                    <a:srgbClr val="C00000"/>
                  </a:solidFill>
                </a:rPr>
                <a:t>': 67.2, </a:t>
              </a:r>
            </a:p>
            <a:p>
              <a:r>
                <a:rPr lang="en-IN" sz="2000" dirty="0">
                  <a:solidFill>
                    <a:srgbClr val="C00000"/>
                  </a:solidFill>
                </a:rPr>
                <a:t>		'wed’:  71.8, '</a:t>
              </a:r>
              <a:r>
                <a:rPr lang="en-IN" sz="2000" dirty="0" err="1">
                  <a:solidFill>
                    <a:srgbClr val="C00000"/>
                  </a:solidFill>
                </a:rPr>
                <a:t>thur</a:t>
              </a:r>
              <a:r>
                <a:rPr lang="en-IN" sz="2000" dirty="0">
                  <a:solidFill>
                    <a:srgbClr val="C00000"/>
                  </a:solidFill>
                </a:rPr>
                <a:t>': 73.2, </a:t>
              </a:r>
            </a:p>
            <a:p>
              <a:r>
                <a:rPr lang="en-IN" sz="2000" dirty="0">
                  <a:solidFill>
                    <a:srgbClr val="C00000"/>
                  </a:solidFill>
                </a:rPr>
                <a:t>		'</a:t>
              </a:r>
              <a:r>
                <a:rPr lang="en-IN" sz="2000" dirty="0" err="1">
                  <a:solidFill>
                    <a:srgbClr val="C00000"/>
                  </a:solidFill>
                </a:rPr>
                <a:t>fri</a:t>
              </a:r>
              <a:r>
                <a:rPr lang="en-IN" sz="2000" dirty="0">
                  <a:solidFill>
                    <a:srgbClr val="C00000"/>
                  </a:solidFill>
                </a:rPr>
                <a:t>’:      75.6, 'sat': 74.0</a:t>
              </a:r>
            </a:p>
            <a:p>
              <a:r>
                <a:rPr lang="en-IN" sz="2000" dirty="0">
                  <a:solidFill>
                    <a:srgbClr val="C00000"/>
                  </a:solidFill>
                </a:rPr>
                <a:t>	          }	 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xmlns="" id="{A8AF324E-8AD4-4083-B29E-0A318E7A54CD}"/>
                </a:ext>
              </a:extLst>
            </p:cNvPr>
            <p:cNvCxnSpPr>
              <a:cxnSpLocks/>
            </p:cNvCxnSpPr>
            <p:nvPr/>
          </p:nvCxnSpPr>
          <p:spPr>
            <a:xfrm>
              <a:off x="3008244" y="4628042"/>
              <a:ext cx="0" cy="4383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175E2633-4127-4AE0-92BA-AED871CF3F29}"/>
                </a:ext>
              </a:extLst>
            </p:cNvPr>
            <p:cNvSpPr txBox="1"/>
            <p:nvPr/>
          </p:nvSpPr>
          <p:spPr>
            <a:xfrm>
              <a:off x="2814431" y="4258710"/>
              <a:ext cx="6062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key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C1B4A582-EB5F-4672-98B5-D56174F13157}"/>
                </a:ext>
              </a:extLst>
            </p:cNvPr>
            <p:cNvSpPr txBox="1"/>
            <p:nvPr/>
          </p:nvSpPr>
          <p:spPr>
            <a:xfrm>
              <a:off x="3475384" y="4258710"/>
              <a:ext cx="8680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Value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xmlns="" id="{CFB42F29-E1F1-43D1-BD2F-95522AEB7F99}"/>
                </a:ext>
              </a:extLst>
            </p:cNvPr>
            <p:cNvCxnSpPr>
              <a:cxnSpLocks/>
            </p:cNvCxnSpPr>
            <p:nvPr/>
          </p:nvCxnSpPr>
          <p:spPr>
            <a:xfrm>
              <a:off x="3789294" y="4628042"/>
              <a:ext cx="0" cy="4383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F2A1C33-8800-484B-885D-E9697BDF9F99}"/>
              </a:ext>
            </a:extLst>
          </p:cNvPr>
          <p:cNvSpPr txBox="1"/>
          <p:nvPr/>
        </p:nvSpPr>
        <p:spPr>
          <a:xfrm>
            <a:off x="6048796" y="3729969"/>
            <a:ext cx="5283472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#Example :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Create and print a dictionary</a:t>
            </a:r>
          </a:p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"brand"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"model"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"Mustang"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1964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11734368-7AD3-4D29-AF30-887058FDC649}"/>
              </a:ext>
            </a:extLst>
          </p:cNvPr>
          <p:cNvSpPr txBox="1"/>
          <p:nvPr/>
        </p:nvSpPr>
        <p:spPr>
          <a:xfrm>
            <a:off x="4943269" y="6042026"/>
            <a:ext cx="702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IN" b="1" i="0" dirty="0">
                <a:effectLst/>
                <a:latin typeface="consolas" panose="020B0609020204030204" pitchFamily="49" charset="0"/>
              </a:rPr>
              <a:t>Output:</a:t>
            </a:r>
          </a:p>
          <a:p>
            <a:r>
              <a:rPr lang="en-IN" b="0" i="0" dirty="0">
                <a:effectLst/>
                <a:latin typeface="consolas" panose="020B0609020204030204" pitchFamily="49" charset="0"/>
              </a:rPr>
              <a:t>{'brand': 'Ford', 'model': 'Mustang', 'year': 1964}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187747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B1380D-C35A-4DBD-810F-112EF3AC6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6488"/>
          </a:xfrm>
        </p:spPr>
        <p:txBody>
          <a:bodyPr/>
          <a:lstStyle/>
          <a:p>
            <a:r>
              <a:rPr lang="en-IN" dirty="0"/>
              <a:t>Accessing Items in 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E2105EB-A48C-4AA9-BBE4-D4B83D295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271588"/>
            <a:ext cx="11523594" cy="5414962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</a:rPr>
              <a:t>You can access the items of a dictionary by </a:t>
            </a:r>
            <a:r>
              <a:rPr lang="en-US" sz="2400" b="0" i="0" dirty="0">
                <a:solidFill>
                  <a:srgbClr val="C00000"/>
                </a:solidFill>
                <a:effectLst/>
              </a:rPr>
              <a:t>referring to its key name, inside square brackets </a:t>
            </a:r>
            <a:r>
              <a:rPr lang="en-US" sz="2400" b="1" dirty="0">
                <a:solidFill>
                  <a:srgbClr val="000000"/>
                </a:solidFill>
              </a:rPr>
              <a:t>or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using </a:t>
            </a:r>
            <a:r>
              <a:rPr lang="en-US" sz="2400" b="0" i="0" dirty="0">
                <a:solidFill>
                  <a:srgbClr val="C00000"/>
                </a:solidFill>
                <a:effectLst/>
              </a:rPr>
              <a:t>get() 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method by passing key name: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endParaRPr lang="en-US" sz="2400" b="0" i="0" dirty="0">
              <a:solidFill>
                <a:srgbClr val="000000"/>
              </a:solidFill>
              <a:effectLst/>
            </a:endParaRPr>
          </a:p>
          <a:p>
            <a:endParaRPr lang="en-US" sz="2400" dirty="0">
              <a:solidFill>
                <a:srgbClr val="000000"/>
              </a:solidFill>
            </a:endParaRPr>
          </a:p>
          <a:p>
            <a:endParaRPr lang="en-US" sz="2400" b="0" i="0" dirty="0">
              <a:solidFill>
                <a:srgbClr val="000000"/>
              </a:solidFill>
              <a:effectLst/>
            </a:endParaRPr>
          </a:p>
          <a:p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400" b="0" i="0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</a:rPr>
              <a:t>Change Values:  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You can change the value of a specific item by referring to its key name:</a:t>
            </a:r>
          </a:p>
          <a:p>
            <a:endParaRPr lang="en-US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8F8CF3E-24F0-4440-AB1B-33D2A5E57C0F}"/>
              </a:ext>
            </a:extLst>
          </p:cNvPr>
          <p:cNvSpPr txBox="1"/>
          <p:nvPr/>
        </p:nvSpPr>
        <p:spPr>
          <a:xfrm>
            <a:off x="1127264" y="2219368"/>
            <a:ext cx="4667243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#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Get the value of the "model" key</a:t>
            </a:r>
          </a:p>
          <a:p>
            <a:pPr algn="l"/>
            <a:r>
              <a:rPr lang="en-US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"brand"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"model"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"Mustang"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1964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n-US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lang="en-US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["model"]</a:t>
            </a:r>
          </a:p>
          <a:p>
            <a:pPr algn="l"/>
            <a:r>
              <a:rPr lang="en-US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0EAB5A9-431D-4BD0-B021-1FB7BD3EB71F}"/>
              </a:ext>
            </a:extLst>
          </p:cNvPr>
          <p:cNvSpPr txBox="1"/>
          <p:nvPr/>
        </p:nvSpPr>
        <p:spPr>
          <a:xfrm>
            <a:off x="5384935" y="3456916"/>
            <a:ext cx="4030528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IN" b="1" i="0" dirty="0">
                <a:effectLst/>
                <a:latin typeface="consolas" panose="020B0609020204030204" pitchFamily="49" charset="0"/>
              </a:rPr>
              <a:t>Output is same in both case:</a:t>
            </a:r>
          </a:p>
          <a:p>
            <a:endParaRPr lang="en-IN" dirty="0">
              <a:latin typeface="consolas" panose="020B0609020204030204" pitchFamily="49" charset="0"/>
            </a:endParaRPr>
          </a:p>
          <a:p>
            <a:r>
              <a:rPr lang="en-IN" b="0" i="0" dirty="0">
                <a:effectLst/>
                <a:latin typeface="consolas" panose="020B0609020204030204" pitchFamily="49" charset="0"/>
              </a:rPr>
              <a:t>Mustang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7E7440E-A151-4350-9305-D61FEA95E7EE}"/>
              </a:ext>
            </a:extLst>
          </p:cNvPr>
          <p:cNvSpPr txBox="1"/>
          <p:nvPr/>
        </p:nvSpPr>
        <p:spPr>
          <a:xfrm>
            <a:off x="6246738" y="2219912"/>
            <a:ext cx="573405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#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Geting value of "model" key using </a:t>
            </a:r>
            <a:r>
              <a:rPr lang="en-US" b="1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get():</a:t>
            </a:r>
          </a:p>
          <a:p>
            <a:pPr algn="l"/>
            <a:endParaRPr lang="en-US" b="0" i="0" dirty="0">
              <a:solidFill>
                <a:srgbClr val="FF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n-US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thisdict.get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"model"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3B218ED-0734-4EEA-8CCB-D3BE20ECB7B0}"/>
              </a:ext>
            </a:extLst>
          </p:cNvPr>
          <p:cNvSpPr txBox="1"/>
          <p:nvPr/>
        </p:nvSpPr>
        <p:spPr>
          <a:xfrm>
            <a:off x="582578" y="5365245"/>
            <a:ext cx="4807226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#Example: Change the "year" to 2018: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2018</a:t>
            </a:r>
          </a:p>
          <a:p>
            <a:pPr algn="l"/>
            <a:r>
              <a:rPr lang="en-IN" b="1" dirty="0">
                <a:solidFill>
                  <a:schemeClr val="accent1"/>
                </a:solidFill>
                <a:latin typeface="Consolas" panose="020B0609020204030204" pitchFamily="49" charset="0"/>
              </a:rPr>
              <a:t>print</a:t>
            </a:r>
            <a:r>
              <a:rPr lang="en-IN" dirty="0">
                <a:latin typeface="Consolas" panose="020B0609020204030204" pitchFamily="49" charset="0"/>
              </a:rPr>
              <a:t>(</a:t>
            </a:r>
            <a:r>
              <a:rPr lang="en-IN" dirty="0" err="1">
                <a:latin typeface="Consolas" panose="020B0609020204030204" pitchFamily="49" charset="0"/>
              </a:rPr>
              <a:t>thisdict</a:t>
            </a:r>
            <a:r>
              <a:rPr lang="en-IN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13AAEE3F-85EE-475A-86A8-91EE33DFBA7F}"/>
              </a:ext>
            </a:extLst>
          </p:cNvPr>
          <p:cNvSpPr txBox="1"/>
          <p:nvPr/>
        </p:nvSpPr>
        <p:spPr>
          <a:xfrm>
            <a:off x="5464447" y="5642244"/>
            <a:ext cx="659586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IN" b="1" i="0" dirty="0">
                <a:effectLst/>
                <a:latin typeface="consolas" panose="020B0609020204030204" pitchFamily="49" charset="0"/>
              </a:rPr>
              <a:t>Output:</a:t>
            </a:r>
          </a:p>
          <a:p>
            <a:endParaRPr lang="en-IN" dirty="0">
              <a:latin typeface="consolas" panose="020B0609020204030204" pitchFamily="49" charset="0"/>
            </a:endParaRPr>
          </a:p>
          <a:p>
            <a:r>
              <a:rPr lang="en-IN" b="0" i="0" dirty="0">
                <a:effectLst/>
                <a:latin typeface="consolas" panose="020B0609020204030204" pitchFamily="49" charset="0"/>
              </a:rPr>
              <a:t>{'brand': 'Ford', 'model': 'Mustang', 'year': 2018}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99414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53EDD3-ADAC-47BC-8978-4BC423795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2614"/>
          </a:xfrm>
        </p:spPr>
        <p:txBody>
          <a:bodyPr/>
          <a:lstStyle/>
          <a:p>
            <a:r>
              <a:rPr lang="en-IN" dirty="0"/>
              <a:t>Indexed vs. Associative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895752-7B6E-4FEE-BD51-30FBF2983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sz="2400" dirty="0"/>
              <a:t>The syntax for accessing an element of a dictionary is the same as for accessing elements of sequence types, except that a key value is used within the square brackets instead of an index value: </a:t>
            </a:r>
            <a:r>
              <a:rPr lang="en-US" sz="2400" i="1" dirty="0" err="1">
                <a:solidFill>
                  <a:srgbClr val="C00000"/>
                </a:solidFill>
              </a:rPr>
              <a:t>daily_temps</a:t>
            </a:r>
            <a:r>
              <a:rPr lang="en-US" sz="2400" i="1" dirty="0">
                <a:solidFill>
                  <a:srgbClr val="C00000"/>
                </a:solidFill>
              </a:rPr>
              <a:t>['sun']</a:t>
            </a:r>
            <a:endParaRPr lang="en-IN" sz="2400" i="1" dirty="0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D289545-037C-42F2-81EF-3EAA203F9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32" y="2947751"/>
            <a:ext cx="9637392" cy="336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1265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36AA47-E003-4046-84FE-8BA1AAE81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10515600" cy="880579"/>
          </a:xfrm>
        </p:spPr>
        <p:txBody>
          <a:bodyPr>
            <a:normAutofit/>
          </a:bodyPr>
          <a:lstStyle/>
          <a:p>
            <a:r>
              <a:rPr lang="en-US" sz="4000" dirty="0"/>
              <a:t>Operations for Dynamically Manipulating Dictionaries</a:t>
            </a:r>
            <a:endParaRPr lang="en-IN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8A9D09D-632C-4CF1-99D9-418BA6CE1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86" y="1261903"/>
            <a:ext cx="10887076" cy="523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51550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53C66A-6ED2-45AA-9008-B6A18D026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1975"/>
          </a:xfrm>
        </p:spPr>
        <p:txBody>
          <a:bodyPr>
            <a:noAutofit/>
          </a:bodyPr>
          <a:lstStyle/>
          <a:p>
            <a:r>
              <a:rPr lang="en-IN" dirty="0"/>
              <a:t>Loop Through a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0FC755-7E28-4976-A635-035685C53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638" y="1351722"/>
            <a:ext cx="11372850" cy="5306253"/>
          </a:xfrm>
        </p:spPr>
        <p:txBody>
          <a:bodyPr/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You can loop through a dictionary by using a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 loop.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When looping through a dictionary, the return value are the 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keys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 of the dictionary.</a:t>
            </a:r>
          </a:p>
          <a:p>
            <a:endParaRPr lang="en-IN" sz="2400" dirty="0"/>
          </a:p>
          <a:p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Python also provides methods to return the 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values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 as well.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5EC101F-1BEE-4C69-8FEF-613BF2083E5F}"/>
              </a:ext>
            </a:extLst>
          </p:cNvPr>
          <p:cNvSpPr txBox="1"/>
          <p:nvPr/>
        </p:nvSpPr>
        <p:spPr>
          <a:xfrm>
            <a:off x="794768" y="2326303"/>
            <a:ext cx="603465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B050"/>
                </a:solidFill>
                <a:effectLst/>
                <a:latin typeface="Segoe UI" panose="020B0502040204020203" pitchFamily="34" charset="0"/>
              </a:rPr>
              <a:t>#</a:t>
            </a:r>
            <a:r>
              <a:rPr lang="en-US" b="0" i="0" dirty="0">
                <a:solidFill>
                  <a:srgbClr val="00B050"/>
                </a:solidFill>
                <a:effectLst/>
                <a:latin typeface="Verdana" panose="020B0604030504040204" pitchFamily="34" charset="0"/>
              </a:rPr>
              <a:t>Print all key names in the dictionary, one by one: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63F7A1E-0211-48D5-AC98-CF3614F53593}"/>
              </a:ext>
            </a:extLst>
          </p:cNvPr>
          <p:cNvSpPr txBox="1"/>
          <p:nvPr/>
        </p:nvSpPr>
        <p:spPr>
          <a:xfrm>
            <a:off x="8708439" y="2228078"/>
            <a:ext cx="219986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IN" b="1" i="0" dirty="0">
                <a:effectLst/>
                <a:latin typeface="consolas" panose="020B0609020204030204" pitchFamily="49" charset="0"/>
              </a:rPr>
              <a:t>Output:</a:t>
            </a:r>
          </a:p>
          <a:p>
            <a:r>
              <a:rPr lang="en-IN" b="0" i="0" dirty="0">
                <a:effectLst/>
                <a:latin typeface="consolas" panose="020B0609020204030204" pitchFamily="49" charset="0"/>
              </a:rPr>
              <a:t>brand</a:t>
            </a:r>
            <a:r>
              <a:rPr lang="en-IN" dirty="0"/>
              <a:t/>
            </a:r>
            <a:br>
              <a:rPr lang="en-IN" dirty="0"/>
            </a:br>
            <a:r>
              <a:rPr lang="en-IN" b="0" i="0" dirty="0">
                <a:effectLst/>
                <a:latin typeface="consolas" panose="020B0609020204030204" pitchFamily="49" charset="0"/>
              </a:rPr>
              <a:t>model</a:t>
            </a:r>
            <a:r>
              <a:rPr lang="en-IN" dirty="0"/>
              <a:t/>
            </a:r>
            <a:br>
              <a:rPr lang="en-IN" dirty="0"/>
            </a:br>
            <a:r>
              <a:rPr lang="en-IN" b="0" i="0" dirty="0">
                <a:effectLst/>
                <a:latin typeface="consolas" panose="020B0609020204030204" pitchFamily="49" charset="0"/>
              </a:rPr>
              <a:t>year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B866F55-EE5F-44C2-B7FA-5462BDB6863A}"/>
              </a:ext>
            </a:extLst>
          </p:cNvPr>
          <p:cNvSpPr txBox="1"/>
          <p:nvPr/>
        </p:nvSpPr>
        <p:spPr>
          <a:xfrm>
            <a:off x="838198" y="4242017"/>
            <a:ext cx="7182679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B050"/>
                </a:solidFill>
                <a:effectLst/>
                <a:latin typeface="Verdana" panose="020B0604030504040204" pitchFamily="34" charset="0"/>
              </a:rPr>
              <a:t>#P</a:t>
            </a:r>
            <a:r>
              <a:rPr lang="en-US" b="0" i="0" dirty="0">
                <a:solidFill>
                  <a:srgbClr val="00B050"/>
                </a:solidFill>
                <a:effectLst/>
                <a:latin typeface="Verdana" panose="020B0604030504040204" pitchFamily="34" charset="0"/>
              </a:rPr>
              <a:t>rint all </a:t>
            </a:r>
            <a:r>
              <a:rPr lang="en-US" b="0" i="1" dirty="0">
                <a:solidFill>
                  <a:srgbClr val="00B050"/>
                </a:solidFill>
                <a:effectLst/>
                <a:latin typeface="Verdana" panose="020B0604030504040204" pitchFamily="34" charset="0"/>
              </a:rPr>
              <a:t>values</a:t>
            </a:r>
            <a:r>
              <a:rPr lang="en-US" b="0" i="0" dirty="0">
                <a:solidFill>
                  <a:srgbClr val="00B050"/>
                </a:solidFill>
                <a:effectLst/>
                <a:latin typeface="Verdana" panose="020B0604030504040204" pitchFamily="34" charset="0"/>
              </a:rPr>
              <a:t> in the dictionary, one by one:</a:t>
            </a:r>
            <a:endParaRPr lang="en-US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[x])</a:t>
            </a:r>
          </a:p>
          <a:p>
            <a:pPr algn="l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</a:rPr>
              <a:t>#You can also use the 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values()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</a:rPr>
              <a:t> method to return values of a dictionary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thisdict.values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1D3B304-491E-470F-B110-9EB3D58657D4}"/>
              </a:ext>
            </a:extLst>
          </p:cNvPr>
          <p:cNvSpPr txBox="1"/>
          <p:nvPr/>
        </p:nvSpPr>
        <p:spPr>
          <a:xfrm>
            <a:off x="8576693" y="4796014"/>
            <a:ext cx="219986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IN" b="1" i="0" dirty="0">
                <a:effectLst/>
                <a:latin typeface="consolas" panose="020B0609020204030204" pitchFamily="49" charset="0"/>
              </a:rPr>
              <a:t>Output:</a:t>
            </a:r>
          </a:p>
          <a:p>
            <a:r>
              <a:rPr lang="en-IN" b="0" i="0" dirty="0">
                <a:effectLst/>
                <a:latin typeface="consolas" panose="020B0609020204030204" pitchFamily="49" charset="0"/>
              </a:rPr>
              <a:t>Ford</a:t>
            </a:r>
            <a:r>
              <a:rPr lang="en-IN" dirty="0"/>
              <a:t/>
            </a:r>
            <a:br>
              <a:rPr lang="en-IN" dirty="0"/>
            </a:br>
            <a:r>
              <a:rPr lang="en-IN" b="0" i="0" dirty="0">
                <a:effectLst/>
                <a:latin typeface="consolas" panose="020B0609020204030204" pitchFamily="49" charset="0"/>
              </a:rPr>
              <a:t>Mustang</a:t>
            </a:r>
            <a:r>
              <a:rPr lang="en-IN" dirty="0"/>
              <a:t/>
            </a:r>
            <a:br>
              <a:rPr lang="en-IN" dirty="0"/>
            </a:br>
            <a:r>
              <a:rPr lang="en-IN" b="0" i="0" dirty="0">
                <a:effectLst/>
                <a:latin typeface="consolas" panose="020B0609020204030204" pitchFamily="49" charset="0"/>
              </a:rPr>
              <a:t>1964</a:t>
            </a:r>
            <a:endParaRPr lang="en-IN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xmlns="" id="{4D4D9296-30F7-4B04-8EAB-FA019C6D3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8" y="5750717"/>
            <a:ext cx="65" cy="456479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0521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53C66A-6ED2-45AA-9008-B6A18D026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2650"/>
          </a:xfrm>
        </p:spPr>
        <p:txBody>
          <a:bodyPr>
            <a:noAutofit/>
          </a:bodyPr>
          <a:lstStyle/>
          <a:p>
            <a:r>
              <a:rPr lang="en-IN" dirty="0"/>
              <a:t>Loop Through a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0FC755-7E28-4976-A635-035685C53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638" y="1728788"/>
            <a:ext cx="11372850" cy="4929187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Loop through both 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keys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and 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values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by using 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items()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endParaRPr lang="en-IN" sz="2400" dirty="0"/>
          </a:p>
          <a:p>
            <a:endParaRPr lang="en-IN" sz="2400" dirty="0"/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5EC101F-1BEE-4C69-8FEF-613BF2083E5F}"/>
              </a:ext>
            </a:extLst>
          </p:cNvPr>
          <p:cNvSpPr txBox="1"/>
          <p:nvPr/>
        </p:nvSpPr>
        <p:spPr>
          <a:xfrm>
            <a:off x="838197" y="2706085"/>
            <a:ext cx="5619423" cy="31700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2000" b="1" i="0" dirty="0">
                <a:solidFill>
                  <a:srgbClr val="00B050"/>
                </a:solidFill>
                <a:effectLst/>
                <a:latin typeface="Segoe UI" panose="020B0502040204020203" pitchFamily="34" charset="0"/>
              </a:rPr>
              <a:t>#Example</a:t>
            </a:r>
            <a:r>
              <a:rPr lang="en-US" sz="2000" b="0" i="0" dirty="0">
                <a:solidFill>
                  <a:srgbClr val="00B050"/>
                </a:solidFill>
                <a:effectLst/>
                <a:latin typeface="Verdana" panose="020B0604030504040204" pitchFamily="34" charset="0"/>
              </a:rPr>
              <a:t>:</a:t>
            </a:r>
          </a:p>
          <a:p>
            <a:pPr algn="l"/>
            <a:endParaRPr lang="en-US" sz="2000" b="0" i="0" dirty="0">
              <a:solidFill>
                <a:srgbClr val="00B05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 "brand": "Ford",</a:t>
            </a:r>
            <a:br>
              <a:rPr lang="en-US" sz="2000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  "model": "Mustang",</a:t>
            </a:r>
            <a:br>
              <a:rPr lang="en-US" sz="2000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  "year": 1964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x, y 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thisdict.</a:t>
            </a:r>
            <a:r>
              <a:rPr lang="en-US" sz="2000" b="0" i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(x, y)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1D3B304-491E-470F-B110-9EB3D58657D4}"/>
              </a:ext>
            </a:extLst>
          </p:cNvPr>
          <p:cNvSpPr txBox="1"/>
          <p:nvPr/>
        </p:nvSpPr>
        <p:spPr>
          <a:xfrm>
            <a:off x="7110412" y="3189240"/>
            <a:ext cx="3424677" cy="16312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IN" sz="2000" b="1" i="0" dirty="0">
                <a:effectLst/>
                <a:latin typeface="consolas" panose="020B0609020204030204" pitchFamily="49" charset="0"/>
              </a:rPr>
              <a:t>Output:</a:t>
            </a:r>
          </a:p>
          <a:p>
            <a:endParaRPr lang="en-IN" sz="2000" b="1" i="0" dirty="0">
              <a:effectLst/>
              <a:latin typeface="consolas" panose="020B0609020204030204" pitchFamily="49" charset="0"/>
            </a:endParaRPr>
          </a:p>
          <a:p>
            <a:r>
              <a:rPr lang="en-IN" sz="2000" b="0" i="0" dirty="0">
                <a:effectLst/>
                <a:latin typeface="consolas" panose="020B0609020204030204" pitchFamily="49" charset="0"/>
              </a:rPr>
              <a:t>brand Ford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b="0" i="0" dirty="0">
                <a:effectLst/>
                <a:latin typeface="consolas" panose="020B0609020204030204" pitchFamily="49" charset="0"/>
              </a:rPr>
              <a:t>model Mustang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b="0" i="0" dirty="0">
                <a:effectLst/>
                <a:latin typeface="consolas" panose="020B0609020204030204" pitchFamily="49" charset="0"/>
              </a:rPr>
              <a:t>year 1964</a:t>
            </a:r>
            <a:endParaRPr lang="en-IN" sz="2000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xmlns="" id="{4D4D9296-30F7-4B04-8EAB-FA019C6D3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8" y="5750717"/>
            <a:ext cx="65" cy="456479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6509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1328</Words>
  <Application>Microsoft Office PowerPoint</Application>
  <PresentationFormat>Custom</PresentationFormat>
  <Paragraphs>267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Computational Thinking with Programming</vt:lpstr>
      <vt:lpstr>Lecture Contents</vt:lpstr>
      <vt:lpstr>Non-Sequential Collections</vt:lpstr>
      <vt:lpstr>Python Dictionaries</vt:lpstr>
      <vt:lpstr>Accessing Items in Dictionaries</vt:lpstr>
      <vt:lpstr>Indexed vs. Associative Data Structure</vt:lpstr>
      <vt:lpstr>Operations for Dynamically Manipulating Dictionaries</vt:lpstr>
      <vt:lpstr>Loop Through a Dictionary</vt:lpstr>
      <vt:lpstr>Loop Through a Dictionary</vt:lpstr>
      <vt:lpstr>Dictionary Checking and Length </vt:lpstr>
      <vt:lpstr>Adding and Removing Items in Dictionary</vt:lpstr>
      <vt:lpstr>Removing Items from Dictionary</vt:lpstr>
      <vt:lpstr>Delete or Empties Dictionary</vt:lpstr>
      <vt:lpstr>Copy Dictionaries</vt:lpstr>
      <vt:lpstr>Nested Dictionaries</vt:lpstr>
      <vt:lpstr>Nested Dictionaries</vt:lpstr>
      <vt:lpstr>The dict() Constructor</vt:lpstr>
      <vt:lpstr>Dictionary Methods  (Python provides a several of built-in methods that you can use on dictionaries.)</vt:lpstr>
      <vt:lpstr>Exercise</vt:lpstr>
      <vt:lpstr>MCQs</vt:lpstr>
      <vt:lpstr>MCQs: Answers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Thinking with Programming</dc:title>
  <dc:creator>Dr. Vijaypal Singh Rathor</dc:creator>
  <cp:lastModifiedBy>home</cp:lastModifiedBy>
  <cp:revision>7</cp:revision>
  <dcterms:created xsi:type="dcterms:W3CDTF">2020-08-31T11:03:29Z</dcterms:created>
  <dcterms:modified xsi:type="dcterms:W3CDTF">2020-09-01T16:36:28Z</dcterms:modified>
</cp:coreProperties>
</file>