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4" r:id="rId2"/>
    <p:sldId id="454" r:id="rId3"/>
    <p:sldId id="455" r:id="rId4"/>
    <p:sldId id="456" r:id="rId5"/>
    <p:sldId id="373" r:id="rId6"/>
    <p:sldId id="457" r:id="rId7"/>
    <p:sldId id="458" r:id="rId8"/>
    <p:sldId id="459" r:id="rId9"/>
    <p:sldId id="460" r:id="rId10"/>
    <p:sldId id="381" r:id="rId11"/>
    <p:sldId id="462" r:id="rId12"/>
    <p:sldId id="463" r:id="rId13"/>
    <p:sldId id="382" r:id="rId14"/>
    <p:sldId id="464" r:id="rId15"/>
    <p:sldId id="465" r:id="rId16"/>
    <p:sldId id="384" r:id="rId17"/>
    <p:sldId id="466" r:id="rId18"/>
    <p:sldId id="393" r:id="rId19"/>
    <p:sldId id="467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1C849-E5E7-49FE-977A-098D6E7BADDD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04D1836B-BB01-429A-BF52-05EBFD101CDD}">
      <dgm:prSet/>
      <dgm:spPr/>
      <dgm:t>
        <a:bodyPr/>
        <a:lstStyle/>
        <a:p>
          <a:r>
            <a:rPr lang="en-US"/>
            <a:t>Bitwise operators act on operands as if they were string of binary digits. </a:t>
          </a:r>
          <a:endParaRPr lang="en-IN"/>
        </a:p>
      </dgm:t>
    </dgm:pt>
    <dgm:pt modelId="{7840B619-851A-4577-853C-C325D6BF3FC2}" type="parTrans" cxnId="{BF83CEB7-EFE6-4008-977C-F020E9C1AD25}">
      <dgm:prSet/>
      <dgm:spPr/>
      <dgm:t>
        <a:bodyPr/>
        <a:lstStyle/>
        <a:p>
          <a:endParaRPr lang="en-IN"/>
        </a:p>
      </dgm:t>
    </dgm:pt>
    <dgm:pt modelId="{8B4C772B-D457-4134-AAC6-9732110A0D4F}" type="sibTrans" cxnId="{BF83CEB7-EFE6-4008-977C-F020E9C1AD25}">
      <dgm:prSet/>
      <dgm:spPr/>
      <dgm:t>
        <a:bodyPr/>
        <a:lstStyle/>
        <a:p>
          <a:endParaRPr lang="en-IN"/>
        </a:p>
      </dgm:t>
    </dgm:pt>
    <dgm:pt modelId="{870607E7-3DB0-44E2-927E-4533F3230D47}">
      <dgm:prSet/>
      <dgm:spPr/>
      <dgm:t>
        <a:bodyPr/>
        <a:lstStyle/>
        <a:p>
          <a:r>
            <a:rPr lang="en-US"/>
            <a:t>It operates bit by bit.</a:t>
          </a:r>
          <a:endParaRPr lang="en-IN"/>
        </a:p>
      </dgm:t>
    </dgm:pt>
    <dgm:pt modelId="{0294D73D-AAAE-4361-953B-17CEB9497B43}" type="parTrans" cxnId="{2F1C5F40-3DCB-43D6-89A8-A50A7F86569B}">
      <dgm:prSet/>
      <dgm:spPr/>
      <dgm:t>
        <a:bodyPr/>
        <a:lstStyle/>
        <a:p>
          <a:endParaRPr lang="en-IN"/>
        </a:p>
      </dgm:t>
    </dgm:pt>
    <dgm:pt modelId="{3DCDDA6A-DA71-41CA-8AA2-36C6FEA8EA4C}" type="sibTrans" cxnId="{2F1C5F40-3DCB-43D6-89A8-A50A7F86569B}">
      <dgm:prSet/>
      <dgm:spPr/>
      <dgm:t>
        <a:bodyPr/>
        <a:lstStyle/>
        <a:p>
          <a:endParaRPr lang="en-IN"/>
        </a:p>
      </dgm:t>
    </dgm:pt>
    <dgm:pt modelId="{2E38C07F-14B6-458E-B4FD-2F2306BA3195}">
      <dgm:prSet/>
      <dgm:spPr/>
      <dgm:t>
        <a:bodyPr/>
        <a:lstStyle/>
        <a:p>
          <a:r>
            <a:rPr lang="en-US" dirty="0"/>
            <a:t>2 is 10 in binary and 7 is 111.</a:t>
          </a:r>
          <a:endParaRPr lang="en-IN" dirty="0"/>
        </a:p>
      </dgm:t>
    </dgm:pt>
    <dgm:pt modelId="{14BF42E2-E006-44EE-AAD8-43680BA0CA6D}" type="parTrans" cxnId="{48E38DC7-0BA2-4CC0-876C-5B61DE11E7BE}">
      <dgm:prSet/>
      <dgm:spPr/>
      <dgm:t>
        <a:bodyPr/>
        <a:lstStyle/>
        <a:p>
          <a:endParaRPr lang="en-IN"/>
        </a:p>
      </dgm:t>
    </dgm:pt>
    <dgm:pt modelId="{5711DF66-8B6E-4366-8E52-48EC81E9EFA9}" type="sibTrans" cxnId="{48E38DC7-0BA2-4CC0-876C-5B61DE11E7BE}">
      <dgm:prSet/>
      <dgm:spPr/>
      <dgm:t>
        <a:bodyPr/>
        <a:lstStyle/>
        <a:p>
          <a:endParaRPr lang="en-IN"/>
        </a:p>
      </dgm:t>
    </dgm:pt>
    <dgm:pt modelId="{FB5E410B-C238-4FBF-BC5F-CE33C17107C7}">
      <dgm:prSet/>
      <dgm:spPr/>
      <dgm:t>
        <a:bodyPr/>
        <a:lstStyle/>
        <a:p>
          <a:r>
            <a:rPr lang="en-US" dirty="0"/>
            <a:t>In the table below: </a:t>
          </a:r>
          <a:endParaRPr lang="en-IN" dirty="0"/>
        </a:p>
      </dgm:t>
    </dgm:pt>
    <dgm:pt modelId="{C0F1372B-ED5C-4287-9244-ECD2A7990FD9}" type="parTrans" cxnId="{21C41106-68C2-416E-A400-68BF1414E931}">
      <dgm:prSet/>
      <dgm:spPr/>
      <dgm:t>
        <a:bodyPr/>
        <a:lstStyle/>
        <a:p>
          <a:endParaRPr lang="en-IN"/>
        </a:p>
      </dgm:t>
    </dgm:pt>
    <dgm:pt modelId="{DFA358CF-1DB0-4FA1-ADF7-B268E7036F1D}" type="sibTrans" cxnId="{21C41106-68C2-416E-A400-68BF1414E931}">
      <dgm:prSet/>
      <dgm:spPr/>
      <dgm:t>
        <a:bodyPr/>
        <a:lstStyle/>
        <a:p>
          <a:endParaRPr lang="en-IN"/>
        </a:p>
      </dgm:t>
    </dgm:pt>
    <dgm:pt modelId="{EF01DD94-E529-4B5D-8870-A3054F457626}">
      <dgm:prSet/>
      <dgm:spPr/>
      <dgm:t>
        <a:bodyPr/>
        <a:lstStyle/>
        <a:p>
          <a:r>
            <a:rPr lang="en-US" dirty="0"/>
            <a:t>Let x = 10 (0000 1010 in binary) and y = 4 (0000 0100 in binary)</a:t>
          </a:r>
          <a:endParaRPr lang="en-IN" dirty="0"/>
        </a:p>
      </dgm:t>
    </dgm:pt>
    <dgm:pt modelId="{CC0E7583-F8F1-491E-AA5E-9A5D91C8FD55}" type="parTrans" cxnId="{058B0771-19F9-41CF-B6B4-EE8055743D01}">
      <dgm:prSet/>
      <dgm:spPr/>
      <dgm:t>
        <a:bodyPr/>
        <a:lstStyle/>
        <a:p>
          <a:endParaRPr lang="en-IN"/>
        </a:p>
      </dgm:t>
    </dgm:pt>
    <dgm:pt modelId="{18172BB9-E06C-4D30-BD9A-CB77AD6FACB6}" type="sibTrans" cxnId="{058B0771-19F9-41CF-B6B4-EE8055743D01}">
      <dgm:prSet/>
      <dgm:spPr/>
      <dgm:t>
        <a:bodyPr/>
        <a:lstStyle/>
        <a:p>
          <a:endParaRPr lang="en-IN"/>
        </a:p>
      </dgm:t>
    </dgm:pt>
    <dgm:pt modelId="{60C1B2F1-450F-44B5-A07E-C3698E84EAE3}" type="pres">
      <dgm:prSet presAssocID="{2931C849-E5E7-49FE-977A-098D6E7BADDD}" presName="linear" presStyleCnt="0">
        <dgm:presLayoutVars>
          <dgm:animLvl val="lvl"/>
          <dgm:resizeHandles val="exact"/>
        </dgm:presLayoutVars>
      </dgm:prSet>
      <dgm:spPr/>
    </dgm:pt>
    <dgm:pt modelId="{1F1194E8-441B-4150-A412-E2648D6E46F1}" type="pres">
      <dgm:prSet presAssocID="{04D1836B-BB01-429A-BF52-05EBFD101C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ADED89-DE6B-4ED5-B9D5-88781C158D25}" type="pres">
      <dgm:prSet presAssocID="{8B4C772B-D457-4134-AAC6-9732110A0D4F}" presName="spacer" presStyleCnt="0"/>
      <dgm:spPr/>
    </dgm:pt>
    <dgm:pt modelId="{B3A6E517-48D7-4E92-8EA3-02ADF7616745}" type="pres">
      <dgm:prSet presAssocID="{870607E7-3DB0-44E2-927E-4533F3230D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FF300F-0347-45B3-ADF6-D76023F5141D}" type="pres">
      <dgm:prSet presAssocID="{870607E7-3DB0-44E2-927E-4533F3230D47}" presName="childText" presStyleLbl="revTx" presStyleIdx="0" presStyleCnt="2">
        <dgm:presLayoutVars>
          <dgm:bulletEnabled val="1"/>
        </dgm:presLayoutVars>
      </dgm:prSet>
      <dgm:spPr/>
    </dgm:pt>
    <dgm:pt modelId="{A8B4B09F-A2C7-4A66-97B1-37ECC5F5FD1B}" type="pres">
      <dgm:prSet presAssocID="{FB5E410B-C238-4FBF-BC5F-CE33C17107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9B2E71-CC41-46A2-8B88-AD4F4A5B1174}" type="pres">
      <dgm:prSet presAssocID="{FB5E410B-C238-4FBF-BC5F-CE33C17107C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C41106-68C2-416E-A400-68BF1414E931}" srcId="{2931C849-E5E7-49FE-977A-098D6E7BADDD}" destId="{FB5E410B-C238-4FBF-BC5F-CE33C17107C7}" srcOrd="2" destOrd="0" parTransId="{C0F1372B-ED5C-4287-9244-ECD2A7990FD9}" sibTransId="{DFA358CF-1DB0-4FA1-ADF7-B268E7036F1D}"/>
    <dgm:cxn modelId="{811F390F-52E8-4D0E-BAFE-5D091B66D7CB}" type="presOf" srcId="{EF01DD94-E529-4B5D-8870-A3054F457626}" destId="{969B2E71-CC41-46A2-8B88-AD4F4A5B1174}" srcOrd="0" destOrd="0" presId="urn:microsoft.com/office/officeart/2005/8/layout/vList2"/>
    <dgm:cxn modelId="{2F1C5F40-3DCB-43D6-89A8-A50A7F86569B}" srcId="{2931C849-E5E7-49FE-977A-098D6E7BADDD}" destId="{870607E7-3DB0-44E2-927E-4533F3230D47}" srcOrd="1" destOrd="0" parTransId="{0294D73D-AAAE-4361-953B-17CEB9497B43}" sibTransId="{3DCDDA6A-DA71-41CA-8AA2-36C6FEA8EA4C}"/>
    <dgm:cxn modelId="{058B0771-19F9-41CF-B6B4-EE8055743D01}" srcId="{FB5E410B-C238-4FBF-BC5F-CE33C17107C7}" destId="{EF01DD94-E529-4B5D-8870-A3054F457626}" srcOrd="0" destOrd="0" parTransId="{CC0E7583-F8F1-491E-AA5E-9A5D91C8FD55}" sibTransId="{18172BB9-E06C-4D30-BD9A-CB77AD6FACB6}"/>
    <dgm:cxn modelId="{7E4DAA82-10D7-4A34-90BE-8753478CFBF5}" type="presOf" srcId="{2931C849-E5E7-49FE-977A-098D6E7BADDD}" destId="{60C1B2F1-450F-44B5-A07E-C3698E84EAE3}" srcOrd="0" destOrd="0" presId="urn:microsoft.com/office/officeart/2005/8/layout/vList2"/>
    <dgm:cxn modelId="{7A201F97-E549-4416-B058-0D7A043487B2}" type="presOf" srcId="{FB5E410B-C238-4FBF-BC5F-CE33C17107C7}" destId="{A8B4B09F-A2C7-4A66-97B1-37ECC5F5FD1B}" srcOrd="0" destOrd="0" presId="urn:microsoft.com/office/officeart/2005/8/layout/vList2"/>
    <dgm:cxn modelId="{BF83CEB7-EFE6-4008-977C-F020E9C1AD25}" srcId="{2931C849-E5E7-49FE-977A-098D6E7BADDD}" destId="{04D1836B-BB01-429A-BF52-05EBFD101CDD}" srcOrd="0" destOrd="0" parTransId="{7840B619-851A-4577-853C-C325D6BF3FC2}" sibTransId="{8B4C772B-D457-4134-AAC6-9732110A0D4F}"/>
    <dgm:cxn modelId="{89E9D3C0-9D30-4D1D-86F6-FBA53CC84291}" type="presOf" srcId="{04D1836B-BB01-429A-BF52-05EBFD101CDD}" destId="{1F1194E8-441B-4150-A412-E2648D6E46F1}" srcOrd="0" destOrd="0" presId="urn:microsoft.com/office/officeart/2005/8/layout/vList2"/>
    <dgm:cxn modelId="{943CB2C2-2D34-4ADA-A746-D442BF0553E1}" type="presOf" srcId="{2E38C07F-14B6-458E-B4FD-2F2306BA3195}" destId="{8BFF300F-0347-45B3-ADF6-D76023F5141D}" srcOrd="0" destOrd="0" presId="urn:microsoft.com/office/officeart/2005/8/layout/vList2"/>
    <dgm:cxn modelId="{48E38DC7-0BA2-4CC0-876C-5B61DE11E7BE}" srcId="{870607E7-3DB0-44E2-927E-4533F3230D47}" destId="{2E38C07F-14B6-458E-B4FD-2F2306BA3195}" srcOrd="0" destOrd="0" parTransId="{14BF42E2-E006-44EE-AAD8-43680BA0CA6D}" sibTransId="{5711DF66-8B6E-4366-8E52-48EC81E9EFA9}"/>
    <dgm:cxn modelId="{376D03E3-0E56-4413-AEF8-2589BAE8C8E6}" type="presOf" srcId="{870607E7-3DB0-44E2-927E-4533F3230D47}" destId="{B3A6E517-48D7-4E92-8EA3-02ADF7616745}" srcOrd="0" destOrd="0" presId="urn:microsoft.com/office/officeart/2005/8/layout/vList2"/>
    <dgm:cxn modelId="{2A6FC84E-A803-4143-AF8A-46549D9A44A7}" type="presParOf" srcId="{60C1B2F1-450F-44B5-A07E-C3698E84EAE3}" destId="{1F1194E8-441B-4150-A412-E2648D6E46F1}" srcOrd="0" destOrd="0" presId="urn:microsoft.com/office/officeart/2005/8/layout/vList2"/>
    <dgm:cxn modelId="{588309D8-F853-4FC6-A4E2-E40C1BCDD0F2}" type="presParOf" srcId="{60C1B2F1-450F-44B5-A07E-C3698E84EAE3}" destId="{42ADED89-DE6B-4ED5-B9D5-88781C158D25}" srcOrd="1" destOrd="0" presId="urn:microsoft.com/office/officeart/2005/8/layout/vList2"/>
    <dgm:cxn modelId="{F5887271-06E7-4759-AFFE-DC945E02E1E6}" type="presParOf" srcId="{60C1B2F1-450F-44B5-A07E-C3698E84EAE3}" destId="{B3A6E517-48D7-4E92-8EA3-02ADF7616745}" srcOrd="2" destOrd="0" presId="urn:microsoft.com/office/officeart/2005/8/layout/vList2"/>
    <dgm:cxn modelId="{6F24B5C0-AA43-45E5-BA68-29912E79B4E7}" type="presParOf" srcId="{60C1B2F1-450F-44B5-A07E-C3698E84EAE3}" destId="{8BFF300F-0347-45B3-ADF6-D76023F5141D}" srcOrd="3" destOrd="0" presId="urn:microsoft.com/office/officeart/2005/8/layout/vList2"/>
    <dgm:cxn modelId="{83D161F2-77CA-46F2-BBB7-B7E492CECE60}" type="presParOf" srcId="{60C1B2F1-450F-44B5-A07E-C3698E84EAE3}" destId="{A8B4B09F-A2C7-4A66-97B1-37ECC5F5FD1B}" srcOrd="4" destOrd="0" presId="urn:microsoft.com/office/officeart/2005/8/layout/vList2"/>
    <dgm:cxn modelId="{404DB26B-F355-43B2-B5C3-823780407E5C}" type="presParOf" srcId="{60C1B2F1-450F-44B5-A07E-C3698E84EAE3}" destId="{969B2E71-CC41-46A2-8B88-AD4F4A5B117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194E8-441B-4150-A412-E2648D6E46F1}">
      <dsp:nvSpPr>
        <dsp:cNvPr id="0" name=""/>
        <dsp:cNvSpPr/>
      </dsp:nvSpPr>
      <dsp:spPr>
        <a:xfrm>
          <a:off x="0" y="909"/>
          <a:ext cx="9988826" cy="1113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Bitwise operators act on operands as if they were string of binary digits. </a:t>
          </a:r>
          <a:endParaRPr lang="en-IN" sz="2800" kern="1200"/>
        </a:p>
      </dsp:txBody>
      <dsp:txXfrm>
        <a:off x="54373" y="55282"/>
        <a:ext cx="9880080" cy="1005094"/>
      </dsp:txXfrm>
    </dsp:sp>
    <dsp:sp modelId="{B3A6E517-48D7-4E92-8EA3-02ADF7616745}">
      <dsp:nvSpPr>
        <dsp:cNvPr id="0" name=""/>
        <dsp:cNvSpPr/>
      </dsp:nvSpPr>
      <dsp:spPr>
        <a:xfrm>
          <a:off x="0" y="1195389"/>
          <a:ext cx="9988826" cy="1113840"/>
        </a:xfrm>
        <a:prstGeom prst="round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operates bit by bit.</a:t>
          </a:r>
          <a:endParaRPr lang="en-IN" sz="2800" kern="1200"/>
        </a:p>
      </dsp:txBody>
      <dsp:txXfrm>
        <a:off x="54373" y="1249762"/>
        <a:ext cx="9880080" cy="1005094"/>
      </dsp:txXfrm>
    </dsp:sp>
    <dsp:sp modelId="{8BFF300F-0347-45B3-ADF6-D76023F5141D}">
      <dsp:nvSpPr>
        <dsp:cNvPr id="0" name=""/>
        <dsp:cNvSpPr/>
      </dsp:nvSpPr>
      <dsp:spPr>
        <a:xfrm>
          <a:off x="0" y="2309229"/>
          <a:ext cx="998882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14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2 is 10 in binary and 7 is 111.</a:t>
          </a:r>
          <a:endParaRPr lang="en-IN" sz="2200" kern="1200" dirty="0"/>
        </a:p>
      </dsp:txBody>
      <dsp:txXfrm>
        <a:off x="0" y="2309229"/>
        <a:ext cx="9988826" cy="463680"/>
      </dsp:txXfrm>
    </dsp:sp>
    <dsp:sp modelId="{A8B4B09F-A2C7-4A66-97B1-37ECC5F5FD1B}">
      <dsp:nvSpPr>
        <dsp:cNvPr id="0" name=""/>
        <dsp:cNvSpPr/>
      </dsp:nvSpPr>
      <dsp:spPr>
        <a:xfrm>
          <a:off x="0" y="2772909"/>
          <a:ext cx="9988826" cy="1113840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 the table below: </a:t>
          </a:r>
          <a:endParaRPr lang="en-IN" sz="2800" kern="1200" dirty="0"/>
        </a:p>
      </dsp:txBody>
      <dsp:txXfrm>
        <a:off x="54373" y="2827282"/>
        <a:ext cx="9880080" cy="1005094"/>
      </dsp:txXfrm>
    </dsp:sp>
    <dsp:sp modelId="{969B2E71-CC41-46A2-8B88-AD4F4A5B1174}">
      <dsp:nvSpPr>
        <dsp:cNvPr id="0" name=""/>
        <dsp:cNvSpPr/>
      </dsp:nvSpPr>
      <dsp:spPr>
        <a:xfrm>
          <a:off x="0" y="3886749"/>
          <a:ext cx="9988826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14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Let x = 10 (0000 1010 in binary) and y = 4 (0000 0100 in binary)</a:t>
          </a:r>
          <a:endParaRPr lang="en-IN" sz="2200" kern="1200" dirty="0"/>
        </a:p>
      </dsp:txBody>
      <dsp:txXfrm>
        <a:off x="0" y="3886749"/>
        <a:ext cx="9988826" cy="46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0BC-FE02-4F30-83DB-3E0B230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A10C-A59D-48AF-9632-811512D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D6D4-CF52-4305-BB13-7BD8B40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D00E-72A0-4B17-B690-738C2A8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1DAD-F90F-4108-BB5B-791F104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2D05-109A-40F1-91DE-FACEBC8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DB8E4-4116-455D-A7CC-2EB50622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48FD-9E48-4D00-953F-DCD22FD2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F46A-2FF2-4977-9660-74C2E0C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1E1E-43A7-4DB0-B525-541B9A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3E2D2-1C0D-49D6-87A2-02B506FB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9126D-A3A1-42CD-8EC6-C7428148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21AA-6E0F-4F86-82B7-F35CF4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0CE6-02BC-4218-A79E-8485B06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E781-A5AE-4969-97DC-2EC8BCA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CF41-9D79-4837-AF29-1AB571A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59E8-D057-4651-B4D0-A0F8C345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124C-9E9A-47BD-B987-6546EE6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F95E-B6E4-4189-B7B2-C55F3FE7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105A-C7FE-4A6A-8132-AF4F0F8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7460-1B3B-4B87-A96E-6C5A887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89B1-8C0D-48B5-9B3F-88737814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C938-3109-4F44-93E8-2003667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6A85-65EF-4D66-B65E-1C09654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CCAF-F2F5-4446-B9F8-B6F74E6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EA9A-5C16-4648-8E44-BD4AC65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FE4B-ECD6-42B7-BCC6-9F349143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46E3-CB8C-4528-9A8D-A6D1589E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A7AEC-6DE6-48FB-8812-D7D1287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9785-B820-474B-868E-079C95D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1C86-6AAE-4DA1-A737-F1C7513E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7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EBF6-8152-4E20-8FBA-6F37856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7B15-95D0-4229-B8E6-1D119FEF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DA31-1808-4048-B904-0295AE0A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16F23-72A7-46DE-818B-9444A772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259F3-25C2-42CF-AAE1-1030F29A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B9205-2CF3-4986-A1FB-5AF3E7E9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FD8-C0C6-4960-94F8-43771A0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DE940-E26B-48B6-A2D0-7939F12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1963-6B5C-49E0-A775-ADF750B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04A51-54E5-4DB9-957E-BE5EC47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83E67-008A-43DB-B6D6-948C5DE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B4B2-DE9A-4B86-BBDB-823D0CA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2EFE-9572-4AF2-8ACC-07239F36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8553D-8C4D-4549-B6EA-29F3042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2B49-5A07-4331-BD47-F1BB11B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E38C-E5D1-428D-B128-8125FA4D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D322-447A-4451-B9AF-27CF869B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D1302-CD97-45D5-BAFF-52A7D2CE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4842-3C71-44F9-806B-C1D065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A9CA-B968-46D3-8AA2-A961A44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6F54-E49F-4724-B05B-9E4C952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99A-D39E-4B4A-94C6-888C7D6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953B9-ACDD-491D-89BE-C2EA3AE9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F249C-12F9-4CBB-A891-106A5D3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BC8B7-C38A-4CE8-B53E-204E2E9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990DA-A200-4851-800C-E705C2E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53A10-26E6-46E0-AF64-DF51CC6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11A3-682C-432F-ADAA-7D241F8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53F7-40B0-48C6-82B5-328C32C6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6B9F-C113-45A4-940B-855C466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  <a:pPr/>
              <a:t>10-10-2021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A95B-D3C6-4225-BB4C-CF97DBE7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7FD6-8C30-4215-A723-CDD25733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</a:t>
            </a:r>
            <a:r>
              <a:rPr lang="en-US" sz="3200" b="1">
                <a:solidFill>
                  <a:schemeClr val="bg1"/>
                </a:solidFill>
                <a:latin typeface="Book Antiqua" panose="02040602050305030304" pitchFamily="18" charset="0"/>
              </a:rPr>
              <a:t>Thinking </a:t>
            </a:r>
            <a:r>
              <a:rPr lang="en-US" sz="3200" b="1">
                <a:solidFill>
                  <a:schemeClr val="bg1"/>
                </a:solidFill>
              </a:rPr>
              <a:t>and</a:t>
            </a:r>
            <a:r>
              <a:rPr lang="en-US" sz="3200" b="1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- 5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200276" y="3994951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ook Antiqua" panose="02040602050305030304" pitchFamily="18" charset="0"/>
              </a:rPr>
              <a:t>Boolean, Relational &amp; Logical Operators 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4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1A7-D4A3-4164-89A0-8892A8C6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8EDC7-62CC-46AB-B066-B3DF24C1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6" y="2327338"/>
            <a:ext cx="6543675" cy="281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19DF1-990E-4CF0-BF2E-6DBC0EDD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61" y="3737038"/>
            <a:ext cx="7801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1A7-D4A3-4164-89A0-8892A8C6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Binary Representation of Decimal Numbers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E476D-3466-4B8E-BF43-A9339F95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34" y="1930676"/>
            <a:ext cx="4095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1A7-D4A3-4164-89A0-8892A8C6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Binary Representation of Decimal Numbers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56A9-5401-408A-8E4A-076AA408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90688"/>
            <a:ext cx="8686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242-0152-4E42-8FFF-A27672E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247499-B1C4-44C8-AF6B-399C4E92E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82469"/>
              </p:ext>
            </p:extLst>
          </p:nvPr>
        </p:nvGraphicFramePr>
        <p:xfrm>
          <a:off x="930965" y="1825625"/>
          <a:ext cx="998882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2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242-0152-4E42-8FFF-A27672E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978735-4D6C-4EF9-85C4-F5885C9F1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418349"/>
              </p:ext>
            </p:extLst>
          </p:nvPr>
        </p:nvGraphicFramePr>
        <p:xfrm>
          <a:off x="1628320" y="1690688"/>
          <a:ext cx="8935359" cy="4266910"/>
        </p:xfrm>
        <a:graphic>
          <a:graphicData uri="http://schemas.openxmlformats.org/drawingml/2006/table">
            <a:tbl>
              <a:tblPr/>
              <a:tblGrid>
                <a:gridCol w="3712691">
                  <a:extLst>
                    <a:ext uri="{9D8B030D-6E8A-4147-A177-3AD203B41FA5}">
                      <a16:colId xmlns:a16="http://schemas.microsoft.com/office/drawing/2014/main" val="1019902044"/>
                    </a:ext>
                  </a:extLst>
                </a:gridCol>
                <a:gridCol w="5222668">
                  <a:extLst>
                    <a:ext uri="{9D8B030D-6E8A-4147-A177-3AD203B41FA5}">
                      <a16:colId xmlns:a16="http://schemas.microsoft.com/office/drawing/2014/main" val="3948158144"/>
                    </a:ext>
                  </a:extLst>
                </a:gridCol>
              </a:tblGrid>
              <a:tr h="261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74480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&amp; Binary AND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Operator copies a bit to the result if it exists in both operands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31932"/>
                  </a:ext>
                </a:extLst>
              </a:tr>
              <a:tr h="429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>
                          <a:effectLst/>
                        </a:rPr>
                        <a:t>| Binary 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383611"/>
                  </a:ext>
                </a:extLst>
              </a:tr>
              <a:tr h="5976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^ Binary XOR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It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06779"/>
                  </a:ext>
                </a:extLst>
              </a:tr>
              <a:tr h="5018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~ Binary Ones Complement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It is unary and has the effect of 'flipping' bits.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55480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&lt;&lt; Binary Left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22184"/>
                  </a:ext>
                </a:extLst>
              </a:tr>
              <a:tr h="7656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effectLst/>
                        </a:rPr>
                        <a:t>&gt;&gt; Binary Right Shift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4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4242-0152-4E42-8FFF-A27672EF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1DE34-7C86-4284-80D3-50CF8BE60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37018" r="5963" b="15213"/>
          <a:stretch/>
        </p:blipFill>
        <p:spPr>
          <a:xfrm>
            <a:off x="1802926" y="2271714"/>
            <a:ext cx="8586147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34F-16BD-4B9C-9200-EE6C01D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AND 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3DA9AC-D180-4886-8205-8BBD9E612447}"/>
              </a:ext>
            </a:extLst>
          </p:cNvPr>
          <p:cNvGrpSpPr/>
          <p:nvPr/>
        </p:nvGrpSpPr>
        <p:grpSpPr>
          <a:xfrm>
            <a:off x="838200" y="1827947"/>
            <a:ext cx="8894472" cy="2315898"/>
            <a:chOff x="838200" y="1827947"/>
            <a:chExt cx="6774711" cy="23158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792D77-DF94-48A5-A664-15FC0FFDE701}"/>
                </a:ext>
              </a:extLst>
            </p:cNvPr>
            <p:cNvSpPr/>
            <p:nvPr/>
          </p:nvSpPr>
          <p:spPr>
            <a:xfrm>
              <a:off x="838200" y="1827947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 &amp; 7 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FE5C3C-FB82-4B96-B33A-57B3CBA23D74}"/>
                </a:ext>
              </a:extLst>
            </p:cNvPr>
            <p:cNvSpPr/>
            <p:nvPr/>
          </p:nvSpPr>
          <p:spPr>
            <a:xfrm>
              <a:off x="2459328" y="1827948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as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&amp; 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results in 101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Which is binary for 5.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B06E2-F23F-422E-A1C6-888F9FE29700}"/>
              </a:ext>
            </a:extLst>
          </p:cNvPr>
          <p:cNvGrpSpPr/>
          <p:nvPr/>
        </p:nvGrpSpPr>
        <p:grpSpPr>
          <a:xfrm>
            <a:off x="838200" y="3858742"/>
            <a:ext cx="8894472" cy="2315898"/>
            <a:chOff x="838200" y="3858742"/>
            <a:chExt cx="6774711" cy="231589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1BFD25-F118-4AE9-A3F8-18418B624044}"/>
                </a:ext>
              </a:extLst>
            </p:cNvPr>
            <p:cNvSpPr/>
            <p:nvPr/>
          </p:nvSpPr>
          <p:spPr>
            <a:xfrm>
              <a:off x="838200" y="3858742"/>
              <a:ext cx="1621129" cy="2315898"/>
            </a:xfrm>
            <a:custGeom>
              <a:avLst/>
              <a:gdLst>
                <a:gd name="connsiteX0" fmla="*/ 0 w 2315897"/>
                <a:gd name="connsiteY0" fmla="*/ 0 h 1621128"/>
                <a:gd name="connsiteX1" fmla="*/ 1505333 w 2315897"/>
                <a:gd name="connsiteY1" fmla="*/ 0 h 1621128"/>
                <a:gd name="connsiteX2" fmla="*/ 2315897 w 2315897"/>
                <a:gd name="connsiteY2" fmla="*/ 810564 h 1621128"/>
                <a:gd name="connsiteX3" fmla="*/ 1505333 w 2315897"/>
                <a:gd name="connsiteY3" fmla="*/ 1621128 h 1621128"/>
                <a:gd name="connsiteX4" fmla="*/ 0 w 2315897"/>
                <a:gd name="connsiteY4" fmla="*/ 1621128 h 1621128"/>
                <a:gd name="connsiteX5" fmla="*/ 810564 w 2315897"/>
                <a:gd name="connsiteY5" fmla="*/ 810564 h 1621128"/>
                <a:gd name="connsiteX6" fmla="*/ 0 w 2315897"/>
                <a:gd name="connsiteY6" fmla="*/ 0 h 16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5897" h="1621128">
                  <a:moveTo>
                    <a:pt x="2315896" y="0"/>
                  </a:moveTo>
                  <a:lnTo>
                    <a:pt x="2315896" y="1053733"/>
                  </a:lnTo>
                  <a:lnTo>
                    <a:pt x="1157949" y="1621128"/>
                  </a:lnTo>
                  <a:lnTo>
                    <a:pt x="1" y="1053733"/>
                  </a:lnTo>
                  <a:lnTo>
                    <a:pt x="1" y="0"/>
                  </a:lnTo>
                  <a:lnTo>
                    <a:pt x="1157949" y="567395"/>
                  </a:lnTo>
                  <a:lnTo>
                    <a:pt x="2315896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76" tIns="839139" rIns="28575" bIns="839140" numCol="1" spcCol="1270" anchor="ctr" anchorCtr="0">
              <a:noAutofit/>
            </a:bodyPr>
            <a:lstStyle/>
            <a:p>
              <a:pPr marL="0" marR="0" lvl="0" indent="0" algn="ctr" defTabSz="2000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| 8</a:t>
              </a:r>
              <a:endPara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B9E8D6-E9AB-44E4-ABA4-88B0CB4C3D0E}"/>
                </a:ext>
              </a:extLst>
            </p:cNvPr>
            <p:cNvSpPr/>
            <p:nvPr/>
          </p:nvSpPr>
          <p:spPr>
            <a:xfrm>
              <a:off x="2459328" y="3858742"/>
              <a:ext cx="5153583" cy="1505333"/>
            </a:xfrm>
            <a:custGeom>
              <a:avLst/>
              <a:gdLst>
                <a:gd name="connsiteX0" fmla="*/ 250894 w 1505333"/>
                <a:gd name="connsiteY0" fmla="*/ 0 h 5153583"/>
                <a:gd name="connsiteX1" fmla="*/ 1254439 w 1505333"/>
                <a:gd name="connsiteY1" fmla="*/ 0 h 5153583"/>
                <a:gd name="connsiteX2" fmla="*/ 1505333 w 1505333"/>
                <a:gd name="connsiteY2" fmla="*/ 250894 h 5153583"/>
                <a:gd name="connsiteX3" fmla="*/ 1505333 w 1505333"/>
                <a:gd name="connsiteY3" fmla="*/ 5153583 h 5153583"/>
                <a:gd name="connsiteX4" fmla="*/ 1505333 w 1505333"/>
                <a:gd name="connsiteY4" fmla="*/ 5153583 h 5153583"/>
                <a:gd name="connsiteX5" fmla="*/ 0 w 1505333"/>
                <a:gd name="connsiteY5" fmla="*/ 5153583 h 5153583"/>
                <a:gd name="connsiteX6" fmla="*/ 0 w 1505333"/>
                <a:gd name="connsiteY6" fmla="*/ 5153583 h 5153583"/>
                <a:gd name="connsiteX7" fmla="*/ 0 w 1505333"/>
                <a:gd name="connsiteY7" fmla="*/ 250894 h 5153583"/>
                <a:gd name="connsiteX8" fmla="*/ 250894 w 1505333"/>
                <a:gd name="connsiteY8" fmla="*/ 0 h 515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333" h="5153583">
                  <a:moveTo>
                    <a:pt x="1505333" y="858948"/>
                  </a:moveTo>
                  <a:lnTo>
                    <a:pt x="1505333" y="4294635"/>
                  </a:lnTo>
                  <a:cubicBezTo>
                    <a:pt x="1505333" y="4769019"/>
                    <a:pt x="1472522" y="5153583"/>
                    <a:pt x="1432048" y="5153583"/>
                  </a:cubicBezTo>
                  <a:lnTo>
                    <a:pt x="0" y="5153583"/>
                  </a:lnTo>
                  <a:lnTo>
                    <a:pt x="0" y="515358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32048" y="0"/>
                  </a:lnTo>
                  <a:cubicBezTo>
                    <a:pt x="1472522" y="0"/>
                    <a:pt x="1505333" y="384564"/>
                    <a:pt x="1505333" y="858948"/>
                  </a:cubicBez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87454" rIns="87454" bIns="87454" numCol="1" spcCol="1270" anchor="ctr" anchorCtr="0">
              <a:noAutofit/>
            </a:bodyPr>
            <a:lstStyle/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Binary for 4 is 0100, and that for 8 is 1000.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After operation, output is 1100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1" indent="-228600" algn="l" defTabSz="9779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Which is binary for 12. </a:t>
              </a:r>
              <a:endPara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5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034F-16BD-4B9C-9200-EE6C01D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AND OR XOR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AF889-6A3B-43B7-9D79-B7C09CE3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79" y="2492010"/>
            <a:ext cx="1562100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C6AB8-231C-46B3-94B4-F0473FFC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49" y="2549160"/>
            <a:ext cx="2400300" cy="116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8CEB6B-D1B2-4BCF-B677-3037F589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532" y="2572351"/>
            <a:ext cx="1476375" cy="1085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9EDDBF-42F8-4D1D-837E-19F4449E6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379" y="4802464"/>
            <a:ext cx="1390650" cy="428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DB286-DE69-4818-97FE-61472FFFC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704" y="5258294"/>
            <a:ext cx="6096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9292-45C2-45D1-B9E3-961B688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CDF5-E54D-46ED-A53A-DBC07FD7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57"/>
            <a:ext cx="38344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Left Shift (&lt;&lt;)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A43FC-3D79-4CB5-B26D-77DAF688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486" y="1990863"/>
            <a:ext cx="2228850" cy="38195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4249C-5249-40F0-AB43-B8E1AEA9E927}"/>
              </a:ext>
            </a:extLst>
          </p:cNvPr>
          <p:cNvSpPr txBox="1">
            <a:spLocks/>
          </p:cNvSpPr>
          <p:nvPr/>
        </p:nvSpPr>
        <p:spPr>
          <a:xfrm>
            <a:off x="7760515" y="1653461"/>
            <a:ext cx="3834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Shift (&gt;&gt;)</a:t>
            </a:r>
          </a:p>
        </p:txBody>
      </p:sp>
    </p:spTree>
    <p:extLst>
      <p:ext uri="{BB962C8B-B14F-4D97-AF65-F5344CB8AC3E}">
        <p14:creationId xmlns:p14="http://schemas.microsoft.com/office/powerpoint/2010/main" val="25939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9292-45C2-45D1-B9E3-961B6884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947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16F14-9B1B-4DA2-9D15-8C1AD7D4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8809968-04EF-4A8E-B465-52956F9BB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75617"/>
              </p:ext>
            </p:extLst>
          </p:nvPr>
        </p:nvGraphicFramePr>
        <p:xfrm>
          <a:off x="2425149" y="1237364"/>
          <a:ext cx="8126186" cy="5527860"/>
        </p:xfrm>
        <a:graphic>
          <a:graphicData uri="http://schemas.openxmlformats.org/drawingml/2006/table">
            <a:tbl>
              <a:tblPr firstRow="1" bandRow="1"/>
              <a:tblGrid>
                <a:gridCol w="3513407">
                  <a:extLst>
                    <a:ext uri="{9D8B030D-6E8A-4147-A177-3AD203B41FA5}">
                      <a16:colId xmlns:a16="http://schemas.microsoft.com/office/drawing/2014/main" val="4017811595"/>
                    </a:ext>
                  </a:extLst>
                </a:gridCol>
                <a:gridCol w="4612779">
                  <a:extLst>
                    <a:ext uri="{9D8B030D-6E8A-4147-A177-3AD203B41FA5}">
                      <a16:colId xmlns:a16="http://schemas.microsoft.com/office/drawing/2014/main" val="482221317"/>
                    </a:ext>
                  </a:extLst>
                </a:gridCol>
              </a:tblGrid>
              <a:tr h="38123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Operators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Meaning</a:t>
                      </a:r>
                    </a:p>
                  </a:txBody>
                  <a:tcPr marL="70175" marR="56140" marT="105261" marB="98244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41267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Parentheses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163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**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Exponent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53775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+x, -x, ~x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Unary plus, Unary minus, Bitwise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397937"/>
                  </a:ext>
                </a:extLst>
              </a:tr>
              <a:tr h="47677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*, /, //, %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Multiplication, Division, Floor division, Modulus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88284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+, -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Addition, Subtraction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548852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&lt;&lt;, &gt;&gt;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shift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89215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&amp;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59723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^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XOR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889757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|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Bitwise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635686"/>
                  </a:ext>
                </a:extLst>
              </a:tr>
              <a:tr h="454851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==, !=, &gt;, &gt;=, &lt;, &lt;=, in, not in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 err="1">
                          <a:effectLst/>
                        </a:rPr>
                        <a:t>Comparisions</a:t>
                      </a:r>
                      <a:r>
                        <a:rPr lang="en-US" sz="1600" dirty="0">
                          <a:effectLst/>
                        </a:rPr>
                        <a:t>,  Membership operators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275406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Logical NOT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63530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Logical AND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483"/>
                  </a:ext>
                </a:extLst>
              </a:tr>
              <a:tr h="321435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Logical OR</a:t>
                      </a:r>
                    </a:p>
                  </a:txBody>
                  <a:tcPr marL="70175" marR="56140" marT="70175" marB="63157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/>
              <a:t>The </a:t>
            </a:r>
            <a:r>
              <a:rPr lang="en-IN" b="1" i="0" u="none" strike="noStrike" baseline="0" dirty="0"/>
              <a:t>Boolean data type </a:t>
            </a:r>
            <a:r>
              <a:rPr lang="en-IN" b="0" i="0" u="none" strike="noStrike" baseline="0" dirty="0"/>
              <a:t>contains two Boolean values, denoted as </a:t>
            </a:r>
            <a:r>
              <a:rPr lang="en-IN" b="1" i="0" u="none" strike="noStrike" baseline="0" dirty="0"/>
              <a:t>True </a:t>
            </a:r>
            <a:r>
              <a:rPr lang="en-IN" b="0" i="0" u="none" strike="noStrike" baseline="0" dirty="0"/>
              <a:t>and </a:t>
            </a:r>
            <a:r>
              <a:rPr lang="en-IN" b="1" i="0" u="none" strike="noStrike" baseline="0" dirty="0"/>
              <a:t>False </a:t>
            </a:r>
            <a:r>
              <a:rPr lang="en-IN" b="0" i="0" u="none" strike="noStrike" baseline="0" dirty="0"/>
              <a:t>in Python.</a:t>
            </a:r>
          </a:p>
          <a:p>
            <a:pPr algn="l"/>
            <a:r>
              <a:rPr lang="en-IN" b="0" i="0" u="none" strike="noStrike" baseline="0" dirty="0"/>
              <a:t>A </a:t>
            </a:r>
            <a:r>
              <a:rPr lang="en-IN" b="1" i="0" u="none" strike="noStrike" baseline="0" dirty="0"/>
              <a:t>Boolean expression </a:t>
            </a:r>
            <a:r>
              <a:rPr lang="en-IN" b="0" i="0" u="none" strike="noStrike" baseline="0" dirty="0"/>
              <a:t>is an expression that evaluates to a Boolean value.</a:t>
            </a:r>
          </a:p>
          <a:p>
            <a:pPr algn="l"/>
            <a:r>
              <a:rPr lang="en-IN" b="0" i="0" u="none" strike="noStrike" baseline="0" dirty="0"/>
              <a:t>Boolean expressions are used to denote the conditions for selection and iterative control statements.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807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9559A36-CF74-4291-94C5-FB666DBFB904}"/>
              </a:ext>
            </a:extLst>
          </p:cNvPr>
          <p:cNvGrpSpPr/>
          <p:nvPr/>
        </p:nvGrpSpPr>
        <p:grpSpPr>
          <a:xfrm>
            <a:off x="842530" y="1959156"/>
            <a:ext cx="7056970" cy="978352"/>
            <a:chOff x="842530" y="1959156"/>
            <a:chExt cx="7056970" cy="97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C28898-9546-4D6A-BC94-81BD9801CF21}"/>
                </a:ext>
              </a:extLst>
            </p:cNvPr>
            <p:cNvSpPr/>
            <p:nvPr/>
          </p:nvSpPr>
          <p:spPr>
            <a:xfrm>
              <a:off x="4050244" y="2402612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9CF63B-1747-4D14-9D43-575CEB963B26}"/>
                </a:ext>
              </a:extLst>
            </p:cNvPr>
            <p:cNvSpPr/>
            <p:nvPr/>
          </p:nvSpPr>
          <p:spPr>
            <a:xfrm>
              <a:off x="842530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Explicit Data Conversion 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1C2B17-43C2-4CB1-8CB6-3E253E2A7BC3}"/>
                </a:ext>
              </a:extLst>
            </p:cNvPr>
            <p:cNvSpPr/>
            <p:nvPr/>
          </p:nvSpPr>
          <p:spPr>
            <a:xfrm>
              <a:off x="4691787" y="1959156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 saw this earlier with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and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functions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2C2C41-D069-4A2C-B431-210533E5D485}"/>
              </a:ext>
            </a:extLst>
          </p:cNvPr>
          <p:cNvGrpSpPr/>
          <p:nvPr/>
        </p:nvGrpSpPr>
        <p:grpSpPr>
          <a:xfrm>
            <a:off x="842530" y="2648814"/>
            <a:ext cx="10906226" cy="3736986"/>
            <a:chOff x="842530" y="2648814"/>
            <a:chExt cx="10906226" cy="373698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D64C09-DCE6-497E-A96E-6AFE3102FE4D}"/>
                </a:ext>
              </a:extLst>
            </p:cNvPr>
            <p:cNvSpPr/>
            <p:nvPr/>
          </p:nvSpPr>
          <p:spPr>
            <a:xfrm>
              <a:off x="7899500" y="5850905"/>
              <a:ext cx="641542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641542" y="4572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D8B3BA3-34B0-41E5-A0A0-BCCF84A69D70}"/>
                </a:ext>
              </a:extLst>
            </p:cNvPr>
            <p:cNvSpPr/>
            <p:nvPr/>
          </p:nvSpPr>
          <p:spPr>
            <a:xfrm>
              <a:off x="4050244" y="4862137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1034487"/>
                  </a:lnTo>
                  <a:lnTo>
                    <a:pt x="641542" y="1034487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9B63E3-CE9D-41E6-9C60-621A034DC2F8}"/>
                </a:ext>
              </a:extLst>
            </p:cNvPr>
            <p:cNvSpPr/>
            <p:nvPr/>
          </p:nvSpPr>
          <p:spPr>
            <a:xfrm>
              <a:off x="7899500" y="3827649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0771" y="0"/>
                  </a:lnTo>
                  <a:lnTo>
                    <a:pt x="320771" y="689658"/>
                  </a:lnTo>
                  <a:lnTo>
                    <a:pt x="641542" y="689658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A60FDB-4E69-4599-BF64-9DBFAF4861C0}"/>
                </a:ext>
              </a:extLst>
            </p:cNvPr>
            <p:cNvSpPr/>
            <p:nvPr/>
          </p:nvSpPr>
          <p:spPr>
            <a:xfrm>
              <a:off x="7899500" y="3137991"/>
              <a:ext cx="641542" cy="68965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689658"/>
                  </a:moveTo>
                  <a:lnTo>
                    <a:pt x="320771" y="689658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D6998B-334A-480E-9775-8FD28DCC4775}"/>
                </a:ext>
              </a:extLst>
            </p:cNvPr>
            <p:cNvSpPr/>
            <p:nvPr/>
          </p:nvSpPr>
          <p:spPr>
            <a:xfrm>
              <a:off x="4050244" y="3827649"/>
              <a:ext cx="641542" cy="1034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034487"/>
                  </a:moveTo>
                  <a:lnTo>
                    <a:pt x="320771" y="1034487"/>
                  </a:lnTo>
                  <a:lnTo>
                    <a:pt x="320771" y="0"/>
                  </a:lnTo>
                  <a:lnTo>
                    <a:pt x="641542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8EBEB91-E8A0-4F57-A0AA-52B63653BDB7}"/>
                </a:ext>
              </a:extLst>
            </p:cNvPr>
            <p:cNvSpPr/>
            <p:nvPr/>
          </p:nvSpPr>
          <p:spPr>
            <a:xfrm>
              <a:off x="842530" y="437296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Implicit Data Conversion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B5FE0F-41E6-4B97-9B5F-D2EF5A06DAD9}"/>
                </a:ext>
              </a:extLst>
            </p:cNvPr>
            <p:cNvSpPr/>
            <p:nvPr/>
          </p:nvSpPr>
          <p:spPr>
            <a:xfrm>
              <a:off x="4691787" y="3338473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place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automatically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during run time between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ONLY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numeric values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7F46FD-706D-4033-B7BA-E18ACC40FFAA}"/>
                </a:ext>
              </a:extLst>
            </p:cNvPr>
            <p:cNvSpPr/>
            <p:nvPr/>
          </p:nvSpPr>
          <p:spPr>
            <a:xfrm>
              <a:off x="8541043" y="2648814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Adding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integer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will automatically result in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float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value</a:t>
              </a:r>
              <a:endPara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FD8B7-E793-4869-B3E3-7D7C1B8570A5}"/>
                </a:ext>
              </a:extLst>
            </p:cNvPr>
            <p:cNvSpPr/>
            <p:nvPr/>
          </p:nvSpPr>
          <p:spPr>
            <a:xfrm>
              <a:off x="8541043" y="4028131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Adding a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an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integer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(or a float) will result in an 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since string is not numeric</a:t>
              </a:r>
              <a:endPara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8A6477-B3DB-4CBF-AB56-CCE5660B900F}"/>
                </a:ext>
              </a:extLst>
            </p:cNvPr>
            <p:cNvSpPr/>
            <p:nvPr/>
          </p:nvSpPr>
          <p:spPr>
            <a:xfrm>
              <a:off x="4691787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Applies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type promotion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 avoid loss of information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FC361C-35BE-4336-92CD-3D0F6C5E238B}"/>
                </a:ext>
              </a:extLst>
            </p:cNvPr>
            <p:cNvSpPr/>
            <p:nvPr/>
          </p:nvSpPr>
          <p:spPr>
            <a:xfrm>
              <a:off x="8541043" y="5407448"/>
              <a:ext cx="3207713" cy="978352"/>
            </a:xfrm>
            <a:custGeom>
              <a:avLst/>
              <a:gdLst>
                <a:gd name="connsiteX0" fmla="*/ 0 w 3207713"/>
                <a:gd name="connsiteY0" fmla="*/ 0 h 978352"/>
                <a:gd name="connsiteX1" fmla="*/ 3207713 w 3207713"/>
                <a:gd name="connsiteY1" fmla="*/ 0 h 978352"/>
                <a:gd name="connsiteX2" fmla="*/ 3207713 w 3207713"/>
                <a:gd name="connsiteY2" fmla="*/ 978352 h 978352"/>
                <a:gd name="connsiteX3" fmla="*/ 0 w 3207713"/>
                <a:gd name="connsiteY3" fmla="*/ 978352 h 978352"/>
                <a:gd name="connsiteX4" fmla="*/ 0 w 3207713"/>
                <a:gd name="connsiteY4" fmla="*/ 0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7713" h="978352">
                  <a:moveTo>
                    <a:pt x="0" y="0"/>
                  </a:moveTo>
                  <a:lnTo>
                    <a:pt x="3207713" y="0"/>
                  </a:lnTo>
                  <a:lnTo>
                    <a:pt x="3207713" y="978352"/>
                  </a:lnTo>
                  <a:lnTo>
                    <a:pt x="0" y="97835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Conversion goes from integer to float (e.g., upon adding a float and an integer) and not vice versa so as the fractional part of the float is not lost    </a:t>
              </a:r>
              <a:endPara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br>
              <a:rPr lang="en-US" dirty="0"/>
            </a:br>
            <a:r>
              <a:rPr lang="en-US" dirty="0"/>
              <a:t>Explicit and Implicit</a:t>
            </a:r>
          </a:p>
        </p:txBody>
      </p:sp>
    </p:spTree>
    <p:extLst>
      <p:ext uri="{BB962C8B-B14F-4D97-AF65-F5344CB8AC3E}">
        <p14:creationId xmlns:p14="http://schemas.microsoft.com/office/powerpoint/2010/main" val="41392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4853470"/>
          </a:xfrm>
        </p:spPr>
        <p:txBody>
          <a:bodyPr>
            <a:normAutofit/>
          </a:bodyPr>
          <a:lstStyle/>
          <a:p>
            <a:pPr algn="l"/>
            <a:r>
              <a:rPr lang="en-IN" b="1" i="0" u="none" strike="noStrike" baseline="0" dirty="0"/>
              <a:t>Relational expressions </a:t>
            </a:r>
            <a:r>
              <a:rPr lang="en-IN" b="0" i="0" u="none" strike="noStrike" baseline="0" dirty="0"/>
              <a:t>are a type of Boolean expression, since they evaluate to a Boolean result.</a:t>
            </a:r>
          </a:p>
          <a:p>
            <a:pPr algn="l"/>
            <a:r>
              <a:rPr lang="en-IN" b="0" i="0" u="none" strike="noStrike" baseline="0" dirty="0"/>
              <a:t>These operators </a:t>
            </a:r>
            <a:r>
              <a:rPr lang="en-IN" b="1" i="0" u="none" strike="noStrike" baseline="0" dirty="0"/>
              <a:t>not only apply </a:t>
            </a:r>
            <a:r>
              <a:rPr lang="en-IN" b="0" i="0" u="none" strike="noStrike" baseline="0" dirty="0"/>
              <a:t>to numeric values, but to any set of values that has an ordering, such as </a:t>
            </a:r>
            <a:r>
              <a:rPr lang="en-IN" b="1" i="0" u="none" strike="noStrike" baseline="0" dirty="0"/>
              <a:t>strings</a:t>
            </a:r>
            <a:r>
              <a:rPr lang="en-IN" b="0" i="0" u="none" strike="noStrike" baseline="0" dirty="0"/>
              <a:t>.</a:t>
            </a:r>
          </a:p>
          <a:p>
            <a:pPr algn="l"/>
            <a:r>
              <a:rPr lang="en-IN" b="0" i="0" u="none" strike="noStrike" baseline="0" dirty="0"/>
              <a:t>Note the use of the comparison operator == for determining if two values are equal. This, rather than the (single) equal sign =  is used since the equal sign is used as the assignment operator.</a:t>
            </a:r>
          </a:p>
          <a:p>
            <a:pPr algn="l"/>
            <a:r>
              <a:rPr lang="en-IN" b="0" i="0" u="none" strike="noStrike" baseline="0" dirty="0"/>
              <a:t>This is often a source of confusion for new programmers,</a:t>
            </a:r>
          </a:p>
          <a:p>
            <a:pPr lvl="1"/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= 10 variable </a:t>
            </a:r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is assigned the value 10</a:t>
            </a:r>
          </a:p>
          <a:p>
            <a:pPr lvl="1"/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== 10 variable </a:t>
            </a:r>
            <a:r>
              <a:rPr lang="en-IN" b="0" i="0" u="none" strike="noStrike" baseline="0" dirty="0" err="1"/>
              <a:t>num</a:t>
            </a:r>
            <a:r>
              <a:rPr lang="en-IN" b="0" i="0" u="none" strike="noStrike" baseline="0" dirty="0"/>
              <a:t> is compared to the value 10</a:t>
            </a:r>
          </a:p>
          <a:p>
            <a:pPr algn="l"/>
            <a:endParaRPr lang="en-IN" sz="4000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48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8A8DE7-E8A3-4490-9C2A-2AE19BBD0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9299"/>
            <a:ext cx="10576481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599D-3FE1-463A-AB24-FA71D2C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EB4B-0C6A-44D8-9467-08A85BF94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32" y="2118455"/>
            <a:ext cx="2706529" cy="31471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1DBAF-0620-4FA7-948A-1840CF19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445" y="2531165"/>
            <a:ext cx="3485322" cy="291547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/>
              <a:t>True</a:t>
            </a:r>
          </a:p>
          <a:p>
            <a:pPr marL="0" indent="0" algn="l">
              <a:buNone/>
            </a:pPr>
            <a:r>
              <a:rPr lang="en-IN" sz="2400" b="1" dirty="0"/>
              <a:t>True</a:t>
            </a:r>
          </a:p>
          <a:p>
            <a:pPr marL="0" indent="0" algn="l">
              <a:buNone/>
            </a:pPr>
            <a:r>
              <a:rPr lang="en-IN" sz="2400" b="1" i="0" u="none" strike="noStrike" baseline="0" dirty="0"/>
              <a:t>True</a:t>
            </a:r>
          </a:p>
          <a:p>
            <a:pPr marL="0" indent="0" algn="l">
              <a:buNone/>
            </a:pPr>
            <a:r>
              <a:rPr lang="en-IN" sz="2400" b="1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r>
              <a:rPr lang="en-IN" sz="2400" b="1" i="0" u="none" strike="noStrike" baseline="0" dirty="0"/>
              <a:t>False</a:t>
            </a:r>
          </a:p>
          <a:p>
            <a:pPr marL="0" indent="0" algn="l">
              <a:buNone/>
            </a:pPr>
            <a:r>
              <a:rPr lang="en-IN" sz="2400" b="1" dirty="0"/>
              <a:t>True</a:t>
            </a:r>
            <a:endParaRPr lang="en-IN" sz="2400" b="1" i="0" u="none" strike="noStrike" baseline="0" dirty="0"/>
          </a:p>
          <a:p>
            <a:pPr marL="0" indent="0" algn="l">
              <a:buNone/>
            </a:pPr>
            <a:endParaRPr lang="en-IN" sz="2400" b="1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7918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541B1-AA73-4FD6-9473-3059FE5A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576"/>
            <a:ext cx="10239524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3806548"/>
          </a:xfrm>
        </p:spPr>
        <p:txBody>
          <a:bodyPr>
            <a:normAutofit/>
          </a:bodyPr>
          <a:lstStyle/>
          <a:p>
            <a:pPr algn="l"/>
            <a:r>
              <a:rPr lang="en-IN" b="0" i="0" u="none" strike="noStrike" baseline="0" dirty="0"/>
              <a:t>George Boole, in the mid-1800s, developed what we now call </a:t>
            </a:r>
            <a:r>
              <a:rPr lang="en-IN" b="0" i="1" u="none" strike="noStrike" baseline="0" dirty="0"/>
              <a:t>Boolean algebra</a:t>
            </a:r>
            <a:r>
              <a:rPr lang="en-IN" b="0" i="0" u="none" strike="noStrike" baseline="0" dirty="0"/>
              <a:t>. </a:t>
            </a:r>
          </a:p>
          <a:p>
            <a:pPr algn="l"/>
            <a:r>
              <a:rPr lang="en-IN" b="0" i="0" u="none" strike="noStrike" baseline="0" dirty="0"/>
              <a:t>His goal was to develop an algebra based on </a:t>
            </a:r>
            <a:r>
              <a:rPr lang="en-IN" b="1" i="0" u="none" strike="noStrike" baseline="0" dirty="0"/>
              <a:t>true/false </a:t>
            </a:r>
            <a:r>
              <a:rPr lang="en-IN" b="0" i="0" u="none" strike="noStrike" baseline="0" dirty="0"/>
              <a:t>rather than numerical values. </a:t>
            </a:r>
          </a:p>
          <a:p>
            <a:pPr algn="l"/>
            <a:r>
              <a:rPr lang="en-IN" b="0" i="0" u="none" strike="noStrike" baseline="0" dirty="0"/>
              <a:t>Boolean algebra contains a set of </a:t>
            </a:r>
            <a:r>
              <a:rPr lang="en-IN" b="1" i="0" u="none" strike="noStrike" baseline="0" dirty="0"/>
              <a:t>Boolean </a:t>
            </a:r>
            <a:r>
              <a:rPr lang="en-IN" b="0" i="0" u="none" strike="noStrike" baseline="0" dirty="0"/>
              <a:t>( </a:t>
            </a:r>
            <a:r>
              <a:rPr lang="en-IN" b="1" i="0" u="none" strike="noStrike" baseline="0" dirty="0"/>
              <a:t>logical </a:t>
            </a:r>
            <a:r>
              <a:rPr lang="en-IN" b="0" i="0" u="none" strike="noStrike" baseline="0" dirty="0"/>
              <a:t>) </a:t>
            </a:r>
            <a:r>
              <a:rPr lang="en-IN" b="1" i="0" u="none" strike="noStrike" baseline="0" dirty="0"/>
              <a:t>operators </a:t>
            </a:r>
            <a:r>
              <a:rPr lang="en-IN" b="0" i="0" u="none" strike="noStrike" baseline="0" dirty="0"/>
              <a:t>, denoted by </a:t>
            </a:r>
            <a:r>
              <a:rPr lang="en-IN" b="1" u="none" strike="noStrike" baseline="0" dirty="0"/>
              <a:t>and</a:t>
            </a:r>
            <a:r>
              <a:rPr lang="en-IN" b="0" i="0" u="none" strike="noStrike" baseline="0" dirty="0"/>
              <a:t>, </a:t>
            </a:r>
            <a:r>
              <a:rPr lang="en-IN" b="1" i="0" u="none" strike="noStrike" baseline="0" dirty="0"/>
              <a:t>or</a:t>
            </a:r>
            <a:r>
              <a:rPr lang="en-IN" b="0" i="0" u="none" strike="noStrike" baseline="0" dirty="0"/>
              <a:t>, and </a:t>
            </a:r>
            <a:r>
              <a:rPr lang="en-IN" b="1" i="0" u="none" strike="noStrike" baseline="0" dirty="0"/>
              <a:t>not </a:t>
            </a:r>
            <a:r>
              <a:rPr lang="en-IN" b="0" i="0" u="none" strike="noStrike" baseline="0" dirty="0"/>
              <a:t>in Python.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391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785869"/>
            <a:ext cx="10906539" cy="3806548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and</a:t>
            </a:r>
            <a:r>
              <a:rPr lang="en-IN" sz="2400" b="0" i="0" u="none" strike="noStrike" baseline="0" dirty="0"/>
              <a:t> is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 only when </a:t>
            </a:r>
            <a:r>
              <a:rPr lang="en-IN" sz="2400" b="0" i="1" u="none" strike="noStrike" baseline="0" dirty="0"/>
              <a:t>both </a:t>
            </a:r>
            <a:r>
              <a:rPr lang="en-IN" sz="2400" b="0" i="0" u="none" strike="noStrike" baseline="0" dirty="0"/>
              <a:t>its operands are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—otherwise, it is false. </a:t>
            </a:r>
          </a:p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or</a:t>
            </a:r>
            <a:r>
              <a:rPr lang="en-IN" sz="2400" b="0" i="0" u="none" strike="noStrike" baseline="0" dirty="0"/>
              <a:t> is </a:t>
            </a:r>
            <a:r>
              <a:rPr lang="en-IN" sz="2400" b="1" i="0" u="none" strike="noStrike" baseline="0" dirty="0"/>
              <a:t>true </a:t>
            </a:r>
            <a:r>
              <a:rPr lang="en-IN" sz="2400" b="0" i="0" u="none" strike="noStrike" baseline="0" dirty="0"/>
              <a:t>when </a:t>
            </a:r>
            <a:r>
              <a:rPr lang="en-IN" sz="2400" b="0" i="1" u="none" strike="noStrike" baseline="0" dirty="0"/>
              <a:t>either or both </a:t>
            </a:r>
            <a:r>
              <a:rPr lang="en-IN" sz="2400" b="0" i="0" u="none" strike="noStrike" baseline="0" dirty="0"/>
              <a:t>of its operands are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, and thus </a:t>
            </a:r>
            <a:r>
              <a:rPr lang="en-IN" sz="2400" b="1" i="0" u="none" strike="noStrike" baseline="0" dirty="0"/>
              <a:t>false </a:t>
            </a:r>
            <a:r>
              <a:rPr lang="en-IN" sz="2400" b="0" i="0" u="none" strike="noStrike" baseline="0" dirty="0"/>
              <a:t>only when both operands are </a:t>
            </a:r>
            <a:r>
              <a:rPr lang="en-IN" sz="2400" b="1" i="0" u="none" strike="noStrike" baseline="0" dirty="0"/>
              <a:t>false</a:t>
            </a:r>
            <a:r>
              <a:rPr lang="en-IN" sz="2400" b="0" i="0" u="none" strike="noStrike" baseline="0" dirty="0"/>
              <a:t>.</a:t>
            </a:r>
          </a:p>
          <a:p>
            <a:pPr algn="l"/>
            <a:r>
              <a:rPr lang="en-IN" sz="2400" b="0" i="0" u="none" strike="noStrike" baseline="0" dirty="0"/>
              <a:t>Logical </a:t>
            </a:r>
            <a:r>
              <a:rPr lang="en-IN" sz="2400" b="1" i="0" u="none" strike="noStrike" baseline="0" dirty="0"/>
              <a:t>not</a:t>
            </a:r>
            <a:r>
              <a:rPr lang="en-IN" sz="2400" b="0" i="0" u="none" strike="noStrike" baseline="0" dirty="0"/>
              <a:t> simply reverses truth values—</a:t>
            </a:r>
            <a:r>
              <a:rPr lang="en-IN" sz="2400" b="1" i="0" u="none" strike="noStrike" baseline="0" dirty="0"/>
              <a:t>not False </a:t>
            </a:r>
            <a:r>
              <a:rPr lang="en-IN" sz="2400" b="0" i="0" u="none" strike="noStrike" baseline="0" dirty="0"/>
              <a:t>equals </a:t>
            </a:r>
            <a:r>
              <a:rPr lang="en-IN" sz="2400" b="1" i="0" u="none" strike="noStrike" baseline="0" dirty="0"/>
              <a:t>True</a:t>
            </a:r>
            <a:r>
              <a:rPr lang="en-IN" sz="2400" b="0" i="0" u="none" strike="noStrike" baseline="0" dirty="0"/>
              <a:t>, and </a:t>
            </a:r>
            <a:r>
              <a:rPr lang="en-IN" sz="2400" b="1" i="0" u="none" strike="noStrike" baseline="0" dirty="0"/>
              <a:t>not True </a:t>
            </a:r>
            <a:r>
              <a:rPr lang="en-IN" sz="2400" b="0" i="0" u="none" strike="noStrike" baseline="0" dirty="0"/>
              <a:t>equals </a:t>
            </a:r>
            <a:r>
              <a:rPr lang="en-IN" sz="2400" b="1" i="0" u="none" strike="noStrike" baseline="0" dirty="0"/>
              <a:t>False</a:t>
            </a:r>
            <a:r>
              <a:rPr lang="en-IN" sz="2400" b="0" i="0" u="none" strike="noStrike" baseline="0" dirty="0"/>
              <a:t>.</a:t>
            </a:r>
            <a:endParaRPr lang="en-IN" sz="6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18CECB-D7A1-41C8-A608-98265C84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73725"/>
              </p:ext>
            </p:extLst>
          </p:nvPr>
        </p:nvGraphicFramePr>
        <p:xfrm>
          <a:off x="2575736" y="4182766"/>
          <a:ext cx="7040527" cy="1916430"/>
        </p:xfrm>
        <a:graphic>
          <a:graphicData uri="http://schemas.openxmlformats.org/drawingml/2006/table">
            <a:tbl>
              <a:tblPr/>
              <a:tblGrid>
                <a:gridCol w="1065721">
                  <a:extLst>
                    <a:ext uri="{9D8B030D-6E8A-4147-A177-3AD203B41FA5}">
                      <a16:colId xmlns:a16="http://schemas.microsoft.com/office/drawing/2014/main" val="316922156"/>
                    </a:ext>
                  </a:extLst>
                </a:gridCol>
                <a:gridCol w="4974971">
                  <a:extLst>
                    <a:ext uri="{9D8B030D-6E8A-4147-A177-3AD203B41FA5}">
                      <a16:colId xmlns:a16="http://schemas.microsoft.com/office/drawing/2014/main" val="4174541496"/>
                    </a:ext>
                  </a:extLst>
                </a:gridCol>
                <a:gridCol w="999835">
                  <a:extLst>
                    <a:ext uri="{9D8B030D-6E8A-4147-A177-3AD203B41FA5}">
                      <a16:colId xmlns:a16="http://schemas.microsoft.com/office/drawing/2014/main" val="1811546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>
                          <a:effectLst/>
                        </a:rPr>
                        <a:t>Operator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Meaning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Example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6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both the operands are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x and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8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either of the operands is true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x or 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3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True if operand is false (complements the operand)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not x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4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Logic Truth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E2A3D-6F33-410E-BCF3-76C5FC962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086" y="2063643"/>
            <a:ext cx="9057828" cy="35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799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Book Antiqua</vt:lpstr>
      <vt:lpstr>Calibri</vt:lpstr>
      <vt:lpstr>Office Theme</vt:lpstr>
      <vt:lpstr>Computational Thinking and Programming</vt:lpstr>
      <vt:lpstr>Boolean Expressions</vt:lpstr>
      <vt:lpstr>Relational Operators</vt:lpstr>
      <vt:lpstr>Relational Operators</vt:lpstr>
      <vt:lpstr>Example</vt:lpstr>
      <vt:lpstr>Membership Operators</vt:lpstr>
      <vt:lpstr>Boolean Operators</vt:lpstr>
      <vt:lpstr>Boolean Operators</vt:lpstr>
      <vt:lpstr>Boolean Logic Truth Table</vt:lpstr>
      <vt:lpstr>Example</vt:lpstr>
      <vt:lpstr>Binary Representation of Decimal Numbers</vt:lpstr>
      <vt:lpstr>Binary Representation of Decimal Numbers</vt:lpstr>
      <vt:lpstr>Bitwise operators</vt:lpstr>
      <vt:lpstr>Bitwise operators</vt:lpstr>
      <vt:lpstr>Bitwise operators</vt:lpstr>
      <vt:lpstr>Bitwise operators AND OR</vt:lpstr>
      <vt:lpstr>Bitwise operators AND OR XOR</vt:lpstr>
      <vt:lpstr>Shift operator</vt:lpstr>
      <vt:lpstr>Operator Precedence</vt:lpstr>
      <vt:lpstr>DATA TYPE CONVERSION Explicit and Implicit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Jagendra Singh</cp:lastModifiedBy>
  <cp:revision>44</cp:revision>
  <dcterms:created xsi:type="dcterms:W3CDTF">2020-08-17T12:02:47Z</dcterms:created>
  <dcterms:modified xsi:type="dcterms:W3CDTF">2021-10-10T15:33:24Z</dcterms:modified>
</cp:coreProperties>
</file>