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96" r:id="rId3"/>
    <p:sldId id="402" r:id="rId4"/>
    <p:sldId id="298" r:id="rId5"/>
    <p:sldId id="299" r:id="rId6"/>
    <p:sldId id="300" r:id="rId7"/>
    <p:sldId id="405" r:id="rId8"/>
    <p:sldId id="406" r:id="rId9"/>
    <p:sldId id="301" r:id="rId10"/>
    <p:sldId id="302" r:id="rId11"/>
    <p:sldId id="407" r:id="rId12"/>
    <p:sldId id="305" r:id="rId13"/>
    <p:sldId id="306" r:id="rId14"/>
    <p:sldId id="408" r:id="rId15"/>
    <p:sldId id="410" r:id="rId16"/>
    <p:sldId id="303" r:id="rId17"/>
    <p:sldId id="304" r:id="rId18"/>
    <p:sldId id="411" r:id="rId19"/>
    <p:sldId id="413" r:id="rId20"/>
    <p:sldId id="414" r:id="rId21"/>
    <p:sldId id="416" r:id="rId22"/>
    <p:sldId id="398" r:id="rId23"/>
    <p:sldId id="399" r:id="rId24"/>
    <p:sldId id="400" r:id="rId25"/>
    <p:sldId id="417" r:id="rId26"/>
    <p:sldId id="418" r:id="rId27"/>
    <p:sldId id="420" r:id="rId28"/>
    <p:sldId id="421" r:id="rId29"/>
    <p:sldId id="259" r:id="rId30"/>
    <p:sldId id="261" r:id="rId31"/>
    <p:sldId id="260" r:id="rId32"/>
    <p:sldId id="262" r:id="rId33"/>
    <p:sldId id="423" r:id="rId34"/>
    <p:sldId id="422" r:id="rId35"/>
    <p:sldId id="425" r:id="rId36"/>
    <p:sldId id="426" r:id="rId37"/>
    <p:sldId id="428" r:id="rId38"/>
    <p:sldId id="424" r:id="rId39"/>
    <p:sldId id="429" r:id="rId40"/>
    <p:sldId id="430" r:id="rId41"/>
    <p:sldId id="258" r:id="rId42"/>
    <p:sldId id="431" r:id="rId43"/>
    <p:sldId id="257" r:id="rId44"/>
    <p:sldId id="263" r:id="rId45"/>
    <p:sldId id="264" r:id="rId46"/>
    <p:sldId id="432" r:id="rId47"/>
    <p:sldId id="433" r:id="rId48"/>
    <p:sldId id="434" r:id="rId49"/>
    <p:sldId id="435" r:id="rId50"/>
    <p:sldId id="43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56"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BC776A-CEE8-4DF2-847A-05D471C6078B}" type="datetimeFigureOut">
              <a:rPr lang="en-IN" smtClean="0"/>
              <a:pPr/>
              <a:t>27-08-2020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863113-B0E3-4BB6-9BAD-6EEA6FA8F58F}" type="slidenum">
              <a:rPr lang="en-IN" smtClean="0"/>
              <a:pPr/>
              <a:t>‹#›</a:t>
            </a:fld>
            <a:endParaRPr lang="en-IN"/>
          </a:p>
        </p:txBody>
      </p:sp>
    </p:spTree>
    <p:extLst>
      <p:ext uri="{BB962C8B-B14F-4D97-AF65-F5344CB8AC3E}">
        <p14:creationId xmlns:p14="http://schemas.microsoft.com/office/powerpoint/2010/main" xmlns="" val="440540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1220BC-FE02-4F30-83DB-3E0B2303D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41AA10C-A59D-48AF-9632-811512DCA4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871D6D4-CF52-4305-BB13-7BD8B40B060B}"/>
              </a:ext>
            </a:extLst>
          </p:cNvPr>
          <p:cNvSpPr>
            <a:spLocks noGrp="1"/>
          </p:cNvSpPr>
          <p:nvPr>
            <p:ph type="dt" sz="half" idx="10"/>
          </p:nvPr>
        </p:nvSpPr>
        <p:spPr/>
        <p:txBody>
          <a:bodyPr/>
          <a:lstStyle/>
          <a:p>
            <a:fld id="{C9A90265-0DFE-44E1-8D1B-F390B0424687}" type="datetimeFigureOut">
              <a:rPr lang="en-IN" smtClean="0"/>
              <a:pPr/>
              <a:t>27-08-2020</a:t>
            </a:fld>
            <a:endParaRPr lang="en-IN"/>
          </a:p>
        </p:txBody>
      </p:sp>
      <p:sp>
        <p:nvSpPr>
          <p:cNvPr id="5" name="Footer Placeholder 4">
            <a:extLst>
              <a:ext uri="{FF2B5EF4-FFF2-40B4-BE49-F238E27FC236}">
                <a16:creationId xmlns:a16="http://schemas.microsoft.com/office/drawing/2014/main" xmlns="" id="{BE95D00E-72A0-4B17-B690-738C2A8680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0751DAD-F90F-4108-BB5B-791F1044A76D}"/>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xmlns="" val="4377753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1B2D05-109A-40F1-91DE-FACEBC8976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43DB8E4-4116-455D-A7CC-2EB506229D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28D48FD-9E48-4D00-953F-DCD22FD23F2A}"/>
              </a:ext>
            </a:extLst>
          </p:cNvPr>
          <p:cNvSpPr>
            <a:spLocks noGrp="1"/>
          </p:cNvSpPr>
          <p:nvPr>
            <p:ph type="dt" sz="half" idx="10"/>
          </p:nvPr>
        </p:nvSpPr>
        <p:spPr/>
        <p:txBody>
          <a:bodyPr/>
          <a:lstStyle/>
          <a:p>
            <a:fld id="{C9A90265-0DFE-44E1-8D1B-F390B0424687}" type="datetimeFigureOut">
              <a:rPr lang="en-IN" smtClean="0"/>
              <a:pPr/>
              <a:t>27-08-2020</a:t>
            </a:fld>
            <a:endParaRPr lang="en-IN"/>
          </a:p>
        </p:txBody>
      </p:sp>
      <p:sp>
        <p:nvSpPr>
          <p:cNvPr id="5" name="Footer Placeholder 4">
            <a:extLst>
              <a:ext uri="{FF2B5EF4-FFF2-40B4-BE49-F238E27FC236}">
                <a16:creationId xmlns:a16="http://schemas.microsoft.com/office/drawing/2014/main" xmlns="" id="{4058F46A-2FF2-4977-9660-74C2E0C356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6D71E1E-43A7-4DB0-B525-541B9ABCA7E4}"/>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xmlns="" val="35568177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873E2D2-1C0D-49D6-87A2-02B506FB52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579126D-A3A1-42CD-8EC6-C7428148D0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9FD21AA-6E0F-4F86-82B7-F35CF486657C}"/>
              </a:ext>
            </a:extLst>
          </p:cNvPr>
          <p:cNvSpPr>
            <a:spLocks noGrp="1"/>
          </p:cNvSpPr>
          <p:nvPr>
            <p:ph type="dt" sz="half" idx="10"/>
          </p:nvPr>
        </p:nvSpPr>
        <p:spPr/>
        <p:txBody>
          <a:bodyPr/>
          <a:lstStyle/>
          <a:p>
            <a:fld id="{C9A90265-0DFE-44E1-8D1B-F390B0424687}" type="datetimeFigureOut">
              <a:rPr lang="en-IN" smtClean="0"/>
              <a:pPr/>
              <a:t>27-08-2020</a:t>
            </a:fld>
            <a:endParaRPr lang="en-IN"/>
          </a:p>
        </p:txBody>
      </p:sp>
      <p:sp>
        <p:nvSpPr>
          <p:cNvPr id="5" name="Footer Placeholder 4">
            <a:extLst>
              <a:ext uri="{FF2B5EF4-FFF2-40B4-BE49-F238E27FC236}">
                <a16:creationId xmlns:a16="http://schemas.microsoft.com/office/drawing/2014/main" xmlns="" id="{B66E0CE6-02BC-4218-A79E-8485B06FF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FD6E781-A5AE-4969-97DC-2EC8BCAAC488}"/>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xmlns="" val="11888447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C3CF41-9D79-4837-AF29-1AB571A913A2}"/>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xmlns="" id="{703A59E8-D057-4651-B4D0-A0F8C34592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CD6124C-9E9A-47BD-B987-6546EE608565}"/>
              </a:ext>
            </a:extLst>
          </p:cNvPr>
          <p:cNvSpPr>
            <a:spLocks noGrp="1"/>
          </p:cNvSpPr>
          <p:nvPr>
            <p:ph type="dt" sz="half" idx="10"/>
          </p:nvPr>
        </p:nvSpPr>
        <p:spPr/>
        <p:txBody>
          <a:bodyPr/>
          <a:lstStyle/>
          <a:p>
            <a:fld id="{C9A90265-0DFE-44E1-8D1B-F390B0424687}" type="datetimeFigureOut">
              <a:rPr lang="en-IN" smtClean="0"/>
              <a:pPr/>
              <a:t>27-08-2020</a:t>
            </a:fld>
            <a:endParaRPr lang="en-IN"/>
          </a:p>
        </p:txBody>
      </p:sp>
      <p:sp>
        <p:nvSpPr>
          <p:cNvPr id="5" name="Footer Placeholder 4">
            <a:extLst>
              <a:ext uri="{FF2B5EF4-FFF2-40B4-BE49-F238E27FC236}">
                <a16:creationId xmlns:a16="http://schemas.microsoft.com/office/drawing/2014/main" xmlns="" id="{0E24F95E-B6E4-4189-B7B2-C55F3FE75E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1D3105A-C7FE-4A6A-8132-AF4F0F8E095A}"/>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xmlns="" val="40746008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B7460-1B3B-4B87-A96E-6C5A8878F6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92E89B1-8C0D-48B5-9B3F-8873781451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673C938-3109-4F44-93E8-20036679EC6F}"/>
              </a:ext>
            </a:extLst>
          </p:cNvPr>
          <p:cNvSpPr>
            <a:spLocks noGrp="1"/>
          </p:cNvSpPr>
          <p:nvPr>
            <p:ph type="dt" sz="half" idx="10"/>
          </p:nvPr>
        </p:nvSpPr>
        <p:spPr/>
        <p:txBody>
          <a:bodyPr/>
          <a:lstStyle/>
          <a:p>
            <a:fld id="{C9A90265-0DFE-44E1-8D1B-F390B0424687}" type="datetimeFigureOut">
              <a:rPr lang="en-IN" smtClean="0"/>
              <a:pPr/>
              <a:t>27-08-2020</a:t>
            </a:fld>
            <a:endParaRPr lang="en-IN"/>
          </a:p>
        </p:txBody>
      </p:sp>
      <p:sp>
        <p:nvSpPr>
          <p:cNvPr id="5" name="Footer Placeholder 4">
            <a:extLst>
              <a:ext uri="{FF2B5EF4-FFF2-40B4-BE49-F238E27FC236}">
                <a16:creationId xmlns:a16="http://schemas.microsoft.com/office/drawing/2014/main" xmlns="" id="{C9BC6A85-65EF-4D66-B65E-1C0965484B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C5CCCAF-F2F5-4446-B9F8-B6F74E6B6829}"/>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xmlns="" val="33979266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71EA9A-5C16-4648-8E44-BD4AC652BD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BC5FE4B-ECD6-42B7-BCC6-9F34914330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ED146E3-CB8C-4528-9A8D-A6D1589EA0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C1A7AEC-6DE6-48FB-8812-D7D128779A3E}"/>
              </a:ext>
            </a:extLst>
          </p:cNvPr>
          <p:cNvSpPr>
            <a:spLocks noGrp="1"/>
          </p:cNvSpPr>
          <p:nvPr>
            <p:ph type="dt" sz="half" idx="10"/>
          </p:nvPr>
        </p:nvSpPr>
        <p:spPr/>
        <p:txBody>
          <a:bodyPr/>
          <a:lstStyle/>
          <a:p>
            <a:fld id="{C9A90265-0DFE-44E1-8D1B-F390B0424687}" type="datetimeFigureOut">
              <a:rPr lang="en-IN" smtClean="0"/>
              <a:pPr/>
              <a:t>27-08-2020</a:t>
            </a:fld>
            <a:endParaRPr lang="en-IN"/>
          </a:p>
        </p:txBody>
      </p:sp>
      <p:sp>
        <p:nvSpPr>
          <p:cNvPr id="6" name="Footer Placeholder 5">
            <a:extLst>
              <a:ext uri="{FF2B5EF4-FFF2-40B4-BE49-F238E27FC236}">
                <a16:creationId xmlns:a16="http://schemas.microsoft.com/office/drawing/2014/main" xmlns="" id="{B7A49785-B820-474B-868E-079C95DB0B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C331C86-6AAE-4DA1-A737-F1C7513E0609}"/>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xmlns="" val="36807891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6DEBF6-8152-4E20-8FBA-6F37856C68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E127B15-95D0-4229-B8E6-1D119FEF9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8EEDA31-1808-4048-B904-0295AE0AA9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2716F23-72A7-46DE-818B-9444A77283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8B259F3-25C2-42CF-AAE1-1030F29A63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EBB9205-2CF3-4986-A1FB-5AF3E7E9D33C}"/>
              </a:ext>
            </a:extLst>
          </p:cNvPr>
          <p:cNvSpPr>
            <a:spLocks noGrp="1"/>
          </p:cNvSpPr>
          <p:nvPr>
            <p:ph type="dt" sz="half" idx="10"/>
          </p:nvPr>
        </p:nvSpPr>
        <p:spPr/>
        <p:txBody>
          <a:bodyPr/>
          <a:lstStyle/>
          <a:p>
            <a:fld id="{C9A90265-0DFE-44E1-8D1B-F390B0424687}" type="datetimeFigureOut">
              <a:rPr lang="en-IN" smtClean="0"/>
              <a:pPr/>
              <a:t>27-08-2020</a:t>
            </a:fld>
            <a:endParaRPr lang="en-IN"/>
          </a:p>
        </p:txBody>
      </p:sp>
      <p:sp>
        <p:nvSpPr>
          <p:cNvPr id="8" name="Footer Placeholder 7">
            <a:extLst>
              <a:ext uri="{FF2B5EF4-FFF2-40B4-BE49-F238E27FC236}">
                <a16:creationId xmlns:a16="http://schemas.microsoft.com/office/drawing/2014/main" xmlns="" id="{9821FFD8-C0C6-4960-94F8-43771A0954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E3DE940-E26B-48B6-A2D0-7939F125D461}"/>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xmlns="" val="32587327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471963-6B5C-49E0-A775-ADF750B014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3B04A51-54E5-4DB9-957E-BE5EC47070B9}"/>
              </a:ext>
            </a:extLst>
          </p:cNvPr>
          <p:cNvSpPr>
            <a:spLocks noGrp="1"/>
          </p:cNvSpPr>
          <p:nvPr>
            <p:ph type="dt" sz="half" idx="10"/>
          </p:nvPr>
        </p:nvSpPr>
        <p:spPr/>
        <p:txBody>
          <a:bodyPr/>
          <a:lstStyle/>
          <a:p>
            <a:fld id="{C9A90265-0DFE-44E1-8D1B-F390B0424687}" type="datetimeFigureOut">
              <a:rPr lang="en-IN" smtClean="0"/>
              <a:pPr/>
              <a:t>27-08-2020</a:t>
            </a:fld>
            <a:endParaRPr lang="en-IN"/>
          </a:p>
        </p:txBody>
      </p:sp>
      <p:sp>
        <p:nvSpPr>
          <p:cNvPr id="4" name="Footer Placeholder 3">
            <a:extLst>
              <a:ext uri="{FF2B5EF4-FFF2-40B4-BE49-F238E27FC236}">
                <a16:creationId xmlns:a16="http://schemas.microsoft.com/office/drawing/2014/main" xmlns="" id="{3F583E67-008A-43DB-B6D6-948C5DE248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AFDB4B2-DE9A-4B86-BBDB-823D0CA77BED}"/>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xmlns="" val="15744958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86E2EFE-9572-4AF2-8ACC-07239F36406F}"/>
              </a:ext>
            </a:extLst>
          </p:cNvPr>
          <p:cNvSpPr>
            <a:spLocks noGrp="1"/>
          </p:cNvSpPr>
          <p:nvPr>
            <p:ph type="dt" sz="half" idx="10"/>
          </p:nvPr>
        </p:nvSpPr>
        <p:spPr/>
        <p:txBody>
          <a:bodyPr/>
          <a:lstStyle/>
          <a:p>
            <a:fld id="{C9A90265-0DFE-44E1-8D1B-F390B0424687}" type="datetimeFigureOut">
              <a:rPr lang="en-IN" smtClean="0"/>
              <a:pPr/>
              <a:t>27-08-2020</a:t>
            </a:fld>
            <a:endParaRPr lang="en-IN"/>
          </a:p>
        </p:txBody>
      </p:sp>
      <p:sp>
        <p:nvSpPr>
          <p:cNvPr id="3" name="Footer Placeholder 2">
            <a:extLst>
              <a:ext uri="{FF2B5EF4-FFF2-40B4-BE49-F238E27FC236}">
                <a16:creationId xmlns:a16="http://schemas.microsoft.com/office/drawing/2014/main" xmlns="" id="{0A58553D-8C4D-4549-B6EA-29F3042023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3ED2B49-5A07-4331-BD47-F1BB11BB75E1}"/>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xmlns="" val="11572246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C1E38C-E5D1-428D-B128-8125FA4D60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C37D322-447A-4451-B9AF-27CF869B14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79D1302-CD97-45D5-BAFF-52A7D2CE9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1234842-3C71-44F9-806B-C1D065CCEC83}"/>
              </a:ext>
            </a:extLst>
          </p:cNvPr>
          <p:cNvSpPr>
            <a:spLocks noGrp="1"/>
          </p:cNvSpPr>
          <p:nvPr>
            <p:ph type="dt" sz="half" idx="10"/>
          </p:nvPr>
        </p:nvSpPr>
        <p:spPr/>
        <p:txBody>
          <a:bodyPr/>
          <a:lstStyle/>
          <a:p>
            <a:fld id="{C9A90265-0DFE-44E1-8D1B-F390B0424687}" type="datetimeFigureOut">
              <a:rPr lang="en-IN" smtClean="0"/>
              <a:pPr/>
              <a:t>27-08-2020</a:t>
            </a:fld>
            <a:endParaRPr lang="en-IN"/>
          </a:p>
        </p:txBody>
      </p:sp>
      <p:sp>
        <p:nvSpPr>
          <p:cNvPr id="6" name="Footer Placeholder 5">
            <a:extLst>
              <a:ext uri="{FF2B5EF4-FFF2-40B4-BE49-F238E27FC236}">
                <a16:creationId xmlns:a16="http://schemas.microsoft.com/office/drawing/2014/main" xmlns="" id="{AAC8A9CA-B968-46D3-8AA2-A961A4454B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DDC6F54-E49F-4724-B05B-9E4C952DCDB0}"/>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xmlns="" val="14925487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68399A-D39E-4B4A-94C6-888C7D631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B5953B9-ACDD-491D-89BE-C2EA3AE91D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92FF249C-12F9-4CBB-A891-106A5D3DC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EABC8B7-C38A-4CE8-B53E-204E2E94E387}"/>
              </a:ext>
            </a:extLst>
          </p:cNvPr>
          <p:cNvSpPr>
            <a:spLocks noGrp="1"/>
          </p:cNvSpPr>
          <p:nvPr>
            <p:ph type="dt" sz="half" idx="10"/>
          </p:nvPr>
        </p:nvSpPr>
        <p:spPr/>
        <p:txBody>
          <a:bodyPr/>
          <a:lstStyle/>
          <a:p>
            <a:fld id="{C9A90265-0DFE-44E1-8D1B-F390B0424687}" type="datetimeFigureOut">
              <a:rPr lang="en-IN" smtClean="0"/>
              <a:pPr/>
              <a:t>27-08-2020</a:t>
            </a:fld>
            <a:endParaRPr lang="en-IN"/>
          </a:p>
        </p:txBody>
      </p:sp>
      <p:sp>
        <p:nvSpPr>
          <p:cNvPr id="6" name="Footer Placeholder 5">
            <a:extLst>
              <a:ext uri="{FF2B5EF4-FFF2-40B4-BE49-F238E27FC236}">
                <a16:creationId xmlns:a16="http://schemas.microsoft.com/office/drawing/2014/main" xmlns="" id="{B2B990DA-A200-4851-800C-E705C2E898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8553A10-26E6-46E0-AF64-DF51CC6C7DED}"/>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xmlns="" val="34116315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A7811A3-682C-432F-ADAA-7D241F8590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xmlns="" id="{C48C53F7-40B0-48C6-82B5-328C32C699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8436B9F-C113-45A4-940B-855C46636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90265-0DFE-44E1-8D1B-F390B0424687}" type="datetimeFigureOut">
              <a:rPr lang="en-IN" smtClean="0"/>
              <a:pPr/>
              <a:t>27-08-2020</a:t>
            </a:fld>
            <a:endParaRPr lang="en-IN"/>
          </a:p>
        </p:txBody>
      </p:sp>
      <p:sp>
        <p:nvSpPr>
          <p:cNvPr id="5" name="Footer Placeholder 4">
            <a:extLst>
              <a:ext uri="{FF2B5EF4-FFF2-40B4-BE49-F238E27FC236}">
                <a16:creationId xmlns:a16="http://schemas.microsoft.com/office/drawing/2014/main" xmlns="" id="{6B58A95B-D3C6-4225-BB4C-CF97DBE779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6C47FD6-8C30-4215-A723-CDD25733F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EFE4F-1FA4-44C0-BEFB-18046B4A7A55}" type="slidenum">
              <a:rPr lang="en-IN" smtClean="0"/>
              <a:pPr/>
              <a:t>‹#›</a:t>
            </a:fld>
            <a:endParaRPr lang="en-IN"/>
          </a:p>
        </p:txBody>
      </p:sp>
    </p:spTree>
    <p:extLst>
      <p:ext uri="{BB962C8B-B14F-4D97-AF65-F5344CB8AC3E}">
        <p14:creationId xmlns:p14="http://schemas.microsoft.com/office/powerpoint/2010/main" xmlns="" val="1189766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b="0" kern="1200">
          <a:solidFill>
            <a:schemeClr val="accent1">
              <a:lumMod val="50000"/>
            </a:schemeClr>
          </a:solidFill>
          <a:latin typeface="Arial Narrow" panose="020B0606020202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4.png"/><Relationship Id="rId1" Type="http://schemas.openxmlformats.org/officeDocument/2006/relationships/slideLayout" Target="../slideLayouts/slideLayout4.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1.png"/><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0D0FA3-95AB-472E-9F1D-F1DA7D57C095}"/>
              </a:ext>
            </a:extLst>
          </p:cNvPr>
          <p:cNvSpPr>
            <a:spLocks noGrp="1"/>
          </p:cNvSpPr>
          <p:nvPr>
            <p:ph type="ctrTitle"/>
          </p:nvPr>
        </p:nvSpPr>
        <p:spPr>
          <a:xfrm>
            <a:off x="433136" y="5091762"/>
            <a:ext cx="7834193" cy="1264588"/>
          </a:xfrm>
        </p:spPr>
        <p:txBody>
          <a:bodyPr anchor="ctr">
            <a:normAutofit fontScale="90000"/>
          </a:bodyPr>
          <a:lstStyle/>
          <a:p>
            <a:pPr algn="r"/>
            <a:r>
              <a:rPr lang="en-US" sz="4400" dirty="0">
                <a:solidFill>
                  <a:srgbClr val="FFFF00"/>
                </a:solidFill>
              </a:rPr>
              <a:t>Computational Thinking with Programming</a:t>
            </a:r>
            <a:endParaRPr lang="en-IN" sz="4400" dirty="0">
              <a:solidFill>
                <a:srgbClr val="FFFF00"/>
              </a:solidFill>
            </a:endParaRPr>
          </a:p>
        </p:txBody>
      </p:sp>
      <p:sp>
        <p:nvSpPr>
          <p:cNvPr id="3" name="Subtitle 2">
            <a:extLst>
              <a:ext uri="{FF2B5EF4-FFF2-40B4-BE49-F238E27FC236}">
                <a16:creationId xmlns:a16="http://schemas.microsoft.com/office/drawing/2014/main" xmlns="" id="{FAB2D791-4AA6-42EA-AA66-CD4691B97313}"/>
              </a:ext>
            </a:extLst>
          </p:cNvPr>
          <p:cNvSpPr>
            <a:spLocks noGrp="1"/>
          </p:cNvSpPr>
          <p:nvPr>
            <p:ph type="subTitle" idx="1"/>
          </p:nvPr>
        </p:nvSpPr>
        <p:spPr>
          <a:xfrm>
            <a:off x="173652" y="3548091"/>
            <a:ext cx="2974207" cy="1264587"/>
          </a:xfrm>
        </p:spPr>
        <p:txBody>
          <a:bodyPr anchor="ctr">
            <a:normAutofit/>
          </a:bodyPr>
          <a:lstStyle/>
          <a:p>
            <a:pPr algn="l"/>
            <a:r>
              <a:rPr lang="en-US" sz="3200" dirty="0"/>
              <a:t>Fall 2019</a:t>
            </a:r>
            <a:endParaRPr lang="en-IN" sz="3200" dirty="0"/>
          </a:p>
        </p:txBody>
      </p:sp>
      <p:pic>
        <p:nvPicPr>
          <p:cNvPr id="5" name="Picture 4" descr="A picture containing text&#10;&#10;Description automatically generated">
            <a:extLst>
              <a:ext uri="{FF2B5EF4-FFF2-40B4-BE49-F238E27FC236}">
                <a16:creationId xmlns:a16="http://schemas.microsoft.com/office/drawing/2014/main" xmlns="" id="{401FA2DB-B09B-4E8E-997E-BACD4216CCAA}"/>
              </a:ext>
            </a:extLst>
          </p:cNvPr>
          <p:cNvPicPr>
            <a:picLocks noChangeAspect="1"/>
          </p:cNvPicPr>
          <p:nvPr/>
        </p:nvPicPr>
        <p:blipFill rotWithShape="1">
          <a:blip r:embed="rId2">
            <a:extLst>
              <a:ext uri="{28A0092B-C50C-407E-A947-70E740481C1C}">
                <a14:useLocalDpi xmlns:a14="http://schemas.microsoft.com/office/drawing/2010/main" xmlns="" val="0"/>
              </a:ext>
            </a:extLst>
          </a:blip>
          <a:srcRect t="25632" b="7701"/>
          <a:stretch/>
        </p:blipFill>
        <p:spPr>
          <a:xfrm>
            <a:off x="-3983" y="10"/>
            <a:ext cx="12192000" cy="4571990"/>
          </a:xfrm>
          <a:prstGeom prst="rect">
            <a:avLst/>
          </a:prstGeom>
        </p:spPr>
      </p:pic>
      <p:cxnSp>
        <p:nvCxnSpPr>
          <p:cNvPr id="12" name="Straight Connector 9">
            <a:extLst>
              <a:ext uri="{FF2B5EF4-FFF2-40B4-BE49-F238E27FC236}">
                <a16:creationId xmlns:a16="http://schemas.microsoft.com/office/drawing/2014/main" xmlns="" id="{E126E481-B945-4179-BD79-05E96E9B29E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14A3DF37-2126-48A8-AAC5-6A6D5E2052EE}"/>
              </a:ext>
            </a:extLst>
          </p:cNvPr>
          <p:cNvGrpSpPr/>
          <p:nvPr/>
        </p:nvGrpSpPr>
        <p:grpSpPr>
          <a:xfrm>
            <a:off x="10331617" y="5264105"/>
            <a:ext cx="1600182" cy="914401"/>
            <a:chOff x="1106668" y="5356884"/>
            <a:chExt cx="1844621" cy="1057153"/>
          </a:xfrm>
        </p:grpSpPr>
        <p:pic>
          <p:nvPicPr>
            <p:cNvPr id="13" name="Picture 12">
              <a:extLst>
                <a:ext uri="{FF2B5EF4-FFF2-40B4-BE49-F238E27FC236}">
                  <a16:creationId xmlns:a16="http://schemas.microsoft.com/office/drawing/2014/main" xmlns="" id="{8D0247E0-36B7-4FE9-A5FA-11025BCA8ED3}"/>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19514" t="6380" r="19905" b="6380"/>
            <a:stretch/>
          </p:blipFill>
          <p:spPr>
            <a:xfrm>
              <a:off x="2175374" y="5889836"/>
              <a:ext cx="515637" cy="524201"/>
            </a:xfrm>
            <a:prstGeom prst="rect">
              <a:avLst/>
            </a:prstGeom>
          </p:spPr>
        </p:pic>
        <p:pic>
          <p:nvPicPr>
            <p:cNvPr id="15" name="Picture 14">
              <a:extLst>
                <a:ext uri="{FF2B5EF4-FFF2-40B4-BE49-F238E27FC236}">
                  <a16:creationId xmlns:a16="http://schemas.microsoft.com/office/drawing/2014/main" xmlns="" id="{B55AF961-1735-4C40-AF8E-B64262C04921}"/>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511610" y="5872330"/>
              <a:ext cx="529031" cy="529031"/>
            </a:xfrm>
            <a:prstGeom prst="rect">
              <a:avLst/>
            </a:prstGeom>
          </p:spPr>
        </p:pic>
        <p:sp>
          <p:nvSpPr>
            <p:cNvPr id="18" name="TextBox 17">
              <a:extLst>
                <a:ext uri="{FF2B5EF4-FFF2-40B4-BE49-F238E27FC236}">
                  <a16:creationId xmlns:a16="http://schemas.microsoft.com/office/drawing/2014/main" xmlns="" id="{4B07A75B-DBFB-47A6-A7BF-55C660EB36AF}"/>
                </a:ext>
              </a:extLst>
            </p:cNvPr>
            <p:cNvSpPr txBox="1"/>
            <p:nvPr/>
          </p:nvSpPr>
          <p:spPr>
            <a:xfrm>
              <a:off x="1106668" y="5356884"/>
              <a:ext cx="1844621" cy="462573"/>
            </a:xfrm>
            <a:prstGeom prst="rect">
              <a:avLst/>
            </a:prstGeom>
            <a:noFill/>
          </p:spPr>
          <p:txBody>
            <a:bodyPr wrap="none" rtlCol="0">
              <a:spAutoFit/>
            </a:bodyPr>
            <a:lstStyle/>
            <a:p>
              <a:r>
                <a:rPr lang="en-IN" sz="2000" b="1" dirty="0"/>
                <a:t>@</a:t>
              </a:r>
              <a:r>
                <a:rPr lang="en-IN" sz="2000" b="1" dirty="0" err="1"/>
                <a:t>csebennett</a:t>
              </a:r>
              <a:endParaRPr lang="en-IN" sz="2000" b="1" dirty="0"/>
            </a:p>
          </p:txBody>
        </p:sp>
      </p:grpSp>
      <p:grpSp>
        <p:nvGrpSpPr>
          <p:cNvPr id="19" name="Group 18">
            <a:extLst>
              <a:ext uri="{FF2B5EF4-FFF2-40B4-BE49-F238E27FC236}">
                <a16:creationId xmlns:a16="http://schemas.microsoft.com/office/drawing/2014/main" xmlns="" id="{617F8F65-E48E-482C-A557-2E2EDF648DEE}"/>
              </a:ext>
            </a:extLst>
          </p:cNvPr>
          <p:cNvGrpSpPr/>
          <p:nvPr/>
        </p:nvGrpSpPr>
        <p:grpSpPr>
          <a:xfrm>
            <a:off x="8506358" y="5264106"/>
            <a:ext cx="1728422" cy="895286"/>
            <a:chOff x="9289360" y="5383814"/>
            <a:chExt cx="1992450" cy="1035054"/>
          </a:xfrm>
        </p:grpSpPr>
        <p:pic>
          <p:nvPicPr>
            <p:cNvPr id="20" name="Picture 19">
              <a:extLst>
                <a:ext uri="{FF2B5EF4-FFF2-40B4-BE49-F238E27FC236}">
                  <a16:creationId xmlns:a16="http://schemas.microsoft.com/office/drawing/2014/main" xmlns="" id="{42E57206-30AA-4B95-8FF3-EEB013F80B2F}"/>
                </a:ext>
              </a:extLst>
            </p:cNvPr>
            <p:cNvPicPr>
              <a:picLocks noChangeAspect="1"/>
            </p:cNvPicPr>
            <p:nvPr/>
          </p:nvPicPr>
          <p:blipFill rotWithShape="1">
            <a:blip r:embed="rId5" cstate="print">
              <a:extLst>
                <a:ext uri="{28A0092B-C50C-407E-A947-70E740481C1C}">
                  <a14:useLocalDpi xmlns:a14="http://schemas.microsoft.com/office/drawing/2010/main" xmlns="" val="0"/>
                </a:ext>
              </a:extLst>
            </a:blip>
            <a:srcRect l="16862" t="4764" r="18925" b="7198"/>
            <a:stretch/>
          </p:blipFill>
          <p:spPr>
            <a:xfrm>
              <a:off x="9868196" y="5889836"/>
              <a:ext cx="526177" cy="529032"/>
            </a:xfrm>
            <a:prstGeom prst="rect">
              <a:avLst/>
            </a:prstGeom>
          </p:spPr>
        </p:pic>
        <p:pic>
          <p:nvPicPr>
            <p:cNvPr id="21" name="Picture 20">
              <a:extLst>
                <a:ext uri="{FF2B5EF4-FFF2-40B4-BE49-F238E27FC236}">
                  <a16:creationId xmlns:a16="http://schemas.microsoft.com/office/drawing/2014/main" xmlns="" id="{B0A41045-AA0C-4439-97FF-355E5F3565BE}"/>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0506003" y="5884201"/>
              <a:ext cx="529032" cy="529032"/>
            </a:xfrm>
            <a:prstGeom prst="rect">
              <a:avLst/>
            </a:prstGeom>
          </p:spPr>
        </p:pic>
        <p:sp>
          <p:nvSpPr>
            <p:cNvPr id="22" name="TextBox 21">
              <a:extLst>
                <a:ext uri="{FF2B5EF4-FFF2-40B4-BE49-F238E27FC236}">
                  <a16:creationId xmlns:a16="http://schemas.microsoft.com/office/drawing/2014/main" xmlns="" id="{D1CC325B-D279-4B31-AC5E-A3A1A2DA2964}"/>
                </a:ext>
              </a:extLst>
            </p:cNvPr>
            <p:cNvSpPr txBox="1"/>
            <p:nvPr/>
          </p:nvSpPr>
          <p:spPr>
            <a:xfrm>
              <a:off x="9289360" y="5383814"/>
              <a:ext cx="1992450" cy="462573"/>
            </a:xfrm>
            <a:prstGeom prst="rect">
              <a:avLst/>
            </a:prstGeom>
            <a:noFill/>
          </p:spPr>
          <p:txBody>
            <a:bodyPr wrap="none" rtlCol="0">
              <a:spAutoFit/>
            </a:bodyPr>
            <a:lstStyle/>
            <a:p>
              <a:r>
                <a:rPr lang="en-IN" sz="2000" b="1" dirty="0"/>
                <a:t>@</a:t>
              </a:r>
              <a:r>
                <a:rPr lang="en-IN" sz="2000" b="1" dirty="0" err="1"/>
                <a:t>cse_bennett</a:t>
              </a:r>
              <a:endParaRPr lang="en-IN" sz="2000" b="1" dirty="0"/>
            </a:p>
          </p:txBody>
        </p:sp>
      </p:grpSp>
    </p:spTree>
    <p:extLst>
      <p:ext uri="{BB962C8B-B14F-4D97-AF65-F5344CB8AC3E}">
        <p14:creationId xmlns:p14="http://schemas.microsoft.com/office/powerpoint/2010/main" xmlns="" val="39246774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700D48D-C9AA-4000-A912-29A4FEA98A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7FB3D51B-6191-4F57-9DDC-804982E092AC}"/>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6000" dirty="0">
                <a:solidFill>
                  <a:srgbClr val="FFFFFF"/>
                </a:solidFill>
                <a:latin typeface="+mj-lt"/>
              </a:rPr>
              <a:t>Example</a:t>
            </a:r>
          </a:p>
        </p:txBody>
      </p:sp>
      <p:pic>
        <p:nvPicPr>
          <p:cNvPr id="5" name="Picture 4" descr="A screenshot of a cell phone&#10;&#10;Description automatically generated">
            <a:extLst>
              <a:ext uri="{FF2B5EF4-FFF2-40B4-BE49-F238E27FC236}">
                <a16:creationId xmlns:a16="http://schemas.microsoft.com/office/drawing/2014/main" xmlns="" id="{406BFB1F-322E-4D21-A525-EFFA283682A6}"/>
              </a:ext>
            </a:extLst>
          </p:cNvPr>
          <p:cNvPicPr>
            <a:picLocks noChangeAspect="1"/>
          </p:cNvPicPr>
          <p:nvPr/>
        </p:nvPicPr>
        <p:blipFill>
          <a:blip r:embed="rId2"/>
          <a:stretch>
            <a:fillRect/>
          </a:stretch>
        </p:blipFill>
        <p:spPr>
          <a:xfrm>
            <a:off x="6479229" y="332101"/>
            <a:ext cx="5390093" cy="2764800"/>
          </a:xfrm>
          <a:prstGeom prst="rect">
            <a:avLst/>
          </a:prstGeom>
        </p:spPr>
      </p:pic>
      <p:cxnSp>
        <p:nvCxnSpPr>
          <p:cNvPr id="13" name="Straight Connector 12">
            <a:extLst>
              <a:ext uri="{FF2B5EF4-FFF2-40B4-BE49-F238E27FC236}">
                <a16:creationId xmlns:a16="http://schemas.microsoft.com/office/drawing/2014/main" xmlns="" id="{805E69BC-D844-4AB5-9E35-ED458EE2965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4312C673-8179-457E-AD2A-D1FAE4CC961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ell phone&#10;&#10;Description automatically generated">
            <a:extLst>
              <a:ext uri="{FF2B5EF4-FFF2-40B4-BE49-F238E27FC236}">
                <a16:creationId xmlns:a16="http://schemas.microsoft.com/office/drawing/2014/main" xmlns="" id="{3BDCA5CC-0A13-4F4C-9E61-57C2710F2D8E}"/>
              </a:ext>
            </a:extLst>
          </p:cNvPr>
          <p:cNvPicPr>
            <a:picLocks noChangeAspect="1"/>
          </p:cNvPicPr>
          <p:nvPr/>
        </p:nvPicPr>
        <p:blipFill>
          <a:blip r:embed="rId3"/>
          <a:stretch>
            <a:fillRect/>
          </a:stretch>
        </p:blipFill>
        <p:spPr>
          <a:xfrm>
            <a:off x="6579966" y="3750733"/>
            <a:ext cx="5188619" cy="2794807"/>
          </a:xfrm>
          <a:prstGeom prst="rect">
            <a:avLst/>
          </a:prstGeom>
        </p:spPr>
      </p:pic>
      <p:sp>
        <p:nvSpPr>
          <p:cNvPr id="12" name="Rectangle 11">
            <a:extLst>
              <a:ext uri="{FF2B5EF4-FFF2-40B4-BE49-F238E27FC236}">
                <a16:creationId xmlns:a16="http://schemas.microsoft.com/office/drawing/2014/main" xmlns="" id="{E9045AF8-0D1A-44C5-B314-B3795A0F1A54}"/>
              </a:ext>
            </a:extLst>
          </p:cNvPr>
          <p:cNvSpPr/>
          <p:nvPr/>
        </p:nvSpPr>
        <p:spPr>
          <a:xfrm>
            <a:off x="1486625" y="1053042"/>
            <a:ext cx="2643496" cy="163121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000" b="1" dirty="0">
                <a:solidFill>
                  <a:srgbClr val="C00000"/>
                </a:solidFill>
              </a:rPr>
              <a:t>Syntax:</a:t>
            </a:r>
          </a:p>
          <a:p>
            <a:r>
              <a:rPr lang="en-US" sz="2000" b="1" dirty="0">
                <a:solidFill>
                  <a:srgbClr val="C00000"/>
                </a:solidFill>
              </a:rPr>
              <a:t>if</a:t>
            </a:r>
            <a:r>
              <a:rPr lang="en-US" sz="2000" dirty="0"/>
              <a:t> test expression:</a:t>
            </a:r>
          </a:p>
          <a:p>
            <a:r>
              <a:rPr lang="en-US" sz="2000" dirty="0"/>
              <a:t>    Body of if</a:t>
            </a:r>
          </a:p>
          <a:p>
            <a:r>
              <a:rPr lang="en-US" sz="2000" b="1" dirty="0">
                <a:solidFill>
                  <a:srgbClr val="C00000"/>
                </a:solidFill>
              </a:rPr>
              <a:t>else</a:t>
            </a:r>
            <a:r>
              <a:rPr lang="en-US" sz="2000" dirty="0"/>
              <a:t>:</a:t>
            </a:r>
          </a:p>
          <a:p>
            <a:r>
              <a:rPr lang="en-US" sz="2000" dirty="0"/>
              <a:t>    Body of else</a:t>
            </a:r>
            <a:endParaRPr lang="en-IN" sz="2000" dirty="0"/>
          </a:p>
        </p:txBody>
      </p:sp>
    </p:spTree>
    <p:extLst>
      <p:ext uri="{BB962C8B-B14F-4D97-AF65-F5344CB8AC3E}">
        <p14:creationId xmlns:p14="http://schemas.microsoft.com/office/powerpoint/2010/main" xmlns="" val="26529553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1AEB8A9-B768-4E30-BA55-D919E6687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D423AFAA-F93E-4BCE-B44A-344CFDAE03B4}"/>
              </a:ext>
            </a:extLst>
          </p:cNvPr>
          <p:cNvSpPr>
            <a:spLocks noGrp="1"/>
          </p:cNvSpPr>
          <p:nvPr>
            <p:ph type="title"/>
          </p:nvPr>
        </p:nvSpPr>
        <p:spPr>
          <a:xfrm>
            <a:off x="216045" y="622381"/>
            <a:ext cx="3617844" cy="5613236"/>
          </a:xfrm>
        </p:spPr>
        <p:txBody>
          <a:bodyPr anchor="ctr">
            <a:normAutofit/>
          </a:bodyPr>
          <a:lstStyle/>
          <a:p>
            <a:r>
              <a:rPr lang="en-IN" dirty="0">
                <a:solidFill>
                  <a:srgbClr val="FFFFFF"/>
                </a:solidFill>
              </a:rPr>
              <a:t>Header, Suite and Indentation</a:t>
            </a:r>
          </a:p>
        </p:txBody>
      </p:sp>
      <p:sp>
        <p:nvSpPr>
          <p:cNvPr id="3" name="Content Placeholder 2">
            <a:extLst>
              <a:ext uri="{FF2B5EF4-FFF2-40B4-BE49-F238E27FC236}">
                <a16:creationId xmlns:a16="http://schemas.microsoft.com/office/drawing/2014/main" xmlns="" id="{77069D85-6235-4E67-8603-5C0CC6D9DE3F}"/>
              </a:ext>
            </a:extLst>
          </p:cNvPr>
          <p:cNvSpPr>
            <a:spLocks noGrp="1"/>
          </p:cNvSpPr>
          <p:nvPr>
            <p:ph idx="1"/>
          </p:nvPr>
        </p:nvSpPr>
        <p:spPr>
          <a:xfrm>
            <a:off x="4646089" y="195878"/>
            <a:ext cx="7060773" cy="963635"/>
          </a:xfrm>
        </p:spPr>
        <p:txBody>
          <a:bodyPr anchor="ctr">
            <a:noAutofit/>
          </a:bodyPr>
          <a:lstStyle/>
          <a:p>
            <a:r>
              <a:rPr lang="en-US" sz="2400" dirty="0"/>
              <a:t>One unique aspect of Python is that the amount of indentation of each program line is significant.</a:t>
            </a:r>
            <a:endParaRPr lang="en-IN" sz="2400" dirty="0"/>
          </a:p>
        </p:txBody>
      </p:sp>
      <p:pic>
        <p:nvPicPr>
          <p:cNvPr id="4" name="Picture 3">
            <a:extLst>
              <a:ext uri="{FF2B5EF4-FFF2-40B4-BE49-F238E27FC236}">
                <a16:creationId xmlns:a16="http://schemas.microsoft.com/office/drawing/2014/main" xmlns="" id="{897E4A23-4A50-4BCC-9F7B-4B3E1EC7F334}"/>
              </a:ext>
            </a:extLst>
          </p:cNvPr>
          <p:cNvPicPr>
            <a:picLocks noChangeAspect="1"/>
          </p:cNvPicPr>
          <p:nvPr/>
        </p:nvPicPr>
        <p:blipFill>
          <a:blip r:embed="rId2"/>
          <a:stretch>
            <a:fillRect/>
          </a:stretch>
        </p:blipFill>
        <p:spPr>
          <a:xfrm>
            <a:off x="4059935" y="1199269"/>
            <a:ext cx="7646927" cy="2886715"/>
          </a:xfrm>
          <a:prstGeom prst="rect">
            <a:avLst/>
          </a:prstGeom>
        </p:spPr>
      </p:pic>
      <p:pic>
        <p:nvPicPr>
          <p:cNvPr id="5" name="Picture 4">
            <a:extLst>
              <a:ext uri="{FF2B5EF4-FFF2-40B4-BE49-F238E27FC236}">
                <a16:creationId xmlns:a16="http://schemas.microsoft.com/office/drawing/2014/main" xmlns="" id="{2349B539-661B-4549-AAB4-32742BA96246}"/>
              </a:ext>
            </a:extLst>
          </p:cNvPr>
          <p:cNvPicPr>
            <a:picLocks noChangeAspect="1"/>
          </p:cNvPicPr>
          <p:nvPr/>
        </p:nvPicPr>
        <p:blipFill>
          <a:blip r:embed="rId3"/>
          <a:stretch>
            <a:fillRect/>
          </a:stretch>
        </p:blipFill>
        <p:spPr>
          <a:xfrm>
            <a:off x="4106664" y="4384304"/>
            <a:ext cx="8085336" cy="2082757"/>
          </a:xfrm>
          <a:prstGeom prst="rect">
            <a:avLst/>
          </a:prstGeom>
        </p:spPr>
      </p:pic>
    </p:spTree>
    <p:extLst>
      <p:ext uri="{BB962C8B-B14F-4D97-AF65-F5344CB8AC3E}">
        <p14:creationId xmlns:p14="http://schemas.microsoft.com/office/powerpoint/2010/main" xmlns="" val="37169443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8A6386-83AE-4957-B82D-A0049CEEA543}"/>
              </a:ext>
            </a:extLst>
          </p:cNvPr>
          <p:cNvSpPr>
            <a:spLocks noGrp="1"/>
          </p:cNvSpPr>
          <p:nvPr>
            <p:ph type="title"/>
          </p:nvPr>
        </p:nvSpPr>
        <p:spPr>
          <a:xfrm>
            <a:off x="838200" y="365125"/>
            <a:ext cx="10515600" cy="1325563"/>
          </a:xfrm>
        </p:spPr>
        <p:txBody>
          <a:bodyPr>
            <a:normAutofit/>
          </a:bodyPr>
          <a:lstStyle/>
          <a:p>
            <a:r>
              <a:rPr lang="en-IN" dirty="0"/>
              <a:t>Nested if statements (multi-way selection)</a:t>
            </a:r>
          </a:p>
        </p:txBody>
      </p:sp>
      <p:sp>
        <p:nvSpPr>
          <p:cNvPr id="4" name="Freeform: Shape 3">
            <a:extLst>
              <a:ext uri="{FF2B5EF4-FFF2-40B4-BE49-F238E27FC236}">
                <a16:creationId xmlns:a16="http://schemas.microsoft.com/office/drawing/2014/main" xmlns="" id="{9AB62D88-7AB0-403B-BCA3-0189B460552B}"/>
              </a:ext>
            </a:extLst>
          </p:cNvPr>
          <p:cNvSpPr/>
          <p:nvPr/>
        </p:nvSpPr>
        <p:spPr>
          <a:xfrm>
            <a:off x="1064436" y="1826826"/>
            <a:ext cx="3345333" cy="2007200"/>
          </a:xfrm>
          <a:custGeom>
            <a:avLst/>
            <a:gdLst>
              <a:gd name="connsiteX0" fmla="*/ 0 w 3345333"/>
              <a:gd name="connsiteY0" fmla="*/ 0 h 2007200"/>
              <a:gd name="connsiteX1" fmla="*/ 3345333 w 3345333"/>
              <a:gd name="connsiteY1" fmla="*/ 0 h 2007200"/>
              <a:gd name="connsiteX2" fmla="*/ 3345333 w 3345333"/>
              <a:gd name="connsiteY2" fmla="*/ 2007200 h 2007200"/>
              <a:gd name="connsiteX3" fmla="*/ 0 w 3345333"/>
              <a:gd name="connsiteY3" fmla="*/ 2007200 h 2007200"/>
              <a:gd name="connsiteX4" fmla="*/ 0 w 3345333"/>
              <a:gd name="connsiteY4" fmla="*/ 0 h 200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333" h="2007200">
                <a:moveTo>
                  <a:pt x="0" y="0"/>
                </a:moveTo>
                <a:lnTo>
                  <a:pt x="3345333" y="0"/>
                </a:lnTo>
                <a:lnTo>
                  <a:pt x="3345333" y="2007200"/>
                </a:lnTo>
                <a:lnTo>
                  <a:pt x="0" y="2007200"/>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You can put an if statement in the block under </a:t>
            </a:r>
            <a:r>
              <a:rPr lang="en-US" sz="2900" b="1" i="1" kern="1200" dirty="0">
                <a:solidFill>
                  <a:srgbClr val="C00000"/>
                </a:solidFill>
              </a:rPr>
              <a:t>another if statement</a:t>
            </a:r>
            <a:r>
              <a:rPr lang="en-US" sz="2900" kern="1200" dirty="0"/>
              <a:t>.</a:t>
            </a:r>
            <a:endParaRPr lang="en-IN" sz="2900" kern="1200" dirty="0"/>
          </a:p>
        </p:txBody>
      </p:sp>
      <p:sp>
        <p:nvSpPr>
          <p:cNvPr id="6" name="Freeform: Shape 5">
            <a:extLst>
              <a:ext uri="{FF2B5EF4-FFF2-40B4-BE49-F238E27FC236}">
                <a16:creationId xmlns:a16="http://schemas.microsoft.com/office/drawing/2014/main" xmlns="" id="{0F52B3FA-16AA-4BE6-8D9F-37DDAFAC0CF9}"/>
              </a:ext>
            </a:extLst>
          </p:cNvPr>
          <p:cNvSpPr/>
          <p:nvPr/>
        </p:nvSpPr>
        <p:spPr>
          <a:xfrm>
            <a:off x="1064436" y="4168560"/>
            <a:ext cx="3345333" cy="2007200"/>
          </a:xfrm>
          <a:custGeom>
            <a:avLst/>
            <a:gdLst>
              <a:gd name="connsiteX0" fmla="*/ 0 w 3345333"/>
              <a:gd name="connsiteY0" fmla="*/ 0 h 2007200"/>
              <a:gd name="connsiteX1" fmla="*/ 3345333 w 3345333"/>
              <a:gd name="connsiteY1" fmla="*/ 0 h 2007200"/>
              <a:gd name="connsiteX2" fmla="*/ 3345333 w 3345333"/>
              <a:gd name="connsiteY2" fmla="*/ 2007200 h 2007200"/>
              <a:gd name="connsiteX3" fmla="*/ 0 w 3345333"/>
              <a:gd name="connsiteY3" fmla="*/ 2007200 h 2007200"/>
              <a:gd name="connsiteX4" fmla="*/ 0 w 3345333"/>
              <a:gd name="connsiteY4" fmla="*/ 0 h 200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333" h="2007200">
                <a:moveTo>
                  <a:pt x="0" y="0"/>
                </a:moveTo>
                <a:lnTo>
                  <a:pt x="3345333" y="0"/>
                </a:lnTo>
                <a:lnTo>
                  <a:pt x="3345333" y="2007200"/>
                </a:lnTo>
                <a:lnTo>
                  <a:pt x="0" y="2007200"/>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9800891"/>
              <a:satOff val="-40777"/>
              <a:lumOff val="9608"/>
              <a:alphaOff val="0"/>
            </a:schemeClr>
          </a:fillRef>
          <a:effectRef idx="1">
            <a:schemeClr val="accent4">
              <a:hueOff val="9800891"/>
              <a:satOff val="-40777"/>
              <a:lumOff val="9608"/>
              <a:alphaOff val="0"/>
            </a:schemeClr>
          </a:effectRef>
          <a:fontRef idx="minor">
            <a:schemeClr val="dk1"/>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This is to implement further checks.</a:t>
            </a:r>
            <a:endParaRPr lang="en-IN" sz="2900" kern="1200" dirty="0"/>
          </a:p>
        </p:txBody>
      </p:sp>
      <p:pic>
        <p:nvPicPr>
          <p:cNvPr id="5" name="Picture 4">
            <a:extLst>
              <a:ext uri="{FF2B5EF4-FFF2-40B4-BE49-F238E27FC236}">
                <a16:creationId xmlns:a16="http://schemas.microsoft.com/office/drawing/2014/main" xmlns="" id="{32E199BF-785D-4567-9EC1-1389CC5EF3B6}"/>
              </a:ext>
            </a:extLst>
          </p:cNvPr>
          <p:cNvPicPr>
            <a:picLocks noChangeAspect="1"/>
          </p:cNvPicPr>
          <p:nvPr/>
        </p:nvPicPr>
        <p:blipFill rotWithShape="1">
          <a:blip r:embed="rId2">
            <a:extLst>
              <a:ext uri="{28A0092B-C50C-407E-A947-70E740481C1C}">
                <a14:useLocalDpi xmlns:a14="http://schemas.microsoft.com/office/drawing/2010/main" xmlns="" val="0"/>
              </a:ext>
            </a:extLst>
          </a:blip>
          <a:srcRect t="845" r="1" b="6836"/>
          <a:stretch/>
        </p:blipFill>
        <p:spPr>
          <a:xfrm>
            <a:off x="4636007" y="1243585"/>
            <a:ext cx="7019150" cy="4811458"/>
          </a:xfrm>
          <a:prstGeom prst="rect">
            <a:avLst/>
          </a:prstGeom>
        </p:spPr>
      </p:pic>
    </p:spTree>
    <p:extLst>
      <p:ext uri="{BB962C8B-B14F-4D97-AF65-F5344CB8AC3E}">
        <p14:creationId xmlns:p14="http://schemas.microsoft.com/office/powerpoint/2010/main" xmlns="" val="9962692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50CA19-35B5-44E9-AFC2-0F28DE87051F}"/>
              </a:ext>
            </a:extLst>
          </p:cNvPr>
          <p:cNvSpPr>
            <a:spLocks noGrp="1"/>
          </p:cNvSpPr>
          <p:nvPr>
            <p:ph type="title"/>
          </p:nvPr>
        </p:nvSpPr>
        <p:spPr/>
        <p:txBody>
          <a:bodyPr/>
          <a:lstStyle/>
          <a:p>
            <a:r>
              <a:rPr lang="en-IN" dirty="0"/>
              <a:t>Nested if statements: </a:t>
            </a:r>
            <a:r>
              <a:rPr lang="en-US" dirty="0"/>
              <a:t>Example</a:t>
            </a:r>
            <a:endParaRPr lang="en-IN" dirty="0"/>
          </a:p>
        </p:txBody>
      </p:sp>
      <p:pic>
        <p:nvPicPr>
          <p:cNvPr id="3" name="Picture 2">
            <a:extLst>
              <a:ext uri="{FF2B5EF4-FFF2-40B4-BE49-F238E27FC236}">
                <a16:creationId xmlns:a16="http://schemas.microsoft.com/office/drawing/2014/main" xmlns="" id="{3EE6FD10-1652-4772-AFDC-7439CA12E529}"/>
              </a:ext>
            </a:extLst>
          </p:cNvPr>
          <p:cNvPicPr>
            <a:picLocks noChangeAspect="1"/>
          </p:cNvPicPr>
          <p:nvPr/>
        </p:nvPicPr>
        <p:blipFill>
          <a:blip r:embed="rId2"/>
          <a:stretch>
            <a:fillRect/>
          </a:stretch>
        </p:blipFill>
        <p:spPr>
          <a:xfrm>
            <a:off x="1160186" y="1690687"/>
            <a:ext cx="10713762" cy="4549035"/>
          </a:xfrm>
          <a:prstGeom prst="rect">
            <a:avLst/>
          </a:prstGeom>
        </p:spPr>
      </p:pic>
    </p:spTree>
    <p:extLst>
      <p:ext uri="{BB962C8B-B14F-4D97-AF65-F5344CB8AC3E}">
        <p14:creationId xmlns:p14="http://schemas.microsoft.com/office/powerpoint/2010/main" xmlns="" val="42623124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50CA19-35B5-44E9-AFC2-0F28DE87051F}"/>
              </a:ext>
            </a:extLst>
          </p:cNvPr>
          <p:cNvSpPr>
            <a:spLocks noGrp="1"/>
          </p:cNvSpPr>
          <p:nvPr>
            <p:ph type="title"/>
          </p:nvPr>
        </p:nvSpPr>
        <p:spPr/>
        <p:txBody>
          <a:bodyPr/>
          <a:lstStyle/>
          <a:p>
            <a:r>
              <a:rPr lang="en-US"/>
              <a:t>Example: What will be the output?</a:t>
            </a:r>
            <a:endParaRPr lang="en-IN" dirty="0"/>
          </a:p>
        </p:txBody>
      </p:sp>
      <p:pic>
        <p:nvPicPr>
          <p:cNvPr id="5" name="Picture 4">
            <a:extLst>
              <a:ext uri="{FF2B5EF4-FFF2-40B4-BE49-F238E27FC236}">
                <a16:creationId xmlns:a16="http://schemas.microsoft.com/office/drawing/2014/main" xmlns="" id="{A92540AF-2906-43DF-B558-91A0E95C1399}"/>
              </a:ext>
            </a:extLst>
          </p:cNvPr>
          <p:cNvPicPr>
            <a:picLocks noChangeAspect="1"/>
          </p:cNvPicPr>
          <p:nvPr/>
        </p:nvPicPr>
        <p:blipFill>
          <a:blip r:embed="rId2"/>
          <a:stretch>
            <a:fillRect/>
          </a:stretch>
        </p:blipFill>
        <p:spPr>
          <a:xfrm>
            <a:off x="1885744" y="1871248"/>
            <a:ext cx="6847440" cy="3145508"/>
          </a:xfrm>
          <a:prstGeom prst="rect">
            <a:avLst/>
          </a:prstGeom>
        </p:spPr>
      </p:pic>
      <p:pic>
        <p:nvPicPr>
          <p:cNvPr id="6" name="Picture 5">
            <a:extLst>
              <a:ext uri="{FF2B5EF4-FFF2-40B4-BE49-F238E27FC236}">
                <a16:creationId xmlns:a16="http://schemas.microsoft.com/office/drawing/2014/main" xmlns="" id="{38304363-8577-48E5-A9F7-AB8E059029EA}"/>
              </a:ext>
            </a:extLst>
          </p:cNvPr>
          <p:cNvPicPr>
            <a:picLocks noChangeAspect="1"/>
          </p:cNvPicPr>
          <p:nvPr/>
        </p:nvPicPr>
        <p:blipFill>
          <a:blip r:embed="rId3"/>
          <a:stretch>
            <a:fillRect/>
          </a:stretch>
        </p:blipFill>
        <p:spPr>
          <a:xfrm>
            <a:off x="1885743" y="5197315"/>
            <a:ext cx="3466797" cy="302337"/>
          </a:xfrm>
          <a:prstGeom prst="rect">
            <a:avLst/>
          </a:prstGeom>
        </p:spPr>
      </p:pic>
    </p:spTree>
    <p:extLst>
      <p:ext uri="{BB962C8B-B14F-4D97-AF65-F5344CB8AC3E}">
        <p14:creationId xmlns:p14="http://schemas.microsoft.com/office/powerpoint/2010/main" xmlns="" val="22085270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50CA19-35B5-44E9-AFC2-0F28DE87051F}"/>
              </a:ext>
            </a:extLst>
          </p:cNvPr>
          <p:cNvSpPr>
            <a:spLocks noGrp="1"/>
          </p:cNvSpPr>
          <p:nvPr>
            <p:ph type="title"/>
          </p:nvPr>
        </p:nvSpPr>
        <p:spPr/>
        <p:txBody>
          <a:bodyPr/>
          <a:lstStyle/>
          <a:p>
            <a:r>
              <a:rPr lang="en-US"/>
              <a:t>Example: What will be the output?</a:t>
            </a:r>
            <a:endParaRPr lang="en-IN" dirty="0"/>
          </a:p>
        </p:txBody>
      </p:sp>
      <p:pic>
        <p:nvPicPr>
          <p:cNvPr id="5" name="Picture 4">
            <a:extLst>
              <a:ext uri="{FF2B5EF4-FFF2-40B4-BE49-F238E27FC236}">
                <a16:creationId xmlns:a16="http://schemas.microsoft.com/office/drawing/2014/main" xmlns="" id="{A92540AF-2906-43DF-B558-91A0E95C1399}"/>
              </a:ext>
            </a:extLst>
          </p:cNvPr>
          <p:cNvPicPr>
            <a:picLocks noChangeAspect="1"/>
          </p:cNvPicPr>
          <p:nvPr/>
        </p:nvPicPr>
        <p:blipFill>
          <a:blip r:embed="rId2"/>
          <a:stretch>
            <a:fillRect/>
          </a:stretch>
        </p:blipFill>
        <p:spPr>
          <a:xfrm>
            <a:off x="1885744" y="1871248"/>
            <a:ext cx="6847440" cy="3145508"/>
          </a:xfrm>
          <a:prstGeom prst="rect">
            <a:avLst/>
          </a:prstGeom>
        </p:spPr>
      </p:pic>
      <p:pic>
        <p:nvPicPr>
          <p:cNvPr id="6" name="Picture 5">
            <a:extLst>
              <a:ext uri="{FF2B5EF4-FFF2-40B4-BE49-F238E27FC236}">
                <a16:creationId xmlns:a16="http://schemas.microsoft.com/office/drawing/2014/main" xmlns="" id="{0C4837A5-1D2B-4098-B96D-49EC2632CAE6}"/>
              </a:ext>
            </a:extLst>
          </p:cNvPr>
          <p:cNvPicPr>
            <a:picLocks noChangeAspect="1"/>
          </p:cNvPicPr>
          <p:nvPr/>
        </p:nvPicPr>
        <p:blipFill>
          <a:blip r:embed="rId3"/>
          <a:stretch>
            <a:fillRect/>
          </a:stretch>
        </p:blipFill>
        <p:spPr>
          <a:xfrm>
            <a:off x="1885743" y="5114490"/>
            <a:ext cx="3940185" cy="836144"/>
          </a:xfrm>
          <a:prstGeom prst="rect">
            <a:avLst/>
          </a:prstGeom>
        </p:spPr>
      </p:pic>
    </p:spTree>
    <p:extLst>
      <p:ext uri="{BB962C8B-B14F-4D97-AF65-F5344CB8AC3E}">
        <p14:creationId xmlns:p14="http://schemas.microsoft.com/office/powerpoint/2010/main" xmlns="" val="15361734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38A445-8095-41BD-AF87-FB560F865F03}"/>
              </a:ext>
            </a:extLst>
          </p:cNvPr>
          <p:cNvSpPr>
            <a:spLocks noGrp="1"/>
          </p:cNvSpPr>
          <p:nvPr>
            <p:ph type="title"/>
          </p:nvPr>
        </p:nvSpPr>
        <p:spPr>
          <a:xfrm>
            <a:off x="648929" y="629266"/>
            <a:ext cx="5127031" cy="1676603"/>
          </a:xfrm>
        </p:spPr>
        <p:txBody>
          <a:bodyPr>
            <a:normAutofit/>
          </a:bodyPr>
          <a:lstStyle/>
          <a:p>
            <a:r>
              <a:rPr lang="en-IN" dirty="0"/>
              <a:t>if...</a:t>
            </a:r>
            <a:r>
              <a:rPr lang="en-IN" dirty="0" err="1"/>
              <a:t>elif</a:t>
            </a:r>
            <a:r>
              <a:rPr lang="en-IN" dirty="0"/>
              <a:t>...else Statement</a:t>
            </a:r>
          </a:p>
        </p:txBody>
      </p:sp>
      <p:sp>
        <p:nvSpPr>
          <p:cNvPr id="6" name="Freeform: Shape 5">
            <a:extLst>
              <a:ext uri="{FF2B5EF4-FFF2-40B4-BE49-F238E27FC236}">
                <a16:creationId xmlns:a16="http://schemas.microsoft.com/office/drawing/2014/main" xmlns="" id="{DC23278F-9ACB-447A-8CBB-7B860AE33EF1}"/>
              </a:ext>
            </a:extLst>
          </p:cNvPr>
          <p:cNvSpPr/>
          <p:nvPr/>
        </p:nvSpPr>
        <p:spPr>
          <a:xfrm>
            <a:off x="464025" y="2453012"/>
            <a:ext cx="2440846" cy="1464507"/>
          </a:xfrm>
          <a:custGeom>
            <a:avLst/>
            <a:gdLst>
              <a:gd name="connsiteX0" fmla="*/ 0 w 2440846"/>
              <a:gd name="connsiteY0" fmla="*/ 0 h 1464507"/>
              <a:gd name="connsiteX1" fmla="*/ 2440846 w 2440846"/>
              <a:gd name="connsiteY1" fmla="*/ 0 h 1464507"/>
              <a:gd name="connsiteX2" fmla="*/ 2440846 w 2440846"/>
              <a:gd name="connsiteY2" fmla="*/ 1464507 h 1464507"/>
              <a:gd name="connsiteX3" fmla="*/ 0 w 2440846"/>
              <a:gd name="connsiteY3" fmla="*/ 1464507 h 1464507"/>
              <a:gd name="connsiteX4" fmla="*/ 0 w 2440846"/>
              <a:gd name="connsiteY4" fmla="*/ 0 h 1464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0846" h="1464507">
                <a:moveTo>
                  <a:pt x="0" y="0"/>
                </a:moveTo>
                <a:lnTo>
                  <a:pt x="2440846" y="0"/>
                </a:lnTo>
                <a:lnTo>
                  <a:pt x="2440846" y="1464507"/>
                </a:lnTo>
                <a:lnTo>
                  <a:pt x="0" y="1464507"/>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Replacement to the else-if statements </a:t>
            </a:r>
            <a:endParaRPr lang="en-IN" sz="2400" kern="1200" dirty="0"/>
          </a:p>
        </p:txBody>
      </p:sp>
      <p:sp>
        <p:nvSpPr>
          <p:cNvPr id="7" name="Freeform: Shape 6">
            <a:extLst>
              <a:ext uri="{FF2B5EF4-FFF2-40B4-BE49-F238E27FC236}">
                <a16:creationId xmlns:a16="http://schemas.microsoft.com/office/drawing/2014/main" xmlns="" id="{46204762-001D-415C-B2CB-93D7A442BB32}"/>
              </a:ext>
            </a:extLst>
          </p:cNvPr>
          <p:cNvSpPr/>
          <p:nvPr/>
        </p:nvSpPr>
        <p:spPr>
          <a:xfrm>
            <a:off x="3148956" y="2453012"/>
            <a:ext cx="2440846" cy="1464507"/>
          </a:xfrm>
          <a:custGeom>
            <a:avLst/>
            <a:gdLst>
              <a:gd name="connsiteX0" fmla="*/ 0 w 2440846"/>
              <a:gd name="connsiteY0" fmla="*/ 0 h 1464507"/>
              <a:gd name="connsiteX1" fmla="*/ 2440846 w 2440846"/>
              <a:gd name="connsiteY1" fmla="*/ 0 h 1464507"/>
              <a:gd name="connsiteX2" fmla="*/ 2440846 w 2440846"/>
              <a:gd name="connsiteY2" fmla="*/ 1464507 h 1464507"/>
              <a:gd name="connsiteX3" fmla="*/ 0 w 2440846"/>
              <a:gd name="connsiteY3" fmla="*/ 1464507 h 1464507"/>
              <a:gd name="connsiteX4" fmla="*/ 0 w 2440846"/>
              <a:gd name="connsiteY4" fmla="*/ 0 h 1464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0846" h="1464507">
                <a:moveTo>
                  <a:pt x="0" y="0"/>
                </a:moveTo>
                <a:lnTo>
                  <a:pt x="2440846" y="0"/>
                </a:lnTo>
                <a:lnTo>
                  <a:pt x="2440846" y="1464507"/>
                </a:lnTo>
                <a:lnTo>
                  <a:pt x="0" y="1464507"/>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1" kern="1200" dirty="0">
                <a:solidFill>
                  <a:srgbClr val="C00000"/>
                </a:solidFill>
              </a:rPr>
              <a:t>More than one condition </a:t>
            </a:r>
            <a:r>
              <a:rPr lang="en-US" sz="2400" kern="1200" dirty="0"/>
              <a:t>to check</a:t>
            </a:r>
            <a:endParaRPr lang="en-IN" sz="2400" kern="1200" dirty="0"/>
          </a:p>
        </p:txBody>
      </p:sp>
      <p:sp>
        <p:nvSpPr>
          <p:cNvPr id="8" name="Freeform: Shape 7">
            <a:extLst>
              <a:ext uri="{FF2B5EF4-FFF2-40B4-BE49-F238E27FC236}">
                <a16:creationId xmlns:a16="http://schemas.microsoft.com/office/drawing/2014/main" xmlns="" id="{398DAF1A-9178-43EA-9F89-A664500FEF6A}"/>
              </a:ext>
            </a:extLst>
          </p:cNvPr>
          <p:cNvSpPr/>
          <p:nvPr/>
        </p:nvSpPr>
        <p:spPr>
          <a:xfrm>
            <a:off x="464025" y="4161604"/>
            <a:ext cx="2440846" cy="1464507"/>
          </a:xfrm>
          <a:custGeom>
            <a:avLst/>
            <a:gdLst>
              <a:gd name="connsiteX0" fmla="*/ 0 w 2440846"/>
              <a:gd name="connsiteY0" fmla="*/ 0 h 1464507"/>
              <a:gd name="connsiteX1" fmla="*/ 2440846 w 2440846"/>
              <a:gd name="connsiteY1" fmla="*/ 0 h 1464507"/>
              <a:gd name="connsiteX2" fmla="*/ 2440846 w 2440846"/>
              <a:gd name="connsiteY2" fmla="*/ 1464507 h 1464507"/>
              <a:gd name="connsiteX3" fmla="*/ 0 w 2440846"/>
              <a:gd name="connsiteY3" fmla="*/ 1464507 h 1464507"/>
              <a:gd name="connsiteX4" fmla="*/ 0 w 2440846"/>
              <a:gd name="connsiteY4" fmla="*/ 0 h 1464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0846" h="1464507">
                <a:moveTo>
                  <a:pt x="0" y="0"/>
                </a:moveTo>
                <a:lnTo>
                  <a:pt x="2440846" y="0"/>
                </a:lnTo>
                <a:lnTo>
                  <a:pt x="2440846" y="1464507"/>
                </a:lnTo>
                <a:lnTo>
                  <a:pt x="0" y="1464507"/>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If condition 1 isn’t True, </a:t>
            </a:r>
            <a:r>
              <a:rPr lang="en-US" sz="2400" b="1" i="1" kern="1200" dirty="0">
                <a:solidFill>
                  <a:srgbClr val="C00000"/>
                </a:solidFill>
              </a:rPr>
              <a:t>condition 2</a:t>
            </a:r>
            <a:r>
              <a:rPr lang="en-US" sz="2400" kern="1200" dirty="0"/>
              <a:t> is checked. </a:t>
            </a:r>
            <a:endParaRPr lang="en-IN" sz="2400" kern="1200" dirty="0"/>
          </a:p>
        </p:txBody>
      </p:sp>
      <p:sp>
        <p:nvSpPr>
          <p:cNvPr id="9" name="Freeform: Shape 8">
            <a:extLst>
              <a:ext uri="{FF2B5EF4-FFF2-40B4-BE49-F238E27FC236}">
                <a16:creationId xmlns:a16="http://schemas.microsoft.com/office/drawing/2014/main" xmlns="" id="{80D8B2D1-7120-49D6-9B23-8A0F6856DA78}"/>
              </a:ext>
            </a:extLst>
          </p:cNvPr>
          <p:cNvSpPr/>
          <p:nvPr/>
        </p:nvSpPr>
        <p:spPr>
          <a:xfrm>
            <a:off x="3148956" y="4161604"/>
            <a:ext cx="2440846" cy="1464507"/>
          </a:xfrm>
          <a:custGeom>
            <a:avLst/>
            <a:gdLst>
              <a:gd name="connsiteX0" fmla="*/ 0 w 2440846"/>
              <a:gd name="connsiteY0" fmla="*/ 0 h 1464507"/>
              <a:gd name="connsiteX1" fmla="*/ 2440846 w 2440846"/>
              <a:gd name="connsiteY1" fmla="*/ 0 h 1464507"/>
              <a:gd name="connsiteX2" fmla="*/ 2440846 w 2440846"/>
              <a:gd name="connsiteY2" fmla="*/ 1464507 h 1464507"/>
              <a:gd name="connsiteX3" fmla="*/ 0 w 2440846"/>
              <a:gd name="connsiteY3" fmla="*/ 1464507 h 1464507"/>
              <a:gd name="connsiteX4" fmla="*/ 0 w 2440846"/>
              <a:gd name="connsiteY4" fmla="*/ 0 h 1464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0846" h="1464507">
                <a:moveTo>
                  <a:pt x="0" y="0"/>
                </a:moveTo>
                <a:lnTo>
                  <a:pt x="2440846" y="0"/>
                </a:lnTo>
                <a:lnTo>
                  <a:pt x="2440846" y="1464507"/>
                </a:lnTo>
                <a:lnTo>
                  <a:pt x="0" y="1464507"/>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If it isn’t true, </a:t>
            </a:r>
            <a:r>
              <a:rPr lang="en-US" sz="2400" b="1" i="1" kern="1200" dirty="0">
                <a:solidFill>
                  <a:srgbClr val="C00000"/>
                </a:solidFill>
              </a:rPr>
              <a:t>condition 3</a:t>
            </a:r>
            <a:r>
              <a:rPr lang="en-US" sz="2400" kern="1200" dirty="0"/>
              <a:t> is checked.</a:t>
            </a:r>
            <a:endParaRPr lang="en-IN" sz="2400" kern="1200" dirty="0"/>
          </a:p>
        </p:txBody>
      </p:sp>
      <p:pic>
        <p:nvPicPr>
          <p:cNvPr id="10" name="Picture 9">
            <a:extLst>
              <a:ext uri="{FF2B5EF4-FFF2-40B4-BE49-F238E27FC236}">
                <a16:creationId xmlns:a16="http://schemas.microsoft.com/office/drawing/2014/main" xmlns="" id="{83487268-5EA0-426A-923D-EF8D4C12401B}"/>
              </a:ext>
            </a:extLst>
          </p:cNvPr>
          <p:cNvPicPr>
            <a:picLocks noChangeAspect="1"/>
          </p:cNvPicPr>
          <p:nvPr/>
        </p:nvPicPr>
        <p:blipFill rotWithShape="1">
          <a:blip r:embed="rId2"/>
          <a:srcRect t="2359" b="2663"/>
          <a:stretch/>
        </p:blipFill>
        <p:spPr>
          <a:xfrm>
            <a:off x="6416042" y="640081"/>
            <a:ext cx="5461724" cy="5577837"/>
          </a:xfrm>
          <a:prstGeom prst="rect">
            <a:avLst/>
          </a:prstGeom>
          <a:effectLst/>
        </p:spPr>
      </p:pic>
    </p:spTree>
    <p:extLst>
      <p:ext uri="{BB962C8B-B14F-4D97-AF65-F5344CB8AC3E}">
        <p14:creationId xmlns:p14="http://schemas.microsoft.com/office/powerpoint/2010/main" xmlns="" val="11550049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597558-E222-4249-A874-A7805D0962B4}"/>
              </a:ext>
            </a:extLst>
          </p:cNvPr>
          <p:cNvSpPr>
            <a:spLocks noGrp="1"/>
          </p:cNvSpPr>
          <p:nvPr>
            <p:ph type="title"/>
          </p:nvPr>
        </p:nvSpPr>
        <p:spPr/>
        <p:txBody>
          <a:bodyPr/>
          <a:lstStyle/>
          <a:p>
            <a:r>
              <a:rPr lang="en-IN" dirty="0"/>
              <a:t>if...</a:t>
            </a:r>
            <a:r>
              <a:rPr lang="en-IN" dirty="0" err="1"/>
              <a:t>elif</a:t>
            </a:r>
            <a:r>
              <a:rPr lang="en-IN" dirty="0"/>
              <a:t>...else Statement: </a:t>
            </a:r>
            <a:r>
              <a:rPr lang="en-US" dirty="0"/>
              <a:t>Example Use</a:t>
            </a:r>
            <a:endParaRPr lang="en-IN" dirty="0"/>
          </a:p>
        </p:txBody>
      </p:sp>
      <p:sp>
        <p:nvSpPr>
          <p:cNvPr id="4" name="Rectangle 3">
            <a:extLst>
              <a:ext uri="{FF2B5EF4-FFF2-40B4-BE49-F238E27FC236}">
                <a16:creationId xmlns:a16="http://schemas.microsoft.com/office/drawing/2014/main" xmlns="" id="{248D14E9-95EB-4C8A-BC7E-92372E00525E}"/>
              </a:ext>
            </a:extLst>
          </p:cNvPr>
          <p:cNvSpPr/>
          <p:nvPr/>
        </p:nvSpPr>
        <p:spPr>
          <a:xfrm>
            <a:off x="718930" y="1688190"/>
            <a:ext cx="3760305" cy="35394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3200" dirty="0">
                <a:solidFill>
                  <a:srgbClr val="C00000"/>
                </a:solidFill>
              </a:rPr>
              <a:t>Syntax:</a:t>
            </a:r>
          </a:p>
          <a:p>
            <a:r>
              <a:rPr lang="en-US" sz="3200" dirty="0">
                <a:solidFill>
                  <a:srgbClr val="C00000"/>
                </a:solidFill>
              </a:rPr>
              <a:t>if</a:t>
            </a:r>
            <a:r>
              <a:rPr lang="en-US" sz="3200" dirty="0"/>
              <a:t> test expression:</a:t>
            </a:r>
          </a:p>
          <a:p>
            <a:r>
              <a:rPr lang="en-US" sz="3200" dirty="0"/>
              <a:t>    Body of if</a:t>
            </a:r>
          </a:p>
          <a:p>
            <a:r>
              <a:rPr lang="en-US" sz="3200" dirty="0" err="1">
                <a:solidFill>
                  <a:srgbClr val="C00000"/>
                </a:solidFill>
              </a:rPr>
              <a:t>elif</a:t>
            </a:r>
            <a:r>
              <a:rPr lang="en-US" sz="3200" dirty="0"/>
              <a:t> test expression:</a:t>
            </a:r>
          </a:p>
          <a:p>
            <a:r>
              <a:rPr lang="en-US" sz="3200" dirty="0"/>
              <a:t>    Body of </a:t>
            </a:r>
            <a:r>
              <a:rPr lang="en-US" sz="3200" dirty="0" err="1"/>
              <a:t>elif</a:t>
            </a:r>
            <a:endParaRPr lang="en-US" sz="3200" dirty="0"/>
          </a:p>
          <a:p>
            <a:r>
              <a:rPr lang="en-US" sz="3200" dirty="0">
                <a:solidFill>
                  <a:srgbClr val="C00000"/>
                </a:solidFill>
              </a:rPr>
              <a:t>else</a:t>
            </a:r>
            <a:r>
              <a:rPr lang="en-US" sz="3200" dirty="0"/>
              <a:t>: </a:t>
            </a:r>
          </a:p>
          <a:p>
            <a:r>
              <a:rPr lang="en-US" sz="3200" dirty="0"/>
              <a:t>    Body of else</a:t>
            </a:r>
            <a:endParaRPr lang="en-IN" sz="3200" dirty="0"/>
          </a:p>
        </p:txBody>
      </p:sp>
      <p:pic>
        <p:nvPicPr>
          <p:cNvPr id="3" name="Picture 2">
            <a:extLst>
              <a:ext uri="{FF2B5EF4-FFF2-40B4-BE49-F238E27FC236}">
                <a16:creationId xmlns:a16="http://schemas.microsoft.com/office/drawing/2014/main" xmlns="" id="{5A682579-63F0-43FD-BA32-A277803932B4}"/>
              </a:ext>
            </a:extLst>
          </p:cNvPr>
          <p:cNvPicPr>
            <a:picLocks noChangeAspect="1"/>
          </p:cNvPicPr>
          <p:nvPr/>
        </p:nvPicPr>
        <p:blipFill>
          <a:blip r:embed="rId2"/>
          <a:stretch>
            <a:fillRect/>
          </a:stretch>
        </p:blipFill>
        <p:spPr>
          <a:xfrm>
            <a:off x="5963479" y="1664350"/>
            <a:ext cx="4837043" cy="3809706"/>
          </a:xfrm>
          <a:prstGeom prst="rect">
            <a:avLst/>
          </a:prstGeom>
        </p:spPr>
      </p:pic>
    </p:spTree>
    <p:extLst>
      <p:ext uri="{BB962C8B-B14F-4D97-AF65-F5344CB8AC3E}">
        <p14:creationId xmlns:p14="http://schemas.microsoft.com/office/powerpoint/2010/main" xmlns="" val="34229328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xmlns="" id="{3F24A09B-713F-43FC-AB6E-B880839685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F597558-E222-4249-A874-A7805D0962B4}"/>
              </a:ext>
            </a:extLst>
          </p:cNvPr>
          <p:cNvSpPr>
            <a:spLocks noGrp="1"/>
          </p:cNvSpPr>
          <p:nvPr>
            <p:ph type="title"/>
          </p:nvPr>
        </p:nvSpPr>
        <p:spPr>
          <a:xfrm>
            <a:off x="646744" y="640080"/>
            <a:ext cx="4173905" cy="5577818"/>
          </a:xfrm>
        </p:spPr>
        <p:txBody>
          <a:bodyPr vert="horz" lIns="91440" tIns="45720" rIns="91440" bIns="45720" rtlCol="0" anchor="ctr">
            <a:normAutofit/>
          </a:bodyPr>
          <a:lstStyle/>
          <a:p>
            <a:pPr algn="r"/>
            <a:r>
              <a:rPr lang="en-US" sz="5400" kern="1200" dirty="0">
                <a:solidFill>
                  <a:srgbClr val="FFFFFF"/>
                </a:solidFill>
                <a:latin typeface="+mj-lt"/>
                <a:ea typeface="+mj-ea"/>
                <a:cs typeface="+mj-cs"/>
              </a:rPr>
              <a:t>Example: What will be the output?</a:t>
            </a:r>
          </a:p>
        </p:txBody>
      </p:sp>
      <p:cxnSp>
        <p:nvCxnSpPr>
          <p:cNvPr id="18" name="Straight Connector 12">
            <a:extLst>
              <a:ext uri="{FF2B5EF4-FFF2-40B4-BE49-F238E27FC236}">
                <a16:creationId xmlns:a16="http://schemas.microsoft.com/office/drawing/2014/main" xmlns="" id="{0B91AB35-C3B4-4B70-B3DD-13D63B7DA23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ell phone&#10;&#10;Description automatically generated">
            <a:extLst>
              <a:ext uri="{FF2B5EF4-FFF2-40B4-BE49-F238E27FC236}">
                <a16:creationId xmlns:a16="http://schemas.microsoft.com/office/drawing/2014/main" xmlns="" id="{A8C452B2-CB04-4278-BC6D-EBC02B0DE6AA}"/>
              </a:ext>
            </a:extLst>
          </p:cNvPr>
          <p:cNvPicPr>
            <a:picLocks noChangeAspect="1"/>
          </p:cNvPicPr>
          <p:nvPr/>
        </p:nvPicPr>
        <p:blipFill>
          <a:blip r:embed="rId2"/>
          <a:stretch>
            <a:fillRect/>
          </a:stretch>
        </p:blipFill>
        <p:spPr>
          <a:xfrm>
            <a:off x="5929947" y="1534248"/>
            <a:ext cx="5720240" cy="3217634"/>
          </a:xfrm>
          <a:prstGeom prst="rect">
            <a:avLst/>
          </a:prstGeom>
        </p:spPr>
      </p:pic>
    </p:spTree>
    <p:extLst>
      <p:ext uri="{BB962C8B-B14F-4D97-AF65-F5344CB8AC3E}">
        <p14:creationId xmlns:p14="http://schemas.microsoft.com/office/powerpoint/2010/main" xmlns="" val="25423347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F24A09B-713F-43FC-AB6E-B880839685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A50CA19-35B5-44E9-AFC2-0F28DE87051F}"/>
              </a:ext>
            </a:extLst>
          </p:cNvPr>
          <p:cNvSpPr>
            <a:spLocks noGrp="1"/>
          </p:cNvSpPr>
          <p:nvPr>
            <p:ph type="title"/>
          </p:nvPr>
        </p:nvSpPr>
        <p:spPr>
          <a:xfrm>
            <a:off x="646744" y="640080"/>
            <a:ext cx="4173905" cy="5577818"/>
          </a:xfrm>
        </p:spPr>
        <p:txBody>
          <a:bodyPr vert="horz" lIns="91440" tIns="45720" rIns="91440" bIns="45720" rtlCol="0" anchor="ctr">
            <a:normAutofit/>
          </a:bodyPr>
          <a:lstStyle/>
          <a:p>
            <a:pPr algn="r"/>
            <a:r>
              <a:rPr lang="en-US" sz="5400" kern="1200">
                <a:solidFill>
                  <a:srgbClr val="FFFFFF"/>
                </a:solidFill>
                <a:latin typeface="+mj-lt"/>
                <a:ea typeface="+mj-ea"/>
                <a:cs typeface="+mj-cs"/>
              </a:rPr>
              <a:t>Example: What will be the output?</a:t>
            </a:r>
          </a:p>
        </p:txBody>
      </p:sp>
      <p:cxnSp>
        <p:nvCxnSpPr>
          <p:cNvPr id="10" name="Straight Connector 9">
            <a:extLst>
              <a:ext uri="{FF2B5EF4-FFF2-40B4-BE49-F238E27FC236}">
                <a16:creationId xmlns:a16="http://schemas.microsoft.com/office/drawing/2014/main" xmlns="" id="{0B91AB35-C3B4-4B70-B3DD-13D63B7DA23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xmlns="" id="{CB8E6B58-9731-4EEB-8497-4496470A7072}"/>
              </a:ext>
            </a:extLst>
          </p:cNvPr>
          <p:cNvPicPr>
            <a:picLocks noChangeAspect="1"/>
          </p:cNvPicPr>
          <p:nvPr/>
        </p:nvPicPr>
        <p:blipFill>
          <a:blip r:embed="rId2"/>
          <a:stretch>
            <a:fillRect/>
          </a:stretch>
        </p:blipFill>
        <p:spPr>
          <a:xfrm>
            <a:off x="5926282" y="1467595"/>
            <a:ext cx="5612957" cy="3922810"/>
          </a:xfrm>
          <a:prstGeom prst="rect">
            <a:avLst/>
          </a:prstGeom>
        </p:spPr>
      </p:pic>
    </p:spTree>
    <p:extLst>
      <p:ext uri="{BB962C8B-B14F-4D97-AF65-F5344CB8AC3E}">
        <p14:creationId xmlns:p14="http://schemas.microsoft.com/office/powerpoint/2010/main" xmlns="" val="25528456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outdoor, building, ground&#10;&#10;Description automatically generated">
            <a:extLst>
              <a:ext uri="{FF2B5EF4-FFF2-40B4-BE49-F238E27FC236}">
                <a16:creationId xmlns:a16="http://schemas.microsoft.com/office/drawing/2014/main" xmlns="" id="{B3F04F9D-0776-41C1-9E86-13A42A5B4F56}"/>
              </a:ext>
            </a:extLst>
          </p:cNvPr>
          <p:cNvPicPr>
            <a:picLocks noChangeAspect="1"/>
          </p:cNvPicPr>
          <p:nvPr/>
        </p:nvPicPr>
        <p:blipFill rotWithShape="1">
          <a:blip r:embed="rId2">
            <a:extLst>
              <a:ext uri="{28A0092B-C50C-407E-A947-70E740481C1C}">
                <a14:useLocalDpi xmlns:a14="http://schemas.microsoft.com/office/drawing/2010/main" xmlns="" val="0"/>
              </a:ext>
            </a:extLst>
          </a:blip>
          <a:srcRect t="15413"/>
          <a:stretch/>
        </p:blipFill>
        <p:spPr>
          <a:xfrm>
            <a:off x="20" y="13262"/>
            <a:ext cx="12191980" cy="6857990"/>
          </a:xfrm>
          <a:prstGeom prst="rect">
            <a:avLst/>
          </a:prstGeom>
        </p:spPr>
      </p:pic>
      <p:sp>
        <p:nvSpPr>
          <p:cNvPr id="10" name="Freeform 5">
            <a:extLst>
              <a:ext uri="{FF2B5EF4-FFF2-40B4-BE49-F238E27FC236}">
                <a16:creationId xmlns:a16="http://schemas.microsoft.com/office/drawing/2014/main" xmlns="" id="{87CC2527-562A-4F69-B487-4371E5B243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black"/>
              </a:buClr>
              <a:buSzPct val="100000"/>
              <a:buFont typeface="Arial"/>
              <a:buNone/>
              <a:tabLst/>
              <a:defRPr/>
            </a:pPr>
            <a:endParaRPr kumimoji="0" lang="en-US" sz="1600" b="0" i="0" u="none" strike="noStrike" kern="1200" cap="all"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888C6028-001D-46CC-AD97-D86D38EE9C2E}"/>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dirty="0">
                <a:solidFill>
                  <a:schemeClr val="tx1"/>
                </a:solidFill>
                <a:latin typeface="+mj-lt"/>
              </a:rPr>
              <a:t>Control Structures</a:t>
            </a:r>
          </a:p>
        </p:txBody>
      </p:sp>
      <p:cxnSp>
        <p:nvCxnSpPr>
          <p:cNvPr id="12" name="Straight Connector 11">
            <a:extLst>
              <a:ext uri="{FF2B5EF4-FFF2-40B4-BE49-F238E27FC236}">
                <a16:creationId xmlns:a16="http://schemas.microsoft.com/office/drawing/2014/main" xmlns="" id="{BCDAEC91-5BCE-4B55-9CC0-43EF94CB73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416786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0371F5-65BA-4AC5-B5E4-B306229F7623}"/>
              </a:ext>
            </a:extLst>
          </p:cNvPr>
          <p:cNvSpPr>
            <a:spLocks noGrp="1"/>
          </p:cNvSpPr>
          <p:nvPr>
            <p:ph type="title"/>
          </p:nvPr>
        </p:nvSpPr>
        <p:spPr>
          <a:xfrm>
            <a:off x="838200" y="636105"/>
            <a:ext cx="10515600" cy="1020418"/>
          </a:xfrm>
        </p:spPr>
        <p:txBody>
          <a:bodyPr>
            <a:normAutofit fontScale="90000"/>
          </a:bodyPr>
          <a:lstStyle/>
          <a:p>
            <a:pPr algn="ctr"/>
            <a:r>
              <a:rPr lang="en-US" sz="4400" dirty="0">
                <a:solidFill>
                  <a:schemeClr val="tx1"/>
                </a:solidFill>
                <a:latin typeface="+mj-lt"/>
              </a:rPr>
              <a:t>Single Statement Condition</a:t>
            </a:r>
            <a:br>
              <a:rPr lang="en-US" sz="4400" dirty="0">
                <a:solidFill>
                  <a:schemeClr val="tx1"/>
                </a:solidFill>
                <a:latin typeface="+mj-lt"/>
              </a:rPr>
            </a:br>
            <a:r>
              <a:rPr lang="en-US" sz="2400" dirty="0"/>
              <a:t>Write a single statement under if</a:t>
            </a:r>
            <a:endParaRPr lang="en-IN" sz="2400" dirty="0"/>
          </a:p>
        </p:txBody>
      </p:sp>
      <p:pic>
        <p:nvPicPr>
          <p:cNvPr id="5" name="Content Placeholder 4" descr="A close up of a logo&#10;&#10;Description automatically generated">
            <a:extLst>
              <a:ext uri="{FF2B5EF4-FFF2-40B4-BE49-F238E27FC236}">
                <a16:creationId xmlns:a16="http://schemas.microsoft.com/office/drawing/2014/main" xmlns="" id="{C8AC2415-3B20-4187-8C8F-93F3E65F5B0F}"/>
              </a:ext>
            </a:extLst>
          </p:cNvPr>
          <p:cNvPicPr>
            <a:picLocks noGrp="1" noChangeAspect="1"/>
          </p:cNvPicPr>
          <p:nvPr>
            <p:ph sz="half" idx="1"/>
          </p:nvPr>
        </p:nvPicPr>
        <p:blipFill>
          <a:blip r:embed="rId2"/>
          <a:stretch>
            <a:fillRect/>
          </a:stretch>
        </p:blipFill>
        <p:spPr>
          <a:xfrm>
            <a:off x="454842" y="2519832"/>
            <a:ext cx="4864492" cy="198183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xmlns="" id="{7523AFB5-3CED-470E-BB05-1629B6503ADF}"/>
              </a:ext>
            </a:extLst>
          </p:cNvPr>
          <p:cNvPicPr>
            <a:picLocks noChangeAspect="1"/>
          </p:cNvPicPr>
          <p:nvPr/>
        </p:nvPicPr>
        <p:blipFill>
          <a:blip r:embed="rId3"/>
          <a:stretch>
            <a:fillRect/>
          </a:stretch>
        </p:blipFill>
        <p:spPr>
          <a:xfrm>
            <a:off x="5983457" y="2519832"/>
            <a:ext cx="5753701" cy="1981830"/>
          </a:xfrm>
          <a:prstGeom prst="rect">
            <a:avLst/>
          </a:prstGeom>
        </p:spPr>
      </p:pic>
    </p:spTree>
    <p:extLst>
      <p:ext uri="{BB962C8B-B14F-4D97-AF65-F5344CB8AC3E}">
        <p14:creationId xmlns:p14="http://schemas.microsoft.com/office/powerpoint/2010/main" xmlns="" val="27563300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F23425-52DB-450F-A231-35F71FCAC7EC}"/>
              </a:ext>
            </a:extLst>
          </p:cNvPr>
          <p:cNvSpPr>
            <a:spLocks noGrp="1"/>
          </p:cNvSpPr>
          <p:nvPr>
            <p:ph type="title"/>
          </p:nvPr>
        </p:nvSpPr>
        <p:spPr/>
        <p:txBody>
          <a:bodyPr>
            <a:normAutofit/>
          </a:bodyPr>
          <a:lstStyle/>
          <a:p>
            <a:r>
              <a:rPr lang="en-IN" sz="5400" dirty="0"/>
              <a:t>Exercise</a:t>
            </a:r>
          </a:p>
        </p:txBody>
      </p:sp>
      <p:sp>
        <p:nvSpPr>
          <p:cNvPr id="5" name="Title 1">
            <a:extLst>
              <a:ext uri="{FF2B5EF4-FFF2-40B4-BE49-F238E27FC236}">
                <a16:creationId xmlns:a16="http://schemas.microsoft.com/office/drawing/2014/main" xmlns="" id="{2481AF5C-416C-47DA-8B09-E9805A4BE237}"/>
              </a:ext>
            </a:extLst>
          </p:cNvPr>
          <p:cNvSpPr txBox="1">
            <a:spLocks/>
          </p:cNvSpPr>
          <p:nvPr/>
        </p:nvSpPr>
        <p:spPr>
          <a:xfrm>
            <a:off x="1020418" y="2176255"/>
            <a:ext cx="9836824" cy="9777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0" kern="1200">
                <a:solidFill>
                  <a:schemeClr val="accent1">
                    <a:lumMod val="50000"/>
                  </a:schemeClr>
                </a:solidFill>
                <a:latin typeface="Arial Narrow" panose="020B0606020202030204" pitchFamily="34" charset="0"/>
                <a:ea typeface="+mj-ea"/>
                <a:cs typeface="+mj-cs"/>
              </a:defRPr>
            </a:lvl1pPr>
          </a:lstStyle>
          <a:p>
            <a:pPr algn="ctr"/>
            <a:r>
              <a:rPr lang="en-US" sz="4000" b="1" dirty="0">
                <a:solidFill>
                  <a:schemeClr val="tx1"/>
                </a:solidFill>
                <a:latin typeface="+mj-lt"/>
              </a:rPr>
              <a:t>Find out the Max of three numbers</a:t>
            </a:r>
          </a:p>
        </p:txBody>
      </p:sp>
    </p:spTree>
    <p:extLst>
      <p:ext uri="{BB962C8B-B14F-4D97-AF65-F5344CB8AC3E}">
        <p14:creationId xmlns:p14="http://schemas.microsoft.com/office/powerpoint/2010/main" xmlns="" val="40673275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0B362E0-9CF1-4485-A182-837FAFB12A9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Maximum between 3 numbers</a:t>
            </a:r>
          </a:p>
        </p:txBody>
      </p:sp>
      <p:pic>
        <p:nvPicPr>
          <p:cNvPr id="5" name="Picture 4">
            <a:extLst>
              <a:ext uri="{FF2B5EF4-FFF2-40B4-BE49-F238E27FC236}">
                <a16:creationId xmlns:a16="http://schemas.microsoft.com/office/drawing/2014/main" xmlns="" id="{C8BD651A-D03E-47B0-898E-B5E33AE1CFA4}"/>
              </a:ext>
            </a:extLst>
          </p:cNvPr>
          <p:cNvPicPr>
            <a:picLocks noChangeAspect="1"/>
          </p:cNvPicPr>
          <p:nvPr/>
        </p:nvPicPr>
        <p:blipFill>
          <a:blip r:embed="rId2"/>
          <a:stretch>
            <a:fillRect/>
          </a:stretch>
        </p:blipFill>
        <p:spPr>
          <a:xfrm>
            <a:off x="1319698" y="1675227"/>
            <a:ext cx="9552604" cy="4394199"/>
          </a:xfrm>
          <a:prstGeom prst="rect">
            <a:avLst/>
          </a:prstGeom>
        </p:spPr>
      </p:pic>
    </p:spTree>
    <p:extLst>
      <p:ext uri="{BB962C8B-B14F-4D97-AF65-F5344CB8AC3E}">
        <p14:creationId xmlns:p14="http://schemas.microsoft.com/office/powerpoint/2010/main" xmlns="" val="7376959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0B362E0-9CF1-4485-A182-837FAFB12A9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Maximum between 3 numbers</a:t>
            </a:r>
          </a:p>
        </p:txBody>
      </p:sp>
      <p:pic>
        <p:nvPicPr>
          <p:cNvPr id="4" name="Picture 3" descr="A screenshot of a cell phone&#10;&#10;Description automatically generated">
            <a:extLst>
              <a:ext uri="{FF2B5EF4-FFF2-40B4-BE49-F238E27FC236}">
                <a16:creationId xmlns:a16="http://schemas.microsoft.com/office/drawing/2014/main" xmlns="" id="{D8C4B7A8-BD4B-495A-A574-C5C9D6D980B8}"/>
              </a:ext>
            </a:extLst>
          </p:cNvPr>
          <p:cNvPicPr>
            <a:picLocks noChangeAspect="1"/>
          </p:cNvPicPr>
          <p:nvPr/>
        </p:nvPicPr>
        <p:blipFill>
          <a:blip r:embed="rId2"/>
          <a:stretch>
            <a:fillRect/>
          </a:stretch>
        </p:blipFill>
        <p:spPr>
          <a:xfrm>
            <a:off x="643467" y="1882152"/>
            <a:ext cx="10905066" cy="3980348"/>
          </a:xfrm>
          <a:prstGeom prst="rect">
            <a:avLst/>
          </a:prstGeom>
        </p:spPr>
      </p:pic>
    </p:spTree>
    <p:extLst>
      <p:ext uri="{BB962C8B-B14F-4D97-AF65-F5344CB8AC3E}">
        <p14:creationId xmlns:p14="http://schemas.microsoft.com/office/powerpoint/2010/main" xmlns="" val="8853228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0B362E0-9CF1-4485-A182-837FAFB12A9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Maximum between 3 numbers</a:t>
            </a:r>
          </a:p>
        </p:txBody>
      </p:sp>
      <p:pic>
        <p:nvPicPr>
          <p:cNvPr id="3" name="Picture 2" descr="A picture containing screenshot&#10;&#10;Description automatically generated">
            <a:extLst>
              <a:ext uri="{FF2B5EF4-FFF2-40B4-BE49-F238E27FC236}">
                <a16:creationId xmlns:a16="http://schemas.microsoft.com/office/drawing/2014/main" xmlns="" id="{2DB37FB0-110F-4DB4-A054-E387C2A56E8D}"/>
              </a:ext>
            </a:extLst>
          </p:cNvPr>
          <p:cNvPicPr>
            <a:picLocks noChangeAspect="1"/>
          </p:cNvPicPr>
          <p:nvPr/>
        </p:nvPicPr>
        <p:blipFill>
          <a:blip r:embed="rId2"/>
          <a:stretch>
            <a:fillRect/>
          </a:stretch>
        </p:blipFill>
        <p:spPr>
          <a:xfrm>
            <a:off x="643467" y="2495562"/>
            <a:ext cx="10905066" cy="2753528"/>
          </a:xfrm>
          <a:prstGeom prst="rect">
            <a:avLst/>
          </a:prstGeom>
        </p:spPr>
      </p:pic>
    </p:spTree>
    <p:extLst>
      <p:ext uri="{BB962C8B-B14F-4D97-AF65-F5344CB8AC3E}">
        <p14:creationId xmlns:p14="http://schemas.microsoft.com/office/powerpoint/2010/main" xmlns="" val="2360959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3BBD6-C79E-42DB-810E-B795B7D6443D}"/>
              </a:ext>
            </a:extLst>
          </p:cNvPr>
          <p:cNvSpPr>
            <a:spLocks noGrp="1"/>
          </p:cNvSpPr>
          <p:nvPr>
            <p:ph type="title"/>
          </p:nvPr>
        </p:nvSpPr>
        <p:spPr>
          <a:xfrm>
            <a:off x="838200" y="365126"/>
            <a:ext cx="10515600" cy="708300"/>
          </a:xfrm>
        </p:spPr>
        <p:txBody>
          <a:bodyPr/>
          <a:lstStyle/>
          <a:p>
            <a:r>
              <a:rPr lang="en-IN" dirty="0"/>
              <a:t>MCQs</a:t>
            </a:r>
          </a:p>
        </p:txBody>
      </p:sp>
      <p:sp>
        <p:nvSpPr>
          <p:cNvPr id="3" name="Content Placeholder 2">
            <a:extLst>
              <a:ext uri="{FF2B5EF4-FFF2-40B4-BE49-F238E27FC236}">
                <a16:creationId xmlns:a16="http://schemas.microsoft.com/office/drawing/2014/main" xmlns="" id="{304BB621-8278-41A8-A8F0-E19E5263BEEA}"/>
              </a:ext>
            </a:extLst>
          </p:cNvPr>
          <p:cNvSpPr>
            <a:spLocks noGrp="1"/>
          </p:cNvSpPr>
          <p:nvPr>
            <p:ph sz="half" idx="1"/>
          </p:nvPr>
        </p:nvSpPr>
        <p:spPr>
          <a:xfrm>
            <a:off x="546652" y="1285460"/>
            <a:ext cx="5009324" cy="5420139"/>
          </a:xfrm>
        </p:spPr>
        <p:txBody>
          <a:bodyPr>
            <a:noAutofit/>
          </a:bodyPr>
          <a:lstStyle/>
          <a:p>
            <a:pPr marL="514350" indent="-514350">
              <a:buFont typeface="+mj-lt"/>
              <a:buAutoNum type="arabicPeriod"/>
            </a:pPr>
            <a:r>
              <a:rPr lang="en-US" sz="2000" dirty="0"/>
              <a:t>All if statements must contain either an else or </a:t>
            </a:r>
            <a:r>
              <a:rPr lang="en-US" sz="2000" dirty="0" err="1"/>
              <a:t>elif</a:t>
            </a:r>
            <a:r>
              <a:rPr lang="en-US" sz="2000" dirty="0"/>
              <a:t> header.</a:t>
            </a:r>
          </a:p>
          <a:p>
            <a:pPr marL="971550" lvl="1" indent="-514350">
              <a:buFont typeface="+mj-lt"/>
              <a:buAutoNum type="alphaLcParenR"/>
            </a:pPr>
            <a:r>
              <a:rPr lang="en-US" sz="2000" dirty="0"/>
              <a:t>TRUE</a:t>
            </a:r>
          </a:p>
          <a:p>
            <a:pPr marL="971550" lvl="1" indent="-514350">
              <a:buFont typeface="+mj-lt"/>
              <a:buAutoNum type="alphaLcParenR"/>
            </a:pPr>
            <a:r>
              <a:rPr lang="en-US" sz="2000" dirty="0"/>
              <a:t>FALSE</a:t>
            </a:r>
          </a:p>
          <a:p>
            <a:pPr marL="971550" lvl="1" indent="-514350">
              <a:buFont typeface="+mj-lt"/>
              <a:buAutoNum type="alphaLcParenR"/>
            </a:pPr>
            <a:endParaRPr lang="en-US" sz="2000" dirty="0"/>
          </a:p>
          <a:p>
            <a:pPr marL="514350" indent="-514350">
              <a:buFont typeface="+mj-lt"/>
              <a:buAutoNum type="arabicPeriod"/>
            </a:pPr>
            <a:r>
              <a:rPr lang="en-US" sz="2000" dirty="0"/>
              <a:t>Which of the following statements are true regarding headers in Python? </a:t>
            </a:r>
          </a:p>
          <a:p>
            <a:pPr marL="971550" lvl="1" indent="-514350">
              <a:buFont typeface="+mj-lt"/>
              <a:buAutoNum type="alphaLcParenR"/>
            </a:pPr>
            <a:r>
              <a:rPr lang="en-US" sz="2000" dirty="0"/>
              <a:t>Headers begin with a keyword and end with a colon. </a:t>
            </a:r>
          </a:p>
          <a:p>
            <a:pPr marL="971550" lvl="1" indent="-514350">
              <a:buFont typeface="+mj-lt"/>
              <a:buAutoNum type="alphaLcParenR"/>
            </a:pPr>
            <a:r>
              <a:rPr lang="en-US" sz="2000" dirty="0"/>
              <a:t>Headers always occur in pairs. </a:t>
            </a:r>
          </a:p>
          <a:p>
            <a:pPr marL="971550" lvl="1" indent="-514350">
              <a:buFont typeface="+mj-lt"/>
              <a:buAutoNum type="alphaLcParenR"/>
            </a:pPr>
            <a:r>
              <a:rPr lang="en-US" sz="2000" dirty="0"/>
              <a:t>All headers of the same compound statement must be indented the same amount.</a:t>
            </a:r>
          </a:p>
        </p:txBody>
      </p:sp>
      <p:sp>
        <p:nvSpPr>
          <p:cNvPr id="4" name="Content Placeholder 3">
            <a:extLst>
              <a:ext uri="{FF2B5EF4-FFF2-40B4-BE49-F238E27FC236}">
                <a16:creationId xmlns:a16="http://schemas.microsoft.com/office/drawing/2014/main" xmlns="" id="{F59959D7-BCCB-4AF8-A41B-69C92E9F7930}"/>
              </a:ext>
            </a:extLst>
          </p:cNvPr>
          <p:cNvSpPr>
            <a:spLocks noGrp="1"/>
          </p:cNvSpPr>
          <p:nvPr>
            <p:ph sz="half" idx="2"/>
          </p:nvPr>
        </p:nvSpPr>
        <p:spPr>
          <a:xfrm>
            <a:off x="5854150" y="1245704"/>
            <a:ext cx="5791198" cy="5247170"/>
          </a:xfrm>
        </p:spPr>
        <p:txBody>
          <a:bodyPr>
            <a:noAutofit/>
          </a:bodyPr>
          <a:lstStyle/>
          <a:p>
            <a:pPr marL="514350" indent="-514350">
              <a:buFont typeface="+mj-lt"/>
              <a:buAutoNum type="arabicPeriod" startAt="3"/>
            </a:pPr>
            <a:r>
              <a:rPr lang="en-US" sz="2000" dirty="0"/>
              <a:t>Which of the following statements is true? </a:t>
            </a:r>
          </a:p>
          <a:p>
            <a:pPr marL="971550" lvl="1" indent="-514350">
              <a:buFont typeface="+mj-lt"/>
              <a:buAutoNum type="alphaLcParenR"/>
            </a:pPr>
            <a:r>
              <a:rPr lang="en-US" sz="2000" dirty="0"/>
              <a:t>Statements within a suite can be indented a different amount. </a:t>
            </a:r>
          </a:p>
          <a:p>
            <a:pPr marL="971550" lvl="1" indent="-514350">
              <a:buFont typeface="+mj-lt"/>
              <a:buAutoNum type="alphaLcParenR"/>
            </a:pPr>
            <a:r>
              <a:rPr lang="en-US" sz="2000" dirty="0"/>
              <a:t>Statements within a suite can be indented a different amount as long as all headers in the statement that it occurs in are indented the same amount. </a:t>
            </a:r>
          </a:p>
          <a:p>
            <a:pPr marL="971550" lvl="1" indent="-514350">
              <a:buFont typeface="+mj-lt"/>
              <a:buAutoNum type="alphaLcParenR"/>
            </a:pPr>
            <a:r>
              <a:rPr lang="en-US" sz="2000" dirty="0"/>
              <a:t>All headers must be indented the same amount as all other headers in the same statement, and all statements in a given suite must be indented the same amount. </a:t>
            </a:r>
          </a:p>
          <a:p>
            <a:pPr marL="514350" indent="-514350">
              <a:buFont typeface="+mj-lt"/>
              <a:buAutoNum type="arabicPeriod" startAt="3"/>
            </a:pPr>
            <a:r>
              <a:rPr lang="en-US" sz="2000" dirty="0"/>
              <a:t>The </a:t>
            </a:r>
            <a:r>
              <a:rPr lang="en-US" sz="2000" dirty="0" err="1"/>
              <a:t>elif</a:t>
            </a:r>
            <a:r>
              <a:rPr lang="en-US" sz="2000" dirty="0"/>
              <a:t> header allows for, </a:t>
            </a:r>
          </a:p>
          <a:p>
            <a:pPr marL="971550" lvl="1" indent="-514350">
              <a:buFont typeface="+mj-lt"/>
              <a:buAutoNum type="alphaLcParenR"/>
            </a:pPr>
            <a:r>
              <a:rPr lang="en-US" sz="2000" dirty="0"/>
              <a:t>Multi-way selection that cannot be accomplished otherwise </a:t>
            </a:r>
          </a:p>
          <a:p>
            <a:pPr marL="971550" lvl="1" indent="-514350">
              <a:buFont typeface="+mj-lt"/>
              <a:buAutoNum type="alphaLcParenR"/>
            </a:pPr>
            <a:r>
              <a:rPr lang="en-US" sz="2000" dirty="0"/>
              <a:t>Multi-way selection as a single if statement </a:t>
            </a:r>
          </a:p>
          <a:p>
            <a:pPr marL="971550" lvl="1" indent="-514350">
              <a:buFont typeface="+mj-lt"/>
              <a:buAutoNum type="alphaLcParenR"/>
            </a:pPr>
            <a:r>
              <a:rPr lang="en-US" sz="2000" dirty="0"/>
              <a:t>The use of a “catch-all” case in multi-way selection</a:t>
            </a:r>
            <a:endParaRPr lang="en-IN" sz="2000" dirty="0"/>
          </a:p>
        </p:txBody>
      </p:sp>
    </p:spTree>
    <p:extLst>
      <p:ext uri="{BB962C8B-B14F-4D97-AF65-F5344CB8AC3E}">
        <p14:creationId xmlns:p14="http://schemas.microsoft.com/office/powerpoint/2010/main" xmlns="" val="17811971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3BBD6-C79E-42DB-810E-B795B7D6443D}"/>
              </a:ext>
            </a:extLst>
          </p:cNvPr>
          <p:cNvSpPr>
            <a:spLocks noGrp="1"/>
          </p:cNvSpPr>
          <p:nvPr>
            <p:ph type="title"/>
          </p:nvPr>
        </p:nvSpPr>
        <p:spPr>
          <a:xfrm>
            <a:off x="838200" y="365126"/>
            <a:ext cx="10515600" cy="708300"/>
          </a:xfrm>
        </p:spPr>
        <p:txBody>
          <a:bodyPr/>
          <a:lstStyle/>
          <a:p>
            <a:r>
              <a:rPr lang="en-IN" dirty="0"/>
              <a:t>MCQs: Answers</a:t>
            </a:r>
          </a:p>
        </p:txBody>
      </p:sp>
      <p:sp>
        <p:nvSpPr>
          <p:cNvPr id="3" name="Content Placeholder 2">
            <a:extLst>
              <a:ext uri="{FF2B5EF4-FFF2-40B4-BE49-F238E27FC236}">
                <a16:creationId xmlns:a16="http://schemas.microsoft.com/office/drawing/2014/main" xmlns="" id="{304BB621-8278-41A8-A8F0-E19E5263BEEA}"/>
              </a:ext>
            </a:extLst>
          </p:cNvPr>
          <p:cNvSpPr>
            <a:spLocks noGrp="1"/>
          </p:cNvSpPr>
          <p:nvPr>
            <p:ph sz="half" idx="1"/>
          </p:nvPr>
        </p:nvSpPr>
        <p:spPr>
          <a:xfrm>
            <a:off x="546652" y="1285460"/>
            <a:ext cx="5009324" cy="5420139"/>
          </a:xfrm>
        </p:spPr>
        <p:txBody>
          <a:bodyPr>
            <a:noAutofit/>
          </a:bodyPr>
          <a:lstStyle/>
          <a:p>
            <a:pPr marL="514350" indent="-514350">
              <a:buFont typeface="+mj-lt"/>
              <a:buAutoNum type="arabicPeriod"/>
            </a:pPr>
            <a:r>
              <a:rPr lang="en-US" sz="2000" dirty="0"/>
              <a:t>All if statements must contain either an else or </a:t>
            </a:r>
            <a:r>
              <a:rPr lang="en-US" sz="2000" dirty="0" err="1"/>
              <a:t>elif</a:t>
            </a:r>
            <a:r>
              <a:rPr lang="en-US" sz="2000" dirty="0"/>
              <a:t> header.</a:t>
            </a:r>
          </a:p>
          <a:p>
            <a:pPr marL="971550" lvl="1" indent="-514350">
              <a:buFont typeface="+mj-lt"/>
              <a:buAutoNum type="alphaLcParenR"/>
            </a:pPr>
            <a:r>
              <a:rPr lang="en-US" sz="2000" dirty="0"/>
              <a:t>TRUE</a:t>
            </a:r>
          </a:p>
          <a:p>
            <a:pPr marL="971550" lvl="1" indent="-514350">
              <a:buFont typeface="+mj-lt"/>
              <a:buAutoNum type="alphaLcParenR"/>
            </a:pPr>
            <a:r>
              <a:rPr lang="en-US" sz="2000" b="1" dirty="0"/>
              <a:t>FALSE</a:t>
            </a:r>
          </a:p>
          <a:p>
            <a:pPr marL="971550" lvl="1" indent="-514350">
              <a:buFont typeface="+mj-lt"/>
              <a:buAutoNum type="alphaLcParenR"/>
            </a:pPr>
            <a:endParaRPr lang="en-US" sz="2000" dirty="0"/>
          </a:p>
          <a:p>
            <a:pPr marL="514350" indent="-514350">
              <a:buFont typeface="+mj-lt"/>
              <a:buAutoNum type="arabicPeriod"/>
            </a:pPr>
            <a:r>
              <a:rPr lang="en-US" sz="2000" dirty="0"/>
              <a:t>Which of the following statements are true regarding headers in Python? </a:t>
            </a:r>
          </a:p>
          <a:p>
            <a:pPr marL="971550" lvl="1" indent="-514350">
              <a:buFont typeface="+mj-lt"/>
              <a:buAutoNum type="alphaLcParenR"/>
            </a:pPr>
            <a:r>
              <a:rPr lang="en-US" sz="2000" b="1" dirty="0"/>
              <a:t>Headers begin with a keyword and end with a colon. </a:t>
            </a:r>
          </a:p>
          <a:p>
            <a:pPr marL="971550" lvl="1" indent="-514350">
              <a:buFont typeface="+mj-lt"/>
              <a:buAutoNum type="alphaLcParenR"/>
            </a:pPr>
            <a:r>
              <a:rPr lang="en-US" sz="2000" dirty="0"/>
              <a:t>Headers always occur in pairs. </a:t>
            </a:r>
          </a:p>
          <a:p>
            <a:pPr marL="971550" lvl="1" indent="-514350">
              <a:buFont typeface="+mj-lt"/>
              <a:buAutoNum type="alphaLcParenR"/>
            </a:pPr>
            <a:r>
              <a:rPr lang="en-US" sz="2000" b="1" dirty="0"/>
              <a:t>All headers of the same compound statement must be indented the same amount.</a:t>
            </a:r>
          </a:p>
        </p:txBody>
      </p:sp>
      <p:sp>
        <p:nvSpPr>
          <p:cNvPr id="4" name="Content Placeholder 3">
            <a:extLst>
              <a:ext uri="{FF2B5EF4-FFF2-40B4-BE49-F238E27FC236}">
                <a16:creationId xmlns:a16="http://schemas.microsoft.com/office/drawing/2014/main" xmlns="" id="{F59959D7-BCCB-4AF8-A41B-69C92E9F7930}"/>
              </a:ext>
            </a:extLst>
          </p:cNvPr>
          <p:cNvSpPr>
            <a:spLocks noGrp="1"/>
          </p:cNvSpPr>
          <p:nvPr>
            <p:ph sz="half" idx="2"/>
          </p:nvPr>
        </p:nvSpPr>
        <p:spPr>
          <a:xfrm>
            <a:off x="5854150" y="1245704"/>
            <a:ext cx="5791198" cy="5247170"/>
          </a:xfrm>
        </p:spPr>
        <p:txBody>
          <a:bodyPr>
            <a:noAutofit/>
          </a:bodyPr>
          <a:lstStyle/>
          <a:p>
            <a:pPr marL="514350" indent="-514350">
              <a:buFont typeface="+mj-lt"/>
              <a:buAutoNum type="arabicPeriod" startAt="3"/>
            </a:pPr>
            <a:r>
              <a:rPr lang="en-US" sz="2000" dirty="0"/>
              <a:t>Which of the following statements is true? </a:t>
            </a:r>
          </a:p>
          <a:p>
            <a:pPr marL="971550" lvl="1" indent="-514350">
              <a:buFont typeface="+mj-lt"/>
              <a:buAutoNum type="alphaLcParenR"/>
            </a:pPr>
            <a:r>
              <a:rPr lang="en-US" sz="2000" dirty="0"/>
              <a:t>Statements within a suite can be indented a different amount. </a:t>
            </a:r>
          </a:p>
          <a:p>
            <a:pPr marL="971550" lvl="1" indent="-514350">
              <a:buFont typeface="+mj-lt"/>
              <a:buAutoNum type="alphaLcParenR"/>
            </a:pPr>
            <a:r>
              <a:rPr lang="en-US" sz="2000" dirty="0"/>
              <a:t>Statements within a suite can be indented a different amount as long as all headers in the statement that it occurs in are indented the same amount. </a:t>
            </a:r>
          </a:p>
          <a:p>
            <a:pPr marL="971550" lvl="1" indent="-514350">
              <a:buFont typeface="+mj-lt"/>
              <a:buAutoNum type="alphaLcParenR"/>
            </a:pPr>
            <a:r>
              <a:rPr lang="en-US" sz="2000" b="1" dirty="0"/>
              <a:t>All headers must be indented the same amount as all other headers in the same statement, and all statements in a given suite must be indented the same amount. </a:t>
            </a:r>
          </a:p>
          <a:p>
            <a:pPr marL="514350" indent="-514350">
              <a:buFont typeface="+mj-lt"/>
              <a:buAutoNum type="arabicPeriod" startAt="3"/>
            </a:pPr>
            <a:r>
              <a:rPr lang="en-US" sz="2000" dirty="0"/>
              <a:t>The </a:t>
            </a:r>
            <a:r>
              <a:rPr lang="en-US" sz="2000" dirty="0" err="1"/>
              <a:t>elif</a:t>
            </a:r>
            <a:r>
              <a:rPr lang="en-US" sz="2000" dirty="0"/>
              <a:t> header allows for, </a:t>
            </a:r>
          </a:p>
          <a:p>
            <a:pPr marL="971550" lvl="1" indent="-514350">
              <a:buFont typeface="+mj-lt"/>
              <a:buAutoNum type="alphaLcParenR"/>
            </a:pPr>
            <a:r>
              <a:rPr lang="en-US" sz="2000" dirty="0"/>
              <a:t>Multi-way selection that cannot be accomplished otherwise </a:t>
            </a:r>
          </a:p>
          <a:p>
            <a:pPr marL="971550" lvl="1" indent="-514350">
              <a:buFont typeface="+mj-lt"/>
              <a:buAutoNum type="alphaLcParenR"/>
            </a:pPr>
            <a:r>
              <a:rPr lang="en-US" sz="2000" b="1" dirty="0"/>
              <a:t>Multi-way selection as a single if statement </a:t>
            </a:r>
          </a:p>
          <a:p>
            <a:pPr marL="971550" lvl="1" indent="-514350">
              <a:buFont typeface="+mj-lt"/>
              <a:buAutoNum type="alphaLcParenR"/>
            </a:pPr>
            <a:r>
              <a:rPr lang="en-US" sz="2000" dirty="0"/>
              <a:t>The use of a “catch-all” case in multi-way selection</a:t>
            </a:r>
            <a:endParaRPr lang="en-IN" sz="2000" dirty="0"/>
          </a:p>
        </p:txBody>
      </p:sp>
    </p:spTree>
    <p:extLst>
      <p:ext uri="{BB962C8B-B14F-4D97-AF65-F5344CB8AC3E}">
        <p14:creationId xmlns:p14="http://schemas.microsoft.com/office/powerpoint/2010/main" xmlns="" val="24134536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1BE646-5F94-4F10-8411-F3C43CA831A8}"/>
              </a:ext>
            </a:extLst>
          </p:cNvPr>
          <p:cNvSpPr>
            <a:spLocks noGrp="1"/>
          </p:cNvSpPr>
          <p:nvPr>
            <p:ph type="title"/>
          </p:nvPr>
        </p:nvSpPr>
        <p:spPr>
          <a:xfrm>
            <a:off x="648929" y="629266"/>
            <a:ext cx="4944152" cy="1622321"/>
          </a:xfrm>
        </p:spPr>
        <p:txBody>
          <a:bodyPr>
            <a:normAutofit/>
          </a:bodyPr>
          <a:lstStyle/>
          <a:p>
            <a:r>
              <a:rPr lang="en-IN"/>
              <a:t>Iterative Control (Loop) </a:t>
            </a:r>
            <a:endParaRPr lang="en-IN" dirty="0"/>
          </a:p>
        </p:txBody>
      </p:sp>
      <p:sp>
        <p:nvSpPr>
          <p:cNvPr id="3" name="Content Placeholder 2">
            <a:extLst>
              <a:ext uri="{FF2B5EF4-FFF2-40B4-BE49-F238E27FC236}">
                <a16:creationId xmlns:a16="http://schemas.microsoft.com/office/drawing/2014/main" xmlns="" id="{080975BE-5466-414D-B5DA-846B2C1CE177}"/>
              </a:ext>
            </a:extLst>
          </p:cNvPr>
          <p:cNvSpPr>
            <a:spLocks noGrp="1"/>
          </p:cNvSpPr>
          <p:nvPr>
            <p:ph idx="1"/>
          </p:nvPr>
        </p:nvSpPr>
        <p:spPr>
          <a:xfrm>
            <a:off x="384313" y="2251588"/>
            <a:ext cx="5605669" cy="3972232"/>
          </a:xfrm>
        </p:spPr>
        <p:txBody>
          <a:bodyPr>
            <a:normAutofit fontScale="92500" lnSpcReduction="10000"/>
          </a:bodyPr>
          <a:lstStyle/>
          <a:p>
            <a:pPr algn="just"/>
            <a:r>
              <a:rPr lang="en-US" sz="2400" dirty="0"/>
              <a:t>An iterative control statement is a control statement that allows for the repeated execution of a set of statements.</a:t>
            </a:r>
          </a:p>
          <a:p>
            <a:pPr algn="just"/>
            <a:endParaRPr lang="en-US" sz="2400" dirty="0"/>
          </a:p>
          <a:p>
            <a:pPr algn="just"/>
            <a:r>
              <a:rPr lang="en-US" sz="2400" dirty="0"/>
              <a:t>Due to their repeated execution, iterative control structures are commonly referred to as “loops.</a:t>
            </a:r>
          </a:p>
          <a:p>
            <a:pPr algn="just"/>
            <a:endParaRPr lang="en-US" sz="2400" dirty="0"/>
          </a:p>
          <a:p>
            <a:pPr algn="just"/>
            <a:r>
              <a:rPr lang="en-US" sz="2400" dirty="0"/>
              <a:t>Loop Statements:</a:t>
            </a:r>
          </a:p>
          <a:p>
            <a:pPr lvl="1" algn="just"/>
            <a:r>
              <a:rPr lang="en-US" sz="2000" dirty="0"/>
              <a:t>While</a:t>
            </a:r>
          </a:p>
          <a:p>
            <a:pPr lvl="1" algn="just"/>
            <a:r>
              <a:rPr lang="en-US" sz="2000" dirty="0"/>
              <a:t>For</a:t>
            </a:r>
          </a:p>
          <a:p>
            <a:pPr lvl="1" algn="just"/>
            <a:r>
              <a:rPr lang="en-US" sz="2000" dirty="0"/>
              <a:t>Nested loop</a:t>
            </a:r>
          </a:p>
          <a:p>
            <a:pPr algn="just"/>
            <a:endParaRPr lang="en-IN" sz="2400" dirty="0"/>
          </a:p>
        </p:txBody>
      </p:sp>
      <p:sp>
        <p:nvSpPr>
          <p:cNvPr id="10" name="Rectangle 9">
            <a:extLst>
              <a:ext uri="{FF2B5EF4-FFF2-40B4-BE49-F238E27FC236}">
                <a16:creationId xmlns:a16="http://schemas.microsoft.com/office/drawing/2014/main" xmlns="" id="{46F7435D-E3DB-47B1-BA61-B00ACC83A9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xmlns="" id="{F263A0B5-F8C4-4116-809F-78A768EA79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device&#10;&#10;Description automatically generated">
            <a:extLst>
              <a:ext uri="{FF2B5EF4-FFF2-40B4-BE49-F238E27FC236}">
                <a16:creationId xmlns:a16="http://schemas.microsoft.com/office/drawing/2014/main" xmlns="" id="{B641D0C0-A0B7-4426-A243-CB441DE9CFA0}"/>
              </a:ext>
            </a:extLst>
          </p:cNvPr>
          <p:cNvPicPr>
            <a:picLocks noChangeAspect="1"/>
          </p:cNvPicPr>
          <p:nvPr/>
        </p:nvPicPr>
        <p:blipFill rotWithShape="1">
          <a:blip r:embed="rId2"/>
          <a:srcRect l="53775" t="28623" r="21476" b="29582"/>
          <a:stretch/>
        </p:blipFill>
        <p:spPr>
          <a:xfrm>
            <a:off x="7616643" y="1301669"/>
            <a:ext cx="3763597" cy="3575131"/>
          </a:xfrm>
          <a:prstGeom prst="rect">
            <a:avLst/>
          </a:prstGeom>
          <a:effectLst/>
        </p:spPr>
      </p:pic>
    </p:spTree>
    <p:extLst>
      <p:ext uri="{BB962C8B-B14F-4D97-AF65-F5344CB8AC3E}">
        <p14:creationId xmlns:p14="http://schemas.microsoft.com/office/powerpoint/2010/main" xmlns="" val="30026051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xmlns="" id="{18FD74D4-C0F3-4E5B-9628-885593F0B5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5111F98-3DE5-4864-825C-59A2680E3B4E}"/>
              </a:ext>
            </a:extLst>
          </p:cNvPr>
          <p:cNvSpPr>
            <a:spLocks noGrp="1"/>
          </p:cNvSpPr>
          <p:nvPr>
            <p:ph type="title"/>
          </p:nvPr>
        </p:nvSpPr>
        <p:spPr>
          <a:xfrm>
            <a:off x="1158727" y="630737"/>
            <a:ext cx="5719151" cy="1016253"/>
          </a:xfrm>
        </p:spPr>
        <p:txBody>
          <a:bodyPr>
            <a:normAutofit fontScale="90000"/>
          </a:bodyPr>
          <a:lstStyle/>
          <a:p>
            <a:r>
              <a:rPr lang="en-IN" sz="4000" dirty="0"/>
              <a:t>While Statement (indefinite loop)</a:t>
            </a:r>
          </a:p>
        </p:txBody>
      </p:sp>
      <p:sp>
        <p:nvSpPr>
          <p:cNvPr id="25" name="Rectangle 16">
            <a:extLst>
              <a:ext uri="{FF2B5EF4-FFF2-40B4-BE49-F238E27FC236}">
                <a16:creationId xmlns:a16="http://schemas.microsoft.com/office/drawing/2014/main" xmlns="" id="{14909CA5-C1C9-48C7-8689-4B44A82CCF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6D3BE770-6DA6-434A-830A-A0D8A83D4C04}"/>
              </a:ext>
            </a:extLst>
          </p:cNvPr>
          <p:cNvSpPr>
            <a:spLocks noGrp="1"/>
          </p:cNvSpPr>
          <p:nvPr>
            <p:ph idx="1"/>
          </p:nvPr>
        </p:nvSpPr>
        <p:spPr>
          <a:xfrm>
            <a:off x="1301977" y="1732706"/>
            <a:ext cx="10678416" cy="1016253"/>
          </a:xfrm>
        </p:spPr>
        <p:txBody>
          <a:bodyPr>
            <a:normAutofit/>
          </a:bodyPr>
          <a:lstStyle/>
          <a:p>
            <a:r>
              <a:rPr lang="en-US" sz="2200" dirty="0"/>
              <a:t>A  </a:t>
            </a:r>
            <a:r>
              <a:rPr lang="en-US" sz="2200" b="1" dirty="0"/>
              <a:t>while statement </a:t>
            </a:r>
            <a:r>
              <a:rPr lang="en-US" sz="2200" dirty="0"/>
              <a:t>is an iterative control statement that repeatedly executes a set of statements based on a provided Boolean expression (condition).</a:t>
            </a:r>
          </a:p>
        </p:txBody>
      </p:sp>
      <p:pic>
        <p:nvPicPr>
          <p:cNvPr id="5" name="Picture 4">
            <a:extLst>
              <a:ext uri="{FF2B5EF4-FFF2-40B4-BE49-F238E27FC236}">
                <a16:creationId xmlns:a16="http://schemas.microsoft.com/office/drawing/2014/main" xmlns="" id="{4E35D322-2682-45B4-81EB-8ABB0F07FC23}"/>
              </a:ext>
            </a:extLst>
          </p:cNvPr>
          <p:cNvPicPr>
            <a:picLocks noChangeAspect="1"/>
          </p:cNvPicPr>
          <p:nvPr/>
        </p:nvPicPr>
        <p:blipFill>
          <a:blip r:embed="rId2"/>
          <a:stretch>
            <a:fillRect/>
          </a:stretch>
        </p:blipFill>
        <p:spPr>
          <a:xfrm>
            <a:off x="971389" y="2596137"/>
            <a:ext cx="2913612" cy="4148152"/>
          </a:xfrm>
          <a:prstGeom prst="rect">
            <a:avLst/>
          </a:prstGeom>
          <a:effectLst>
            <a:outerShdw blurRad="406400" dist="317500" dir="5400000" sx="89000" sy="89000" rotWithShape="0">
              <a:prstClr val="black">
                <a:alpha val="15000"/>
              </a:prstClr>
            </a:outerShdw>
          </a:effectLst>
        </p:spPr>
      </p:pic>
      <p:pic>
        <p:nvPicPr>
          <p:cNvPr id="7" name="Picture 6">
            <a:extLst>
              <a:ext uri="{FF2B5EF4-FFF2-40B4-BE49-F238E27FC236}">
                <a16:creationId xmlns:a16="http://schemas.microsoft.com/office/drawing/2014/main" xmlns="" id="{DE938CCD-CDE8-4746-BBCD-DA04A90C2D0A}"/>
              </a:ext>
            </a:extLst>
          </p:cNvPr>
          <p:cNvPicPr>
            <a:picLocks noChangeAspect="1"/>
          </p:cNvPicPr>
          <p:nvPr/>
        </p:nvPicPr>
        <p:blipFill>
          <a:blip r:embed="rId3"/>
          <a:stretch>
            <a:fillRect/>
          </a:stretch>
        </p:blipFill>
        <p:spPr>
          <a:xfrm>
            <a:off x="4134014" y="2987972"/>
            <a:ext cx="7846379" cy="2829732"/>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xmlns="" val="41576769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F10DE9-9262-4E03-AF20-CAF53AFEA22D}"/>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xmlns="" id="{0D32646E-1450-4F59-BBB9-B98B1B2E044D}"/>
              </a:ext>
            </a:extLst>
          </p:cNvPr>
          <p:cNvSpPr>
            <a:spLocks noGrp="1"/>
          </p:cNvSpPr>
          <p:nvPr>
            <p:ph idx="1"/>
          </p:nvPr>
        </p:nvSpPr>
        <p:spPr/>
        <p:txBody>
          <a:bodyPr/>
          <a:lstStyle/>
          <a:p>
            <a:r>
              <a:rPr lang="en-US" b="1" dirty="0"/>
              <a:t>Find all even numbers from 0 to n. where, n is given by user.</a:t>
            </a:r>
            <a:endParaRPr lang="en-US" dirty="0"/>
          </a:p>
        </p:txBody>
      </p:sp>
      <p:pic>
        <p:nvPicPr>
          <p:cNvPr id="4" name="Picture 3">
            <a:extLst>
              <a:ext uri="{FF2B5EF4-FFF2-40B4-BE49-F238E27FC236}">
                <a16:creationId xmlns:a16="http://schemas.microsoft.com/office/drawing/2014/main" xmlns="" id="{500C7657-6F47-4B33-96E9-AC18080919AB}"/>
              </a:ext>
            </a:extLst>
          </p:cNvPr>
          <p:cNvPicPr>
            <a:picLocks noChangeAspect="1"/>
          </p:cNvPicPr>
          <p:nvPr/>
        </p:nvPicPr>
        <p:blipFill>
          <a:blip r:embed="rId2"/>
          <a:stretch>
            <a:fillRect/>
          </a:stretch>
        </p:blipFill>
        <p:spPr>
          <a:xfrm>
            <a:off x="838200" y="3012684"/>
            <a:ext cx="5917618" cy="2053837"/>
          </a:xfrm>
          <a:prstGeom prst="rect">
            <a:avLst/>
          </a:prstGeom>
        </p:spPr>
      </p:pic>
      <p:pic>
        <p:nvPicPr>
          <p:cNvPr id="5" name="Picture 4">
            <a:extLst>
              <a:ext uri="{FF2B5EF4-FFF2-40B4-BE49-F238E27FC236}">
                <a16:creationId xmlns:a16="http://schemas.microsoft.com/office/drawing/2014/main" xmlns="" id="{3A92AAA5-A6D9-4EC7-A8D7-02BFBC035695}"/>
              </a:ext>
            </a:extLst>
          </p:cNvPr>
          <p:cNvPicPr>
            <a:picLocks noChangeAspect="1"/>
          </p:cNvPicPr>
          <p:nvPr/>
        </p:nvPicPr>
        <p:blipFill>
          <a:blip r:embed="rId3"/>
          <a:stretch>
            <a:fillRect/>
          </a:stretch>
        </p:blipFill>
        <p:spPr>
          <a:xfrm>
            <a:off x="7352190" y="3012684"/>
            <a:ext cx="3500030" cy="2053837"/>
          </a:xfrm>
          <a:prstGeom prst="rect">
            <a:avLst/>
          </a:prstGeom>
        </p:spPr>
      </p:pic>
    </p:spTree>
    <p:extLst>
      <p:ext uri="{BB962C8B-B14F-4D97-AF65-F5344CB8AC3E}">
        <p14:creationId xmlns:p14="http://schemas.microsoft.com/office/powerpoint/2010/main" xmlns="" val="13596552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1AEB8A9-B768-4E30-BA55-D919E6687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FBE2EF92-D55F-487C-9301-8018633C5C76}"/>
              </a:ext>
            </a:extLst>
          </p:cNvPr>
          <p:cNvSpPr>
            <a:spLocks noGrp="1"/>
          </p:cNvSpPr>
          <p:nvPr>
            <p:ph type="title"/>
          </p:nvPr>
        </p:nvSpPr>
        <p:spPr>
          <a:xfrm>
            <a:off x="643467" y="640080"/>
            <a:ext cx="3096427" cy="5613236"/>
          </a:xfrm>
        </p:spPr>
        <p:txBody>
          <a:bodyPr anchor="ctr">
            <a:normAutofit/>
          </a:bodyPr>
          <a:lstStyle/>
          <a:p>
            <a:r>
              <a:rPr lang="en-IN" dirty="0">
                <a:solidFill>
                  <a:srgbClr val="FFFFFF"/>
                </a:solidFill>
              </a:rPr>
              <a:t>Control Structures</a:t>
            </a:r>
          </a:p>
        </p:txBody>
      </p:sp>
      <p:sp>
        <p:nvSpPr>
          <p:cNvPr id="3" name="Content Placeholder 2">
            <a:extLst>
              <a:ext uri="{FF2B5EF4-FFF2-40B4-BE49-F238E27FC236}">
                <a16:creationId xmlns:a16="http://schemas.microsoft.com/office/drawing/2014/main" xmlns="" id="{321F2EB5-BF2D-4266-A460-9E83B009CA0C}"/>
              </a:ext>
            </a:extLst>
          </p:cNvPr>
          <p:cNvSpPr>
            <a:spLocks noGrp="1"/>
          </p:cNvSpPr>
          <p:nvPr>
            <p:ph idx="1"/>
          </p:nvPr>
        </p:nvSpPr>
        <p:spPr>
          <a:xfrm>
            <a:off x="4249180" y="251792"/>
            <a:ext cx="7765774" cy="3673069"/>
          </a:xfrm>
        </p:spPr>
        <p:txBody>
          <a:bodyPr anchor="ctr">
            <a:noAutofit/>
          </a:bodyPr>
          <a:lstStyle/>
          <a:p>
            <a:r>
              <a:rPr lang="en-US" sz="2000" dirty="0"/>
              <a:t>Control flow is the order that instructions are executed in a program.</a:t>
            </a:r>
          </a:p>
          <a:p>
            <a:r>
              <a:rPr lang="en-US" sz="2000" dirty="0"/>
              <a:t>A control statement is a statement that determines the control flow of a set of instructions. </a:t>
            </a:r>
          </a:p>
          <a:p>
            <a:r>
              <a:rPr lang="en-US" sz="2000" dirty="0"/>
              <a:t>Types of Control: </a:t>
            </a:r>
          </a:p>
          <a:p>
            <a:pPr lvl="1"/>
            <a:r>
              <a:rPr lang="en-US" sz="2000" b="1" dirty="0"/>
              <a:t>Sequential control</a:t>
            </a:r>
            <a:r>
              <a:rPr lang="en-US" sz="2000" dirty="0"/>
              <a:t>:  Instructions are executed in the order that they are written</a:t>
            </a:r>
          </a:p>
          <a:p>
            <a:pPr lvl="1"/>
            <a:r>
              <a:rPr lang="en-US" sz="2000" b="1" dirty="0"/>
              <a:t>Selection control</a:t>
            </a:r>
            <a:r>
              <a:rPr lang="en-US" sz="2000" dirty="0"/>
              <a:t>: Selectively executes the instructions. </a:t>
            </a:r>
          </a:p>
          <a:p>
            <a:pPr marL="457200" lvl="1" indent="0">
              <a:buNone/>
            </a:pPr>
            <a:r>
              <a:rPr lang="en-US" sz="2000" b="1" dirty="0"/>
              <a:t>    E.g.</a:t>
            </a:r>
            <a:r>
              <a:rPr lang="en-US" sz="2000" dirty="0"/>
              <a:t> Decision Control</a:t>
            </a:r>
          </a:p>
          <a:p>
            <a:pPr lvl="1"/>
            <a:r>
              <a:rPr lang="en-US" sz="2000" b="1" dirty="0"/>
              <a:t>Iterative control</a:t>
            </a:r>
            <a:r>
              <a:rPr lang="en-US" sz="2000" dirty="0"/>
              <a:t>: Repeatedly executes the instructions. </a:t>
            </a:r>
            <a:r>
              <a:rPr lang="en-US" sz="2000" b="1" dirty="0"/>
              <a:t>E.g</a:t>
            </a:r>
            <a:r>
              <a:rPr lang="en-US" sz="2000" dirty="0"/>
              <a:t>. Loops.</a:t>
            </a:r>
            <a:endParaRPr lang="en-IN" sz="2000" dirty="0"/>
          </a:p>
        </p:txBody>
      </p:sp>
      <p:pic>
        <p:nvPicPr>
          <p:cNvPr id="4" name="Picture 3" descr="A screenshot of a cell phone&#10;&#10;Description automatically generated">
            <a:extLst>
              <a:ext uri="{FF2B5EF4-FFF2-40B4-BE49-F238E27FC236}">
                <a16:creationId xmlns:a16="http://schemas.microsoft.com/office/drawing/2014/main" xmlns="" id="{0799838A-0514-49AC-9034-B597B13181C3}"/>
              </a:ext>
            </a:extLst>
          </p:cNvPr>
          <p:cNvPicPr>
            <a:picLocks noChangeAspect="1"/>
          </p:cNvPicPr>
          <p:nvPr/>
        </p:nvPicPr>
        <p:blipFill>
          <a:blip r:embed="rId2"/>
          <a:stretch>
            <a:fillRect/>
          </a:stretch>
        </p:blipFill>
        <p:spPr>
          <a:xfrm>
            <a:off x="4307767" y="3924861"/>
            <a:ext cx="7648599" cy="2131382"/>
          </a:xfrm>
          <a:prstGeom prst="rect">
            <a:avLst/>
          </a:prstGeom>
        </p:spPr>
      </p:pic>
    </p:spTree>
    <p:extLst>
      <p:ext uri="{BB962C8B-B14F-4D97-AF65-F5344CB8AC3E}">
        <p14:creationId xmlns:p14="http://schemas.microsoft.com/office/powerpoint/2010/main" xmlns="" val="16975262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ECE6F0-40B8-4E72-856B-3A55187216A3}"/>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xmlns="" id="{102E9235-D7D0-4017-88C4-70384384C190}"/>
              </a:ext>
            </a:extLst>
          </p:cNvPr>
          <p:cNvSpPr>
            <a:spLocks noGrp="1"/>
          </p:cNvSpPr>
          <p:nvPr>
            <p:ph idx="1"/>
          </p:nvPr>
        </p:nvSpPr>
        <p:spPr/>
        <p:txBody>
          <a:bodyPr/>
          <a:lstStyle/>
          <a:p>
            <a:r>
              <a:rPr lang="en-US" b="1" dirty="0"/>
              <a:t>Print all even numbers between n to m. m should be greater than n.</a:t>
            </a:r>
            <a:endParaRPr lang="en-US" dirty="0"/>
          </a:p>
        </p:txBody>
      </p:sp>
      <p:pic>
        <p:nvPicPr>
          <p:cNvPr id="4" name="Picture 3">
            <a:extLst>
              <a:ext uri="{FF2B5EF4-FFF2-40B4-BE49-F238E27FC236}">
                <a16:creationId xmlns:a16="http://schemas.microsoft.com/office/drawing/2014/main" xmlns="" id="{4286983F-25A1-4EDB-BB2D-154A40F050F5}"/>
              </a:ext>
            </a:extLst>
          </p:cNvPr>
          <p:cNvPicPr>
            <a:picLocks noChangeAspect="1"/>
          </p:cNvPicPr>
          <p:nvPr/>
        </p:nvPicPr>
        <p:blipFill>
          <a:blip r:embed="rId2"/>
          <a:stretch>
            <a:fillRect/>
          </a:stretch>
        </p:blipFill>
        <p:spPr>
          <a:xfrm>
            <a:off x="1292162" y="2454385"/>
            <a:ext cx="4803838" cy="1949229"/>
          </a:xfrm>
          <a:prstGeom prst="rect">
            <a:avLst/>
          </a:prstGeom>
        </p:spPr>
      </p:pic>
      <p:pic>
        <p:nvPicPr>
          <p:cNvPr id="5" name="Picture 4">
            <a:extLst>
              <a:ext uri="{FF2B5EF4-FFF2-40B4-BE49-F238E27FC236}">
                <a16:creationId xmlns:a16="http://schemas.microsoft.com/office/drawing/2014/main" xmlns="" id="{7731F8CC-32F5-4103-9B89-7AA4702BF99E}"/>
              </a:ext>
            </a:extLst>
          </p:cNvPr>
          <p:cNvPicPr>
            <a:picLocks noChangeAspect="1"/>
          </p:cNvPicPr>
          <p:nvPr/>
        </p:nvPicPr>
        <p:blipFill>
          <a:blip r:embed="rId3"/>
          <a:stretch>
            <a:fillRect/>
          </a:stretch>
        </p:blipFill>
        <p:spPr>
          <a:xfrm>
            <a:off x="1292162" y="4872038"/>
            <a:ext cx="3717159" cy="1581524"/>
          </a:xfrm>
          <a:prstGeom prst="rect">
            <a:avLst/>
          </a:prstGeom>
        </p:spPr>
      </p:pic>
    </p:spTree>
    <p:extLst>
      <p:ext uri="{BB962C8B-B14F-4D97-AF65-F5344CB8AC3E}">
        <p14:creationId xmlns:p14="http://schemas.microsoft.com/office/powerpoint/2010/main" xmlns="" val="16269354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54F82A-1372-4DA7-96FD-7EE7E106216D}"/>
              </a:ext>
            </a:extLst>
          </p:cNvPr>
          <p:cNvSpPr>
            <a:spLocks noGrp="1"/>
          </p:cNvSpPr>
          <p:nvPr>
            <p:ph type="title"/>
          </p:nvPr>
        </p:nvSpPr>
        <p:spPr/>
        <p:txBody>
          <a:bodyPr/>
          <a:lstStyle/>
          <a:p>
            <a:r>
              <a:rPr lang="en-US" dirty="0"/>
              <a:t>Example 3</a:t>
            </a:r>
          </a:p>
        </p:txBody>
      </p:sp>
      <p:sp>
        <p:nvSpPr>
          <p:cNvPr id="3" name="Content Placeholder 2">
            <a:extLst>
              <a:ext uri="{FF2B5EF4-FFF2-40B4-BE49-F238E27FC236}">
                <a16:creationId xmlns:a16="http://schemas.microsoft.com/office/drawing/2014/main" xmlns="" id="{4AD5B9F5-DDCD-429E-9C4C-1ED07D447FD4}"/>
              </a:ext>
            </a:extLst>
          </p:cNvPr>
          <p:cNvSpPr>
            <a:spLocks noGrp="1"/>
          </p:cNvSpPr>
          <p:nvPr>
            <p:ph idx="1"/>
          </p:nvPr>
        </p:nvSpPr>
        <p:spPr>
          <a:xfrm>
            <a:off x="652670" y="1604169"/>
            <a:ext cx="10515600" cy="4351338"/>
          </a:xfrm>
        </p:spPr>
        <p:txBody>
          <a:bodyPr/>
          <a:lstStyle/>
          <a:p>
            <a:pPr marL="0" indent="0">
              <a:buNone/>
            </a:pPr>
            <a:r>
              <a:rPr lang="en-US" b="1" dirty="0"/>
              <a:t>Write a program to take numbers from the user until he enter 0 as input. then print sum of all entered number.</a:t>
            </a:r>
          </a:p>
          <a:p>
            <a:endParaRPr lang="en-US" dirty="0"/>
          </a:p>
        </p:txBody>
      </p:sp>
      <p:pic>
        <p:nvPicPr>
          <p:cNvPr id="4" name="Picture 3">
            <a:extLst>
              <a:ext uri="{FF2B5EF4-FFF2-40B4-BE49-F238E27FC236}">
                <a16:creationId xmlns:a16="http://schemas.microsoft.com/office/drawing/2014/main" xmlns="" id="{04F9034C-645A-4F5E-9F44-099A7A969FE8}"/>
              </a:ext>
            </a:extLst>
          </p:cNvPr>
          <p:cNvPicPr>
            <a:picLocks noChangeAspect="1"/>
          </p:cNvPicPr>
          <p:nvPr/>
        </p:nvPicPr>
        <p:blipFill>
          <a:blip r:embed="rId2"/>
          <a:stretch>
            <a:fillRect/>
          </a:stretch>
        </p:blipFill>
        <p:spPr>
          <a:xfrm>
            <a:off x="838200" y="2708672"/>
            <a:ext cx="7324725" cy="2228850"/>
          </a:xfrm>
          <a:prstGeom prst="rect">
            <a:avLst/>
          </a:prstGeom>
        </p:spPr>
      </p:pic>
      <p:pic>
        <p:nvPicPr>
          <p:cNvPr id="5" name="Picture 4">
            <a:extLst>
              <a:ext uri="{FF2B5EF4-FFF2-40B4-BE49-F238E27FC236}">
                <a16:creationId xmlns:a16="http://schemas.microsoft.com/office/drawing/2014/main" xmlns="" id="{4F5E946F-CC80-4518-995C-B7B2AB1C9086}"/>
              </a:ext>
            </a:extLst>
          </p:cNvPr>
          <p:cNvPicPr>
            <a:picLocks noChangeAspect="1"/>
          </p:cNvPicPr>
          <p:nvPr/>
        </p:nvPicPr>
        <p:blipFill>
          <a:blip r:embed="rId3"/>
          <a:stretch>
            <a:fillRect/>
          </a:stretch>
        </p:blipFill>
        <p:spPr>
          <a:xfrm>
            <a:off x="752475" y="4937522"/>
            <a:ext cx="5343525" cy="1619250"/>
          </a:xfrm>
          <a:prstGeom prst="rect">
            <a:avLst/>
          </a:prstGeom>
        </p:spPr>
      </p:pic>
    </p:spTree>
    <p:extLst>
      <p:ext uri="{BB962C8B-B14F-4D97-AF65-F5344CB8AC3E}">
        <p14:creationId xmlns:p14="http://schemas.microsoft.com/office/powerpoint/2010/main" xmlns="" val="27640003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781E10-4DD4-40A8-B80C-7BD8359BA4EE}"/>
              </a:ext>
            </a:extLst>
          </p:cNvPr>
          <p:cNvSpPr>
            <a:spLocks noGrp="1"/>
          </p:cNvSpPr>
          <p:nvPr>
            <p:ph type="title"/>
          </p:nvPr>
        </p:nvSpPr>
        <p:spPr/>
        <p:txBody>
          <a:bodyPr/>
          <a:lstStyle/>
          <a:p>
            <a:r>
              <a:rPr lang="en-US" dirty="0"/>
              <a:t>Example 4</a:t>
            </a:r>
          </a:p>
        </p:txBody>
      </p:sp>
      <p:sp>
        <p:nvSpPr>
          <p:cNvPr id="3" name="Content Placeholder 2">
            <a:extLst>
              <a:ext uri="{FF2B5EF4-FFF2-40B4-BE49-F238E27FC236}">
                <a16:creationId xmlns:a16="http://schemas.microsoft.com/office/drawing/2014/main" xmlns="" id="{AB402240-18C8-48C1-B045-931B966F68F3}"/>
              </a:ext>
            </a:extLst>
          </p:cNvPr>
          <p:cNvSpPr>
            <a:spLocks noGrp="1"/>
          </p:cNvSpPr>
          <p:nvPr>
            <p:ph idx="1"/>
          </p:nvPr>
        </p:nvSpPr>
        <p:spPr/>
        <p:txBody>
          <a:bodyPr/>
          <a:lstStyle/>
          <a:p>
            <a:r>
              <a:rPr lang="en-US" b="1" dirty="0"/>
              <a:t>Write an efficient program to determine sum of N natural numbers where N is given by user.</a:t>
            </a:r>
            <a:endParaRPr lang="en-US" dirty="0"/>
          </a:p>
        </p:txBody>
      </p:sp>
      <p:pic>
        <p:nvPicPr>
          <p:cNvPr id="5" name="Picture 4">
            <a:extLst>
              <a:ext uri="{FF2B5EF4-FFF2-40B4-BE49-F238E27FC236}">
                <a16:creationId xmlns:a16="http://schemas.microsoft.com/office/drawing/2014/main" xmlns="" id="{EA01C0A1-D664-4161-8D61-95DACC580728}"/>
              </a:ext>
            </a:extLst>
          </p:cNvPr>
          <p:cNvPicPr>
            <a:picLocks noChangeAspect="1"/>
          </p:cNvPicPr>
          <p:nvPr/>
        </p:nvPicPr>
        <p:blipFill>
          <a:blip r:embed="rId2"/>
          <a:stretch>
            <a:fillRect/>
          </a:stretch>
        </p:blipFill>
        <p:spPr>
          <a:xfrm>
            <a:off x="1019660" y="2968203"/>
            <a:ext cx="4162425" cy="1724025"/>
          </a:xfrm>
          <a:prstGeom prst="rect">
            <a:avLst/>
          </a:prstGeom>
        </p:spPr>
      </p:pic>
      <p:pic>
        <p:nvPicPr>
          <p:cNvPr id="6" name="Picture 5">
            <a:extLst>
              <a:ext uri="{FF2B5EF4-FFF2-40B4-BE49-F238E27FC236}">
                <a16:creationId xmlns:a16="http://schemas.microsoft.com/office/drawing/2014/main" xmlns="" id="{D620312F-718B-4419-B621-23BB33239342}"/>
              </a:ext>
            </a:extLst>
          </p:cNvPr>
          <p:cNvPicPr>
            <a:picLocks noChangeAspect="1"/>
          </p:cNvPicPr>
          <p:nvPr/>
        </p:nvPicPr>
        <p:blipFill>
          <a:blip r:embed="rId3"/>
          <a:stretch>
            <a:fillRect/>
          </a:stretch>
        </p:blipFill>
        <p:spPr>
          <a:xfrm>
            <a:off x="5678941" y="2906290"/>
            <a:ext cx="4752975" cy="923925"/>
          </a:xfrm>
          <a:prstGeom prst="rect">
            <a:avLst/>
          </a:prstGeom>
        </p:spPr>
      </p:pic>
    </p:spTree>
    <p:extLst>
      <p:ext uri="{BB962C8B-B14F-4D97-AF65-F5344CB8AC3E}">
        <p14:creationId xmlns:p14="http://schemas.microsoft.com/office/powerpoint/2010/main" xmlns="" val="14436533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111F98-3DE5-4864-825C-59A2680E3B4E}"/>
              </a:ext>
            </a:extLst>
          </p:cNvPr>
          <p:cNvSpPr>
            <a:spLocks noGrp="1"/>
          </p:cNvSpPr>
          <p:nvPr>
            <p:ph type="title"/>
          </p:nvPr>
        </p:nvSpPr>
        <p:spPr>
          <a:xfrm>
            <a:off x="636626" y="151334"/>
            <a:ext cx="2821569" cy="1500431"/>
          </a:xfrm>
        </p:spPr>
        <p:txBody>
          <a:bodyPr>
            <a:normAutofit/>
          </a:bodyPr>
          <a:lstStyle/>
          <a:p>
            <a:r>
              <a:rPr lang="en-IN" dirty="0"/>
              <a:t>For Loop</a:t>
            </a:r>
            <a:br>
              <a:rPr lang="en-IN" dirty="0"/>
            </a:br>
            <a:r>
              <a:rPr lang="en-IN" sz="2700" dirty="0"/>
              <a:t>(definite loop)</a:t>
            </a:r>
          </a:p>
        </p:txBody>
      </p:sp>
      <p:sp>
        <p:nvSpPr>
          <p:cNvPr id="3" name="Content Placeholder 2">
            <a:extLst>
              <a:ext uri="{FF2B5EF4-FFF2-40B4-BE49-F238E27FC236}">
                <a16:creationId xmlns:a16="http://schemas.microsoft.com/office/drawing/2014/main" xmlns="" id="{6D3BE770-6DA6-434A-830A-A0D8A83D4C04}"/>
              </a:ext>
            </a:extLst>
          </p:cNvPr>
          <p:cNvSpPr>
            <a:spLocks noGrp="1"/>
          </p:cNvSpPr>
          <p:nvPr>
            <p:ph idx="1"/>
          </p:nvPr>
        </p:nvSpPr>
        <p:spPr>
          <a:xfrm>
            <a:off x="484214" y="1799850"/>
            <a:ext cx="5100819" cy="3785419"/>
          </a:xfrm>
        </p:spPr>
        <p:txBody>
          <a:bodyPr>
            <a:normAutofit/>
          </a:bodyPr>
          <a:lstStyle/>
          <a:p>
            <a:r>
              <a:rPr lang="en-US" sz="2400" b="0" i="0" dirty="0">
                <a:effectLst/>
              </a:rPr>
              <a:t>A </a:t>
            </a:r>
            <a:r>
              <a:rPr lang="en-US" sz="2400" b="1" i="0" dirty="0">
                <a:effectLst/>
              </a:rPr>
              <a:t>for</a:t>
            </a:r>
            <a:r>
              <a:rPr lang="en-US" sz="2400" b="0" i="0" dirty="0">
                <a:effectLst/>
              </a:rPr>
              <a:t> loop is used for iterating over a sequence (that is either a list, a tuple, a dictionary, a set, or a string). Can execute a set of statements, once for each item in a list, tuple, set etc.</a:t>
            </a:r>
          </a:p>
          <a:p>
            <a:endParaRPr lang="en-US" sz="2400" dirty="0"/>
          </a:p>
          <a:p>
            <a:endParaRPr lang="en-US" sz="2400" dirty="0"/>
          </a:p>
          <a:p>
            <a:endParaRPr lang="en-US" sz="2400" dirty="0"/>
          </a:p>
          <a:p>
            <a:r>
              <a:rPr lang="en-US" sz="2400" b="1" dirty="0"/>
              <a:t>Example:</a:t>
            </a:r>
          </a:p>
          <a:p>
            <a:endParaRPr lang="en-US" sz="2400" dirty="0"/>
          </a:p>
        </p:txBody>
      </p:sp>
      <p:sp>
        <p:nvSpPr>
          <p:cNvPr id="11" name="Rectangle 10">
            <a:extLst>
              <a:ext uri="{FF2B5EF4-FFF2-40B4-BE49-F238E27FC236}">
                <a16:creationId xmlns:a16="http://schemas.microsoft.com/office/drawing/2014/main" xmlns="" id="{46F7435D-E3DB-47B1-BA61-B00ACC83A9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xmlns="" id="{F263A0B5-F8C4-4116-809F-78A768EA79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093011B2-ED21-437B-8E57-28DF7214B51C}"/>
              </a:ext>
            </a:extLst>
          </p:cNvPr>
          <p:cNvPicPr>
            <a:picLocks noChangeAspect="1"/>
          </p:cNvPicPr>
          <p:nvPr/>
        </p:nvPicPr>
        <p:blipFill>
          <a:blip r:embed="rId2"/>
          <a:stretch>
            <a:fillRect/>
          </a:stretch>
        </p:blipFill>
        <p:spPr>
          <a:xfrm>
            <a:off x="6904709" y="1610816"/>
            <a:ext cx="4475531" cy="3636368"/>
          </a:xfrm>
          <a:prstGeom prst="rect">
            <a:avLst/>
          </a:prstGeom>
          <a:effectLst/>
        </p:spPr>
      </p:pic>
      <p:sp>
        <p:nvSpPr>
          <p:cNvPr id="8" name="Rectangle 7">
            <a:extLst>
              <a:ext uri="{FF2B5EF4-FFF2-40B4-BE49-F238E27FC236}">
                <a16:creationId xmlns:a16="http://schemas.microsoft.com/office/drawing/2014/main" xmlns="" id="{5A1FF5CF-03E6-496D-8AB7-D3F6D20ADD0C}"/>
              </a:ext>
            </a:extLst>
          </p:cNvPr>
          <p:cNvSpPr/>
          <p:nvPr/>
        </p:nvSpPr>
        <p:spPr>
          <a:xfrm>
            <a:off x="636626" y="3692559"/>
            <a:ext cx="3981936" cy="1200329"/>
          </a:xfrm>
          <a:prstGeom prst="rect">
            <a:avLst/>
          </a:prstGeom>
        </p:spPr>
        <p:txBody>
          <a:bodyPr wrap="square">
            <a:spAutoFit/>
          </a:bodyPr>
          <a:lstStyle/>
          <a:p>
            <a:r>
              <a:rPr lang="en-US" sz="2400" b="1" dirty="0"/>
              <a:t>Syntax</a:t>
            </a:r>
            <a:r>
              <a:rPr lang="en-US" sz="2400" dirty="0"/>
              <a:t>:</a:t>
            </a:r>
          </a:p>
          <a:p>
            <a:r>
              <a:rPr lang="en-US" sz="2400" b="1" dirty="0">
                <a:solidFill>
                  <a:srgbClr val="FF0000"/>
                </a:solidFill>
              </a:rPr>
              <a:t>for</a:t>
            </a:r>
            <a:r>
              <a:rPr lang="en-US" sz="2400" dirty="0"/>
              <a:t> iterating_var in sequence:</a:t>
            </a:r>
          </a:p>
          <a:p>
            <a:r>
              <a:rPr lang="en-US" sz="2400" dirty="0"/>
              <a:t>   statements(s) </a:t>
            </a:r>
          </a:p>
        </p:txBody>
      </p:sp>
      <p:sp>
        <p:nvSpPr>
          <p:cNvPr id="15" name="Title 1">
            <a:extLst>
              <a:ext uri="{FF2B5EF4-FFF2-40B4-BE49-F238E27FC236}">
                <a16:creationId xmlns:a16="http://schemas.microsoft.com/office/drawing/2014/main" xmlns="" id="{59D2AAD9-085D-428D-B967-DBE1CA88EB03}"/>
              </a:ext>
            </a:extLst>
          </p:cNvPr>
          <p:cNvSpPr txBox="1">
            <a:spLocks/>
          </p:cNvSpPr>
          <p:nvPr/>
        </p:nvSpPr>
        <p:spPr>
          <a:xfrm>
            <a:off x="3557270" y="316924"/>
            <a:ext cx="2122583" cy="1169250"/>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chemeClr val="accent1">
                    <a:lumMod val="50000"/>
                  </a:schemeClr>
                </a:solidFill>
                <a:latin typeface="Arial Narrow" panose="020B0606020202030204" pitchFamily="34" charset="0"/>
                <a:ea typeface="+mj-ea"/>
                <a:cs typeface="+mj-cs"/>
              </a:defRPr>
            </a:lvl1pPr>
          </a:lstStyle>
          <a:p>
            <a:pPr algn="ctr"/>
            <a:r>
              <a:rPr lang="en-US" sz="2800" dirty="0">
                <a:solidFill>
                  <a:srgbClr val="FFFFFF"/>
                </a:solidFill>
                <a:latin typeface="+mj-lt"/>
              </a:rPr>
              <a:t>Loop to read sequence </a:t>
            </a:r>
          </a:p>
        </p:txBody>
      </p:sp>
      <p:pic>
        <p:nvPicPr>
          <p:cNvPr id="16" name="Picture 15">
            <a:extLst>
              <a:ext uri="{FF2B5EF4-FFF2-40B4-BE49-F238E27FC236}">
                <a16:creationId xmlns:a16="http://schemas.microsoft.com/office/drawing/2014/main" xmlns="" id="{96C2622A-7000-42D2-BB9F-CC590D1235F2}"/>
              </a:ext>
            </a:extLst>
          </p:cNvPr>
          <p:cNvPicPr>
            <a:picLocks noChangeAspect="1"/>
          </p:cNvPicPr>
          <p:nvPr/>
        </p:nvPicPr>
        <p:blipFill rotWithShape="1">
          <a:blip r:embed="rId3"/>
          <a:srcRect b="63063"/>
          <a:stretch/>
        </p:blipFill>
        <p:spPr>
          <a:xfrm>
            <a:off x="888145" y="5400087"/>
            <a:ext cx="3478897" cy="1062746"/>
          </a:xfrm>
          <a:prstGeom prst="rect">
            <a:avLst/>
          </a:prstGeom>
        </p:spPr>
      </p:pic>
      <p:pic>
        <p:nvPicPr>
          <p:cNvPr id="17" name="Picture 16">
            <a:extLst>
              <a:ext uri="{FF2B5EF4-FFF2-40B4-BE49-F238E27FC236}">
                <a16:creationId xmlns:a16="http://schemas.microsoft.com/office/drawing/2014/main" xmlns="" id="{57CA7517-F417-4257-B630-7F731BF6CA0E}"/>
              </a:ext>
            </a:extLst>
          </p:cNvPr>
          <p:cNvPicPr>
            <a:picLocks noChangeAspect="1"/>
          </p:cNvPicPr>
          <p:nvPr/>
        </p:nvPicPr>
        <p:blipFill>
          <a:blip r:embed="rId4"/>
          <a:stretch>
            <a:fillRect/>
          </a:stretch>
        </p:blipFill>
        <p:spPr>
          <a:xfrm>
            <a:off x="4770973" y="5286657"/>
            <a:ext cx="494421" cy="1352682"/>
          </a:xfrm>
          <a:prstGeom prst="rect">
            <a:avLst/>
          </a:prstGeom>
        </p:spPr>
      </p:pic>
    </p:spTree>
    <p:extLst>
      <p:ext uri="{BB962C8B-B14F-4D97-AF65-F5344CB8AC3E}">
        <p14:creationId xmlns:p14="http://schemas.microsoft.com/office/powerpoint/2010/main" xmlns="" val="19366387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5026D3-E3C3-4F92-9BEF-6A106C2E4803}"/>
              </a:ext>
            </a:extLst>
          </p:cNvPr>
          <p:cNvSpPr>
            <a:spLocks noGrp="1"/>
          </p:cNvSpPr>
          <p:nvPr>
            <p:ph type="title"/>
          </p:nvPr>
        </p:nvSpPr>
        <p:spPr>
          <a:xfrm>
            <a:off x="1076739" y="198437"/>
            <a:ext cx="9127435" cy="1126781"/>
          </a:xfrm>
        </p:spPr>
        <p:txBody>
          <a:bodyPr/>
          <a:lstStyle/>
          <a:p>
            <a:r>
              <a:rPr lang="en-IN" dirty="0"/>
              <a:t>Sequences</a:t>
            </a:r>
          </a:p>
        </p:txBody>
      </p:sp>
      <p:sp>
        <p:nvSpPr>
          <p:cNvPr id="3" name="Content Placeholder 2">
            <a:extLst>
              <a:ext uri="{FF2B5EF4-FFF2-40B4-BE49-F238E27FC236}">
                <a16:creationId xmlns:a16="http://schemas.microsoft.com/office/drawing/2014/main" xmlns="" id="{D493EC49-6C8B-486E-B098-B22C9855C8CF}"/>
              </a:ext>
            </a:extLst>
          </p:cNvPr>
          <p:cNvSpPr>
            <a:spLocks noGrp="1"/>
          </p:cNvSpPr>
          <p:nvPr>
            <p:ph idx="1"/>
          </p:nvPr>
        </p:nvSpPr>
        <p:spPr>
          <a:xfrm>
            <a:off x="838200" y="1537252"/>
            <a:ext cx="10929730" cy="4955623"/>
          </a:xfrm>
        </p:spPr>
        <p:txBody>
          <a:bodyPr>
            <a:normAutofit/>
          </a:bodyPr>
          <a:lstStyle/>
          <a:p>
            <a:r>
              <a:rPr lang="en-US" sz="2400" dirty="0"/>
              <a:t>Sequence of character - 'QWERTYUIOPASDFGHJKL’</a:t>
            </a:r>
          </a:p>
          <a:p>
            <a:r>
              <a:rPr lang="en-US" sz="2400" dirty="0"/>
              <a:t>Sequence of words - ['</a:t>
            </a:r>
            <a:r>
              <a:rPr lang="en-US" sz="2400" dirty="0" err="1"/>
              <a:t>abc</a:t>
            </a:r>
            <a:r>
              <a:rPr lang="en-US" sz="2400" dirty="0"/>
              <a:t>','def','</a:t>
            </a:r>
            <a:r>
              <a:rPr lang="en-US" sz="2400" dirty="0" err="1"/>
              <a:t>efg</a:t>
            </a:r>
            <a:r>
              <a:rPr lang="en-US" sz="2400" dirty="0"/>
              <a:t>','</a:t>
            </a:r>
            <a:r>
              <a:rPr lang="en-US" sz="2400" dirty="0" err="1"/>
              <a:t>ijk</a:t>
            </a:r>
            <a:r>
              <a:rPr lang="en-US" sz="2400" dirty="0"/>
              <a:t>’]</a:t>
            </a:r>
          </a:p>
          <a:p>
            <a:r>
              <a:rPr lang="en-US" sz="2400" dirty="0"/>
              <a:t>Sequence of numbers - [1,2,3,4,5,6,7,8,9]</a:t>
            </a:r>
          </a:p>
          <a:p>
            <a:r>
              <a:rPr lang="en-US" sz="2400" dirty="0"/>
              <a:t>Sequence of mix data – [‘</a:t>
            </a:r>
            <a:r>
              <a:rPr lang="en-US" sz="2400" dirty="0" err="1"/>
              <a:t>Suvi</a:t>
            </a:r>
            <a:r>
              <a:rPr lang="en-US" sz="2400" dirty="0"/>
              <a:t>’, 4, “LKG”, “Bennett University”, 98.5</a:t>
            </a:r>
          </a:p>
          <a:p>
            <a:pPr marL="0" indent="0">
              <a:buNone/>
            </a:pPr>
            <a:endParaRPr lang="en-US" sz="2400" b="1" dirty="0"/>
          </a:p>
          <a:p>
            <a:pPr marL="0" indent="0">
              <a:buNone/>
            </a:pPr>
            <a:r>
              <a:rPr lang="en-US" sz="2400" b="1" dirty="0"/>
              <a:t>Sequence of numbers can also be generated as:</a:t>
            </a:r>
          </a:p>
          <a:p>
            <a:pPr lvl="2"/>
            <a:r>
              <a:rPr lang="en-US" dirty="0"/>
              <a:t>range(start, end, difference)</a:t>
            </a:r>
          </a:p>
          <a:p>
            <a:pPr lvl="2"/>
            <a:r>
              <a:rPr lang="en-US" dirty="0"/>
              <a:t>range(3)   = (0,1,2)</a:t>
            </a:r>
          </a:p>
          <a:p>
            <a:pPr lvl="2"/>
            <a:r>
              <a:rPr lang="en-US" dirty="0"/>
              <a:t>range(1,5) = (1,2,3,4)</a:t>
            </a:r>
          </a:p>
          <a:p>
            <a:pPr lvl="2"/>
            <a:r>
              <a:rPr lang="en-US" dirty="0"/>
              <a:t>range(3,9,2) = (3, 5, 7)</a:t>
            </a:r>
          </a:p>
          <a:p>
            <a:pPr lvl="2"/>
            <a:r>
              <a:rPr lang="en-US" dirty="0"/>
              <a:t>range(9,2,-1) = (9,8,7,6,5,4,3)</a:t>
            </a:r>
          </a:p>
          <a:p>
            <a:pPr lvl="2"/>
            <a:r>
              <a:rPr lang="en-US" dirty="0"/>
              <a:t>range(9,2,1) = []</a:t>
            </a:r>
          </a:p>
          <a:p>
            <a:pPr marL="0" indent="0">
              <a:buNone/>
            </a:pPr>
            <a:endParaRPr lang="en-IN" sz="2400" b="1" dirty="0"/>
          </a:p>
        </p:txBody>
      </p:sp>
    </p:spTree>
    <p:extLst>
      <p:ext uri="{BB962C8B-B14F-4D97-AF65-F5344CB8AC3E}">
        <p14:creationId xmlns:p14="http://schemas.microsoft.com/office/powerpoint/2010/main" xmlns="" val="32867965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B5D8D-AADB-4E05-9992-1F08036CB809}"/>
              </a:ext>
            </a:extLst>
          </p:cNvPr>
          <p:cNvSpPr>
            <a:spLocks noGrp="1"/>
          </p:cNvSpPr>
          <p:nvPr>
            <p:ph type="title"/>
          </p:nvPr>
        </p:nvSpPr>
        <p:spPr>
          <a:xfrm>
            <a:off x="838200" y="264698"/>
            <a:ext cx="10515600" cy="1325563"/>
          </a:xfrm>
        </p:spPr>
        <p:txBody>
          <a:bodyPr/>
          <a:lstStyle/>
          <a:p>
            <a:r>
              <a:rPr lang="en-US" dirty="0"/>
              <a:t>For Loop: What will be the output? </a:t>
            </a:r>
            <a:endParaRPr lang="en-IN" dirty="0"/>
          </a:p>
        </p:txBody>
      </p:sp>
      <p:sp>
        <p:nvSpPr>
          <p:cNvPr id="3" name="Content Placeholder 2">
            <a:extLst>
              <a:ext uri="{FF2B5EF4-FFF2-40B4-BE49-F238E27FC236}">
                <a16:creationId xmlns:a16="http://schemas.microsoft.com/office/drawing/2014/main" xmlns="" id="{CEEC9F6E-87E2-43B4-A494-80BFE9DD26B7}"/>
              </a:ext>
            </a:extLst>
          </p:cNvPr>
          <p:cNvSpPr>
            <a:spLocks noGrp="1"/>
          </p:cNvSpPr>
          <p:nvPr>
            <p:ph sz="half" idx="1"/>
          </p:nvPr>
        </p:nvSpPr>
        <p:spPr>
          <a:xfrm>
            <a:off x="838200" y="1690688"/>
            <a:ext cx="5181600" cy="4486275"/>
          </a:xfrm>
        </p:spPr>
        <p:txBody>
          <a:bodyPr/>
          <a:lstStyle/>
          <a:p>
            <a:pPr marL="0" indent="0">
              <a:buNone/>
            </a:pPr>
            <a:r>
              <a:rPr lang="en-IN" dirty="0"/>
              <a:t>1.</a:t>
            </a:r>
          </a:p>
          <a:p>
            <a:pPr marL="0" indent="0">
              <a:buNone/>
            </a:pPr>
            <a:endParaRPr lang="en-IN" dirty="0"/>
          </a:p>
          <a:p>
            <a:pPr marL="0" indent="0">
              <a:buNone/>
            </a:pPr>
            <a:endParaRPr lang="en-IN" dirty="0"/>
          </a:p>
          <a:p>
            <a:pPr marL="0" indent="0">
              <a:buNone/>
            </a:pPr>
            <a:r>
              <a:rPr lang="en-IN" dirty="0"/>
              <a:t>2.</a:t>
            </a:r>
          </a:p>
          <a:p>
            <a:pPr marL="0" indent="0">
              <a:buNone/>
            </a:pPr>
            <a:endParaRPr lang="en-IN" dirty="0"/>
          </a:p>
          <a:p>
            <a:pPr marL="0" indent="0">
              <a:buNone/>
            </a:pPr>
            <a:endParaRPr lang="en-IN" dirty="0"/>
          </a:p>
          <a:p>
            <a:pPr marL="0" indent="0">
              <a:buNone/>
            </a:pPr>
            <a:r>
              <a:rPr lang="en-IN" dirty="0"/>
              <a:t>3.    </a:t>
            </a:r>
          </a:p>
        </p:txBody>
      </p:sp>
      <p:sp>
        <p:nvSpPr>
          <p:cNvPr id="4" name="Content Placeholder 3">
            <a:extLst>
              <a:ext uri="{FF2B5EF4-FFF2-40B4-BE49-F238E27FC236}">
                <a16:creationId xmlns:a16="http://schemas.microsoft.com/office/drawing/2014/main" xmlns="" id="{5ECEAC3A-0051-4589-A97C-6421DE825FB7}"/>
              </a:ext>
            </a:extLst>
          </p:cNvPr>
          <p:cNvSpPr>
            <a:spLocks noGrp="1"/>
          </p:cNvSpPr>
          <p:nvPr>
            <p:ph sz="half" idx="2"/>
          </p:nvPr>
        </p:nvSpPr>
        <p:spPr>
          <a:xfrm>
            <a:off x="5751443" y="1590261"/>
            <a:ext cx="5602357" cy="4586702"/>
          </a:xfrm>
        </p:spPr>
        <p:txBody>
          <a:bodyPr/>
          <a:lstStyle/>
          <a:p>
            <a:pPr marL="0" indent="0">
              <a:buNone/>
            </a:pPr>
            <a:r>
              <a:rPr lang="en-IN" dirty="0"/>
              <a:t>4.</a:t>
            </a:r>
          </a:p>
          <a:p>
            <a:pPr marL="0" indent="0">
              <a:buNone/>
            </a:pPr>
            <a:endParaRPr lang="en-IN" dirty="0"/>
          </a:p>
          <a:p>
            <a:pPr marL="0" indent="0">
              <a:buNone/>
            </a:pPr>
            <a:endParaRPr lang="en-IN" dirty="0"/>
          </a:p>
          <a:p>
            <a:pPr marL="0" indent="0">
              <a:buNone/>
            </a:pPr>
            <a:r>
              <a:rPr lang="en-IN" dirty="0"/>
              <a:t>5.  </a:t>
            </a:r>
          </a:p>
        </p:txBody>
      </p:sp>
      <p:pic>
        <p:nvPicPr>
          <p:cNvPr id="5" name="Picture 4">
            <a:extLst>
              <a:ext uri="{FF2B5EF4-FFF2-40B4-BE49-F238E27FC236}">
                <a16:creationId xmlns:a16="http://schemas.microsoft.com/office/drawing/2014/main" xmlns="" id="{08125485-B2FB-4F7D-A4E4-DBF3D04C8563}"/>
              </a:ext>
            </a:extLst>
          </p:cNvPr>
          <p:cNvPicPr>
            <a:picLocks noChangeAspect="1"/>
          </p:cNvPicPr>
          <p:nvPr/>
        </p:nvPicPr>
        <p:blipFill>
          <a:blip r:embed="rId2"/>
          <a:stretch>
            <a:fillRect/>
          </a:stretch>
        </p:blipFill>
        <p:spPr>
          <a:xfrm>
            <a:off x="1399376" y="1690688"/>
            <a:ext cx="3367176" cy="971623"/>
          </a:xfrm>
          <a:prstGeom prst="rect">
            <a:avLst/>
          </a:prstGeom>
        </p:spPr>
      </p:pic>
      <p:pic>
        <p:nvPicPr>
          <p:cNvPr id="6" name="Picture 5">
            <a:extLst>
              <a:ext uri="{FF2B5EF4-FFF2-40B4-BE49-F238E27FC236}">
                <a16:creationId xmlns:a16="http://schemas.microsoft.com/office/drawing/2014/main" xmlns="" id="{101CF4B1-1F25-4EC7-A711-7D4D5225513F}"/>
              </a:ext>
            </a:extLst>
          </p:cNvPr>
          <p:cNvPicPr>
            <a:picLocks noChangeAspect="1"/>
          </p:cNvPicPr>
          <p:nvPr/>
        </p:nvPicPr>
        <p:blipFill>
          <a:blip r:embed="rId3"/>
          <a:stretch>
            <a:fillRect/>
          </a:stretch>
        </p:blipFill>
        <p:spPr>
          <a:xfrm>
            <a:off x="1399376" y="3305102"/>
            <a:ext cx="3286448" cy="743023"/>
          </a:xfrm>
          <a:prstGeom prst="rect">
            <a:avLst/>
          </a:prstGeom>
        </p:spPr>
      </p:pic>
      <p:pic>
        <p:nvPicPr>
          <p:cNvPr id="7" name="Picture 6">
            <a:extLst>
              <a:ext uri="{FF2B5EF4-FFF2-40B4-BE49-F238E27FC236}">
                <a16:creationId xmlns:a16="http://schemas.microsoft.com/office/drawing/2014/main" xmlns="" id="{A1E91FC1-3676-40E6-9062-167B4B20934C}"/>
              </a:ext>
            </a:extLst>
          </p:cNvPr>
          <p:cNvPicPr>
            <a:picLocks noChangeAspect="1"/>
          </p:cNvPicPr>
          <p:nvPr/>
        </p:nvPicPr>
        <p:blipFill>
          <a:blip r:embed="rId4"/>
          <a:stretch>
            <a:fillRect/>
          </a:stretch>
        </p:blipFill>
        <p:spPr>
          <a:xfrm>
            <a:off x="1494104" y="4795801"/>
            <a:ext cx="3415043" cy="743022"/>
          </a:xfrm>
          <a:prstGeom prst="rect">
            <a:avLst/>
          </a:prstGeom>
        </p:spPr>
      </p:pic>
      <p:pic>
        <p:nvPicPr>
          <p:cNvPr id="8" name="Picture 7">
            <a:extLst>
              <a:ext uri="{FF2B5EF4-FFF2-40B4-BE49-F238E27FC236}">
                <a16:creationId xmlns:a16="http://schemas.microsoft.com/office/drawing/2014/main" xmlns="" id="{2EC7CF68-2675-417C-B1DE-E893860BE8D8}"/>
              </a:ext>
            </a:extLst>
          </p:cNvPr>
          <p:cNvPicPr>
            <a:picLocks noChangeAspect="1"/>
          </p:cNvPicPr>
          <p:nvPr/>
        </p:nvPicPr>
        <p:blipFill rotWithShape="1">
          <a:blip r:embed="rId5"/>
          <a:srcRect b="60315"/>
          <a:stretch/>
        </p:blipFill>
        <p:spPr>
          <a:xfrm>
            <a:off x="6340128" y="1590261"/>
            <a:ext cx="5506117" cy="977368"/>
          </a:xfrm>
          <a:prstGeom prst="rect">
            <a:avLst/>
          </a:prstGeom>
        </p:spPr>
      </p:pic>
      <p:pic>
        <p:nvPicPr>
          <p:cNvPr id="9" name="Picture 8">
            <a:extLst>
              <a:ext uri="{FF2B5EF4-FFF2-40B4-BE49-F238E27FC236}">
                <a16:creationId xmlns:a16="http://schemas.microsoft.com/office/drawing/2014/main" xmlns="" id="{14693AF6-F1B8-4E89-8C47-287DC0CC968F}"/>
              </a:ext>
            </a:extLst>
          </p:cNvPr>
          <p:cNvPicPr>
            <a:picLocks noChangeAspect="1"/>
          </p:cNvPicPr>
          <p:nvPr/>
        </p:nvPicPr>
        <p:blipFill>
          <a:blip r:embed="rId6"/>
          <a:stretch>
            <a:fillRect/>
          </a:stretch>
        </p:blipFill>
        <p:spPr>
          <a:xfrm>
            <a:off x="6430327" y="3046732"/>
            <a:ext cx="3446464" cy="1325563"/>
          </a:xfrm>
          <a:prstGeom prst="rect">
            <a:avLst/>
          </a:prstGeom>
        </p:spPr>
      </p:pic>
    </p:spTree>
    <p:extLst>
      <p:ext uri="{BB962C8B-B14F-4D97-AF65-F5344CB8AC3E}">
        <p14:creationId xmlns:p14="http://schemas.microsoft.com/office/powerpoint/2010/main" xmlns="" val="4198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B5D8D-AADB-4E05-9992-1F08036CB809}"/>
              </a:ext>
            </a:extLst>
          </p:cNvPr>
          <p:cNvSpPr>
            <a:spLocks noGrp="1"/>
          </p:cNvSpPr>
          <p:nvPr>
            <p:ph type="title"/>
          </p:nvPr>
        </p:nvSpPr>
        <p:spPr>
          <a:xfrm>
            <a:off x="838200" y="264698"/>
            <a:ext cx="10515600" cy="1325563"/>
          </a:xfrm>
        </p:spPr>
        <p:txBody>
          <a:bodyPr/>
          <a:lstStyle/>
          <a:p>
            <a:r>
              <a:rPr lang="en-US" dirty="0"/>
              <a:t>For Loop: Answers to Previous Questions</a:t>
            </a:r>
            <a:endParaRPr lang="en-IN" dirty="0"/>
          </a:p>
        </p:txBody>
      </p:sp>
      <p:sp>
        <p:nvSpPr>
          <p:cNvPr id="14" name="Content Placeholder 2">
            <a:extLst>
              <a:ext uri="{FF2B5EF4-FFF2-40B4-BE49-F238E27FC236}">
                <a16:creationId xmlns:a16="http://schemas.microsoft.com/office/drawing/2014/main" xmlns="" id="{6C6395F1-B9D8-4305-BD41-11A7F8DADC97}"/>
              </a:ext>
            </a:extLst>
          </p:cNvPr>
          <p:cNvSpPr>
            <a:spLocks noGrp="1"/>
          </p:cNvSpPr>
          <p:nvPr>
            <p:ph sz="half" idx="1"/>
          </p:nvPr>
        </p:nvSpPr>
        <p:spPr>
          <a:xfrm>
            <a:off x="1421295" y="1690688"/>
            <a:ext cx="8637104" cy="548929"/>
          </a:xfrm>
        </p:spPr>
        <p:txBody>
          <a:bodyPr/>
          <a:lstStyle/>
          <a:p>
            <a:pPr marL="0" indent="0">
              <a:buNone/>
            </a:pPr>
            <a:r>
              <a:rPr lang="en-IN" b="1" dirty="0">
                <a:solidFill>
                  <a:srgbClr val="FF0000"/>
                </a:solidFill>
              </a:rPr>
              <a:t>1 		2 		3 		4		 5    </a:t>
            </a:r>
          </a:p>
        </p:txBody>
      </p:sp>
      <p:pic>
        <p:nvPicPr>
          <p:cNvPr id="15" name="Picture 14">
            <a:extLst>
              <a:ext uri="{FF2B5EF4-FFF2-40B4-BE49-F238E27FC236}">
                <a16:creationId xmlns:a16="http://schemas.microsoft.com/office/drawing/2014/main" xmlns="" id="{ED8E78C5-82EE-4230-B5F7-486450D353B6}"/>
              </a:ext>
            </a:extLst>
          </p:cNvPr>
          <p:cNvPicPr>
            <a:picLocks noChangeAspect="1"/>
          </p:cNvPicPr>
          <p:nvPr/>
        </p:nvPicPr>
        <p:blipFill>
          <a:blip r:embed="rId2"/>
          <a:stretch>
            <a:fillRect/>
          </a:stretch>
        </p:blipFill>
        <p:spPr>
          <a:xfrm>
            <a:off x="1302947" y="2132111"/>
            <a:ext cx="666530" cy="2807505"/>
          </a:xfrm>
          <a:prstGeom prst="rect">
            <a:avLst/>
          </a:prstGeom>
        </p:spPr>
      </p:pic>
      <p:pic>
        <p:nvPicPr>
          <p:cNvPr id="16" name="Picture 15">
            <a:extLst>
              <a:ext uri="{FF2B5EF4-FFF2-40B4-BE49-F238E27FC236}">
                <a16:creationId xmlns:a16="http://schemas.microsoft.com/office/drawing/2014/main" xmlns="" id="{34B30975-B8C7-46B0-BBDD-B29C1734CCAB}"/>
              </a:ext>
            </a:extLst>
          </p:cNvPr>
          <p:cNvPicPr>
            <a:picLocks noChangeAspect="1"/>
          </p:cNvPicPr>
          <p:nvPr/>
        </p:nvPicPr>
        <p:blipFill rotWithShape="1">
          <a:blip r:embed="rId3"/>
          <a:srcRect t="39685" r="82341"/>
          <a:stretch/>
        </p:blipFill>
        <p:spPr>
          <a:xfrm>
            <a:off x="6699003" y="2132111"/>
            <a:ext cx="972325" cy="1485432"/>
          </a:xfrm>
          <a:prstGeom prst="rect">
            <a:avLst/>
          </a:prstGeom>
        </p:spPr>
      </p:pic>
      <p:pic>
        <p:nvPicPr>
          <p:cNvPr id="17" name="Picture 16">
            <a:extLst>
              <a:ext uri="{FF2B5EF4-FFF2-40B4-BE49-F238E27FC236}">
                <a16:creationId xmlns:a16="http://schemas.microsoft.com/office/drawing/2014/main" xmlns="" id="{C9CDFE73-69C9-4D3F-8D33-678CD0D58004}"/>
              </a:ext>
            </a:extLst>
          </p:cNvPr>
          <p:cNvPicPr>
            <a:picLocks noChangeAspect="1"/>
          </p:cNvPicPr>
          <p:nvPr/>
        </p:nvPicPr>
        <p:blipFill>
          <a:blip r:embed="rId4"/>
          <a:stretch>
            <a:fillRect/>
          </a:stretch>
        </p:blipFill>
        <p:spPr>
          <a:xfrm>
            <a:off x="3101161" y="2239617"/>
            <a:ext cx="753501" cy="1798127"/>
          </a:xfrm>
          <a:prstGeom prst="rect">
            <a:avLst/>
          </a:prstGeom>
        </p:spPr>
      </p:pic>
      <p:pic>
        <p:nvPicPr>
          <p:cNvPr id="18" name="Picture 17">
            <a:extLst>
              <a:ext uri="{FF2B5EF4-FFF2-40B4-BE49-F238E27FC236}">
                <a16:creationId xmlns:a16="http://schemas.microsoft.com/office/drawing/2014/main" xmlns="" id="{31591826-28E3-41D5-BE0F-11A0F9C42C5C}"/>
              </a:ext>
            </a:extLst>
          </p:cNvPr>
          <p:cNvPicPr>
            <a:picLocks noChangeAspect="1"/>
          </p:cNvPicPr>
          <p:nvPr/>
        </p:nvPicPr>
        <p:blipFill>
          <a:blip r:embed="rId5"/>
          <a:stretch>
            <a:fillRect/>
          </a:stretch>
        </p:blipFill>
        <p:spPr>
          <a:xfrm>
            <a:off x="4986346" y="2239617"/>
            <a:ext cx="753501" cy="1507002"/>
          </a:xfrm>
          <a:prstGeom prst="rect">
            <a:avLst/>
          </a:prstGeom>
        </p:spPr>
      </p:pic>
      <p:pic>
        <p:nvPicPr>
          <p:cNvPr id="19" name="Picture 18">
            <a:extLst>
              <a:ext uri="{FF2B5EF4-FFF2-40B4-BE49-F238E27FC236}">
                <a16:creationId xmlns:a16="http://schemas.microsoft.com/office/drawing/2014/main" xmlns="" id="{4E6D8894-B273-4D0B-8137-4A8D9D0E6FBD}"/>
              </a:ext>
            </a:extLst>
          </p:cNvPr>
          <p:cNvPicPr>
            <a:picLocks noChangeAspect="1"/>
          </p:cNvPicPr>
          <p:nvPr/>
        </p:nvPicPr>
        <p:blipFill>
          <a:blip r:embed="rId6"/>
          <a:stretch>
            <a:fillRect/>
          </a:stretch>
        </p:blipFill>
        <p:spPr>
          <a:xfrm>
            <a:off x="8896748" y="2132111"/>
            <a:ext cx="654807" cy="3146268"/>
          </a:xfrm>
          <a:prstGeom prst="rect">
            <a:avLst/>
          </a:prstGeom>
        </p:spPr>
      </p:pic>
    </p:spTree>
    <p:extLst>
      <p:ext uri="{BB962C8B-B14F-4D97-AF65-F5344CB8AC3E}">
        <p14:creationId xmlns:p14="http://schemas.microsoft.com/office/powerpoint/2010/main" xmlns="" val="11507369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BF87945-A001-489F-9D9B-7D9435F0B9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4D952BB-4431-4077-9FE3-4E9142F5F0AF}"/>
              </a:ext>
            </a:extLst>
          </p:cNvPr>
          <p:cNvSpPr>
            <a:spLocks noGrp="1"/>
          </p:cNvSpPr>
          <p:nvPr>
            <p:ph type="title"/>
          </p:nvPr>
        </p:nvSpPr>
        <p:spPr>
          <a:xfrm>
            <a:off x="838200" y="585216"/>
            <a:ext cx="10515600" cy="1325563"/>
          </a:xfrm>
        </p:spPr>
        <p:txBody>
          <a:bodyPr>
            <a:normAutofit/>
          </a:bodyPr>
          <a:lstStyle/>
          <a:p>
            <a:r>
              <a:rPr lang="en-IN" b="1">
                <a:solidFill>
                  <a:schemeClr val="bg1"/>
                </a:solidFill>
              </a:rPr>
              <a:t>Exercise: </a:t>
            </a:r>
            <a:r>
              <a:rPr lang="en-US">
                <a:solidFill>
                  <a:schemeClr val="bg1"/>
                </a:solidFill>
              </a:rPr>
              <a:t>W</a:t>
            </a:r>
            <a:r>
              <a:rPr lang="en-US">
                <a:solidFill>
                  <a:schemeClr val="bg1"/>
                </a:solidFill>
                <a:effectLst/>
              </a:rPr>
              <a:t>rite a program to find whether a given number is prime or not </a:t>
            </a:r>
            <a:endParaRPr lang="en-IN">
              <a:solidFill>
                <a:schemeClr val="bg1"/>
              </a:solidFill>
            </a:endParaRPr>
          </a:p>
        </p:txBody>
      </p:sp>
      <p:pic>
        <p:nvPicPr>
          <p:cNvPr id="4" name="Picture 3">
            <a:extLst>
              <a:ext uri="{FF2B5EF4-FFF2-40B4-BE49-F238E27FC236}">
                <a16:creationId xmlns:a16="http://schemas.microsoft.com/office/drawing/2014/main" xmlns="" id="{FDF80E67-99EE-48EF-A34A-70BD9D3039E6}"/>
              </a:ext>
            </a:extLst>
          </p:cNvPr>
          <p:cNvPicPr>
            <a:picLocks noChangeAspect="1"/>
          </p:cNvPicPr>
          <p:nvPr/>
        </p:nvPicPr>
        <p:blipFill rotWithShape="1">
          <a:blip r:embed="rId2"/>
          <a:srcRect r="5561"/>
          <a:stretch/>
        </p:blipFill>
        <p:spPr>
          <a:xfrm>
            <a:off x="4146042" y="2386584"/>
            <a:ext cx="6941058" cy="4073879"/>
          </a:xfrm>
          <a:prstGeom prst="rect">
            <a:avLst/>
          </a:prstGeom>
        </p:spPr>
      </p:pic>
      <p:sp>
        <p:nvSpPr>
          <p:cNvPr id="3" name="Content Placeholder 2">
            <a:extLst>
              <a:ext uri="{FF2B5EF4-FFF2-40B4-BE49-F238E27FC236}">
                <a16:creationId xmlns:a16="http://schemas.microsoft.com/office/drawing/2014/main" xmlns="" id="{4227385C-95AF-4FAB-8D37-15D03EED82CF}"/>
              </a:ext>
            </a:extLst>
          </p:cNvPr>
          <p:cNvSpPr>
            <a:spLocks noGrp="1"/>
          </p:cNvSpPr>
          <p:nvPr>
            <p:ph idx="1"/>
          </p:nvPr>
        </p:nvSpPr>
        <p:spPr>
          <a:xfrm>
            <a:off x="688848" y="2612598"/>
            <a:ext cx="3803904" cy="3660185"/>
          </a:xfrm>
        </p:spPr>
        <p:txBody>
          <a:bodyPr anchor="ctr">
            <a:normAutofit/>
          </a:bodyPr>
          <a:lstStyle/>
          <a:p>
            <a:r>
              <a:rPr lang="en-IN" sz="3600" b="1" dirty="0"/>
              <a:t>Solution: </a:t>
            </a:r>
          </a:p>
        </p:txBody>
      </p:sp>
    </p:spTree>
    <p:extLst>
      <p:ext uri="{BB962C8B-B14F-4D97-AF65-F5344CB8AC3E}">
        <p14:creationId xmlns:p14="http://schemas.microsoft.com/office/powerpoint/2010/main" xmlns="" val="26944742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1AEB8A9-B768-4E30-BA55-D919E6687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xmlns="" id="{2D28909D-B423-44AB-9A08-AE2697ECAE17}"/>
              </a:ext>
            </a:extLst>
          </p:cNvPr>
          <p:cNvSpPr txBox="1"/>
          <p:nvPr/>
        </p:nvSpPr>
        <p:spPr>
          <a:xfrm>
            <a:off x="4336605" y="297182"/>
            <a:ext cx="6848715" cy="2484884"/>
          </a:xfrm>
          <a:prstGeom prst="rect">
            <a:avLst/>
          </a:prstGeom>
        </p:spPr>
        <p:txBody>
          <a:bodyPr vert="horz" lIns="91440" tIns="45720" rIns="91440" bIns="45720" rtlCol="0" anchor="ctr">
            <a:noAutofit/>
          </a:bodyPr>
          <a:lstStyle/>
          <a:p>
            <a:pPr indent="-228600" algn="just">
              <a:lnSpc>
                <a:spcPct val="90000"/>
              </a:lnSpc>
              <a:spcAft>
                <a:spcPts val="600"/>
              </a:spcAft>
              <a:buFont typeface="Arial" panose="020B0604020202020204" pitchFamily="34" charset="0"/>
              <a:buChar char="•"/>
            </a:pPr>
            <a:r>
              <a:rPr lang="en-US" sz="2400" b="1" dirty="0"/>
              <a:t>Let one grain of wheat be placed on the first square of a chessboard, two grains on the second square, four grains on the third square, eight grains on the fourth square, and so on until all square are filled in chessboard. what will be the total weight in ton of grains on whole 8×8 chessboard? If 15432 grains in one kg and 907.18 kg in one ton then.</a:t>
            </a:r>
            <a:endParaRPr lang="en-US" sz="2400" dirty="0"/>
          </a:p>
        </p:txBody>
      </p:sp>
      <p:pic>
        <p:nvPicPr>
          <p:cNvPr id="6" name="Picture 5">
            <a:extLst>
              <a:ext uri="{FF2B5EF4-FFF2-40B4-BE49-F238E27FC236}">
                <a16:creationId xmlns:a16="http://schemas.microsoft.com/office/drawing/2014/main" xmlns="" id="{747C4837-694A-4A10-9F4D-1600EEB38464}"/>
              </a:ext>
            </a:extLst>
          </p:cNvPr>
          <p:cNvPicPr>
            <a:picLocks noChangeAspect="1"/>
          </p:cNvPicPr>
          <p:nvPr/>
        </p:nvPicPr>
        <p:blipFill>
          <a:blip r:embed="rId2"/>
          <a:stretch>
            <a:fillRect/>
          </a:stretch>
        </p:blipFill>
        <p:spPr>
          <a:xfrm>
            <a:off x="5820424" y="3428999"/>
            <a:ext cx="3343223" cy="2488335"/>
          </a:xfrm>
          <a:prstGeom prst="rect">
            <a:avLst/>
          </a:prstGeom>
        </p:spPr>
      </p:pic>
      <p:sp>
        <p:nvSpPr>
          <p:cNvPr id="7" name="TextBox 6">
            <a:extLst>
              <a:ext uri="{FF2B5EF4-FFF2-40B4-BE49-F238E27FC236}">
                <a16:creationId xmlns:a16="http://schemas.microsoft.com/office/drawing/2014/main" xmlns="" id="{81F9E72A-65F5-41D7-8F10-DD1721B0D180}"/>
              </a:ext>
            </a:extLst>
          </p:cNvPr>
          <p:cNvSpPr txBox="1"/>
          <p:nvPr/>
        </p:nvSpPr>
        <p:spPr>
          <a:xfrm>
            <a:off x="266669" y="2188282"/>
            <a:ext cx="3516596" cy="2484884"/>
          </a:xfrm>
          <a:prstGeom prst="rect">
            <a:avLst/>
          </a:prstGeom>
        </p:spPr>
        <p:txBody>
          <a:bodyPr vert="horz" lIns="91440" tIns="45720" rIns="91440" bIns="45720" rtlCol="0" anchor="ctr">
            <a:noAutofit/>
          </a:bodyPr>
          <a:lstStyle/>
          <a:p>
            <a:pPr algn="ctr">
              <a:lnSpc>
                <a:spcPct val="90000"/>
              </a:lnSpc>
              <a:spcAft>
                <a:spcPts val="600"/>
              </a:spcAft>
            </a:pPr>
            <a:r>
              <a:rPr lang="en-US" sz="4000" b="1" dirty="0">
                <a:solidFill>
                  <a:schemeClr val="bg1"/>
                </a:solidFill>
              </a:rPr>
              <a:t>Problem Exercise 2</a:t>
            </a:r>
            <a:endParaRPr lang="en-US" sz="4000" dirty="0">
              <a:solidFill>
                <a:schemeClr val="bg1"/>
              </a:solidFill>
            </a:endParaRPr>
          </a:p>
        </p:txBody>
      </p:sp>
    </p:spTree>
    <p:extLst>
      <p:ext uri="{BB962C8B-B14F-4D97-AF65-F5344CB8AC3E}">
        <p14:creationId xmlns:p14="http://schemas.microsoft.com/office/powerpoint/2010/main" xmlns="" val="36030813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1AEB8A9-B768-4E30-BA55-D919E6687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624D6ADB-94F8-4D48-9D2A-8B0639B7901A}"/>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Nested Loop</a:t>
            </a:r>
            <a:endParaRPr lang="en-IN">
              <a:solidFill>
                <a:srgbClr val="FFFFFF"/>
              </a:solidFill>
            </a:endParaRPr>
          </a:p>
        </p:txBody>
      </p:sp>
      <p:sp>
        <p:nvSpPr>
          <p:cNvPr id="3" name="Content Placeholder 2">
            <a:extLst>
              <a:ext uri="{FF2B5EF4-FFF2-40B4-BE49-F238E27FC236}">
                <a16:creationId xmlns:a16="http://schemas.microsoft.com/office/drawing/2014/main" xmlns="" id="{DA8BA0CD-1A6B-43F1-8784-0FBDCC11F81E}"/>
              </a:ext>
            </a:extLst>
          </p:cNvPr>
          <p:cNvSpPr>
            <a:spLocks noGrp="1"/>
          </p:cNvSpPr>
          <p:nvPr>
            <p:ph idx="1"/>
          </p:nvPr>
        </p:nvSpPr>
        <p:spPr>
          <a:xfrm>
            <a:off x="4699818" y="640082"/>
            <a:ext cx="6848715" cy="2484884"/>
          </a:xfrm>
        </p:spPr>
        <p:txBody>
          <a:bodyPr anchor="ctr">
            <a:normAutofit/>
          </a:bodyPr>
          <a:lstStyle/>
          <a:p>
            <a:r>
              <a:rPr lang="en-IN" dirty="0"/>
              <a:t>Loop inside a loop a is called nested loop.</a:t>
            </a:r>
          </a:p>
          <a:p>
            <a:endParaRPr lang="en-IN" dirty="0"/>
          </a:p>
          <a:p>
            <a:r>
              <a:rPr lang="en-IN" b="1" dirty="0"/>
              <a:t>Example: </a:t>
            </a:r>
          </a:p>
        </p:txBody>
      </p:sp>
      <p:pic>
        <p:nvPicPr>
          <p:cNvPr id="5" name="Picture 4">
            <a:extLst>
              <a:ext uri="{FF2B5EF4-FFF2-40B4-BE49-F238E27FC236}">
                <a16:creationId xmlns:a16="http://schemas.microsoft.com/office/drawing/2014/main" xmlns="" id="{5205708F-1F22-42F2-8BDC-24B77F93C30E}"/>
              </a:ext>
            </a:extLst>
          </p:cNvPr>
          <p:cNvPicPr>
            <a:picLocks noChangeAspect="1"/>
          </p:cNvPicPr>
          <p:nvPr/>
        </p:nvPicPr>
        <p:blipFill>
          <a:blip r:embed="rId2"/>
          <a:stretch>
            <a:fillRect/>
          </a:stretch>
        </p:blipFill>
        <p:spPr>
          <a:xfrm>
            <a:off x="4713403" y="2982091"/>
            <a:ext cx="6894236" cy="1718731"/>
          </a:xfrm>
          <a:prstGeom prst="rect">
            <a:avLst/>
          </a:prstGeom>
        </p:spPr>
      </p:pic>
    </p:spTree>
    <p:extLst>
      <p:ext uri="{BB962C8B-B14F-4D97-AF65-F5344CB8AC3E}">
        <p14:creationId xmlns:p14="http://schemas.microsoft.com/office/powerpoint/2010/main" xmlns="" val="18546882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665C9-C290-40EF-B3A9-F7FB97E84720}"/>
              </a:ext>
            </a:extLst>
          </p:cNvPr>
          <p:cNvSpPr>
            <a:spLocks noGrp="1"/>
          </p:cNvSpPr>
          <p:nvPr>
            <p:ph type="title"/>
          </p:nvPr>
        </p:nvSpPr>
        <p:spPr>
          <a:xfrm>
            <a:off x="293904" y="634181"/>
            <a:ext cx="7180210" cy="1676603"/>
          </a:xfrm>
        </p:spPr>
        <p:txBody>
          <a:bodyPr>
            <a:normAutofit/>
          </a:bodyPr>
          <a:lstStyle/>
          <a:p>
            <a:r>
              <a:rPr lang="en-US" dirty="0"/>
              <a:t>Selection Control or Decisions</a:t>
            </a:r>
            <a:br>
              <a:rPr lang="en-US" dirty="0"/>
            </a:br>
            <a:r>
              <a:rPr lang="en-US" sz="2200" dirty="0"/>
              <a:t>(It is a control statement providing selective execution of instructions)</a:t>
            </a:r>
            <a:endParaRPr lang="en-IN" sz="2200" dirty="0"/>
          </a:p>
        </p:txBody>
      </p:sp>
      <p:sp>
        <p:nvSpPr>
          <p:cNvPr id="4" name="Freeform: Shape 3">
            <a:extLst>
              <a:ext uri="{FF2B5EF4-FFF2-40B4-BE49-F238E27FC236}">
                <a16:creationId xmlns:a16="http://schemas.microsoft.com/office/drawing/2014/main" xmlns="" id="{12BF57B7-3504-40AF-BC5C-0E0E3E756C58}"/>
              </a:ext>
            </a:extLst>
          </p:cNvPr>
          <p:cNvSpPr/>
          <p:nvPr/>
        </p:nvSpPr>
        <p:spPr>
          <a:xfrm>
            <a:off x="2961156" y="2816942"/>
            <a:ext cx="4110623" cy="3028336"/>
          </a:xfrm>
          <a:custGeom>
            <a:avLst/>
            <a:gdLst>
              <a:gd name="connsiteX0" fmla="*/ 504733 w 3028335"/>
              <a:gd name="connsiteY0" fmla="*/ 0 h 4110622"/>
              <a:gd name="connsiteX1" fmla="*/ 2523602 w 3028335"/>
              <a:gd name="connsiteY1" fmla="*/ 0 h 4110622"/>
              <a:gd name="connsiteX2" fmla="*/ 3028335 w 3028335"/>
              <a:gd name="connsiteY2" fmla="*/ 504733 h 4110622"/>
              <a:gd name="connsiteX3" fmla="*/ 3028335 w 3028335"/>
              <a:gd name="connsiteY3" fmla="*/ 4110622 h 4110622"/>
              <a:gd name="connsiteX4" fmla="*/ 3028335 w 3028335"/>
              <a:gd name="connsiteY4" fmla="*/ 4110622 h 4110622"/>
              <a:gd name="connsiteX5" fmla="*/ 0 w 3028335"/>
              <a:gd name="connsiteY5" fmla="*/ 4110622 h 4110622"/>
              <a:gd name="connsiteX6" fmla="*/ 0 w 3028335"/>
              <a:gd name="connsiteY6" fmla="*/ 4110622 h 4110622"/>
              <a:gd name="connsiteX7" fmla="*/ 0 w 3028335"/>
              <a:gd name="connsiteY7" fmla="*/ 504733 h 4110622"/>
              <a:gd name="connsiteX8" fmla="*/ 504733 w 3028335"/>
              <a:gd name="connsiteY8" fmla="*/ 0 h 4110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8335" h="4110622">
                <a:moveTo>
                  <a:pt x="3028335" y="685118"/>
                </a:moveTo>
                <a:lnTo>
                  <a:pt x="3028335" y="3425504"/>
                </a:lnTo>
                <a:cubicBezTo>
                  <a:pt x="3028335" y="3803883"/>
                  <a:pt x="2861855" y="4110621"/>
                  <a:pt x="2656493" y="4110621"/>
                </a:cubicBezTo>
                <a:lnTo>
                  <a:pt x="0" y="4110621"/>
                </a:lnTo>
                <a:lnTo>
                  <a:pt x="0" y="4110621"/>
                </a:lnTo>
                <a:lnTo>
                  <a:pt x="0" y="1"/>
                </a:lnTo>
                <a:lnTo>
                  <a:pt x="0" y="1"/>
                </a:lnTo>
                <a:lnTo>
                  <a:pt x="2656493" y="1"/>
                </a:lnTo>
                <a:cubicBezTo>
                  <a:pt x="2861855" y="1"/>
                  <a:pt x="3028335" y="306739"/>
                  <a:pt x="3028335" y="685118"/>
                </a:cubicBezTo>
                <a:close/>
              </a:path>
            </a:pathLst>
          </a:custGeom>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25731" tIns="210696" rIns="273561" bIns="210697" numCol="1" spcCol="1270" anchor="ctr" anchorCtr="0">
            <a:noAutofit/>
          </a:bodyPr>
          <a:lstStyle/>
          <a:p>
            <a:pPr marL="285750" lvl="1" indent="-285750" algn="l" defTabSz="1466850">
              <a:lnSpc>
                <a:spcPct val="90000"/>
              </a:lnSpc>
              <a:spcBef>
                <a:spcPct val="0"/>
              </a:spcBef>
              <a:spcAft>
                <a:spcPct val="15000"/>
              </a:spcAft>
              <a:buChar char="•"/>
            </a:pPr>
            <a:r>
              <a:rPr lang="en-US" sz="3300" kern="1200" dirty="0">
                <a:solidFill>
                  <a:srgbClr val="C00000"/>
                </a:solidFill>
              </a:rPr>
              <a:t>if</a:t>
            </a:r>
            <a:r>
              <a:rPr lang="en-US" sz="3300" kern="1200" dirty="0"/>
              <a:t> statements</a:t>
            </a:r>
            <a:endParaRPr lang="en-IN" sz="3300" kern="1200" dirty="0"/>
          </a:p>
          <a:p>
            <a:pPr marL="285750" lvl="1" indent="-285750" algn="l" defTabSz="1466850">
              <a:lnSpc>
                <a:spcPct val="90000"/>
              </a:lnSpc>
              <a:spcBef>
                <a:spcPct val="0"/>
              </a:spcBef>
              <a:spcAft>
                <a:spcPct val="15000"/>
              </a:spcAft>
              <a:buChar char="•"/>
            </a:pPr>
            <a:r>
              <a:rPr lang="en-US" sz="3300" kern="1200" dirty="0">
                <a:solidFill>
                  <a:srgbClr val="C00000"/>
                </a:solidFill>
              </a:rPr>
              <a:t>if else </a:t>
            </a:r>
            <a:r>
              <a:rPr lang="en-US" sz="3300" kern="1200" dirty="0"/>
              <a:t>statements</a:t>
            </a:r>
            <a:endParaRPr lang="en-IN" sz="3300" kern="1200" dirty="0"/>
          </a:p>
          <a:p>
            <a:pPr marL="285750" lvl="1" indent="-285750" algn="l" defTabSz="1466850">
              <a:lnSpc>
                <a:spcPct val="90000"/>
              </a:lnSpc>
              <a:spcBef>
                <a:spcPct val="0"/>
              </a:spcBef>
              <a:spcAft>
                <a:spcPct val="15000"/>
              </a:spcAft>
              <a:buChar char="•"/>
            </a:pPr>
            <a:r>
              <a:rPr lang="en-US" sz="3300" kern="1200" dirty="0" err="1">
                <a:solidFill>
                  <a:srgbClr val="C00000"/>
                </a:solidFill>
              </a:rPr>
              <a:t>elif</a:t>
            </a:r>
            <a:r>
              <a:rPr lang="en-US" sz="3300" kern="1200" dirty="0"/>
              <a:t> statements</a:t>
            </a:r>
            <a:endParaRPr lang="en-IN" sz="3300" kern="1200" dirty="0"/>
          </a:p>
          <a:p>
            <a:pPr marL="285750" lvl="1" indent="-285750" algn="l" defTabSz="1466850">
              <a:lnSpc>
                <a:spcPct val="90000"/>
              </a:lnSpc>
              <a:spcBef>
                <a:spcPct val="0"/>
              </a:spcBef>
              <a:spcAft>
                <a:spcPct val="15000"/>
              </a:spcAft>
              <a:buChar char="•"/>
            </a:pPr>
            <a:r>
              <a:rPr lang="en-US" sz="3300" kern="1200" dirty="0"/>
              <a:t>nested </a:t>
            </a:r>
            <a:r>
              <a:rPr lang="en-US" sz="3300" kern="1200" dirty="0">
                <a:solidFill>
                  <a:srgbClr val="C00000"/>
                </a:solidFill>
              </a:rPr>
              <a:t>if </a:t>
            </a:r>
            <a:r>
              <a:rPr lang="en-US" sz="3300" kern="1200" dirty="0"/>
              <a:t>conditions</a:t>
            </a:r>
            <a:endParaRPr lang="en-IN" sz="3300" kern="1200" dirty="0"/>
          </a:p>
        </p:txBody>
      </p:sp>
      <p:sp>
        <p:nvSpPr>
          <p:cNvPr id="7" name="Freeform: Shape 6">
            <a:extLst>
              <a:ext uri="{FF2B5EF4-FFF2-40B4-BE49-F238E27FC236}">
                <a16:creationId xmlns:a16="http://schemas.microsoft.com/office/drawing/2014/main" xmlns="" id="{2FB3F74B-EBB9-4DF4-B141-EA600F326263}"/>
              </a:ext>
            </a:extLst>
          </p:cNvPr>
          <p:cNvSpPr/>
          <p:nvPr/>
        </p:nvSpPr>
        <p:spPr>
          <a:xfrm>
            <a:off x="648931" y="2438400"/>
            <a:ext cx="2312225" cy="3785419"/>
          </a:xfrm>
          <a:custGeom>
            <a:avLst/>
            <a:gdLst>
              <a:gd name="connsiteX0" fmla="*/ 0 w 2312225"/>
              <a:gd name="connsiteY0" fmla="*/ 385379 h 3785419"/>
              <a:gd name="connsiteX1" fmla="*/ 385379 w 2312225"/>
              <a:gd name="connsiteY1" fmla="*/ 0 h 3785419"/>
              <a:gd name="connsiteX2" fmla="*/ 1926846 w 2312225"/>
              <a:gd name="connsiteY2" fmla="*/ 0 h 3785419"/>
              <a:gd name="connsiteX3" fmla="*/ 2312225 w 2312225"/>
              <a:gd name="connsiteY3" fmla="*/ 385379 h 3785419"/>
              <a:gd name="connsiteX4" fmla="*/ 2312225 w 2312225"/>
              <a:gd name="connsiteY4" fmla="*/ 3400040 h 3785419"/>
              <a:gd name="connsiteX5" fmla="*/ 1926846 w 2312225"/>
              <a:gd name="connsiteY5" fmla="*/ 3785419 h 3785419"/>
              <a:gd name="connsiteX6" fmla="*/ 385379 w 2312225"/>
              <a:gd name="connsiteY6" fmla="*/ 3785419 h 3785419"/>
              <a:gd name="connsiteX7" fmla="*/ 0 w 2312225"/>
              <a:gd name="connsiteY7" fmla="*/ 3400040 h 3785419"/>
              <a:gd name="connsiteX8" fmla="*/ 0 w 2312225"/>
              <a:gd name="connsiteY8" fmla="*/ 385379 h 378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2225" h="3785419">
                <a:moveTo>
                  <a:pt x="0" y="385379"/>
                </a:moveTo>
                <a:cubicBezTo>
                  <a:pt x="0" y="172540"/>
                  <a:pt x="172540" y="0"/>
                  <a:pt x="385379" y="0"/>
                </a:cubicBezTo>
                <a:lnTo>
                  <a:pt x="1926846" y="0"/>
                </a:lnTo>
                <a:cubicBezTo>
                  <a:pt x="2139685" y="0"/>
                  <a:pt x="2312225" y="172540"/>
                  <a:pt x="2312225" y="385379"/>
                </a:cubicBezTo>
                <a:lnTo>
                  <a:pt x="2312225" y="3400040"/>
                </a:lnTo>
                <a:cubicBezTo>
                  <a:pt x="2312225" y="3612879"/>
                  <a:pt x="2139685" y="3785419"/>
                  <a:pt x="1926846" y="3785419"/>
                </a:cubicBezTo>
                <a:lnTo>
                  <a:pt x="385379" y="3785419"/>
                </a:lnTo>
                <a:cubicBezTo>
                  <a:pt x="172540" y="3785419"/>
                  <a:pt x="0" y="3612879"/>
                  <a:pt x="0" y="3400040"/>
                </a:cubicBezTo>
                <a:lnTo>
                  <a:pt x="0" y="385379"/>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253844" tIns="183359" rIns="253844" bIns="183359" numCol="1" spcCol="1270" anchor="ctr" anchorCtr="0">
            <a:noAutofit/>
          </a:bodyPr>
          <a:lstStyle/>
          <a:p>
            <a:pPr marL="0" lvl="0" indent="0" algn="ctr" defTabSz="1644650">
              <a:lnSpc>
                <a:spcPct val="90000"/>
              </a:lnSpc>
              <a:spcBef>
                <a:spcPct val="0"/>
              </a:spcBef>
              <a:spcAft>
                <a:spcPct val="35000"/>
              </a:spcAft>
              <a:buNone/>
            </a:pPr>
            <a:r>
              <a:rPr lang="en-US" sz="3700" kern="1200"/>
              <a:t>Decisions in a Python program</a:t>
            </a:r>
            <a:endParaRPr lang="en-IN" sz="3700" kern="1200"/>
          </a:p>
        </p:txBody>
      </p:sp>
      <p:sp>
        <p:nvSpPr>
          <p:cNvPr id="10" name="Rectangle 9">
            <a:extLst>
              <a:ext uri="{FF2B5EF4-FFF2-40B4-BE49-F238E27FC236}">
                <a16:creationId xmlns:a16="http://schemas.microsoft.com/office/drawing/2014/main" xmlns="" id="{8E20FA99-AAAC-4AF3-9FAE-707420324F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5641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xmlns="" id="{9573BE85-6043-4C3A-A7DD-483A0A5FB7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104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object, clock&#10;&#10;Description automatically generated">
            <a:extLst>
              <a:ext uri="{FF2B5EF4-FFF2-40B4-BE49-F238E27FC236}">
                <a16:creationId xmlns:a16="http://schemas.microsoft.com/office/drawing/2014/main" xmlns="" id="{9609BDE3-F0F6-44D2-A644-CD1E81CA8BFB}"/>
              </a:ext>
            </a:extLst>
          </p:cNvPr>
          <p:cNvPicPr>
            <a:picLocks noChangeAspect="1"/>
          </p:cNvPicPr>
          <p:nvPr/>
        </p:nvPicPr>
        <p:blipFill rotWithShape="1">
          <a:blip r:embed="rId2">
            <a:extLst>
              <a:ext uri="{28A0092B-C50C-407E-A947-70E740481C1C}">
                <a14:useLocalDpi xmlns:a14="http://schemas.microsoft.com/office/drawing/2010/main" xmlns="" val="0"/>
              </a:ext>
            </a:extLst>
          </a:blip>
          <a:srcRect r="2133" b="-1"/>
          <a:stretch/>
        </p:blipFill>
        <p:spPr>
          <a:xfrm>
            <a:off x="8205634" y="722376"/>
            <a:ext cx="3337560" cy="5413248"/>
          </a:xfrm>
          <a:prstGeom prst="rect">
            <a:avLst/>
          </a:prstGeom>
          <a:effectLst/>
        </p:spPr>
      </p:pic>
    </p:spTree>
    <p:extLst>
      <p:ext uri="{BB962C8B-B14F-4D97-AF65-F5344CB8AC3E}">
        <p14:creationId xmlns:p14="http://schemas.microsoft.com/office/powerpoint/2010/main" xmlns="" val="30426572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wipe(left)">
                                      <p:cBhvr>
                                        <p:cTn id="3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B5D8D-AADB-4E05-9992-1F08036CB809}"/>
              </a:ext>
            </a:extLst>
          </p:cNvPr>
          <p:cNvSpPr>
            <a:spLocks noGrp="1"/>
          </p:cNvSpPr>
          <p:nvPr>
            <p:ph type="title"/>
          </p:nvPr>
        </p:nvSpPr>
        <p:spPr>
          <a:xfrm>
            <a:off x="838200" y="264698"/>
            <a:ext cx="10515600" cy="1325563"/>
          </a:xfrm>
        </p:spPr>
        <p:txBody>
          <a:bodyPr/>
          <a:lstStyle/>
          <a:p>
            <a:r>
              <a:rPr lang="en-US" dirty="0"/>
              <a:t>Nested Loop: What will be the output? </a:t>
            </a:r>
            <a:endParaRPr lang="en-IN" dirty="0"/>
          </a:p>
        </p:txBody>
      </p:sp>
      <p:sp>
        <p:nvSpPr>
          <p:cNvPr id="3" name="Content Placeholder 2">
            <a:extLst>
              <a:ext uri="{FF2B5EF4-FFF2-40B4-BE49-F238E27FC236}">
                <a16:creationId xmlns:a16="http://schemas.microsoft.com/office/drawing/2014/main" xmlns="" id="{CEEC9F6E-87E2-43B4-A494-80BFE9DD26B7}"/>
              </a:ext>
            </a:extLst>
          </p:cNvPr>
          <p:cNvSpPr>
            <a:spLocks noGrp="1"/>
          </p:cNvSpPr>
          <p:nvPr>
            <p:ph sz="half" idx="1"/>
          </p:nvPr>
        </p:nvSpPr>
        <p:spPr>
          <a:xfrm>
            <a:off x="838200" y="1690688"/>
            <a:ext cx="5181600" cy="4486275"/>
          </a:xfrm>
        </p:spPr>
        <p:txBody>
          <a:bodyPr>
            <a:normAutofit lnSpcReduction="10000"/>
          </a:bodyPr>
          <a:lstStyle/>
          <a:p>
            <a:pPr marL="0" indent="0">
              <a:buNone/>
            </a:pPr>
            <a:r>
              <a:rPr lang="en-IN" dirty="0"/>
              <a:t>1.</a:t>
            </a:r>
          </a:p>
          <a:p>
            <a:pPr marL="0" indent="0">
              <a:buNone/>
            </a:pPr>
            <a:endParaRPr lang="en-IN" dirty="0"/>
          </a:p>
          <a:p>
            <a:pPr marL="0" indent="0">
              <a:buNone/>
            </a:pPr>
            <a:endParaRPr lang="en-IN" dirty="0"/>
          </a:p>
          <a:p>
            <a:pPr marL="0" indent="0">
              <a:buNone/>
            </a:pPr>
            <a:endParaRPr lang="en-IN" dirty="0"/>
          </a:p>
          <a:p>
            <a:pPr marL="0" indent="0">
              <a:buNone/>
            </a:pPr>
            <a:r>
              <a:rPr lang="en-IN" dirty="0"/>
              <a:t>2.</a:t>
            </a:r>
          </a:p>
          <a:p>
            <a:pPr marL="0" indent="0">
              <a:buNone/>
            </a:pPr>
            <a:endParaRPr lang="en-IN" dirty="0"/>
          </a:p>
          <a:p>
            <a:pPr marL="0" indent="0">
              <a:buNone/>
            </a:pPr>
            <a:endParaRPr lang="en-IN" dirty="0"/>
          </a:p>
          <a:p>
            <a:pPr marL="0" indent="0">
              <a:buNone/>
            </a:pPr>
            <a:endParaRPr lang="en-IN" dirty="0"/>
          </a:p>
          <a:p>
            <a:pPr marL="0" indent="0">
              <a:buNone/>
            </a:pPr>
            <a:r>
              <a:rPr lang="en-IN" dirty="0"/>
              <a:t>3.    </a:t>
            </a:r>
          </a:p>
        </p:txBody>
      </p:sp>
      <p:sp>
        <p:nvSpPr>
          <p:cNvPr id="4" name="Content Placeholder 3">
            <a:extLst>
              <a:ext uri="{FF2B5EF4-FFF2-40B4-BE49-F238E27FC236}">
                <a16:creationId xmlns:a16="http://schemas.microsoft.com/office/drawing/2014/main" xmlns="" id="{5ECEAC3A-0051-4589-A97C-6421DE825FB7}"/>
              </a:ext>
            </a:extLst>
          </p:cNvPr>
          <p:cNvSpPr>
            <a:spLocks noGrp="1"/>
          </p:cNvSpPr>
          <p:nvPr>
            <p:ph sz="half" idx="2"/>
          </p:nvPr>
        </p:nvSpPr>
        <p:spPr>
          <a:xfrm>
            <a:off x="6679708" y="3429000"/>
            <a:ext cx="5030786" cy="3164302"/>
          </a:xfrm>
        </p:spPr>
        <p:txBody>
          <a:bodyPr>
            <a:normAutofit lnSpcReduction="10000"/>
          </a:bodyPr>
          <a:lstStyle/>
          <a:p>
            <a:pPr marL="0" indent="0">
              <a:buNone/>
            </a:pPr>
            <a:r>
              <a:rPr lang="en-IN" dirty="0"/>
              <a:t>4.</a:t>
            </a:r>
          </a:p>
          <a:p>
            <a:pPr marL="0" indent="0">
              <a:buNone/>
            </a:pPr>
            <a:endParaRPr lang="en-IN" dirty="0"/>
          </a:p>
          <a:p>
            <a:pPr marL="0" indent="0">
              <a:buNone/>
            </a:pPr>
            <a:endParaRPr lang="en-IN" dirty="0"/>
          </a:p>
          <a:p>
            <a:pPr marL="0" indent="0">
              <a:buNone/>
            </a:pPr>
            <a:r>
              <a:rPr lang="en-IN" dirty="0"/>
              <a:t>5.  </a:t>
            </a:r>
          </a:p>
        </p:txBody>
      </p:sp>
      <p:pic>
        <p:nvPicPr>
          <p:cNvPr id="11" name="Picture 10">
            <a:extLst>
              <a:ext uri="{FF2B5EF4-FFF2-40B4-BE49-F238E27FC236}">
                <a16:creationId xmlns:a16="http://schemas.microsoft.com/office/drawing/2014/main" xmlns="" id="{B2686C92-3219-41C7-9E69-C2CB9B20F8D1}"/>
              </a:ext>
            </a:extLst>
          </p:cNvPr>
          <p:cNvPicPr>
            <a:picLocks noChangeAspect="1"/>
          </p:cNvPicPr>
          <p:nvPr/>
        </p:nvPicPr>
        <p:blipFill>
          <a:blip r:embed="rId2"/>
          <a:stretch>
            <a:fillRect/>
          </a:stretch>
        </p:blipFill>
        <p:spPr>
          <a:xfrm>
            <a:off x="1498108" y="3429000"/>
            <a:ext cx="4279515" cy="1548279"/>
          </a:xfrm>
          <a:prstGeom prst="rect">
            <a:avLst/>
          </a:prstGeom>
        </p:spPr>
      </p:pic>
      <p:pic>
        <p:nvPicPr>
          <p:cNvPr id="13" name="Picture 12">
            <a:extLst>
              <a:ext uri="{FF2B5EF4-FFF2-40B4-BE49-F238E27FC236}">
                <a16:creationId xmlns:a16="http://schemas.microsoft.com/office/drawing/2014/main" xmlns="" id="{B34A2744-C716-4520-865A-D5849753F741}"/>
              </a:ext>
            </a:extLst>
          </p:cNvPr>
          <p:cNvPicPr>
            <a:picLocks noChangeAspect="1"/>
          </p:cNvPicPr>
          <p:nvPr/>
        </p:nvPicPr>
        <p:blipFill>
          <a:blip r:embed="rId3"/>
          <a:stretch>
            <a:fillRect/>
          </a:stretch>
        </p:blipFill>
        <p:spPr>
          <a:xfrm>
            <a:off x="1498108" y="1490224"/>
            <a:ext cx="6360431" cy="1585654"/>
          </a:xfrm>
          <a:prstGeom prst="rect">
            <a:avLst/>
          </a:prstGeom>
        </p:spPr>
      </p:pic>
      <p:pic>
        <p:nvPicPr>
          <p:cNvPr id="15" name="Picture 14">
            <a:extLst>
              <a:ext uri="{FF2B5EF4-FFF2-40B4-BE49-F238E27FC236}">
                <a16:creationId xmlns:a16="http://schemas.microsoft.com/office/drawing/2014/main" xmlns="" id="{EA522C06-D3A3-4BAB-B5FC-5F17D40D7164}"/>
              </a:ext>
            </a:extLst>
          </p:cNvPr>
          <p:cNvPicPr>
            <a:picLocks noChangeAspect="1"/>
          </p:cNvPicPr>
          <p:nvPr/>
        </p:nvPicPr>
        <p:blipFill>
          <a:blip r:embed="rId4"/>
          <a:stretch>
            <a:fillRect/>
          </a:stretch>
        </p:blipFill>
        <p:spPr>
          <a:xfrm>
            <a:off x="1498108" y="5191151"/>
            <a:ext cx="4521692" cy="1585654"/>
          </a:xfrm>
          <a:prstGeom prst="rect">
            <a:avLst/>
          </a:prstGeom>
        </p:spPr>
      </p:pic>
    </p:spTree>
    <p:extLst>
      <p:ext uri="{BB962C8B-B14F-4D97-AF65-F5344CB8AC3E}">
        <p14:creationId xmlns:p14="http://schemas.microsoft.com/office/powerpoint/2010/main" xmlns="" val="42842146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6F3816-7DA4-4C12-BADA-A7DBBFD7868A}"/>
              </a:ext>
            </a:extLst>
          </p:cNvPr>
          <p:cNvSpPr>
            <a:spLocks noGrp="1"/>
          </p:cNvSpPr>
          <p:nvPr>
            <p:ph type="title"/>
          </p:nvPr>
        </p:nvSpPr>
        <p:spPr>
          <a:xfrm>
            <a:off x="838200" y="223972"/>
            <a:ext cx="10850217" cy="1325563"/>
          </a:xfrm>
        </p:spPr>
        <p:txBody>
          <a:bodyPr/>
          <a:lstStyle/>
          <a:p>
            <a:r>
              <a:rPr lang="en-US" dirty="0"/>
              <a:t>Find all prime numbers between given two numbers</a:t>
            </a:r>
          </a:p>
        </p:txBody>
      </p:sp>
      <p:pic>
        <p:nvPicPr>
          <p:cNvPr id="4" name="Picture 3">
            <a:extLst>
              <a:ext uri="{FF2B5EF4-FFF2-40B4-BE49-F238E27FC236}">
                <a16:creationId xmlns:a16="http://schemas.microsoft.com/office/drawing/2014/main" xmlns="" id="{2EC70143-5036-410B-B7D3-50F544C9DE26}"/>
              </a:ext>
            </a:extLst>
          </p:cNvPr>
          <p:cNvPicPr>
            <a:picLocks noChangeAspect="1"/>
          </p:cNvPicPr>
          <p:nvPr/>
        </p:nvPicPr>
        <p:blipFill>
          <a:blip r:embed="rId2"/>
          <a:stretch>
            <a:fillRect/>
          </a:stretch>
        </p:blipFill>
        <p:spPr>
          <a:xfrm>
            <a:off x="1105487" y="4178580"/>
            <a:ext cx="4650995" cy="1977464"/>
          </a:xfrm>
          <a:prstGeom prst="rect">
            <a:avLst/>
          </a:prstGeom>
        </p:spPr>
      </p:pic>
      <p:pic>
        <p:nvPicPr>
          <p:cNvPr id="5" name="Picture 4">
            <a:extLst>
              <a:ext uri="{FF2B5EF4-FFF2-40B4-BE49-F238E27FC236}">
                <a16:creationId xmlns:a16="http://schemas.microsoft.com/office/drawing/2014/main" xmlns="" id="{14C01FAB-04DE-4E2D-97C5-81DC4B6AD768}"/>
              </a:ext>
            </a:extLst>
          </p:cNvPr>
          <p:cNvPicPr>
            <a:picLocks noChangeAspect="1"/>
          </p:cNvPicPr>
          <p:nvPr/>
        </p:nvPicPr>
        <p:blipFill>
          <a:blip r:embed="rId3"/>
          <a:stretch>
            <a:fillRect/>
          </a:stretch>
        </p:blipFill>
        <p:spPr>
          <a:xfrm>
            <a:off x="838200" y="1690688"/>
            <a:ext cx="5063270" cy="2346740"/>
          </a:xfrm>
          <a:prstGeom prst="rect">
            <a:avLst/>
          </a:prstGeom>
        </p:spPr>
      </p:pic>
      <p:pic>
        <p:nvPicPr>
          <p:cNvPr id="6" name="Picture 5">
            <a:extLst>
              <a:ext uri="{FF2B5EF4-FFF2-40B4-BE49-F238E27FC236}">
                <a16:creationId xmlns:a16="http://schemas.microsoft.com/office/drawing/2014/main" xmlns="" id="{E55F765F-EF8C-4B58-8AE3-CFF94BC3ACFC}"/>
              </a:ext>
            </a:extLst>
          </p:cNvPr>
          <p:cNvPicPr>
            <a:picLocks noChangeAspect="1"/>
          </p:cNvPicPr>
          <p:nvPr/>
        </p:nvPicPr>
        <p:blipFill>
          <a:blip r:embed="rId4"/>
          <a:stretch>
            <a:fillRect/>
          </a:stretch>
        </p:blipFill>
        <p:spPr>
          <a:xfrm>
            <a:off x="6309288" y="1690687"/>
            <a:ext cx="5513451" cy="3922321"/>
          </a:xfrm>
          <a:prstGeom prst="rect">
            <a:avLst/>
          </a:prstGeom>
        </p:spPr>
      </p:pic>
    </p:spTree>
    <p:extLst>
      <p:ext uri="{BB962C8B-B14F-4D97-AF65-F5344CB8AC3E}">
        <p14:creationId xmlns:p14="http://schemas.microsoft.com/office/powerpoint/2010/main" xmlns="" val="33932973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36CD1C-261E-4CD9-92F0-7F2C6B20225C}"/>
              </a:ext>
            </a:extLst>
          </p:cNvPr>
          <p:cNvSpPr>
            <a:spLocks noGrp="1"/>
          </p:cNvSpPr>
          <p:nvPr>
            <p:ph type="title"/>
          </p:nvPr>
        </p:nvSpPr>
        <p:spPr>
          <a:xfrm>
            <a:off x="838200" y="365125"/>
            <a:ext cx="10515600" cy="915035"/>
          </a:xfrm>
        </p:spPr>
        <p:txBody>
          <a:bodyPr/>
          <a:lstStyle/>
          <a:p>
            <a:r>
              <a:rPr lang="en-US" dirty="0"/>
              <a:t>Find first 100 prime numbers start from 2.</a:t>
            </a:r>
          </a:p>
        </p:txBody>
      </p:sp>
      <p:pic>
        <p:nvPicPr>
          <p:cNvPr id="4" name="Picture 3">
            <a:extLst>
              <a:ext uri="{FF2B5EF4-FFF2-40B4-BE49-F238E27FC236}">
                <a16:creationId xmlns:a16="http://schemas.microsoft.com/office/drawing/2014/main" xmlns="" id="{4F7B8BA5-C072-48F7-90ED-535ED60DD530}"/>
              </a:ext>
            </a:extLst>
          </p:cNvPr>
          <p:cNvPicPr>
            <a:picLocks noChangeAspect="1"/>
          </p:cNvPicPr>
          <p:nvPr/>
        </p:nvPicPr>
        <p:blipFill>
          <a:blip r:embed="rId2"/>
          <a:stretch>
            <a:fillRect/>
          </a:stretch>
        </p:blipFill>
        <p:spPr>
          <a:xfrm>
            <a:off x="2099972" y="1585986"/>
            <a:ext cx="7302508" cy="3686028"/>
          </a:xfrm>
          <a:prstGeom prst="rect">
            <a:avLst/>
          </a:prstGeom>
        </p:spPr>
      </p:pic>
    </p:spTree>
    <p:extLst>
      <p:ext uri="{BB962C8B-B14F-4D97-AF65-F5344CB8AC3E}">
        <p14:creationId xmlns:p14="http://schemas.microsoft.com/office/powerpoint/2010/main" xmlns="" val="2797518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7CFB118A-6EB3-45F0-B90A-7D13E814468F}"/>
              </a:ext>
            </a:extLst>
          </p:cNvPr>
          <p:cNvSpPr/>
          <p:nvPr/>
        </p:nvSpPr>
        <p:spPr>
          <a:xfrm>
            <a:off x="363415" y="264161"/>
            <a:ext cx="11465169" cy="1569660"/>
          </a:xfrm>
          <a:prstGeom prst="rect">
            <a:avLst/>
          </a:prstGeom>
        </p:spPr>
        <p:txBody>
          <a:bodyPr wrap="square">
            <a:spAutoFit/>
          </a:bodyPr>
          <a:lstStyle/>
          <a:p>
            <a:r>
              <a:rPr lang="en-US" sz="2400" b="1" dirty="0"/>
              <a:t>Find number is Strong or not</a:t>
            </a:r>
          </a:p>
          <a:p>
            <a:endParaRPr lang="en-US" sz="2400" b="1" dirty="0"/>
          </a:p>
          <a:p>
            <a:r>
              <a:rPr lang="en-US" sz="2400" dirty="0"/>
              <a:t>If the sum of the factorial of the digits in a number is equal to the original number, the number is a strong number</a:t>
            </a:r>
            <a:r>
              <a:rPr lang="en-US" dirty="0"/>
              <a:t>.</a:t>
            </a:r>
          </a:p>
        </p:txBody>
      </p:sp>
      <p:pic>
        <p:nvPicPr>
          <p:cNvPr id="6" name="Picture 5">
            <a:extLst>
              <a:ext uri="{FF2B5EF4-FFF2-40B4-BE49-F238E27FC236}">
                <a16:creationId xmlns:a16="http://schemas.microsoft.com/office/drawing/2014/main" xmlns="" id="{3FC195F3-D988-4825-A2F1-591F6058640D}"/>
              </a:ext>
            </a:extLst>
          </p:cNvPr>
          <p:cNvPicPr>
            <a:picLocks noChangeAspect="1"/>
          </p:cNvPicPr>
          <p:nvPr/>
        </p:nvPicPr>
        <p:blipFill>
          <a:blip r:embed="rId2"/>
          <a:stretch>
            <a:fillRect/>
          </a:stretch>
        </p:blipFill>
        <p:spPr>
          <a:xfrm>
            <a:off x="363414" y="2071028"/>
            <a:ext cx="5169575" cy="1769452"/>
          </a:xfrm>
          <a:prstGeom prst="rect">
            <a:avLst/>
          </a:prstGeom>
        </p:spPr>
      </p:pic>
      <p:pic>
        <p:nvPicPr>
          <p:cNvPr id="7" name="Picture 6">
            <a:extLst>
              <a:ext uri="{FF2B5EF4-FFF2-40B4-BE49-F238E27FC236}">
                <a16:creationId xmlns:a16="http://schemas.microsoft.com/office/drawing/2014/main" xmlns="" id="{D69DF0AA-81E5-4EEA-9324-6C7F8F478898}"/>
              </a:ext>
            </a:extLst>
          </p:cNvPr>
          <p:cNvPicPr>
            <a:picLocks noChangeAspect="1"/>
          </p:cNvPicPr>
          <p:nvPr/>
        </p:nvPicPr>
        <p:blipFill>
          <a:blip r:embed="rId3"/>
          <a:stretch>
            <a:fillRect/>
          </a:stretch>
        </p:blipFill>
        <p:spPr>
          <a:xfrm>
            <a:off x="363414" y="4347355"/>
            <a:ext cx="5169575" cy="2402025"/>
          </a:xfrm>
          <a:prstGeom prst="rect">
            <a:avLst/>
          </a:prstGeom>
        </p:spPr>
      </p:pic>
      <p:pic>
        <p:nvPicPr>
          <p:cNvPr id="8" name="Picture 7">
            <a:extLst>
              <a:ext uri="{FF2B5EF4-FFF2-40B4-BE49-F238E27FC236}">
                <a16:creationId xmlns:a16="http://schemas.microsoft.com/office/drawing/2014/main" xmlns="" id="{B6785FCE-5105-4EA0-919C-39EF3A220303}"/>
              </a:ext>
            </a:extLst>
          </p:cNvPr>
          <p:cNvPicPr>
            <a:picLocks noChangeAspect="1"/>
          </p:cNvPicPr>
          <p:nvPr/>
        </p:nvPicPr>
        <p:blipFill>
          <a:blip r:embed="rId4"/>
          <a:stretch>
            <a:fillRect/>
          </a:stretch>
        </p:blipFill>
        <p:spPr>
          <a:xfrm>
            <a:off x="6095999" y="2071027"/>
            <a:ext cx="5383238" cy="4551129"/>
          </a:xfrm>
          <a:prstGeom prst="rect">
            <a:avLst/>
          </a:prstGeom>
        </p:spPr>
      </p:pic>
    </p:spTree>
    <p:extLst>
      <p:ext uri="{BB962C8B-B14F-4D97-AF65-F5344CB8AC3E}">
        <p14:creationId xmlns:p14="http://schemas.microsoft.com/office/powerpoint/2010/main" xmlns="" val="17615033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C46242-6EFB-49F1-92B1-755CBE647D17}"/>
              </a:ext>
            </a:extLst>
          </p:cNvPr>
          <p:cNvSpPr>
            <a:spLocks noGrp="1"/>
          </p:cNvSpPr>
          <p:nvPr>
            <p:ph type="title"/>
          </p:nvPr>
        </p:nvSpPr>
        <p:spPr>
          <a:xfrm>
            <a:off x="838200" y="365125"/>
            <a:ext cx="10515600" cy="1325563"/>
          </a:xfrm>
        </p:spPr>
        <p:txBody>
          <a:bodyPr>
            <a:normAutofit/>
          </a:bodyPr>
          <a:lstStyle/>
          <a:p>
            <a:r>
              <a:rPr lang="en-US" sz="4000" dirty="0">
                <a:effectLst/>
              </a:rPr>
              <a:t>Accept the limit and print the strong numbers from 1 to the given limit.</a:t>
            </a:r>
            <a:endParaRPr lang="en-US" sz="4000" dirty="0"/>
          </a:p>
        </p:txBody>
      </p:sp>
      <p:pic>
        <p:nvPicPr>
          <p:cNvPr id="4" name="Picture 3">
            <a:extLst>
              <a:ext uri="{FF2B5EF4-FFF2-40B4-BE49-F238E27FC236}">
                <a16:creationId xmlns:a16="http://schemas.microsoft.com/office/drawing/2014/main" xmlns="" id="{0678D3CE-6398-490D-8146-414CE359F096}"/>
              </a:ext>
            </a:extLst>
          </p:cNvPr>
          <p:cNvPicPr>
            <a:picLocks noChangeAspect="1"/>
          </p:cNvPicPr>
          <p:nvPr/>
        </p:nvPicPr>
        <p:blipFill>
          <a:blip r:embed="rId2"/>
          <a:stretch>
            <a:fillRect/>
          </a:stretch>
        </p:blipFill>
        <p:spPr>
          <a:xfrm>
            <a:off x="838199" y="1791872"/>
            <a:ext cx="6265985" cy="4672938"/>
          </a:xfrm>
          <a:prstGeom prst="rect">
            <a:avLst/>
          </a:prstGeom>
        </p:spPr>
      </p:pic>
    </p:spTree>
    <p:extLst>
      <p:ext uri="{BB962C8B-B14F-4D97-AF65-F5344CB8AC3E}">
        <p14:creationId xmlns:p14="http://schemas.microsoft.com/office/powerpoint/2010/main" xmlns="" val="39687190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8342989C-E8B5-4667-A113-F4BC72221D1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20223" y="525401"/>
            <a:ext cx="7370226" cy="1606589"/>
          </a:xfrm>
        </p:spPr>
      </p:pic>
      <p:pic>
        <p:nvPicPr>
          <p:cNvPr id="6" name="Picture 5">
            <a:extLst>
              <a:ext uri="{FF2B5EF4-FFF2-40B4-BE49-F238E27FC236}">
                <a16:creationId xmlns:a16="http://schemas.microsoft.com/office/drawing/2014/main" xmlns="" id="{5688C23C-2523-4CC3-B902-FD036D087694}"/>
              </a:ext>
            </a:extLst>
          </p:cNvPr>
          <p:cNvPicPr>
            <a:picLocks noChangeAspect="1"/>
          </p:cNvPicPr>
          <p:nvPr/>
        </p:nvPicPr>
        <p:blipFill>
          <a:blip r:embed="rId3"/>
          <a:stretch>
            <a:fillRect/>
          </a:stretch>
        </p:blipFill>
        <p:spPr>
          <a:xfrm>
            <a:off x="858762" y="2603664"/>
            <a:ext cx="6559795" cy="2716165"/>
          </a:xfrm>
          <a:prstGeom prst="rect">
            <a:avLst/>
          </a:prstGeom>
        </p:spPr>
      </p:pic>
    </p:spTree>
    <p:extLst>
      <p:ext uri="{BB962C8B-B14F-4D97-AF65-F5344CB8AC3E}">
        <p14:creationId xmlns:p14="http://schemas.microsoft.com/office/powerpoint/2010/main" xmlns="" val="3789909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1AEB8A9-B768-4E30-BA55-D919E6687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80D1D761-9ED3-43C7-B3CC-B41591A35314}"/>
              </a:ext>
            </a:extLst>
          </p:cNvPr>
          <p:cNvSpPr>
            <a:spLocks noGrp="1"/>
          </p:cNvSpPr>
          <p:nvPr>
            <p:ph type="title"/>
          </p:nvPr>
        </p:nvSpPr>
        <p:spPr>
          <a:xfrm>
            <a:off x="643467" y="640080"/>
            <a:ext cx="3096427" cy="5613236"/>
          </a:xfrm>
        </p:spPr>
        <p:txBody>
          <a:bodyPr anchor="ctr">
            <a:normAutofit/>
          </a:bodyPr>
          <a:lstStyle/>
          <a:p>
            <a:r>
              <a:rPr lang="en-IN" dirty="0">
                <a:solidFill>
                  <a:srgbClr val="FFFFFF"/>
                </a:solidFill>
              </a:rPr>
              <a:t>Infinite loop</a:t>
            </a:r>
          </a:p>
        </p:txBody>
      </p:sp>
      <p:sp>
        <p:nvSpPr>
          <p:cNvPr id="3" name="Content Placeholder 2">
            <a:extLst>
              <a:ext uri="{FF2B5EF4-FFF2-40B4-BE49-F238E27FC236}">
                <a16:creationId xmlns:a16="http://schemas.microsoft.com/office/drawing/2014/main" xmlns="" id="{6A0A645C-1A29-4DAE-AE0A-8B3756EB6D36}"/>
              </a:ext>
            </a:extLst>
          </p:cNvPr>
          <p:cNvSpPr>
            <a:spLocks noGrp="1"/>
          </p:cNvSpPr>
          <p:nvPr>
            <p:ph idx="1"/>
          </p:nvPr>
        </p:nvSpPr>
        <p:spPr>
          <a:xfrm>
            <a:off x="4699818" y="229156"/>
            <a:ext cx="6848715" cy="3531868"/>
          </a:xfrm>
        </p:spPr>
        <p:txBody>
          <a:bodyPr anchor="ctr">
            <a:noAutofit/>
          </a:bodyPr>
          <a:lstStyle/>
          <a:p>
            <a:r>
              <a:rPr lang="en-US" sz="2400" dirty="0"/>
              <a:t>An  </a:t>
            </a:r>
            <a:r>
              <a:rPr lang="en-US" sz="2400" b="1" dirty="0"/>
              <a:t>infinite loop</a:t>
            </a:r>
            <a:r>
              <a:rPr lang="en-US" sz="2400" dirty="0"/>
              <a:t> is an iterative control structure that never terminates (or eventually terminates with a system error).</a:t>
            </a:r>
          </a:p>
          <a:p>
            <a:r>
              <a:rPr lang="en-US" sz="2400" dirty="0"/>
              <a:t>Infinite loops are generally the result of programming errors. </a:t>
            </a:r>
          </a:p>
          <a:p>
            <a:r>
              <a:rPr lang="en-US" sz="2400" b="1" dirty="0"/>
              <a:t>For example:</a:t>
            </a:r>
            <a:r>
              <a:rPr lang="en-US" sz="2400" dirty="0"/>
              <a:t> if the condition of a while loop can never be false, an infinite loop will result when executed. </a:t>
            </a:r>
          </a:p>
        </p:txBody>
      </p:sp>
      <p:pic>
        <p:nvPicPr>
          <p:cNvPr id="4" name="Picture 3">
            <a:extLst>
              <a:ext uri="{FF2B5EF4-FFF2-40B4-BE49-F238E27FC236}">
                <a16:creationId xmlns:a16="http://schemas.microsoft.com/office/drawing/2014/main" xmlns="" id="{1502C454-3490-4C98-B169-F5ED2B627380}"/>
              </a:ext>
            </a:extLst>
          </p:cNvPr>
          <p:cNvPicPr>
            <a:picLocks noChangeAspect="1"/>
          </p:cNvPicPr>
          <p:nvPr/>
        </p:nvPicPr>
        <p:blipFill>
          <a:blip r:embed="rId2"/>
          <a:stretch>
            <a:fillRect/>
          </a:stretch>
        </p:blipFill>
        <p:spPr>
          <a:xfrm>
            <a:off x="5172773" y="3761024"/>
            <a:ext cx="6086802" cy="2867820"/>
          </a:xfrm>
          <a:prstGeom prst="rect">
            <a:avLst/>
          </a:prstGeom>
        </p:spPr>
      </p:pic>
    </p:spTree>
    <p:extLst>
      <p:ext uri="{BB962C8B-B14F-4D97-AF65-F5344CB8AC3E}">
        <p14:creationId xmlns:p14="http://schemas.microsoft.com/office/powerpoint/2010/main" xmlns="" val="3833293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1EA8D2-2C44-47DD-A77B-CA1B900F2F57}"/>
              </a:ext>
            </a:extLst>
          </p:cNvPr>
          <p:cNvSpPr>
            <a:spLocks noGrp="1"/>
          </p:cNvSpPr>
          <p:nvPr>
            <p:ph type="title"/>
          </p:nvPr>
        </p:nvSpPr>
        <p:spPr>
          <a:xfrm>
            <a:off x="838200" y="153192"/>
            <a:ext cx="10515600" cy="1325563"/>
          </a:xfrm>
        </p:spPr>
        <p:txBody>
          <a:bodyPr/>
          <a:lstStyle/>
          <a:p>
            <a:r>
              <a:rPr lang="en-IN" b="0" i="0" dirty="0">
                <a:effectLst/>
                <a:latin typeface="Arial" panose="020B0604020202020204" pitchFamily="34" charset="0"/>
              </a:rPr>
              <a:t>Loop Control Statements</a:t>
            </a:r>
            <a:endParaRPr lang="en-IN" dirty="0"/>
          </a:p>
        </p:txBody>
      </p:sp>
      <p:sp>
        <p:nvSpPr>
          <p:cNvPr id="3" name="Content Placeholder 2">
            <a:extLst>
              <a:ext uri="{FF2B5EF4-FFF2-40B4-BE49-F238E27FC236}">
                <a16:creationId xmlns:a16="http://schemas.microsoft.com/office/drawing/2014/main" xmlns="" id="{14D0FF52-73BC-4004-9744-E02492934A14}"/>
              </a:ext>
            </a:extLst>
          </p:cNvPr>
          <p:cNvSpPr>
            <a:spLocks noGrp="1"/>
          </p:cNvSpPr>
          <p:nvPr>
            <p:ph idx="1"/>
          </p:nvPr>
        </p:nvSpPr>
        <p:spPr>
          <a:xfrm>
            <a:off x="838200" y="1478755"/>
            <a:ext cx="11194774" cy="4935297"/>
          </a:xfrm>
        </p:spPr>
        <p:txBody>
          <a:bodyPr>
            <a:normAutofit/>
          </a:bodyPr>
          <a:lstStyle/>
          <a:p>
            <a:r>
              <a:rPr lang="en-IN" sz="2400" b="1" i="0" u="none" strike="noStrike" dirty="0">
                <a:solidFill>
                  <a:srgbClr val="313131"/>
                </a:solidFill>
                <a:effectLst/>
              </a:rPr>
              <a:t>Break Statement: </a:t>
            </a:r>
            <a:r>
              <a:rPr lang="en-US" sz="2400" b="0" i="0" dirty="0">
                <a:solidFill>
                  <a:srgbClr val="000000"/>
                </a:solidFill>
                <a:effectLst/>
              </a:rPr>
              <a:t>Terminates the loop statement and transfers execution to the statement immediately following the loop.</a:t>
            </a:r>
            <a:endParaRPr lang="en-IN" sz="2400" b="0" i="0" u="none" strike="noStrike" dirty="0">
              <a:solidFill>
                <a:srgbClr val="313131"/>
              </a:solidFill>
              <a:effectLst/>
            </a:endParaRPr>
          </a:p>
          <a:p>
            <a:r>
              <a:rPr lang="en-IN" sz="2400" b="1" dirty="0">
                <a:solidFill>
                  <a:srgbClr val="313131"/>
                </a:solidFill>
              </a:rPr>
              <a:t>Continue Statement: </a:t>
            </a:r>
            <a:r>
              <a:rPr lang="en-US" sz="2400" b="0" i="0" dirty="0">
                <a:solidFill>
                  <a:srgbClr val="000000"/>
                </a:solidFill>
                <a:effectLst/>
              </a:rPr>
              <a:t>Causes the loop to skip the remainder of its body and immediately retest its condition prior to reiterating.</a:t>
            </a:r>
          </a:p>
          <a:p>
            <a:pPr marL="0" indent="0">
              <a:buNone/>
            </a:pPr>
            <a:endParaRPr lang="en-IN" sz="2400" dirty="0">
              <a:solidFill>
                <a:srgbClr val="313131"/>
              </a:solidFill>
            </a:endParaRPr>
          </a:p>
          <a:p>
            <a:r>
              <a:rPr lang="en-IN" sz="2400" b="1" dirty="0">
                <a:solidFill>
                  <a:srgbClr val="313131"/>
                </a:solidFill>
              </a:rPr>
              <a:t>Pass Statement:</a:t>
            </a:r>
            <a:r>
              <a:rPr lang="en-US" sz="2400" b="0" i="0" dirty="0">
                <a:solidFill>
                  <a:srgbClr val="000000"/>
                </a:solidFill>
                <a:effectLst/>
              </a:rPr>
              <a:t>The pass statement in Python is used when a statement is required syntactically but you do not want any command or code to execute.</a:t>
            </a:r>
            <a:endParaRPr lang="en-IN" sz="2400" dirty="0"/>
          </a:p>
        </p:txBody>
      </p:sp>
      <p:sp>
        <p:nvSpPr>
          <p:cNvPr id="5" name="TextBox 4">
            <a:extLst>
              <a:ext uri="{FF2B5EF4-FFF2-40B4-BE49-F238E27FC236}">
                <a16:creationId xmlns:a16="http://schemas.microsoft.com/office/drawing/2014/main" xmlns="" id="{706FD208-6A99-405E-B6CC-636D5F2A1304}"/>
              </a:ext>
            </a:extLst>
          </p:cNvPr>
          <p:cNvSpPr txBox="1"/>
          <p:nvPr/>
        </p:nvSpPr>
        <p:spPr>
          <a:xfrm>
            <a:off x="626165" y="4514050"/>
            <a:ext cx="2676940" cy="1477328"/>
          </a:xfrm>
          <a:prstGeom prst="rect">
            <a:avLst/>
          </a:prstGeom>
          <a:solidFill>
            <a:schemeClr val="bg1">
              <a:lumMod val="85000"/>
            </a:schemeClr>
          </a:solidFill>
        </p:spPr>
        <p:txBody>
          <a:bodyPr wrap="square">
            <a:spAutoFit/>
          </a:bodyPr>
          <a:lstStyle/>
          <a:p>
            <a:r>
              <a:rPr lang="en-US" b="1" i="0" dirty="0">
                <a:solidFill>
                  <a:srgbClr val="000000"/>
                </a:solidFill>
                <a:effectLst/>
                <a:latin typeface="Consolas" panose="020B0609020204030204" pitchFamily="49" charset="0"/>
              </a:rPr>
              <a:t>Use of pass in if:</a:t>
            </a:r>
          </a:p>
          <a:p>
            <a:r>
              <a:rPr lang="en-US" b="0" i="0" dirty="0">
                <a:solidFill>
                  <a:srgbClr val="000000"/>
                </a:solidFill>
                <a:effectLst/>
                <a:latin typeface="Consolas" panose="020B0609020204030204" pitchFamily="49" charset="0"/>
              </a:rPr>
              <a:t>a = </a:t>
            </a:r>
            <a:r>
              <a:rPr lang="en-US" b="0" i="0" dirty="0">
                <a:solidFill>
                  <a:srgbClr val="FF0000"/>
                </a:solidFill>
                <a:effectLst/>
                <a:latin typeface="Consolas" panose="020B0609020204030204" pitchFamily="49" charset="0"/>
              </a:rPr>
              <a:t>33</a:t>
            </a:r>
            <a:r>
              <a:rPr lang="en-US" dirty="0"/>
              <a:t/>
            </a:r>
            <a:br>
              <a:rPr lang="en-US" dirty="0"/>
            </a:br>
            <a:r>
              <a:rPr lang="en-US" b="0" i="0" dirty="0">
                <a:solidFill>
                  <a:srgbClr val="000000"/>
                </a:solidFill>
                <a:effectLst/>
                <a:latin typeface="Consolas" panose="020B0609020204030204" pitchFamily="49" charset="0"/>
              </a:rPr>
              <a:t>b = </a:t>
            </a:r>
            <a:r>
              <a:rPr lang="en-US" b="0" i="0" dirty="0">
                <a:solidFill>
                  <a:srgbClr val="FF0000"/>
                </a:solidFill>
                <a:effectLst/>
                <a:latin typeface="Consolas" panose="020B0609020204030204" pitchFamily="49" charset="0"/>
              </a:rPr>
              <a:t>200</a:t>
            </a:r>
            <a:r>
              <a:rPr lang="en-US" dirty="0"/>
              <a:t/>
            </a:r>
            <a:br>
              <a:rPr lang="en-US" dirty="0"/>
            </a:b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b &gt; a:</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pass</a:t>
            </a:r>
            <a:endParaRPr lang="en-IN" dirty="0"/>
          </a:p>
        </p:txBody>
      </p:sp>
      <p:sp>
        <p:nvSpPr>
          <p:cNvPr id="6" name="Rectangle 1">
            <a:extLst>
              <a:ext uri="{FF2B5EF4-FFF2-40B4-BE49-F238E27FC236}">
                <a16:creationId xmlns:a16="http://schemas.microsoft.com/office/drawing/2014/main" xmlns="" id="{CBDB063B-2F91-4406-A7F4-9E26990261F4}"/>
              </a:ext>
            </a:extLst>
          </p:cNvPr>
          <p:cNvSpPr>
            <a:spLocks noChangeArrowheads="1"/>
          </p:cNvSpPr>
          <p:nvPr/>
        </p:nvSpPr>
        <p:spPr bwMode="auto">
          <a:xfrm>
            <a:off x="3515140" y="4358866"/>
            <a:ext cx="5671931" cy="1940289"/>
          </a:xfrm>
          <a:prstGeom prst="rect">
            <a:avLst/>
          </a:prstGeom>
          <a:solidFill>
            <a:srgbClr val="EEEEEE"/>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Courier New" panose="02070309020205020404" pitchFamily="49" charset="0"/>
                <a:cs typeface="Courier New" panose="020703090202050204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for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letter </a:t>
            </a: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in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'Python’</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88"/>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if</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letter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'h’</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lvl="1" eaLnBrk="0" fontAlgn="base" hangingPunct="0">
              <a:spcBef>
                <a:spcPct val="0"/>
              </a:spcBef>
              <a:spcAft>
                <a:spcPct val="0"/>
              </a:spcAft>
            </a:pP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	    pass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           print</a:t>
            </a:r>
            <a:r>
              <a:rPr lang="en-US" altLang="en-US" dirty="0">
                <a:solidFill>
                  <a:srgbClr val="000000"/>
                </a:solidFill>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'This is pass block’)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       print</a:t>
            </a:r>
            <a:r>
              <a:rPr lang="en-US" altLang="en-US" dirty="0">
                <a:solidFill>
                  <a:srgbClr val="000000"/>
                </a:solidFill>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'Current Letter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letter)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“Loop Ended!“)</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xmlns="" id="{FA883DB6-70A0-48B8-A3CC-AE8B2EDF506D}"/>
              </a:ext>
            </a:extLst>
          </p:cNvPr>
          <p:cNvSpPr>
            <a:spLocks noChangeArrowheads="1"/>
          </p:cNvSpPr>
          <p:nvPr/>
        </p:nvSpPr>
        <p:spPr bwMode="auto">
          <a:xfrm>
            <a:off x="9370594" y="4365706"/>
            <a:ext cx="2529860" cy="2339102"/>
          </a:xfrm>
          <a:prstGeom prst="rect">
            <a:avLst/>
          </a:prstGeom>
          <a:solidFill>
            <a:srgbClr val="EEEEEE"/>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Current Letter : 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Current Letter : 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Courier New" panose="02070309020205020404" pitchFamily="49" charset="0"/>
                <a:cs typeface="Courier New" panose="02070309020205020404" pitchFamily="49" charset="0"/>
              </a:rPr>
              <a:t>C</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urrent Letter : 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This is pass block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Current Letter : 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Current Letter : 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Current Letter : n</a:t>
            </a:r>
            <a:r>
              <a:rPr kumimoji="0" lang="en-US" altLang="en-US"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Loop Ended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6336784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1EA8D2-2C44-47DD-A77B-CA1B900F2F57}"/>
              </a:ext>
            </a:extLst>
          </p:cNvPr>
          <p:cNvSpPr>
            <a:spLocks noGrp="1"/>
          </p:cNvSpPr>
          <p:nvPr>
            <p:ph type="title"/>
          </p:nvPr>
        </p:nvSpPr>
        <p:spPr>
          <a:xfrm>
            <a:off x="838200" y="215695"/>
            <a:ext cx="10515600" cy="1038251"/>
          </a:xfrm>
        </p:spPr>
        <p:txBody>
          <a:bodyPr>
            <a:normAutofit/>
          </a:bodyPr>
          <a:lstStyle/>
          <a:p>
            <a:r>
              <a:rPr lang="en-IN" b="0" i="0" dirty="0">
                <a:effectLst/>
                <a:latin typeface="Arial" panose="020B0604020202020204" pitchFamily="34" charset="0"/>
              </a:rPr>
              <a:t>Break and Continue: Examples</a:t>
            </a:r>
            <a:endParaRPr lang="en-IN" dirty="0"/>
          </a:p>
        </p:txBody>
      </p:sp>
      <p:sp>
        <p:nvSpPr>
          <p:cNvPr id="3" name="Content Placeholder 2">
            <a:extLst>
              <a:ext uri="{FF2B5EF4-FFF2-40B4-BE49-F238E27FC236}">
                <a16:creationId xmlns:a16="http://schemas.microsoft.com/office/drawing/2014/main" xmlns="" id="{14D0FF52-73BC-4004-9744-E02492934A14}"/>
              </a:ext>
            </a:extLst>
          </p:cNvPr>
          <p:cNvSpPr>
            <a:spLocks noGrp="1"/>
          </p:cNvSpPr>
          <p:nvPr>
            <p:ph idx="1"/>
          </p:nvPr>
        </p:nvSpPr>
        <p:spPr>
          <a:xfrm>
            <a:off x="838200" y="1378226"/>
            <a:ext cx="11194774" cy="4798737"/>
          </a:xfrm>
        </p:spPr>
        <p:txBody>
          <a:bodyPr>
            <a:normAutofit/>
          </a:bodyPr>
          <a:lstStyle/>
          <a:p>
            <a:r>
              <a:rPr lang="en-IN" sz="2400" b="1" i="0" u="none" strike="noStrike" dirty="0">
                <a:solidFill>
                  <a:srgbClr val="313131"/>
                </a:solidFill>
                <a:effectLst/>
              </a:rPr>
              <a:t>Break Statement:</a:t>
            </a:r>
            <a:endParaRPr lang="en-US" sz="2400" b="0" i="0" dirty="0">
              <a:solidFill>
                <a:srgbClr val="000000"/>
              </a:solidFill>
              <a:effectLst/>
            </a:endParaRPr>
          </a:p>
          <a:p>
            <a:endParaRPr lang="en-IN" sz="2400" b="0" i="0" u="none" strike="noStrike" dirty="0">
              <a:solidFill>
                <a:srgbClr val="313131"/>
              </a:solidFill>
              <a:effectLst/>
            </a:endParaRPr>
          </a:p>
          <a:p>
            <a:endParaRPr lang="en-IN" sz="2400" dirty="0">
              <a:solidFill>
                <a:srgbClr val="313131"/>
              </a:solidFill>
            </a:endParaRPr>
          </a:p>
          <a:p>
            <a:pPr marL="0" indent="0">
              <a:buNone/>
            </a:pPr>
            <a:endParaRPr lang="en-IN" sz="2400" dirty="0">
              <a:solidFill>
                <a:srgbClr val="313131"/>
              </a:solidFill>
            </a:endParaRPr>
          </a:p>
          <a:p>
            <a:pPr marL="0" indent="0">
              <a:buNone/>
            </a:pPr>
            <a:endParaRPr lang="en-IN" sz="200" b="0" i="0" u="none" strike="noStrike" dirty="0">
              <a:solidFill>
                <a:srgbClr val="313131"/>
              </a:solidFill>
              <a:effectLst/>
            </a:endParaRPr>
          </a:p>
          <a:p>
            <a:endParaRPr lang="en-IN" sz="2400" b="1" dirty="0">
              <a:solidFill>
                <a:srgbClr val="313131"/>
              </a:solidFill>
            </a:endParaRPr>
          </a:p>
          <a:p>
            <a:r>
              <a:rPr lang="en-IN" sz="2400" b="1" dirty="0">
                <a:solidFill>
                  <a:srgbClr val="313131"/>
                </a:solidFill>
              </a:rPr>
              <a:t>Continue Statement:</a:t>
            </a:r>
          </a:p>
          <a:p>
            <a:endParaRPr lang="en-IN" sz="2400" b="1" dirty="0">
              <a:solidFill>
                <a:srgbClr val="313131"/>
              </a:solidFill>
            </a:endParaRPr>
          </a:p>
          <a:p>
            <a:endParaRPr lang="en-IN" sz="2400" b="1" dirty="0">
              <a:solidFill>
                <a:srgbClr val="313131"/>
              </a:solidFill>
            </a:endParaRPr>
          </a:p>
          <a:p>
            <a:endParaRPr lang="en-IN" sz="2400" dirty="0">
              <a:solidFill>
                <a:srgbClr val="313131"/>
              </a:solidFill>
            </a:endParaRPr>
          </a:p>
        </p:txBody>
      </p:sp>
      <p:sp>
        <p:nvSpPr>
          <p:cNvPr id="5" name="TextBox 4">
            <a:extLst>
              <a:ext uri="{FF2B5EF4-FFF2-40B4-BE49-F238E27FC236}">
                <a16:creationId xmlns:a16="http://schemas.microsoft.com/office/drawing/2014/main" xmlns="" id="{71882CCA-592A-44B0-AF94-B4DC6D07D82A}"/>
              </a:ext>
            </a:extLst>
          </p:cNvPr>
          <p:cNvSpPr txBox="1"/>
          <p:nvPr/>
        </p:nvSpPr>
        <p:spPr>
          <a:xfrm>
            <a:off x="838200" y="1884770"/>
            <a:ext cx="5433391" cy="1400383"/>
          </a:xfrm>
          <a:prstGeom prst="rect">
            <a:avLst/>
          </a:prstGeom>
          <a:solidFill>
            <a:schemeClr val="bg1">
              <a:lumMod val="95000"/>
            </a:schemeClr>
          </a:solidFill>
        </p:spPr>
        <p:txBody>
          <a:bodyPr wrap="square">
            <a:spAutoFit/>
          </a:bodyPr>
          <a:lstStyle/>
          <a:p>
            <a:r>
              <a:rPr lang="en-US" sz="1700" b="1" i="0" dirty="0">
                <a:solidFill>
                  <a:srgbClr val="000000"/>
                </a:solidFill>
                <a:effectLst/>
                <a:latin typeface="Consolas" panose="020B0609020204030204" pitchFamily="49" charset="0"/>
              </a:rPr>
              <a:t>Ex.1</a:t>
            </a:r>
            <a:r>
              <a:rPr lang="en-US" sz="1700" dirty="0">
                <a:solidFill>
                  <a:srgbClr val="000000"/>
                </a:solidFill>
                <a:latin typeface="Consolas" panose="020B0609020204030204" pitchFamily="49" charset="0"/>
              </a:rPr>
              <a:t>:</a:t>
            </a:r>
            <a:r>
              <a:rPr lang="en-US" sz="1700" b="0" i="0" dirty="0">
                <a:solidFill>
                  <a:srgbClr val="000000"/>
                </a:solidFill>
                <a:effectLst/>
                <a:latin typeface="Consolas" panose="020B0609020204030204" pitchFamily="49" charset="0"/>
              </a:rPr>
              <a:t> fruits = [</a:t>
            </a:r>
            <a:r>
              <a:rPr lang="en-US" sz="1700" b="0" i="0" dirty="0">
                <a:solidFill>
                  <a:srgbClr val="A52A2A"/>
                </a:solidFill>
                <a:effectLst/>
                <a:latin typeface="Consolas" panose="020B0609020204030204" pitchFamily="49" charset="0"/>
              </a:rPr>
              <a:t>"apple"</a:t>
            </a:r>
            <a:r>
              <a:rPr lang="en-US" sz="1700" b="0" i="0" dirty="0">
                <a:solidFill>
                  <a:srgbClr val="000000"/>
                </a:solidFill>
                <a:effectLst/>
                <a:latin typeface="Consolas" panose="020B0609020204030204" pitchFamily="49" charset="0"/>
              </a:rPr>
              <a:t>, </a:t>
            </a:r>
            <a:r>
              <a:rPr lang="en-US" sz="1700" b="0" i="0" dirty="0">
                <a:solidFill>
                  <a:srgbClr val="A52A2A"/>
                </a:solidFill>
                <a:effectLst/>
                <a:latin typeface="Consolas" panose="020B0609020204030204" pitchFamily="49" charset="0"/>
              </a:rPr>
              <a:t>"banana"</a:t>
            </a:r>
            <a:r>
              <a:rPr lang="en-US" sz="1700" b="0" i="0" dirty="0">
                <a:solidFill>
                  <a:srgbClr val="000000"/>
                </a:solidFill>
                <a:effectLst/>
                <a:latin typeface="Consolas" panose="020B0609020204030204" pitchFamily="49" charset="0"/>
              </a:rPr>
              <a:t>, </a:t>
            </a:r>
            <a:r>
              <a:rPr lang="en-US" sz="1700" b="0" i="0" dirty="0">
                <a:solidFill>
                  <a:srgbClr val="A52A2A"/>
                </a:solidFill>
                <a:effectLst/>
                <a:latin typeface="Consolas" panose="020B0609020204030204" pitchFamily="49" charset="0"/>
              </a:rPr>
              <a:t>"cherry"</a:t>
            </a:r>
            <a:r>
              <a:rPr lang="en-US" sz="1700" b="0" i="0" dirty="0">
                <a:solidFill>
                  <a:srgbClr val="000000"/>
                </a:solidFill>
                <a:effectLst/>
                <a:latin typeface="Consolas" panose="020B0609020204030204" pitchFamily="49" charset="0"/>
              </a:rPr>
              <a:t>]</a:t>
            </a:r>
            <a:r>
              <a:rPr lang="en-US" sz="1700" dirty="0"/>
              <a:t/>
            </a:r>
            <a:br>
              <a:rPr lang="en-US" sz="1700" dirty="0"/>
            </a:br>
            <a:r>
              <a:rPr lang="en-US" sz="1700" b="0" i="0" dirty="0">
                <a:solidFill>
                  <a:srgbClr val="0000CD"/>
                </a:solidFill>
                <a:effectLst/>
                <a:latin typeface="Consolas" panose="020B0609020204030204" pitchFamily="49" charset="0"/>
              </a:rPr>
              <a:t>for</a:t>
            </a:r>
            <a:r>
              <a:rPr lang="en-US" sz="1700" b="0" i="0" dirty="0">
                <a:solidFill>
                  <a:srgbClr val="000000"/>
                </a:solidFill>
                <a:effectLst/>
                <a:latin typeface="Consolas" panose="020B0609020204030204" pitchFamily="49" charset="0"/>
              </a:rPr>
              <a:t> x </a:t>
            </a:r>
            <a:r>
              <a:rPr lang="en-US" sz="1700" b="0" i="0" dirty="0">
                <a:solidFill>
                  <a:srgbClr val="0000CD"/>
                </a:solidFill>
                <a:effectLst/>
                <a:latin typeface="Consolas" panose="020B0609020204030204" pitchFamily="49" charset="0"/>
              </a:rPr>
              <a:t>in</a:t>
            </a:r>
            <a:r>
              <a:rPr lang="en-US" sz="1700" b="0" i="0" dirty="0">
                <a:solidFill>
                  <a:srgbClr val="000000"/>
                </a:solidFill>
                <a:effectLst/>
                <a:latin typeface="Consolas" panose="020B0609020204030204" pitchFamily="49" charset="0"/>
              </a:rPr>
              <a:t> fruits:</a:t>
            </a:r>
            <a:r>
              <a:rPr lang="en-US" sz="1700" dirty="0"/>
              <a:t/>
            </a:r>
            <a:br>
              <a:rPr lang="en-US" sz="1700" dirty="0"/>
            </a:br>
            <a:r>
              <a:rPr lang="en-US" sz="1700" b="0" i="0" dirty="0">
                <a:solidFill>
                  <a:srgbClr val="000000"/>
                </a:solidFill>
                <a:effectLst/>
                <a:latin typeface="Consolas" panose="020B0609020204030204" pitchFamily="49" charset="0"/>
              </a:rPr>
              <a:t>  </a:t>
            </a:r>
            <a:r>
              <a:rPr lang="en-US" sz="1700" b="0" i="0" dirty="0">
                <a:solidFill>
                  <a:srgbClr val="0000CD"/>
                </a:solidFill>
                <a:effectLst/>
                <a:latin typeface="Consolas" panose="020B0609020204030204" pitchFamily="49" charset="0"/>
              </a:rPr>
              <a:t>print</a:t>
            </a:r>
            <a:r>
              <a:rPr lang="en-US" sz="1700" b="0" i="0" dirty="0">
                <a:solidFill>
                  <a:srgbClr val="000000"/>
                </a:solidFill>
                <a:effectLst/>
                <a:latin typeface="Consolas" panose="020B0609020204030204" pitchFamily="49" charset="0"/>
              </a:rPr>
              <a:t>(x)</a:t>
            </a:r>
            <a:r>
              <a:rPr lang="en-US" sz="1700" dirty="0"/>
              <a:t/>
            </a:r>
            <a:br>
              <a:rPr lang="en-US" sz="1700" dirty="0"/>
            </a:br>
            <a:r>
              <a:rPr lang="en-US" sz="1700" b="0" i="0" dirty="0">
                <a:solidFill>
                  <a:srgbClr val="000000"/>
                </a:solidFill>
                <a:effectLst/>
                <a:latin typeface="Consolas" panose="020B0609020204030204" pitchFamily="49" charset="0"/>
              </a:rPr>
              <a:t>  </a:t>
            </a:r>
            <a:r>
              <a:rPr lang="en-US" sz="1700" b="0" i="0" dirty="0">
                <a:solidFill>
                  <a:srgbClr val="0000CD"/>
                </a:solidFill>
                <a:effectLst/>
                <a:latin typeface="Consolas" panose="020B0609020204030204" pitchFamily="49" charset="0"/>
              </a:rPr>
              <a:t>if</a:t>
            </a:r>
            <a:r>
              <a:rPr lang="en-US" sz="1700" b="0" i="0" dirty="0">
                <a:solidFill>
                  <a:srgbClr val="000000"/>
                </a:solidFill>
                <a:effectLst/>
                <a:latin typeface="Consolas" panose="020B0609020204030204" pitchFamily="49" charset="0"/>
              </a:rPr>
              <a:t> x == </a:t>
            </a:r>
            <a:r>
              <a:rPr lang="en-US" sz="1700" b="0" i="0" dirty="0">
                <a:solidFill>
                  <a:srgbClr val="A52A2A"/>
                </a:solidFill>
                <a:effectLst/>
                <a:latin typeface="Consolas" panose="020B0609020204030204" pitchFamily="49" charset="0"/>
              </a:rPr>
              <a:t>"banana"</a:t>
            </a:r>
            <a:r>
              <a:rPr lang="en-US" sz="1700" b="0" i="0" dirty="0">
                <a:solidFill>
                  <a:srgbClr val="000000"/>
                </a:solidFill>
                <a:effectLst/>
                <a:latin typeface="Consolas" panose="020B0609020204030204" pitchFamily="49" charset="0"/>
              </a:rPr>
              <a:t>:</a:t>
            </a:r>
            <a:r>
              <a:rPr lang="en-US" sz="1700" dirty="0"/>
              <a:t/>
            </a:r>
            <a:br>
              <a:rPr lang="en-US" sz="1700" dirty="0"/>
            </a:br>
            <a:r>
              <a:rPr lang="en-US" sz="1700" b="0" i="0" dirty="0">
                <a:solidFill>
                  <a:srgbClr val="000000"/>
                </a:solidFill>
                <a:effectLst/>
                <a:latin typeface="Consolas" panose="020B0609020204030204" pitchFamily="49" charset="0"/>
              </a:rPr>
              <a:t>    </a:t>
            </a:r>
            <a:r>
              <a:rPr lang="en-US" sz="1700" b="0" i="0" dirty="0">
                <a:solidFill>
                  <a:srgbClr val="0000CD"/>
                </a:solidFill>
                <a:effectLst/>
                <a:latin typeface="Consolas" panose="020B0609020204030204" pitchFamily="49" charset="0"/>
              </a:rPr>
              <a:t>break</a:t>
            </a:r>
            <a:endParaRPr lang="en-IN" sz="1700" dirty="0"/>
          </a:p>
        </p:txBody>
      </p:sp>
      <p:sp>
        <p:nvSpPr>
          <p:cNvPr id="7" name="TextBox 6">
            <a:extLst>
              <a:ext uri="{FF2B5EF4-FFF2-40B4-BE49-F238E27FC236}">
                <a16:creationId xmlns:a16="http://schemas.microsoft.com/office/drawing/2014/main" xmlns="" id="{E1DC84B5-31AE-4A29-805C-17FEAB95E82E}"/>
              </a:ext>
            </a:extLst>
          </p:cNvPr>
          <p:cNvSpPr txBox="1"/>
          <p:nvPr/>
        </p:nvSpPr>
        <p:spPr>
          <a:xfrm>
            <a:off x="4101550" y="2361823"/>
            <a:ext cx="1152940" cy="923330"/>
          </a:xfrm>
          <a:prstGeom prst="rect">
            <a:avLst/>
          </a:prstGeom>
          <a:noFill/>
        </p:spPr>
        <p:txBody>
          <a:bodyPr wrap="square">
            <a:spAutoFit/>
          </a:bodyPr>
          <a:lstStyle/>
          <a:p>
            <a:r>
              <a:rPr lang="en-IN" b="1" i="0" dirty="0">
                <a:effectLst/>
                <a:latin typeface="consolas" panose="020B0609020204030204" pitchFamily="49" charset="0"/>
              </a:rPr>
              <a:t>Output:</a:t>
            </a:r>
          </a:p>
          <a:p>
            <a:r>
              <a:rPr lang="en-IN" b="0" i="0" dirty="0">
                <a:effectLst/>
                <a:latin typeface="consolas" panose="020B0609020204030204" pitchFamily="49" charset="0"/>
              </a:rPr>
              <a:t>apple</a:t>
            </a:r>
            <a:r>
              <a:rPr lang="en-IN" dirty="0"/>
              <a:t/>
            </a:r>
            <a:br>
              <a:rPr lang="en-IN" dirty="0"/>
            </a:br>
            <a:r>
              <a:rPr lang="en-IN" b="0" i="0" dirty="0">
                <a:effectLst/>
                <a:latin typeface="consolas" panose="020B0609020204030204" pitchFamily="49" charset="0"/>
              </a:rPr>
              <a:t>banana</a:t>
            </a:r>
            <a:endParaRPr lang="en-IN" dirty="0"/>
          </a:p>
        </p:txBody>
      </p:sp>
      <p:sp>
        <p:nvSpPr>
          <p:cNvPr id="9" name="TextBox 8">
            <a:extLst>
              <a:ext uri="{FF2B5EF4-FFF2-40B4-BE49-F238E27FC236}">
                <a16:creationId xmlns:a16="http://schemas.microsoft.com/office/drawing/2014/main" xmlns="" id="{873E3A84-240C-4FD3-88DB-C3FF89344EF5}"/>
              </a:ext>
            </a:extLst>
          </p:cNvPr>
          <p:cNvSpPr txBox="1"/>
          <p:nvPr/>
        </p:nvSpPr>
        <p:spPr>
          <a:xfrm>
            <a:off x="6483626" y="1863795"/>
            <a:ext cx="5549348" cy="1400383"/>
          </a:xfrm>
          <a:prstGeom prst="rect">
            <a:avLst/>
          </a:prstGeom>
          <a:solidFill>
            <a:schemeClr val="bg1">
              <a:lumMod val="95000"/>
            </a:schemeClr>
          </a:solidFill>
        </p:spPr>
        <p:txBody>
          <a:bodyPr wrap="square">
            <a:spAutoFit/>
          </a:bodyPr>
          <a:lstStyle/>
          <a:p>
            <a:r>
              <a:rPr lang="en-US" sz="1700" b="1" i="0" dirty="0">
                <a:solidFill>
                  <a:srgbClr val="000000"/>
                </a:solidFill>
                <a:effectLst/>
                <a:latin typeface="Consolas" panose="020B0609020204030204" pitchFamily="49" charset="0"/>
              </a:rPr>
              <a:t>Ex.2:</a:t>
            </a:r>
            <a:r>
              <a:rPr lang="en-US" sz="1700" b="0" i="0" dirty="0">
                <a:solidFill>
                  <a:srgbClr val="000000"/>
                </a:solidFill>
                <a:effectLst/>
                <a:latin typeface="Consolas" panose="020B0609020204030204" pitchFamily="49" charset="0"/>
              </a:rPr>
              <a:t> fruits = [</a:t>
            </a:r>
            <a:r>
              <a:rPr lang="en-US" sz="1700" b="0" i="0" dirty="0">
                <a:solidFill>
                  <a:srgbClr val="A52A2A"/>
                </a:solidFill>
                <a:effectLst/>
                <a:latin typeface="Consolas" panose="020B0609020204030204" pitchFamily="49" charset="0"/>
              </a:rPr>
              <a:t>"apple"</a:t>
            </a:r>
            <a:r>
              <a:rPr lang="en-US" sz="1700" b="0" i="0" dirty="0">
                <a:solidFill>
                  <a:srgbClr val="000000"/>
                </a:solidFill>
                <a:effectLst/>
                <a:latin typeface="Consolas" panose="020B0609020204030204" pitchFamily="49" charset="0"/>
              </a:rPr>
              <a:t>, </a:t>
            </a:r>
            <a:r>
              <a:rPr lang="en-US" sz="1700" b="0" i="0" dirty="0">
                <a:solidFill>
                  <a:srgbClr val="A52A2A"/>
                </a:solidFill>
                <a:effectLst/>
                <a:latin typeface="Consolas" panose="020B0609020204030204" pitchFamily="49" charset="0"/>
              </a:rPr>
              <a:t>"banana"</a:t>
            </a:r>
            <a:r>
              <a:rPr lang="en-US" sz="1700" b="0" i="0" dirty="0">
                <a:solidFill>
                  <a:srgbClr val="000000"/>
                </a:solidFill>
                <a:effectLst/>
                <a:latin typeface="Consolas" panose="020B0609020204030204" pitchFamily="49" charset="0"/>
              </a:rPr>
              <a:t>, </a:t>
            </a:r>
            <a:r>
              <a:rPr lang="en-US" sz="1700" b="0" i="0" dirty="0">
                <a:solidFill>
                  <a:srgbClr val="A52A2A"/>
                </a:solidFill>
                <a:effectLst/>
                <a:latin typeface="Consolas" panose="020B0609020204030204" pitchFamily="49" charset="0"/>
              </a:rPr>
              <a:t>"cherry"</a:t>
            </a:r>
            <a:r>
              <a:rPr lang="en-US" sz="1700" b="0" i="0" dirty="0">
                <a:solidFill>
                  <a:srgbClr val="000000"/>
                </a:solidFill>
                <a:effectLst/>
                <a:latin typeface="Consolas" panose="020B0609020204030204" pitchFamily="49" charset="0"/>
              </a:rPr>
              <a:t>]</a:t>
            </a:r>
            <a:r>
              <a:rPr lang="en-US" sz="1700" dirty="0"/>
              <a:t/>
            </a:r>
            <a:br>
              <a:rPr lang="en-US" sz="1700" dirty="0"/>
            </a:br>
            <a:r>
              <a:rPr lang="en-US" sz="1700" b="0" i="0" dirty="0">
                <a:solidFill>
                  <a:srgbClr val="0000CD"/>
                </a:solidFill>
                <a:effectLst/>
                <a:latin typeface="Consolas" panose="020B0609020204030204" pitchFamily="49" charset="0"/>
              </a:rPr>
              <a:t>for</a:t>
            </a:r>
            <a:r>
              <a:rPr lang="en-US" sz="1700" b="0" i="0" dirty="0">
                <a:solidFill>
                  <a:srgbClr val="000000"/>
                </a:solidFill>
                <a:effectLst/>
                <a:latin typeface="Consolas" panose="020B0609020204030204" pitchFamily="49" charset="0"/>
              </a:rPr>
              <a:t> x </a:t>
            </a:r>
            <a:r>
              <a:rPr lang="en-US" sz="1700" b="0" i="0" dirty="0">
                <a:solidFill>
                  <a:srgbClr val="0000CD"/>
                </a:solidFill>
                <a:effectLst/>
                <a:latin typeface="Consolas" panose="020B0609020204030204" pitchFamily="49" charset="0"/>
              </a:rPr>
              <a:t>in</a:t>
            </a:r>
            <a:r>
              <a:rPr lang="en-US" sz="1700" b="0" i="0" dirty="0">
                <a:solidFill>
                  <a:srgbClr val="000000"/>
                </a:solidFill>
                <a:effectLst/>
                <a:latin typeface="Consolas" panose="020B0609020204030204" pitchFamily="49" charset="0"/>
              </a:rPr>
              <a:t> fruits:</a:t>
            </a:r>
            <a:r>
              <a:rPr lang="en-US" sz="1700" dirty="0"/>
              <a:t/>
            </a:r>
            <a:br>
              <a:rPr lang="en-US" sz="1700" dirty="0"/>
            </a:br>
            <a:r>
              <a:rPr lang="en-US" sz="1700" b="0" i="0" dirty="0">
                <a:solidFill>
                  <a:srgbClr val="000000"/>
                </a:solidFill>
                <a:effectLst/>
                <a:latin typeface="Consolas" panose="020B0609020204030204" pitchFamily="49" charset="0"/>
              </a:rPr>
              <a:t>  </a:t>
            </a:r>
            <a:r>
              <a:rPr lang="en-US" sz="1700" b="0" i="0" dirty="0">
                <a:solidFill>
                  <a:srgbClr val="0000CD"/>
                </a:solidFill>
                <a:effectLst/>
                <a:latin typeface="Consolas" panose="020B0609020204030204" pitchFamily="49" charset="0"/>
              </a:rPr>
              <a:t>if</a:t>
            </a:r>
            <a:r>
              <a:rPr lang="en-US" sz="1700" b="0" i="0" dirty="0">
                <a:solidFill>
                  <a:srgbClr val="000000"/>
                </a:solidFill>
                <a:effectLst/>
                <a:latin typeface="Consolas" panose="020B0609020204030204" pitchFamily="49" charset="0"/>
              </a:rPr>
              <a:t> x == </a:t>
            </a:r>
            <a:r>
              <a:rPr lang="en-US" sz="1700" b="0" i="0" dirty="0">
                <a:solidFill>
                  <a:srgbClr val="A52A2A"/>
                </a:solidFill>
                <a:effectLst/>
                <a:latin typeface="Consolas" panose="020B0609020204030204" pitchFamily="49" charset="0"/>
              </a:rPr>
              <a:t>"banana"</a:t>
            </a:r>
            <a:r>
              <a:rPr lang="en-US" sz="1700" b="0" i="0" dirty="0">
                <a:solidFill>
                  <a:srgbClr val="000000"/>
                </a:solidFill>
                <a:effectLst/>
                <a:latin typeface="Consolas" panose="020B0609020204030204" pitchFamily="49" charset="0"/>
              </a:rPr>
              <a:t>:</a:t>
            </a:r>
            <a:r>
              <a:rPr lang="en-US" sz="1700" dirty="0"/>
              <a:t/>
            </a:r>
            <a:br>
              <a:rPr lang="en-US" sz="1700" dirty="0"/>
            </a:br>
            <a:r>
              <a:rPr lang="en-US" sz="1700" b="0" i="0" dirty="0">
                <a:solidFill>
                  <a:srgbClr val="000000"/>
                </a:solidFill>
                <a:effectLst/>
                <a:latin typeface="Consolas" panose="020B0609020204030204" pitchFamily="49" charset="0"/>
              </a:rPr>
              <a:t>    </a:t>
            </a:r>
            <a:r>
              <a:rPr lang="en-US" sz="1700" b="0" i="0" dirty="0">
                <a:solidFill>
                  <a:srgbClr val="0000CD"/>
                </a:solidFill>
                <a:effectLst/>
                <a:latin typeface="Consolas" panose="020B0609020204030204" pitchFamily="49" charset="0"/>
              </a:rPr>
              <a:t>break</a:t>
            </a:r>
            <a:r>
              <a:rPr lang="en-US" sz="1700" dirty="0"/>
              <a:t/>
            </a:r>
            <a:br>
              <a:rPr lang="en-US" sz="1700" dirty="0"/>
            </a:br>
            <a:r>
              <a:rPr lang="en-US" sz="1700" b="0" i="0" dirty="0">
                <a:solidFill>
                  <a:srgbClr val="000000"/>
                </a:solidFill>
                <a:effectLst/>
                <a:latin typeface="Consolas" panose="020B0609020204030204" pitchFamily="49" charset="0"/>
              </a:rPr>
              <a:t>  </a:t>
            </a:r>
            <a:r>
              <a:rPr lang="en-US" sz="1700" b="0" i="0" dirty="0">
                <a:solidFill>
                  <a:srgbClr val="0000CD"/>
                </a:solidFill>
                <a:effectLst/>
                <a:latin typeface="Consolas" panose="020B0609020204030204" pitchFamily="49" charset="0"/>
              </a:rPr>
              <a:t>print</a:t>
            </a:r>
            <a:r>
              <a:rPr lang="en-US" sz="1700" b="0" i="0" dirty="0">
                <a:solidFill>
                  <a:srgbClr val="000000"/>
                </a:solidFill>
                <a:effectLst/>
                <a:latin typeface="Consolas" panose="020B0609020204030204" pitchFamily="49" charset="0"/>
              </a:rPr>
              <a:t>(x)</a:t>
            </a:r>
            <a:endParaRPr lang="en-IN" sz="1700" dirty="0"/>
          </a:p>
        </p:txBody>
      </p:sp>
      <p:sp>
        <p:nvSpPr>
          <p:cNvPr id="11" name="TextBox 10">
            <a:extLst>
              <a:ext uri="{FF2B5EF4-FFF2-40B4-BE49-F238E27FC236}">
                <a16:creationId xmlns:a16="http://schemas.microsoft.com/office/drawing/2014/main" xmlns="" id="{9557C8DF-04BC-4B77-A247-C3CD74CA72FD}"/>
              </a:ext>
            </a:extLst>
          </p:cNvPr>
          <p:cNvSpPr txBox="1"/>
          <p:nvPr/>
        </p:nvSpPr>
        <p:spPr>
          <a:xfrm>
            <a:off x="1361660" y="4776580"/>
            <a:ext cx="4734340" cy="1400383"/>
          </a:xfrm>
          <a:prstGeom prst="rect">
            <a:avLst/>
          </a:prstGeom>
          <a:solidFill>
            <a:schemeClr val="bg1">
              <a:lumMod val="95000"/>
            </a:schemeClr>
          </a:solidFill>
        </p:spPr>
        <p:txBody>
          <a:bodyPr wrap="square">
            <a:spAutoFit/>
          </a:bodyPr>
          <a:lstStyle/>
          <a:p>
            <a:r>
              <a:rPr lang="en-US" sz="1700" b="0" i="0" dirty="0">
                <a:solidFill>
                  <a:srgbClr val="000000"/>
                </a:solidFill>
                <a:effectLst/>
                <a:latin typeface="Consolas" panose="020B0609020204030204" pitchFamily="49" charset="0"/>
              </a:rPr>
              <a:t>fruits = [</a:t>
            </a:r>
            <a:r>
              <a:rPr lang="en-US" sz="1700" b="0" i="0" dirty="0">
                <a:solidFill>
                  <a:srgbClr val="A52A2A"/>
                </a:solidFill>
                <a:effectLst/>
                <a:latin typeface="Consolas" panose="020B0609020204030204" pitchFamily="49" charset="0"/>
              </a:rPr>
              <a:t>"apple"</a:t>
            </a:r>
            <a:r>
              <a:rPr lang="en-US" sz="1700" b="0" i="0" dirty="0">
                <a:solidFill>
                  <a:srgbClr val="000000"/>
                </a:solidFill>
                <a:effectLst/>
                <a:latin typeface="Consolas" panose="020B0609020204030204" pitchFamily="49" charset="0"/>
              </a:rPr>
              <a:t>, </a:t>
            </a:r>
            <a:r>
              <a:rPr lang="en-US" sz="1700" b="0" i="0" dirty="0">
                <a:solidFill>
                  <a:srgbClr val="A52A2A"/>
                </a:solidFill>
                <a:effectLst/>
                <a:latin typeface="Consolas" panose="020B0609020204030204" pitchFamily="49" charset="0"/>
              </a:rPr>
              <a:t>"banana"</a:t>
            </a:r>
            <a:r>
              <a:rPr lang="en-US" sz="1700" b="0" i="0" dirty="0">
                <a:solidFill>
                  <a:srgbClr val="000000"/>
                </a:solidFill>
                <a:effectLst/>
                <a:latin typeface="Consolas" panose="020B0609020204030204" pitchFamily="49" charset="0"/>
              </a:rPr>
              <a:t>, </a:t>
            </a:r>
            <a:r>
              <a:rPr lang="en-US" sz="1700" b="0" i="0" dirty="0">
                <a:solidFill>
                  <a:srgbClr val="A52A2A"/>
                </a:solidFill>
                <a:effectLst/>
                <a:latin typeface="Consolas" panose="020B0609020204030204" pitchFamily="49" charset="0"/>
              </a:rPr>
              <a:t>"cherry"</a:t>
            </a:r>
            <a:r>
              <a:rPr lang="en-US" sz="1700" b="0" i="0" dirty="0">
                <a:solidFill>
                  <a:srgbClr val="000000"/>
                </a:solidFill>
                <a:effectLst/>
                <a:latin typeface="Consolas" panose="020B0609020204030204" pitchFamily="49" charset="0"/>
              </a:rPr>
              <a:t>]</a:t>
            </a:r>
            <a:r>
              <a:rPr lang="en-US" sz="1700" dirty="0"/>
              <a:t/>
            </a:r>
            <a:br>
              <a:rPr lang="en-US" sz="1700" dirty="0"/>
            </a:br>
            <a:r>
              <a:rPr lang="en-US" sz="1700" b="0" i="0" dirty="0">
                <a:solidFill>
                  <a:srgbClr val="0000CD"/>
                </a:solidFill>
                <a:effectLst/>
                <a:latin typeface="Consolas" panose="020B0609020204030204" pitchFamily="49" charset="0"/>
              </a:rPr>
              <a:t>for</a:t>
            </a:r>
            <a:r>
              <a:rPr lang="en-US" sz="1700" b="0" i="0" dirty="0">
                <a:solidFill>
                  <a:srgbClr val="000000"/>
                </a:solidFill>
                <a:effectLst/>
                <a:latin typeface="Consolas" panose="020B0609020204030204" pitchFamily="49" charset="0"/>
              </a:rPr>
              <a:t> x </a:t>
            </a:r>
            <a:r>
              <a:rPr lang="en-US" sz="1700" b="0" i="0" dirty="0">
                <a:solidFill>
                  <a:srgbClr val="0000CD"/>
                </a:solidFill>
                <a:effectLst/>
                <a:latin typeface="Consolas" panose="020B0609020204030204" pitchFamily="49" charset="0"/>
              </a:rPr>
              <a:t>in</a:t>
            </a:r>
            <a:r>
              <a:rPr lang="en-US" sz="1700" b="0" i="0" dirty="0">
                <a:solidFill>
                  <a:srgbClr val="000000"/>
                </a:solidFill>
                <a:effectLst/>
                <a:latin typeface="Consolas" panose="020B0609020204030204" pitchFamily="49" charset="0"/>
              </a:rPr>
              <a:t> fruits:</a:t>
            </a:r>
            <a:r>
              <a:rPr lang="en-US" sz="1700" dirty="0"/>
              <a:t/>
            </a:r>
            <a:br>
              <a:rPr lang="en-US" sz="1700" dirty="0"/>
            </a:br>
            <a:r>
              <a:rPr lang="en-US" sz="1700" b="0" i="0" dirty="0">
                <a:solidFill>
                  <a:srgbClr val="000000"/>
                </a:solidFill>
                <a:effectLst/>
                <a:latin typeface="Consolas" panose="020B0609020204030204" pitchFamily="49" charset="0"/>
              </a:rPr>
              <a:t>  </a:t>
            </a:r>
            <a:r>
              <a:rPr lang="en-US" sz="1700" b="0" i="0" dirty="0">
                <a:solidFill>
                  <a:srgbClr val="0000CD"/>
                </a:solidFill>
                <a:effectLst/>
                <a:latin typeface="Consolas" panose="020B0609020204030204" pitchFamily="49" charset="0"/>
              </a:rPr>
              <a:t>if</a:t>
            </a:r>
            <a:r>
              <a:rPr lang="en-US" sz="1700" b="0" i="0" dirty="0">
                <a:solidFill>
                  <a:srgbClr val="000000"/>
                </a:solidFill>
                <a:effectLst/>
                <a:latin typeface="Consolas" panose="020B0609020204030204" pitchFamily="49" charset="0"/>
              </a:rPr>
              <a:t> x == </a:t>
            </a:r>
            <a:r>
              <a:rPr lang="en-US" sz="1700" b="0" i="0" dirty="0">
                <a:solidFill>
                  <a:srgbClr val="A52A2A"/>
                </a:solidFill>
                <a:effectLst/>
                <a:latin typeface="Consolas" panose="020B0609020204030204" pitchFamily="49" charset="0"/>
              </a:rPr>
              <a:t>"banana"</a:t>
            </a:r>
            <a:r>
              <a:rPr lang="en-US" sz="1700" b="0" i="0" dirty="0">
                <a:solidFill>
                  <a:srgbClr val="000000"/>
                </a:solidFill>
                <a:effectLst/>
                <a:latin typeface="Consolas" panose="020B0609020204030204" pitchFamily="49" charset="0"/>
              </a:rPr>
              <a:t>:</a:t>
            </a:r>
            <a:r>
              <a:rPr lang="en-US" sz="1700" dirty="0"/>
              <a:t/>
            </a:r>
            <a:br>
              <a:rPr lang="en-US" sz="1700" dirty="0"/>
            </a:br>
            <a:r>
              <a:rPr lang="en-US" sz="1700" b="0" i="0" dirty="0">
                <a:solidFill>
                  <a:srgbClr val="000000"/>
                </a:solidFill>
                <a:effectLst/>
                <a:latin typeface="Consolas" panose="020B0609020204030204" pitchFamily="49" charset="0"/>
              </a:rPr>
              <a:t>    </a:t>
            </a:r>
            <a:r>
              <a:rPr lang="en-US" sz="1700" b="0" i="0" dirty="0">
                <a:solidFill>
                  <a:srgbClr val="0000CD"/>
                </a:solidFill>
                <a:effectLst/>
                <a:latin typeface="Consolas" panose="020B0609020204030204" pitchFamily="49" charset="0"/>
              </a:rPr>
              <a:t>continue</a:t>
            </a:r>
            <a:r>
              <a:rPr lang="en-US" sz="1700" dirty="0"/>
              <a:t/>
            </a:r>
            <a:br>
              <a:rPr lang="en-US" sz="1700" dirty="0"/>
            </a:br>
            <a:r>
              <a:rPr lang="en-US" sz="1700" b="0" i="0" dirty="0">
                <a:solidFill>
                  <a:srgbClr val="000000"/>
                </a:solidFill>
                <a:effectLst/>
                <a:latin typeface="Consolas" panose="020B0609020204030204" pitchFamily="49" charset="0"/>
              </a:rPr>
              <a:t>  </a:t>
            </a:r>
            <a:r>
              <a:rPr lang="en-US" sz="1700" b="0" i="0" dirty="0">
                <a:solidFill>
                  <a:srgbClr val="0000CD"/>
                </a:solidFill>
                <a:effectLst/>
                <a:latin typeface="Consolas" panose="020B0609020204030204" pitchFamily="49" charset="0"/>
              </a:rPr>
              <a:t>print</a:t>
            </a:r>
            <a:r>
              <a:rPr lang="en-US" sz="1700" b="0" i="0" dirty="0">
                <a:solidFill>
                  <a:srgbClr val="000000"/>
                </a:solidFill>
                <a:effectLst/>
                <a:latin typeface="Consolas" panose="020B0609020204030204" pitchFamily="49" charset="0"/>
              </a:rPr>
              <a:t>(x)</a:t>
            </a:r>
            <a:endParaRPr lang="en-IN" sz="1700" dirty="0"/>
          </a:p>
        </p:txBody>
      </p:sp>
      <p:sp>
        <p:nvSpPr>
          <p:cNvPr id="13" name="TextBox 12">
            <a:extLst>
              <a:ext uri="{FF2B5EF4-FFF2-40B4-BE49-F238E27FC236}">
                <a16:creationId xmlns:a16="http://schemas.microsoft.com/office/drawing/2014/main" xmlns="" id="{4F4434F5-95F6-4D5D-9456-EEA1921828CD}"/>
              </a:ext>
            </a:extLst>
          </p:cNvPr>
          <p:cNvSpPr txBox="1"/>
          <p:nvPr/>
        </p:nvSpPr>
        <p:spPr>
          <a:xfrm>
            <a:off x="4678020" y="5253633"/>
            <a:ext cx="1152940" cy="923330"/>
          </a:xfrm>
          <a:prstGeom prst="rect">
            <a:avLst/>
          </a:prstGeom>
          <a:noFill/>
        </p:spPr>
        <p:txBody>
          <a:bodyPr wrap="square">
            <a:spAutoFit/>
          </a:bodyPr>
          <a:lstStyle/>
          <a:p>
            <a:r>
              <a:rPr lang="en-IN" b="1" i="0" dirty="0">
                <a:effectLst/>
                <a:latin typeface="consolas" panose="020B0609020204030204" pitchFamily="49" charset="0"/>
              </a:rPr>
              <a:t>Output:</a:t>
            </a:r>
          </a:p>
          <a:p>
            <a:r>
              <a:rPr lang="en-IN" b="0" i="0" dirty="0">
                <a:effectLst/>
                <a:latin typeface="consolas" panose="020B0609020204030204" pitchFamily="49" charset="0"/>
              </a:rPr>
              <a:t>apple</a:t>
            </a:r>
            <a:r>
              <a:rPr lang="en-IN" dirty="0"/>
              <a:t/>
            </a:r>
            <a:br>
              <a:rPr lang="en-IN" dirty="0"/>
            </a:br>
            <a:r>
              <a:rPr lang="en-IN" b="0" i="0" dirty="0">
                <a:effectLst/>
                <a:latin typeface="consolas" panose="020B0609020204030204" pitchFamily="49" charset="0"/>
              </a:rPr>
              <a:t>cherry</a:t>
            </a:r>
            <a:endParaRPr lang="en-IN" dirty="0"/>
          </a:p>
        </p:txBody>
      </p:sp>
    </p:spTree>
    <p:extLst>
      <p:ext uri="{BB962C8B-B14F-4D97-AF65-F5344CB8AC3E}">
        <p14:creationId xmlns:p14="http://schemas.microsoft.com/office/powerpoint/2010/main" xmlns="" val="20135473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3BBD6-C79E-42DB-810E-B795B7D6443D}"/>
              </a:ext>
            </a:extLst>
          </p:cNvPr>
          <p:cNvSpPr>
            <a:spLocks noGrp="1"/>
          </p:cNvSpPr>
          <p:nvPr>
            <p:ph type="title"/>
          </p:nvPr>
        </p:nvSpPr>
        <p:spPr>
          <a:xfrm>
            <a:off x="728871" y="338620"/>
            <a:ext cx="10515600" cy="708300"/>
          </a:xfrm>
        </p:spPr>
        <p:txBody>
          <a:bodyPr/>
          <a:lstStyle/>
          <a:p>
            <a:r>
              <a:rPr lang="en-IN" dirty="0"/>
              <a:t>MCQs</a:t>
            </a:r>
          </a:p>
        </p:txBody>
      </p:sp>
      <p:sp>
        <p:nvSpPr>
          <p:cNvPr id="3" name="Content Placeholder 2">
            <a:extLst>
              <a:ext uri="{FF2B5EF4-FFF2-40B4-BE49-F238E27FC236}">
                <a16:creationId xmlns:a16="http://schemas.microsoft.com/office/drawing/2014/main" xmlns="" id="{304BB621-8278-41A8-A8F0-E19E5263BEEA}"/>
              </a:ext>
            </a:extLst>
          </p:cNvPr>
          <p:cNvSpPr>
            <a:spLocks noGrp="1"/>
          </p:cNvSpPr>
          <p:nvPr>
            <p:ph sz="half" idx="1"/>
          </p:nvPr>
        </p:nvSpPr>
        <p:spPr>
          <a:xfrm>
            <a:off x="546652" y="1166191"/>
            <a:ext cx="5307498" cy="5445954"/>
          </a:xfrm>
        </p:spPr>
        <p:txBody>
          <a:bodyPr>
            <a:noAutofit/>
          </a:bodyPr>
          <a:lstStyle/>
          <a:p>
            <a:pPr marL="514350" indent="-514350">
              <a:buFont typeface="+mj-lt"/>
              <a:buAutoNum type="arabicPeriod"/>
            </a:pPr>
            <a:r>
              <a:rPr lang="en-US" sz="2000" dirty="0"/>
              <a:t>A while loop continues to iterate until its condition becomes false.</a:t>
            </a:r>
          </a:p>
          <a:p>
            <a:pPr marL="1428750" lvl="2" indent="-514350">
              <a:buFont typeface="+mj-lt"/>
              <a:buAutoNum type="alphaLcParenR"/>
            </a:pPr>
            <a:r>
              <a:rPr lang="en-US" sz="1800" dirty="0"/>
              <a:t>TRUE</a:t>
            </a:r>
          </a:p>
          <a:p>
            <a:pPr marL="1428750" lvl="2" indent="-514350">
              <a:buFont typeface="+mj-lt"/>
              <a:buAutoNum type="alphaLcParenR"/>
            </a:pPr>
            <a:r>
              <a:rPr lang="en-US" sz="1800" dirty="0"/>
              <a:t>FALSE</a:t>
            </a:r>
          </a:p>
          <a:p>
            <a:pPr marL="514350" indent="-514350">
              <a:buFont typeface="+mj-lt"/>
              <a:buAutoNum type="arabicPeriod"/>
            </a:pPr>
            <a:r>
              <a:rPr lang="en-US" sz="2000" dirty="0"/>
              <a:t>A while loop executes zero or more times.</a:t>
            </a:r>
          </a:p>
          <a:p>
            <a:pPr marL="1428750" lvl="2" indent="-514350">
              <a:buFont typeface="+mj-lt"/>
              <a:buAutoNum type="alphaLcParenR"/>
            </a:pPr>
            <a:r>
              <a:rPr lang="en-US" sz="1800" dirty="0"/>
              <a:t>TRUE</a:t>
            </a:r>
          </a:p>
          <a:p>
            <a:pPr marL="1428750" lvl="2" indent="-514350">
              <a:buFont typeface="+mj-lt"/>
              <a:buAutoNum type="alphaLcParenR"/>
            </a:pPr>
            <a:r>
              <a:rPr lang="en-US" sz="1800" dirty="0"/>
              <a:t>FALSE</a:t>
            </a:r>
          </a:p>
          <a:p>
            <a:pPr marL="514350" indent="-514350">
              <a:buFont typeface="+mj-lt"/>
              <a:buAutoNum type="arabicPeriod"/>
            </a:pPr>
            <a:r>
              <a:rPr lang="en-US" sz="2000" dirty="0"/>
              <a:t>All iteration can be achieved by a while loop.</a:t>
            </a:r>
          </a:p>
          <a:p>
            <a:pPr marL="1428750" lvl="2" indent="-514350">
              <a:buFont typeface="+mj-lt"/>
              <a:buAutoNum type="alphaLcParenR"/>
            </a:pPr>
            <a:r>
              <a:rPr lang="en-US" sz="1800" dirty="0"/>
              <a:t>TRUE</a:t>
            </a:r>
          </a:p>
          <a:p>
            <a:pPr marL="1428750" lvl="2" indent="-514350">
              <a:buFont typeface="+mj-lt"/>
              <a:buAutoNum type="alphaLcParenR"/>
            </a:pPr>
            <a:r>
              <a:rPr lang="en-US" sz="1800" dirty="0"/>
              <a:t>FALSE</a:t>
            </a:r>
          </a:p>
          <a:p>
            <a:pPr marL="514350" indent="-514350">
              <a:buFont typeface="+mj-lt"/>
              <a:buAutoNum type="arabicPeriod"/>
            </a:pPr>
            <a:r>
              <a:rPr lang="en-US" sz="2000" dirty="0"/>
              <a:t>An infinite loop is an iterative control structures that, </a:t>
            </a:r>
          </a:p>
          <a:p>
            <a:pPr marL="971550" lvl="1" indent="-514350">
              <a:buFont typeface="+mj-lt"/>
              <a:buAutoNum type="alphaLcParenR"/>
            </a:pPr>
            <a:r>
              <a:rPr lang="en-US" sz="1800" dirty="0"/>
              <a:t>Loops forever and must be forced to terminate </a:t>
            </a:r>
          </a:p>
          <a:p>
            <a:pPr marL="971550" lvl="1" indent="-514350">
              <a:buFont typeface="+mj-lt"/>
              <a:buAutoNum type="alphaLcParenR"/>
            </a:pPr>
            <a:r>
              <a:rPr lang="en-US" sz="1800" dirty="0"/>
              <a:t>Loops until the program terminates with a system error </a:t>
            </a:r>
          </a:p>
          <a:p>
            <a:pPr marL="971550" lvl="1" indent="-514350">
              <a:buFont typeface="+mj-lt"/>
              <a:buAutoNum type="alphaLcParenR"/>
            </a:pPr>
            <a:r>
              <a:rPr lang="en-US" sz="1800" dirty="0"/>
              <a:t>Both of the above </a:t>
            </a:r>
          </a:p>
        </p:txBody>
      </p:sp>
      <p:sp>
        <p:nvSpPr>
          <p:cNvPr id="4" name="Content Placeholder 3">
            <a:extLst>
              <a:ext uri="{FF2B5EF4-FFF2-40B4-BE49-F238E27FC236}">
                <a16:creationId xmlns:a16="http://schemas.microsoft.com/office/drawing/2014/main" xmlns="" id="{F59959D7-BCCB-4AF8-A41B-69C92E9F7930}"/>
              </a:ext>
            </a:extLst>
          </p:cNvPr>
          <p:cNvSpPr>
            <a:spLocks noGrp="1"/>
          </p:cNvSpPr>
          <p:nvPr>
            <p:ph sz="half" idx="2"/>
          </p:nvPr>
        </p:nvSpPr>
        <p:spPr>
          <a:xfrm>
            <a:off x="6337850" y="1245704"/>
            <a:ext cx="5307498" cy="5247170"/>
          </a:xfrm>
        </p:spPr>
        <p:txBody>
          <a:bodyPr>
            <a:noAutofit/>
          </a:bodyPr>
          <a:lstStyle/>
          <a:p>
            <a:pPr marL="514350" indent="-514350">
              <a:buFont typeface="+mj-lt"/>
              <a:buAutoNum type="arabicPeriod" startAt="5"/>
            </a:pPr>
            <a:r>
              <a:rPr lang="en-US" sz="2000" dirty="0"/>
              <a:t>The terms definite loop and indefinite loop are used to indicate whether, </a:t>
            </a:r>
          </a:p>
          <a:p>
            <a:pPr marL="971550" lvl="1" indent="-514350">
              <a:buFont typeface="+mj-lt"/>
              <a:buAutoNum type="alphaLcParenR"/>
            </a:pPr>
            <a:r>
              <a:rPr lang="en-US" sz="2000" dirty="0"/>
              <a:t>A given loop executes at least once </a:t>
            </a:r>
          </a:p>
          <a:p>
            <a:pPr marL="971550" lvl="1" indent="-514350">
              <a:buFont typeface="+mj-lt"/>
              <a:buAutoNum type="alphaLcParenR"/>
            </a:pPr>
            <a:r>
              <a:rPr lang="en-US" sz="2000" dirty="0"/>
              <a:t>The number of times that a loop is executed can be determined before the loop is executed. </a:t>
            </a:r>
          </a:p>
          <a:p>
            <a:pPr marL="971550" lvl="1" indent="-514350">
              <a:buFont typeface="+mj-lt"/>
              <a:buAutoNum type="alphaLcParenR"/>
            </a:pPr>
            <a:r>
              <a:rPr lang="en-US" sz="2000" dirty="0"/>
              <a:t>Both of the above</a:t>
            </a:r>
          </a:p>
          <a:p>
            <a:pPr marL="514350" indent="-514350">
              <a:buFont typeface="+mj-lt"/>
              <a:buAutoNum type="arabicPeriod" startAt="5"/>
            </a:pPr>
            <a:endParaRPr lang="en-US" sz="2000" dirty="0"/>
          </a:p>
          <a:p>
            <a:pPr marL="514350" indent="-514350">
              <a:buFont typeface="+mj-lt"/>
              <a:buAutoNum type="arabicPeriod" startAt="5"/>
            </a:pPr>
            <a:r>
              <a:rPr lang="en-US" sz="2000" dirty="0"/>
              <a:t>A Boolean flag is, </a:t>
            </a:r>
          </a:p>
          <a:p>
            <a:pPr marL="800100" lvl="1" indent="-342900">
              <a:buFont typeface="+mj-lt"/>
              <a:buAutoNum type="alphaLcParenR"/>
            </a:pPr>
            <a:r>
              <a:rPr lang="en-US" sz="2000" dirty="0"/>
              <a:t>A variable </a:t>
            </a:r>
          </a:p>
          <a:p>
            <a:pPr marL="800100" lvl="1" indent="-342900">
              <a:buFont typeface="+mj-lt"/>
              <a:buAutoNum type="alphaLcParenR"/>
            </a:pPr>
            <a:r>
              <a:rPr lang="en-US" sz="2000" dirty="0"/>
              <a:t>Has the value True or False</a:t>
            </a:r>
          </a:p>
          <a:p>
            <a:pPr marL="800100" lvl="1" indent="-342900">
              <a:buFont typeface="+mj-lt"/>
              <a:buAutoNum type="alphaLcParenR"/>
            </a:pPr>
            <a:r>
              <a:rPr lang="en-US" sz="2000" dirty="0"/>
              <a:t>Is used as a condition for control statements </a:t>
            </a:r>
          </a:p>
          <a:p>
            <a:pPr marL="800100" lvl="1" indent="-342900">
              <a:buFont typeface="+mj-lt"/>
              <a:buAutoNum type="alphaLcParenR"/>
            </a:pPr>
            <a:r>
              <a:rPr lang="en-US" sz="2000" dirty="0"/>
              <a:t>All of the above </a:t>
            </a:r>
            <a:endParaRPr lang="en-IN" sz="2000" dirty="0"/>
          </a:p>
        </p:txBody>
      </p:sp>
    </p:spTree>
    <p:extLst>
      <p:ext uri="{BB962C8B-B14F-4D97-AF65-F5344CB8AC3E}">
        <p14:creationId xmlns:p14="http://schemas.microsoft.com/office/powerpoint/2010/main" xmlns="" val="24113961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4F5FD5-E040-47AD-B013-00F6C93C596D}"/>
              </a:ext>
            </a:extLst>
          </p:cNvPr>
          <p:cNvSpPr>
            <a:spLocks noGrp="1"/>
          </p:cNvSpPr>
          <p:nvPr>
            <p:ph type="title"/>
          </p:nvPr>
        </p:nvSpPr>
        <p:spPr>
          <a:xfrm>
            <a:off x="732123" y="823493"/>
            <a:ext cx="6422849" cy="1390358"/>
          </a:xfrm>
        </p:spPr>
        <p:txBody>
          <a:bodyPr>
            <a:normAutofit/>
          </a:bodyPr>
          <a:lstStyle/>
          <a:p>
            <a:r>
              <a:rPr lang="en-US" dirty="0"/>
              <a:t>If Statement</a:t>
            </a:r>
            <a:br>
              <a:rPr lang="en-US" dirty="0"/>
            </a:br>
            <a:r>
              <a:rPr lang="en-US" sz="1800" dirty="0"/>
              <a:t>It is a selection control statement based on the</a:t>
            </a:r>
            <a:br>
              <a:rPr lang="en-US" sz="1800" dirty="0"/>
            </a:br>
            <a:r>
              <a:rPr lang="en-US" sz="1800" dirty="0"/>
              <a:t>value of a given Boolean expression</a:t>
            </a:r>
            <a:endParaRPr lang="en-IN" sz="1800" dirty="0"/>
          </a:p>
        </p:txBody>
      </p:sp>
      <p:sp>
        <p:nvSpPr>
          <p:cNvPr id="31" name="Freeform: Shape 30">
            <a:extLst>
              <a:ext uri="{FF2B5EF4-FFF2-40B4-BE49-F238E27FC236}">
                <a16:creationId xmlns:a16="http://schemas.microsoft.com/office/drawing/2014/main" xmlns="" id="{D029F552-0D5C-44AA-AFCB-FB202EC22277}"/>
              </a:ext>
            </a:extLst>
          </p:cNvPr>
          <p:cNvSpPr/>
          <p:nvPr/>
        </p:nvSpPr>
        <p:spPr>
          <a:xfrm>
            <a:off x="732124" y="3102725"/>
            <a:ext cx="6422848" cy="527670"/>
          </a:xfrm>
          <a:custGeom>
            <a:avLst/>
            <a:gdLst>
              <a:gd name="connsiteX0" fmla="*/ 0 w 6422848"/>
              <a:gd name="connsiteY0" fmla="*/ 87947 h 527670"/>
              <a:gd name="connsiteX1" fmla="*/ 87947 w 6422848"/>
              <a:gd name="connsiteY1" fmla="*/ 0 h 527670"/>
              <a:gd name="connsiteX2" fmla="*/ 6334901 w 6422848"/>
              <a:gd name="connsiteY2" fmla="*/ 0 h 527670"/>
              <a:gd name="connsiteX3" fmla="*/ 6422848 w 6422848"/>
              <a:gd name="connsiteY3" fmla="*/ 87947 h 527670"/>
              <a:gd name="connsiteX4" fmla="*/ 6422848 w 6422848"/>
              <a:gd name="connsiteY4" fmla="*/ 439723 h 527670"/>
              <a:gd name="connsiteX5" fmla="*/ 6334901 w 6422848"/>
              <a:gd name="connsiteY5" fmla="*/ 527670 h 527670"/>
              <a:gd name="connsiteX6" fmla="*/ 87947 w 6422848"/>
              <a:gd name="connsiteY6" fmla="*/ 527670 h 527670"/>
              <a:gd name="connsiteX7" fmla="*/ 0 w 6422848"/>
              <a:gd name="connsiteY7" fmla="*/ 439723 h 527670"/>
              <a:gd name="connsiteX8" fmla="*/ 0 w 6422848"/>
              <a:gd name="connsiteY8" fmla="*/ 87947 h 52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2848" h="527670">
                <a:moveTo>
                  <a:pt x="0" y="87947"/>
                </a:moveTo>
                <a:cubicBezTo>
                  <a:pt x="0" y="39375"/>
                  <a:pt x="39375" y="0"/>
                  <a:pt x="87947" y="0"/>
                </a:cubicBezTo>
                <a:lnTo>
                  <a:pt x="6334901" y="0"/>
                </a:lnTo>
                <a:cubicBezTo>
                  <a:pt x="6383473" y="0"/>
                  <a:pt x="6422848" y="39375"/>
                  <a:pt x="6422848" y="87947"/>
                </a:cubicBezTo>
                <a:lnTo>
                  <a:pt x="6422848" y="439723"/>
                </a:lnTo>
                <a:cubicBezTo>
                  <a:pt x="6422848" y="488295"/>
                  <a:pt x="6383473" y="527670"/>
                  <a:pt x="6334901" y="527670"/>
                </a:cubicBezTo>
                <a:lnTo>
                  <a:pt x="87947" y="527670"/>
                </a:lnTo>
                <a:cubicBezTo>
                  <a:pt x="39375" y="527670"/>
                  <a:pt x="0" y="488295"/>
                  <a:pt x="0" y="439723"/>
                </a:cubicBezTo>
                <a:lnTo>
                  <a:pt x="0" y="8794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9579" tIns="109579" rIns="109579" bIns="109579" numCol="1" spcCol="1270" anchor="ctr" anchorCtr="0">
            <a:noAutofit/>
          </a:bodyPr>
          <a:lstStyle/>
          <a:p>
            <a:pPr marL="0" lvl="0" indent="0" algn="l" defTabSz="977900">
              <a:lnSpc>
                <a:spcPct val="90000"/>
              </a:lnSpc>
              <a:spcBef>
                <a:spcPct val="0"/>
              </a:spcBef>
              <a:spcAft>
                <a:spcPct val="35000"/>
              </a:spcAft>
              <a:buNone/>
            </a:pPr>
            <a:r>
              <a:rPr lang="en-US" sz="2200" kern="1200" dirty="0"/>
              <a:t>if statement in python takes an expression with it. </a:t>
            </a:r>
            <a:endParaRPr lang="en-IN" sz="2200" kern="1200" dirty="0"/>
          </a:p>
        </p:txBody>
      </p:sp>
      <p:sp>
        <p:nvSpPr>
          <p:cNvPr id="33" name="Freeform: Shape 32">
            <a:extLst>
              <a:ext uri="{FF2B5EF4-FFF2-40B4-BE49-F238E27FC236}">
                <a16:creationId xmlns:a16="http://schemas.microsoft.com/office/drawing/2014/main" xmlns="" id="{F2FCA2DA-97F0-4E00-B484-74E9FAD59A6D}"/>
              </a:ext>
            </a:extLst>
          </p:cNvPr>
          <p:cNvSpPr/>
          <p:nvPr/>
        </p:nvSpPr>
        <p:spPr>
          <a:xfrm>
            <a:off x="732124" y="3693756"/>
            <a:ext cx="6422848" cy="527670"/>
          </a:xfrm>
          <a:custGeom>
            <a:avLst/>
            <a:gdLst>
              <a:gd name="connsiteX0" fmla="*/ 0 w 6422848"/>
              <a:gd name="connsiteY0" fmla="*/ 87947 h 527670"/>
              <a:gd name="connsiteX1" fmla="*/ 87947 w 6422848"/>
              <a:gd name="connsiteY1" fmla="*/ 0 h 527670"/>
              <a:gd name="connsiteX2" fmla="*/ 6334901 w 6422848"/>
              <a:gd name="connsiteY2" fmla="*/ 0 h 527670"/>
              <a:gd name="connsiteX3" fmla="*/ 6422848 w 6422848"/>
              <a:gd name="connsiteY3" fmla="*/ 87947 h 527670"/>
              <a:gd name="connsiteX4" fmla="*/ 6422848 w 6422848"/>
              <a:gd name="connsiteY4" fmla="*/ 439723 h 527670"/>
              <a:gd name="connsiteX5" fmla="*/ 6334901 w 6422848"/>
              <a:gd name="connsiteY5" fmla="*/ 527670 h 527670"/>
              <a:gd name="connsiteX6" fmla="*/ 87947 w 6422848"/>
              <a:gd name="connsiteY6" fmla="*/ 527670 h 527670"/>
              <a:gd name="connsiteX7" fmla="*/ 0 w 6422848"/>
              <a:gd name="connsiteY7" fmla="*/ 439723 h 527670"/>
              <a:gd name="connsiteX8" fmla="*/ 0 w 6422848"/>
              <a:gd name="connsiteY8" fmla="*/ 87947 h 52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2848" h="527670">
                <a:moveTo>
                  <a:pt x="0" y="87947"/>
                </a:moveTo>
                <a:cubicBezTo>
                  <a:pt x="0" y="39375"/>
                  <a:pt x="39375" y="0"/>
                  <a:pt x="87947" y="0"/>
                </a:cubicBezTo>
                <a:lnTo>
                  <a:pt x="6334901" y="0"/>
                </a:lnTo>
                <a:cubicBezTo>
                  <a:pt x="6383473" y="0"/>
                  <a:pt x="6422848" y="39375"/>
                  <a:pt x="6422848" y="87947"/>
                </a:cubicBezTo>
                <a:lnTo>
                  <a:pt x="6422848" y="439723"/>
                </a:lnTo>
                <a:cubicBezTo>
                  <a:pt x="6422848" y="488295"/>
                  <a:pt x="6383473" y="527670"/>
                  <a:pt x="6334901" y="527670"/>
                </a:cubicBezTo>
                <a:lnTo>
                  <a:pt x="87947" y="527670"/>
                </a:lnTo>
                <a:cubicBezTo>
                  <a:pt x="39375" y="527670"/>
                  <a:pt x="0" y="488295"/>
                  <a:pt x="0" y="439723"/>
                </a:cubicBezTo>
                <a:lnTo>
                  <a:pt x="0" y="87947"/>
                </a:lnTo>
                <a:close/>
              </a:path>
            </a:pathLst>
          </a:custGeom>
        </p:spPr>
        <p:style>
          <a:lnRef idx="2">
            <a:schemeClr val="lt1">
              <a:hueOff val="0"/>
              <a:satOff val="0"/>
              <a:lumOff val="0"/>
              <a:alphaOff val="0"/>
            </a:schemeClr>
          </a:lnRef>
          <a:fillRef idx="1">
            <a:schemeClr val="accent5">
              <a:hueOff val="-2252848"/>
              <a:satOff val="-5806"/>
              <a:lumOff val="-3922"/>
              <a:alphaOff val="0"/>
            </a:schemeClr>
          </a:fillRef>
          <a:effectRef idx="0">
            <a:schemeClr val="accent5">
              <a:hueOff val="-2252848"/>
              <a:satOff val="-5806"/>
              <a:lumOff val="-3922"/>
              <a:alphaOff val="0"/>
            </a:schemeClr>
          </a:effectRef>
          <a:fontRef idx="minor">
            <a:schemeClr val="lt1"/>
          </a:fontRef>
        </p:style>
        <p:txBody>
          <a:bodyPr spcFirstLastPara="0" vert="horz" wrap="square" lIns="109579" tIns="109579" rIns="109579" bIns="109579" numCol="1" spcCol="1270" anchor="ctr" anchorCtr="0">
            <a:noAutofit/>
          </a:bodyPr>
          <a:lstStyle/>
          <a:p>
            <a:pPr marL="0" lvl="0" indent="0" algn="l" defTabSz="977900">
              <a:lnSpc>
                <a:spcPct val="90000"/>
              </a:lnSpc>
              <a:spcBef>
                <a:spcPct val="0"/>
              </a:spcBef>
              <a:spcAft>
                <a:spcPct val="35000"/>
              </a:spcAft>
              <a:buNone/>
            </a:pPr>
            <a:r>
              <a:rPr lang="en-US" sz="2200" kern="1200" dirty="0"/>
              <a:t>If the expression results to </a:t>
            </a:r>
            <a:r>
              <a:rPr lang="en-US" sz="2200" kern="1200" dirty="0">
                <a:solidFill>
                  <a:srgbClr val="C00000"/>
                </a:solidFill>
              </a:rPr>
              <a:t>True</a:t>
            </a:r>
            <a:endParaRPr lang="en-IN" sz="2200" kern="1200" dirty="0">
              <a:solidFill>
                <a:srgbClr val="C00000"/>
              </a:solidFill>
            </a:endParaRPr>
          </a:p>
        </p:txBody>
      </p:sp>
      <p:sp>
        <p:nvSpPr>
          <p:cNvPr id="35" name="Freeform: Shape 34">
            <a:extLst>
              <a:ext uri="{FF2B5EF4-FFF2-40B4-BE49-F238E27FC236}">
                <a16:creationId xmlns:a16="http://schemas.microsoft.com/office/drawing/2014/main" xmlns="" id="{E6309720-D31E-4DB5-9E67-DFCA828E222F}"/>
              </a:ext>
            </a:extLst>
          </p:cNvPr>
          <p:cNvSpPr/>
          <p:nvPr/>
        </p:nvSpPr>
        <p:spPr>
          <a:xfrm>
            <a:off x="732124" y="4221426"/>
            <a:ext cx="6422848" cy="364320"/>
          </a:xfrm>
          <a:custGeom>
            <a:avLst/>
            <a:gdLst>
              <a:gd name="connsiteX0" fmla="*/ 0 w 6422848"/>
              <a:gd name="connsiteY0" fmla="*/ 0 h 364320"/>
              <a:gd name="connsiteX1" fmla="*/ 6422848 w 6422848"/>
              <a:gd name="connsiteY1" fmla="*/ 0 h 364320"/>
              <a:gd name="connsiteX2" fmla="*/ 6422848 w 6422848"/>
              <a:gd name="connsiteY2" fmla="*/ 364320 h 364320"/>
              <a:gd name="connsiteX3" fmla="*/ 0 w 6422848"/>
              <a:gd name="connsiteY3" fmla="*/ 364320 h 364320"/>
              <a:gd name="connsiteX4" fmla="*/ 0 w 6422848"/>
              <a:gd name="connsiteY4" fmla="*/ 0 h 364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2848" h="364320">
                <a:moveTo>
                  <a:pt x="0" y="0"/>
                </a:moveTo>
                <a:lnTo>
                  <a:pt x="6422848" y="0"/>
                </a:lnTo>
                <a:lnTo>
                  <a:pt x="6422848" y="364320"/>
                </a:lnTo>
                <a:lnTo>
                  <a:pt x="0" y="3643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392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then the block of statements under it is executed. </a:t>
            </a:r>
            <a:endParaRPr lang="en-IN" sz="1700" kern="1200" dirty="0"/>
          </a:p>
        </p:txBody>
      </p:sp>
      <p:sp>
        <p:nvSpPr>
          <p:cNvPr id="36" name="Freeform: Shape 35">
            <a:extLst>
              <a:ext uri="{FF2B5EF4-FFF2-40B4-BE49-F238E27FC236}">
                <a16:creationId xmlns:a16="http://schemas.microsoft.com/office/drawing/2014/main" xmlns="" id="{BCA7F1D6-E001-42CF-8FEE-1196BC2617F1}"/>
              </a:ext>
            </a:extLst>
          </p:cNvPr>
          <p:cNvSpPr/>
          <p:nvPr/>
        </p:nvSpPr>
        <p:spPr>
          <a:xfrm>
            <a:off x="732124" y="4585746"/>
            <a:ext cx="6422848" cy="527670"/>
          </a:xfrm>
          <a:custGeom>
            <a:avLst/>
            <a:gdLst>
              <a:gd name="connsiteX0" fmla="*/ 0 w 6422848"/>
              <a:gd name="connsiteY0" fmla="*/ 87947 h 527670"/>
              <a:gd name="connsiteX1" fmla="*/ 87947 w 6422848"/>
              <a:gd name="connsiteY1" fmla="*/ 0 h 527670"/>
              <a:gd name="connsiteX2" fmla="*/ 6334901 w 6422848"/>
              <a:gd name="connsiteY2" fmla="*/ 0 h 527670"/>
              <a:gd name="connsiteX3" fmla="*/ 6422848 w 6422848"/>
              <a:gd name="connsiteY3" fmla="*/ 87947 h 527670"/>
              <a:gd name="connsiteX4" fmla="*/ 6422848 w 6422848"/>
              <a:gd name="connsiteY4" fmla="*/ 439723 h 527670"/>
              <a:gd name="connsiteX5" fmla="*/ 6334901 w 6422848"/>
              <a:gd name="connsiteY5" fmla="*/ 527670 h 527670"/>
              <a:gd name="connsiteX6" fmla="*/ 87947 w 6422848"/>
              <a:gd name="connsiteY6" fmla="*/ 527670 h 527670"/>
              <a:gd name="connsiteX7" fmla="*/ 0 w 6422848"/>
              <a:gd name="connsiteY7" fmla="*/ 439723 h 527670"/>
              <a:gd name="connsiteX8" fmla="*/ 0 w 6422848"/>
              <a:gd name="connsiteY8" fmla="*/ 87947 h 52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2848" h="527670">
                <a:moveTo>
                  <a:pt x="0" y="87947"/>
                </a:moveTo>
                <a:cubicBezTo>
                  <a:pt x="0" y="39375"/>
                  <a:pt x="39375" y="0"/>
                  <a:pt x="87947" y="0"/>
                </a:cubicBezTo>
                <a:lnTo>
                  <a:pt x="6334901" y="0"/>
                </a:lnTo>
                <a:cubicBezTo>
                  <a:pt x="6383473" y="0"/>
                  <a:pt x="6422848" y="39375"/>
                  <a:pt x="6422848" y="87947"/>
                </a:cubicBezTo>
                <a:lnTo>
                  <a:pt x="6422848" y="439723"/>
                </a:lnTo>
                <a:cubicBezTo>
                  <a:pt x="6422848" y="488295"/>
                  <a:pt x="6383473" y="527670"/>
                  <a:pt x="6334901" y="527670"/>
                </a:cubicBezTo>
                <a:lnTo>
                  <a:pt x="87947" y="527670"/>
                </a:lnTo>
                <a:cubicBezTo>
                  <a:pt x="39375" y="527670"/>
                  <a:pt x="0" y="488295"/>
                  <a:pt x="0" y="439723"/>
                </a:cubicBezTo>
                <a:lnTo>
                  <a:pt x="0" y="87947"/>
                </a:lnTo>
                <a:close/>
              </a:path>
            </a:pathLst>
          </a:custGeom>
        </p:spPr>
        <p:style>
          <a:lnRef idx="2">
            <a:schemeClr val="lt1">
              <a:hueOff val="0"/>
              <a:satOff val="0"/>
              <a:lumOff val="0"/>
              <a:alphaOff val="0"/>
            </a:schemeClr>
          </a:lnRef>
          <a:fillRef idx="1">
            <a:schemeClr val="accent5">
              <a:hueOff val="-4505695"/>
              <a:satOff val="-11613"/>
              <a:lumOff val="-7843"/>
              <a:alphaOff val="0"/>
            </a:schemeClr>
          </a:fillRef>
          <a:effectRef idx="0">
            <a:schemeClr val="accent5">
              <a:hueOff val="-4505695"/>
              <a:satOff val="-11613"/>
              <a:lumOff val="-7843"/>
              <a:alphaOff val="0"/>
            </a:schemeClr>
          </a:effectRef>
          <a:fontRef idx="minor">
            <a:schemeClr val="lt1"/>
          </a:fontRef>
        </p:style>
        <p:txBody>
          <a:bodyPr spcFirstLastPara="0" vert="horz" wrap="square" lIns="109579" tIns="109579" rIns="109579" bIns="109579" numCol="1" spcCol="1270" anchor="ctr" anchorCtr="0">
            <a:noAutofit/>
          </a:bodyPr>
          <a:lstStyle/>
          <a:p>
            <a:pPr marL="0" lvl="0" indent="0" algn="l" defTabSz="977900">
              <a:lnSpc>
                <a:spcPct val="90000"/>
              </a:lnSpc>
              <a:spcBef>
                <a:spcPct val="0"/>
              </a:spcBef>
              <a:spcAft>
                <a:spcPct val="35000"/>
              </a:spcAft>
              <a:buNone/>
            </a:pPr>
            <a:r>
              <a:rPr lang="en-US" sz="2200" kern="1200" dirty="0"/>
              <a:t>If it results to </a:t>
            </a:r>
            <a:r>
              <a:rPr lang="en-US" sz="2200" kern="1200" dirty="0">
                <a:solidFill>
                  <a:srgbClr val="C00000"/>
                </a:solidFill>
              </a:rPr>
              <a:t>False</a:t>
            </a:r>
            <a:endParaRPr lang="en-IN" sz="2200" kern="1200" dirty="0">
              <a:solidFill>
                <a:srgbClr val="C00000"/>
              </a:solidFill>
            </a:endParaRPr>
          </a:p>
        </p:txBody>
      </p:sp>
      <p:sp>
        <p:nvSpPr>
          <p:cNvPr id="37" name="Freeform: Shape 36">
            <a:extLst>
              <a:ext uri="{FF2B5EF4-FFF2-40B4-BE49-F238E27FC236}">
                <a16:creationId xmlns:a16="http://schemas.microsoft.com/office/drawing/2014/main" xmlns="" id="{DD2F6901-49D4-4120-8DB4-5DE6111CE015}"/>
              </a:ext>
            </a:extLst>
          </p:cNvPr>
          <p:cNvSpPr/>
          <p:nvPr/>
        </p:nvSpPr>
        <p:spPr>
          <a:xfrm>
            <a:off x="732124" y="5113416"/>
            <a:ext cx="6422848" cy="535095"/>
          </a:xfrm>
          <a:custGeom>
            <a:avLst/>
            <a:gdLst>
              <a:gd name="connsiteX0" fmla="*/ 0 w 6422848"/>
              <a:gd name="connsiteY0" fmla="*/ 0 h 535095"/>
              <a:gd name="connsiteX1" fmla="*/ 6422848 w 6422848"/>
              <a:gd name="connsiteY1" fmla="*/ 0 h 535095"/>
              <a:gd name="connsiteX2" fmla="*/ 6422848 w 6422848"/>
              <a:gd name="connsiteY2" fmla="*/ 535095 h 535095"/>
              <a:gd name="connsiteX3" fmla="*/ 0 w 6422848"/>
              <a:gd name="connsiteY3" fmla="*/ 535095 h 535095"/>
              <a:gd name="connsiteX4" fmla="*/ 0 w 6422848"/>
              <a:gd name="connsiteY4" fmla="*/ 0 h 535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2848" h="535095">
                <a:moveTo>
                  <a:pt x="0" y="0"/>
                </a:moveTo>
                <a:lnTo>
                  <a:pt x="6422848" y="0"/>
                </a:lnTo>
                <a:lnTo>
                  <a:pt x="6422848" y="535095"/>
                </a:lnTo>
                <a:lnTo>
                  <a:pt x="0" y="5350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392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then the block is skipped and control transfers to the statements after the block. </a:t>
            </a:r>
            <a:endParaRPr lang="en-IN" sz="1700" kern="1200"/>
          </a:p>
        </p:txBody>
      </p:sp>
      <p:sp>
        <p:nvSpPr>
          <p:cNvPr id="38" name="Freeform: Shape 37">
            <a:extLst>
              <a:ext uri="{FF2B5EF4-FFF2-40B4-BE49-F238E27FC236}">
                <a16:creationId xmlns:a16="http://schemas.microsoft.com/office/drawing/2014/main" xmlns="" id="{492E690C-C7FE-4E0D-882C-6E7641A94165}"/>
              </a:ext>
            </a:extLst>
          </p:cNvPr>
          <p:cNvSpPr/>
          <p:nvPr/>
        </p:nvSpPr>
        <p:spPr>
          <a:xfrm>
            <a:off x="732124" y="5648511"/>
            <a:ext cx="6422848" cy="527670"/>
          </a:xfrm>
          <a:custGeom>
            <a:avLst/>
            <a:gdLst>
              <a:gd name="connsiteX0" fmla="*/ 0 w 6422848"/>
              <a:gd name="connsiteY0" fmla="*/ 87947 h 527670"/>
              <a:gd name="connsiteX1" fmla="*/ 87947 w 6422848"/>
              <a:gd name="connsiteY1" fmla="*/ 0 h 527670"/>
              <a:gd name="connsiteX2" fmla="*/ 6334901 w 6422848"/>
              <a:gd name="connsiteY2" fmla="*/ 0 h 527670"/>
              <a:gd name="connsiteX3" fmla="*/ 6422848 w 6422848"/>
              <a:gd name="connsiteY3" fmla="*/ 87947 h 527670"/>
              <a:gd name="connsiteX4" fmla="*/ 6422848 w 6422848"/>
              <a:gd name="connsiteY4" fmla="*/ 439723 h 527670"/>
              <a:gd name="connsiteX5" fmla="*/ 6334901 w 6422848"/>
              <a:gd name="connsiteY5" fmla="*/ 527670 h 527670"/>
              <a:gd name="connsiteX6" fmla="*/ 87947 w 6422848"/>
              <a:gd name="connsiteY6" fmla="*/ 527670 h 527670"/>
              <a:gd name="connsiteX7" fmla="*/ 0 w 6422848"/>
              <a:gd name="connsiteY7" fmla="*/ 439723 h 527670"/>
              <a:gd name="connsiteX8" fmla="*/ 0 w 6422848"/>
              <a:gd name="connsiteY8" fmla="*/ 87947 h 52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2848" h="527670">
                <a:moveTo>
                  <a:pt x="0" y="87947"/>
                </a:moveTo>
                <a:cubicBezTo>
                  <a:pt x="0" y="39375"/>
                  <a:pt x="39375" y="0"/>
                  <a:pt x="87947" y="0"/>
                </a:cubicBezTo>
                <a:lnTo>
                  <a:pt x="6334901" y="0"/>
                </a:lnTo>
                <a:cubicBezTo>
                  <a:pt x="6383473" y="0"/>
                  <a:pt x="6422848" y="39375"/>
                  <a:pt x="6422848" y="87947"/>
                </a:cubicBezTo>
                <a:lnTo>
                  <a:pt x="6422848" y="439723"/>
                </a:lnTo>
                <a:cubicBezTo>
                  <a:pt x="6422848" y="488295"/>
                  <a:pt x="6383473" y="527670"/>
                  <a:pt x="6334901" y="527670"/>
                </a:cubicBezTo>
                <a:lnTo>
                  <a:pt x="87947" y="527670"/>
                </a:lnTo>
                <a:cubicBezTo>
                  <a:pt x="39375" y="527670"/>
                  <a:pt x="0" y="488295"/>
                  <a:pt x="0" y="439723"/>
                </a:cubicBezTo>
                <a:lnTo>
                  <a:pt x="0" y="87947"/>
                </a:lnTo>
                <a:close/>
              </a:path>
            </a:pathLst>
          </a:cu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09579" tIns="109579" rIns="109579" bIns="109579" numCol="1" spcCol="1270" anchor="ctr" anchorCtr="0">
            <a:noAutofit/>
          </a:bodyPr>
          <a:lstStyle/>
          <a:p>
            <a:pPr marL="0" lvl="0" indent="0" algn="l" defTabSz="977900">
              <a:lnSpc>
                <a:spcPct val="90000"/>
              </a:lnSpc>
              <a:spcBef>
                <a:spcPct val="0"/>
              </a:spcBef>
              <a:spcAft>
                <a:spcPct val="35000"/>
              </a:spcAft>
              <a:buNone/>
            </a:pPr>
            <a:r>
              <a:rPr lang="en-US" sz="2200" kern="1200"/>
              <a:t>Remember to indent the statements in a block equally</a:t>
            </a:r>
            <a:endParaRPr lang="en-IN" sz="2200" kern="1200"/>
          </a:p>
        </p:txBody>
      </p:sp>
      <p:sp>
        <p:nvSpPr>
          <p:cNvPr id="39" name="Rectangle 38">
            <a:extLst>
              <a:ext uri="{FF2B5EF4-FFF2-40B4-BE49-F238E27FC236}">
                <a16:creationId xmlns:a16="http://schemas.microsoft.com/office/drawing/2014/main" xmlns="" id="{11C59EDF-5A1E-404D-B55D-8AEA5D8D6D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56410" y="0"/>
            <a:ext cx="4636008" cy="6858000"/>
          </a:xfrm>
          <a:prstGeom prst="rect">
            <a:avLst/>
          </a:prstGeom>
          <a:solidFill>
            <a:srgbClr val="744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9">
            <a:extLst>
              <a:ext uri="{FF2B5EF4-FFF2-40B4-BE49-F238E27FC236}">
                <a16:creationId xmlns:a16="http://schemas.microsoft.com/office/drawing/2014/main" xmlns="" id="{FEE0385D-4151-43AA-9C6B-0365E10317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104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xmlns="" id="{CB708B89-B627-481F-AD26-9B4298D9340E}"/>
              </a:ext>
            </a:extLst>
          </p:cNvPr>
          <p:cNvPicPr>
            <a:picLocks noChangeAspect="1"/>
          </p:cNvPicPr>
          <p:nvPr/>
        </p:nvPicPr>
        <p:blipFill>
          <a:blip r:embed="rId2"/>
          <a:stretch>
            <a:fillRect/>
          </a:stretch>
        </p:blipFill>
        <p:spPr>
          <a:xfrm>
            <a:off x="8361082" y="1388859"/>
            <a:ext cx="3026664" cy="3930731"/>
          </a:xfrm>
          <a:prstGeom prst="rect">
            <a:avLst/>
          </a:prstGeom>
          <a:effectLst/>
        </p:spPr>
      </p:pic>
      <p:sp>
        <p:nvSpPr>
          <p:cNvPr id="28" name="Rectangle 27">
            <a:extLst>
              <a:ext uri="{FF2B5EF4-FFF2-40B4-BE49-F238E27FC236}">
                <a16:creationId xmlns:a16="http://schemas.microsoft.com/office/drawing/2014/main" xmlns="" id="{969DF412-45E5-4A21-82B4-DE49D17B0136}"/>
              </a:ext>
            </a:extLst>
          </p:cNvPr>
          <p:cNvSpPr/>
          <p:nvPr/>
        </p:nvSpPr>
        <p:spPr>
          <a:xfrm>
            <a:off x="657534" y="2234428"/>
            <a:ext cx="6578836" cy="646331"/>
          </a:xfrm>
          <a:prstGeom prst="rect">
            <a:avLst/>
          </a:prstGeom>
        </p:spPr>
        <p:txBody>
          <a:bodyPr wrap="square">
            <a:spAutoFit/>
          </a:bodyPr>
          <a:lstStyle/>
          <a:p>
            <a:r>
              <a:rPr lang="en-US" dirty="0"/>
              <a:t>Expression’s value can be True or False. </a:t>
            </a:r>
          </a:p>
          <a:p>
            <a:r>
              <a:rPr lang="en-US" dirty="0"/>
              <a:t>We may want to do something only when a certain condition is true. </a:t>
            </a:r>
          </a:p>
        </p:txBody>
      </p:sp>
      <p:sp>
        <p:nvSpPr>
          <p:cNvPr id="42" name="Rectangle 41">
            <a:extLst>
              <a:ext uri="{FF2B5EF4-FFF2-40B4-BE49-F238E27FC236}">
                <a16:creationId xmlns:a16="http://schemas.microsoft.com/office/drawing/2014/main" xmlns="" id="{C4CE119D-1CA8-4808-B91A-463C57F54720}"/>
              </a:ext>
            </a:extLst>
          </p:cNvPr>
          <p:cNvSpPr/>
          <p:nvPr/>
        </p:nvSpPr>
        <p:spPr>
          <a:xfrm>
            <a:off x="4925985" y="1177611"/>
            <a:ext cx="2340030"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000" dirty="0">
                <a:solidFill>
                  <a:srgbClr val="C00000"/>
                </a:solidFill>
              </a:rPr>
              <a:t>Syntax:</a:t>
            </a:r>
          </a:p>
          <a:p>
            <a:r>
              <a:rPr lang="en-US" sz="2000" dirty="0">
                <a:solidFill>
                  <a:srgbClr val="C00000"/>
                </a:solidFill>
              </a:rPr>
              <a:t>if</a:t>
            </a:r>
            <a:r>
              <a:rPr lang="en-US" sz="2000" dirty="0"/>
              <a:t> test expression:</a:t>
            </a:r>
          </a:p>
          <a:p>
            <a:r>
              <a:rPr lang="en-US" sz="2000" dirty="0"/>
              <a:t>    statement(s)</a:t>
            </a:r>
            <a:endParaRPr lang="en-IN" sz="2000" dirty="0"/>
          </a:p>
        </p:txBody>
      </p:sp>
    </p:spTree>
    <p:extLst>
      <p:ext uri="{BB962C8B-B14F-4D97-AF65-F5344CB8AC3E}">
        <p14:creationId xmlns:p14="http://schemas.microsoft.com/office/powerpoint/2010/main" xmlns="" val="18488029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5" grpId="0"/>
      <p:bldP spid="36" grpId="0" animBg="1"/>
      <p:bldP spid="37" grpId="0"/>
      <p:bldP spid="38" grpId="0" animBg="1"/>
      <p:bldP spid="28" grpId="0"/>
      <p:bldP spid="4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3BBD6-C79E-42DB-810E-B795B7D6443D}"/>
              </a:ext>
            </a:extLst>
          </p:cNvPr>
          <p:cNvSpPr>
            <a:spLocks noGrp="1"/>
          </p:cNvSpPr>
          <p:nvPr>
            <p:ph type="title"/>
          </p:nvPr>
        </p:nvSpPr>
        <p:spPr>
          <a:xfrm>
            <a:off x="728871" y="338620"/>
            <a:ext cx="10515600" cy="708300"/>
          </a:xfrm>
        </p:spPr>
        <p:txBody>
          <a:bodyPr/>
          <a:lstStyle/>
          <a:p>
            <a:r>
              <a:rPr lang="en-IN" dirty="0"/>
              <a:t>MCQs: Answers</a:t>
            </a:r>
          </a:p>
        </p:txBody>
      </p:sp>
      <p:sp>
        <p:nvSpPr>
          <p:cNvPr id="3" name="Content Placeholder 2">
            <a:extLst>
              <a:ext uri="{FF2B5EF4-FFF2-40B4-BE49-F238E27FC236}">
                <a16:creationId xmlns:a16="http://schemas.microsoft.com/office/drawing/2014/main" xmlns="" id="{304BB621-8278-41A8-A8F0-E19E5263BEEA}"/>
              </a:ext>
            </a:extLst>
          </p:cNvPr>
          <p:cNvSpPr>
            <a:spLocks noGrp="1"/>
          </p:cNvSpPr>
          <p:nvPr>
            <p:ph sz="half" idx="1"/>
          </p:nvPr>
        </p:nvSpPr>
        <p:spPr>
          <a:xfrm>
            <a:off x="546652" y="1166191"/>
            <a:ext cx="5307498" cy="5445954"/>
          </a:xfrm>
        </p:spPr>
        <p:txBody>
          <a:bodyPr>
            <a:noAutofit/>
          </a:bodyPr>
          <a:lstStyle/>
          <a:p>
            <a:pPr marL="514350" indent="-514350">
              <a:buFont typeface="+mj-lt"/>
              <a:buAutoNum type="arabicPeriod"/>
            </a:pPr>
            <a:r>
              <a:rPr lang="en-US" sz="2000" dirty="0"/>
              <a:t>A while loop continues to iterate until its condition becomes false.</a:t>
            </a:r>
          </a:p>
          <a:p>
            <a:pPr marL="1428750" lvl="2" indent="-514350">
              <a:buFont typeface="+mj-lt"/>
              <a:buAutoNum type="alphaLcParenR"/>
            </a:pPr>
            <a:r>
              <a:rPr lang="en-US" sz="1800" b="1" dirty="0"/>
              <a:t>TRUE</a:t>
            </a:r>
          </a:p>
          <a:p>
            <a:pPr marL="1428750" lvl="2" indent="-514350">
              <a:buFont typeface="+mj-lt"/>
              <a:buAutoNum type="alphaLcParenR"/>
            </a:pPr>
            <a:r>
              <a:rPr lang="en-US" sz="1800" dirty="0"/>
              <a:t>FALSE</a:t>
            </a:r>
          </a:p>
          <a:p>
            <a:pPr marL="514350" indent="-514350">
              <a:buFont typeface="+mj-lt"/>
              <a:buAutoNum type="arabicPeriod"/>
            </a:pPr>
            <a:r>
              <a:rPr lang="en-US" sz="2000" dirty="0"/>
              <a:t>A while loop executes zero or more times.</a:t>
            </a:r>
          </a:p>
          <a:p>
            <a:pPr marL="1428750" lvl="2" indent="-514350">
              <a:buFont typeface="+mj-lt"/>
              <a:buAutoNum type="alphaLcParenR"/>
            </a:pPr>
            <a:r>
              <a:rPr lang="en-US" sz="1800" b="1" dirty="0"/>
              <a:t>TRUE</a:t>
            </a:r>
          </a:p>
          <a:p>
            <a:pPr marL="1428750" lvl="2" indent="-514350">
              <a:buFont typeface="+mj-lt"/>
              <a:buAutoNum type="alphaLcParenR"/>
            </a:pPr>
            <a:r>
              <a:rPr lang="en-US" sz="1800" dirty="0"/>
              <a:t>FALSE</a:t>
            </a:r>
          </a:p>
          <a:p>
            <a:pPr marL="514350" indent="-514350">
              <a:buFont typeface="+mj-lt"/>
              <a:buAutoNum type="arabicPeriod"/>
            </a:pPr>
            <a:r>
              <a:rPr lang="en-US" sz="2000" dirty="0"/>
              <a:t>All iteration can be achieved by a while loop.</a:t>
            </a:r>
          </a:p>
          <a:p>
            <a:pPr marL="1428750" lvl="2" indent="-514350">
              <a:buFont typeface="+mj-lt"/>
              <a:buAutoNum type="alphaLcParenR"/>
            </a:pPr>
            <a:r>
              <a:rPr lang="en-US" sz="1800" b="1" dirty="0"/>
              <a:t>TRUE</a:t>
            </a:r>
          </a:p>
          <a:p>
            <a:pPr marL="1428750" lvl="2" indent="-514350">
              <a:buFont typeface="+mj-lt"/>
              <a:buAutoNum type="alphaLcParenR"/>
            </a:pPr>
            <a:r>
              <a:rPr lang="en-US" sz="1800" dirty="0"/>
              <a:t>FALSE</a:t>
            </a:r>
          </a:p>
          <a:p>
            <a:pPr marL="514350" indent="-514350">
              <a:buFont typeface="+mj-lt"/>
              <a:buAutoNum type="arabicPeriod"/>
            </a:pPr>
            <a:r>
              <a:rPr lang="en-US" sz="2000" dirty="0"/>
              <a:t>An infinite loop is an iterative control structures that, </a:t>
            </a:r>
          </a:p>
          <a:p>
            <a:pPr marL="971550" lvl="1" indent="-514350">
              <a:buFont typeface="+mj-lt"/>
              <a:buAutoNum type="alphaLcParenR"/>
            </a:pPr>
            <a:r>
              <a:rPr lang="en-US" sz="1800" dirty="0"/>
              <a:t>Loops forever and must be forced to terminate </a:t>
            </a:r>
          </a:p>
          <a:p>
            <a:pPr marL="971550" lvl="1" indent="-514350">
              <a:buFont typeface="+mj-lt"/>
              <a:buAutoNum type="alphaLcParenR"/>
            </a:pPr>
            <a:r>
              <a:rPr lang="en-US" sz="1800" dirty="0"/>
              <a:t>Loops until the program terminates with a system error </a:t>
            </a:r>
          </a:p>
          <a:p>
            <a:pPr marL="971550" lvl="1" indent="-514350">
              <a:buFont typeface="+mj-lt"/>
              <a:buAutoNum type="alphaLcParenR"/>
            </a:pPr>
            <a:r>
              <a:rPr lang="en-US" sz="1800" b="1" dirty="0"/>
              <a:t>Both of the above </a:t>
            </a:r>
          </a:p>
        </p:txBody>
      </p:sp>
      <p:sp>
        <p:nvSpPr>
          <p:cNvPr id="4" name="Content Placeholder 3">
            <a:extLst>
              <a:ext uri="{FF2B5EF4-FFF2-40B4-BE49-F238E27FC236}">
                <a16:creationId xmlns:a16="http://schemas.microsoft.com/office/drawing/2014/main" xmlns="" id="{F59959D7-BCCB-4AF8-A41B-69C92E9F7930}"/>
              </a:ext>
            </a:extLst>
          </p:cNvPr>
          <p:cNvSpPr>
            <a:spLocks noGrp="1"/>
          </p:cNvSpPr>
          <p:nvPr>
            <p:ph sz="half" idx="2"/>
          </p:nvPr>
        </p:nvSpPr>
        <p:spPr>
          <a:xfrm>
            <a:off x="6337850" y="1245704"/>
            <a:ext cx="5307498" cy="5247170"/>
          </a:xfrm>
        </p:spPr>
        <p:txBody>
          <a:bodyPr>
            <a:noAutofit/>
          </a:bodyPr>
          <a:lstStyle/>
          <a:p>
            <a:pPr marL="514350" indent="-514350">
              <a:buFont typeface="+mj-lt"/>
              <a:buAutoNum type="arabicPeriod" startAt="5"/>
            </a:pPr>
            <a:r>
              <a:rPr lang="en-US" sz="2000" dirty="0"/>
              <a:t>The terms definite loop and indefinite loop are used to indicate whether, </a:t>
            </a:r>
          </a:p>
          <a:p>
            <a:pPr marL="971550" lvl="1" indent="-514350">
              <a:buFont typeface="+mj-lt"/>
              <a:buAutoNum type="alphaLcParenR"/>
            </a:pPr>
            <a:r>
              <a:rPr lang="en-US" sz="2000" dirty="0"/>
              <a:t>A given loop executes at least once </a:t>
            </a:r>
          </a:p>
          <a:p>
            <a:pPr marL="971550" lvl="1" indent="-514350">
              <a:buFont typeface="+mj-lt"/>
              <a:buAutoNum type="alphaLcParenR"/>
            </a:pPr>
            <a:r>
              <a:rPr lang="en-US" sz="2000" b="1" dirty="0"/>
              <a:t>The number of times that a loop is executed can be determined before the loop is executed. </a:t>
            </a:r>
          </a:p>
          <a:p>
            <a:pPr marL="971550" lvl="1" indent="-514350">
              <a:buFont typeface="+mj-lt"/>
              <a:buAutoNum type="alphaLcParenR"/>
            </a:pPr>
            <a:r>
              <a:rPr lang="en-US" sz="2000" dirty="0"/>
              <a:t>Both of the above</a:t>
            </a:r>
          </a:p>
          <a:p>
            <a:pPr marL="514350" indent="-514350">
              <a:buFont typeface="+mj-lt"/>
              <a:buAutoNum type="arabicPeriod" startAt="5"/>
            </a:pPr>
            <a:endParaRPr lang="en-US" sz="2000" dirty="0"/>
          </a:p>
          <a:p>
            <a:pPr marL="514350" indent="-514350">
              <a:buFont typeface="+mj-lt"/>
              <a:buAutoNum type="arabicPeriod" startAt="5"/>
            </a:pPr>
            <a:r>
              <a:rPr lang="en-US" sz="2000" dirty="0"/>
              <a:t>A Boolean flag is, </a:t>
            </a:r>
          </a:p>
          <a:p>
            <a:pPr marL="800100" lvl="1" indent="-342900">
              <a:buFont typeface="+mj-lt"/>
              <a:buAutoNum type="alphaLcParenR"/>
            </a:pPr>
            <a:r>
              <a:rPr lang="en-US" sz="2000" dirty="0"/>
              <a:t>A variable </a:t>
            </a:r>
          </a:p>
          <a:p>
            <a:pPr marL="800100" lvl="1" indent="-342900">
              <a:buFont typeface="+mj-lt"/>
              <a:buAutoNum type="alphaLcParenR"/>
            </a:pPr>
            <a:r>
              <a:rPr lang="en-US" sz="2000" dirty="0"/>
              <a:t>Has the value True or False</a:t>
            </a:r>
          </a:p>
          <a:p>
            <a:pPr marL="800100" lvl="1" indent="-342900">
              <a:buFont typeface="+mj-lt"/>
              <a:buAutoNum type="alphaLcParenR"/>
            </a:pPr>
            <a:r>
              <a:rPr lang="en-US" sz="2000" dirty="0"/>
              <a:t>Is used as a condition for control statements </a:t>
            </a:r>
          </a:p>
          <a:p>
            <a:pPr marL="800100" lvl="1" indent="-342900">
              <a:buFont typeface="+mj-lt"/>
              <a:buAutoNum type="alphaLcParenR"/>
            </a:pPr>
            <a:r>
              <a:rPr lang="en-US" sz="2000" b="1" dirty="0"/>
              <a:t>All of the above </a:t>
            </a:r>
            <a:endParaRPr lang="en-IN" sz="2000" b="1" dirty="0"/>
          </a:p>
        </p:txBody>
      </p:sp>
    </p:spTree>
    <p:extLst>
      <p:ext uri="{BB962C8B-B14F-4D97-AF65-F5344CB8AC3E}">
        <p14:creationId xmlns:p14="http://schemas.microsoft.com/office/powerpoint/2010/main" xmlns="" val="17107592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312BB-3311-4DF6-8EE6-ECC816C317E4}"/>
              </a:ext>
            </a:extLst>
          </p:cNvPr>
          <p:cNvSpPr>
            <a:spLocks noGrp="1"/>
          </p:cNvSpPr>
          <p:nvPr>
            <p:ph type="title"/>
          </p:nvPr>
        </p:nvSpPr>
        <p:spPr/>
        <p:txBody>
          <a:bodyPr/>
          <a:lstStyle/>
          <a:p>
            <a:r>
              <a:rPr lang="en-US" dirty="0"/>
              <a:t>If Statement: Example </a:t>
            </a:r>
            <a:endParaRPr lang="en-IN" dirty="0"/>
          </a:p>
        </p:txBody>
      </p:sp>
      <p:pic>
        <p:nvPicPr>
          <p:cNvPr id="3" name="Picture 2">
            <a:extLst>
              <a:ext uri="{FF2B5EF4-FFF2-40B4-BE49-F238E27FC236}">
                <a16:creationId xmlns:a16="http://schemas.microsoft.com/office/drawing/2014/main" xmlns="" id="{964DE6F7-7942-4C9D-86B2-A17E8A2CBB13}"/>
              </a:ext>
            </a:extLst>
          </p:cNvPr>
          <p:cNvPicPr>
            <a:picLocks noChangeAspect="1"/>
          </p:cNvPicPr>
          <p:nvPr/>
        </p:nvPicPr>
        <p:blipFill>
          <a:blip r:embed="rId2"/>
          <a:stretch>
            <a:fillRect/>
          </a:stretch>
        </p:blipFill>
        <p:spPr>
          <a:xfrm>
            <a:off x="626164" y="1986626"/>
            <a:ext cx="11141765" cy="2898409"/>
          </a:xfrm>
          <a:prstGeom prst="rect">
            <a:avLst/>
          </a:prstGeom>
        </p:spPr>
      </p:pic>
    </p:spTree>
    <p:extLst>
      <p:ext uri="{BB962C8B-B14F-4D97-AF65-F5344CB8AC3E}">
        <p14:creationId xmlns:p14="http://schemas.microsoft.com/office/powerpoint/2010/main" xmlns="" val="39440994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6ED287-65EA-49EE-A3BF-F4813E274388}"/>
              </a:ext>
            </a:extLst>
          </p:cNvPr>
          <p:cNvSpPr>
            <a:spLocks noGrp="1"/>
          </p:cNvSpPr>
          <p:nvPr>
            <p:ph type="title"/>
          </p:nvPr>
        </p:nvSpPr>
        <p:spPr/>
        <p:txBody>
          <a:bodyPr/>
          <a:lstStyle/>
          <a:p>
            <a:r>
              <a:rPr lang="en-US" dirty="0"/>
              <a:t>Example: What will be the output ?</a:t>
            </a:r>
            <a:endParaRPr lang="en-IN" dirty="0"/>
          </a:p>
        </p:txBody>
      </p:sp>
      <p:sp>
        <p:nvSpPr>
          <p:cNvPr id="3" name="Content Placeholder 2">
            <a:extLst>
              <a:ext uri="{FF2B5EF4-FFF2-40B4-BE49-F238E27FC236}">
                <a16:creationId xmlns:a16="http://schemas.microsoft.com/office/drawing/2014/main" xmlns="" id="{756BA9E8-1008-41D3-9E14-39561F113C0A}"/>
              </a:ext>
            </a:extLst>
          </p:cNvPr>
          <p:cNvSpPr>
            <a:spLocks noGrp="1"/>
          </p:cNvSpPr>
          <p:nvPr>
            <p:ph sz="half" idx="1"/>
          </p:nvPr>
        </p:nvSpPr>
        <p:spPr/>
        <p:txBody>
          <a:bodyPr/>
          <a:lstStyle/>
          <a:p>
            <a:pPr marL="0" indent="0">
              <a:buNone/>
            </a:pPr>
            <a:r>
              <a:rPr lang="en-IN" dirty="0"/>
              <a:t>1. </a:t>
            </a:r>
          </a:p>
          <a:p>
            <a:pPr marL="0" indent="0">
              <a:buNone/>
            </a:pPr>
            <a:endParaRPr lang="en-IN" dirty="0"/>
          </a:p>
          <a:p>
            <a:pPr marL="0" indent="0">
              <a:buNone/>
            </a:pPr>
            <a:endParaRPr lang="en-IN" dirty="0"/>
          </a:p>
          <a:p>
            <a:pPr marL="0" indent="0">
              <a:buNone/>
            </a:pPr>
            <a:r>
              <a:rPr lang="en-IN" dirty="0"/>
              <a:t>2.</a:t>
            </a:r>
          </a:p>
          <a:p>
            <a:pPr marL="0" indent="0">
              <a:buNone/>
            </a:pPr>
            <a:endParaRPr lang="en-IN" dirty="0"/>
          </a:p>
          <a:p>
            <a:pPr marL="0" indent="0">
              <a:buNone/>
            </a:pPr>
            <a:endParaRPr lang="en-IN" dirty="0"/>
          </a:p>
          <a:p>
            <a:pPr marL="0" indent="0">
              <a:buNone/>
            </a:pPr>
            <a:r>
              <a:rPr lang="en-IN" dirty="0"/>
              <a:t>3. </a:t>
            </a:r>
          </a:p>
          <a:p>
            <a:pPr marL="0" indent="0">
              <a:buNone/>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xmlns="" id="{A7158702-B2E7-4E49-B4A2-77A97AC99727}"/>
              </a:ext>
            </a:extLst>
          </p:cNvPr>
          <p:cNvSpPr>
            <a:spLocks noGrp="1"/>
          </p:cNvSpPr>
          <p:nvPr>
            <p:ph sz="half" idx="2"/>
          </p:nvPr>
        </p:nvSpPr>
        <p:spPr>
          <a:xfrm>
            <a:off x="5668616" y="1825625"/>
            <a:ext cx="6099313" cy="4351338"/>
          </a:xfrm>
        </p:spPr>
        <p:txBody>
          <a:bodyPr/>
          <a:lstStyle/>
          <a:p>
            <a:pPr marL="0" indent="0">
              <a:buNone/>
            </a:pPr>
            <a:r>
              <a:rPr lang="en-IN" dirty="0"/>
              <a:t>4.</a:t>
            </a:r>
          </a:p>
          <a:p>
            <a:pPr marL="0" indent="0">
              <a:buNone/>
            </a:pPr>
            <a:endParaRPr lang="en-IN" dirty="0"/>
          </a:p>
          <a:p>
            <a:pPr marL="0" indent="0">
              <a:buNone/>
            </a:pPr>
            <a:endParaRPr lang="en-IN" dirty="0"/>
          </a:p>
          <a:p>
            <a:pPr marL="0" indent="0">
              <a:buNone/>
            </a:pPr>
            <a:endParaRPr lang="en-IN" dirty="0"/>
          </a:p>
          <a:p>
            <a:pPr marL="0" indent="0">
              <a:buNone/>
            </a:pPr>
            <a:r>
              <a:rPr lang="en-IN" dirty="0"/>
              <a:t>5. </a:t>
            </a:r>
          </a:p>
          <a:p>
            <a:pPr marL="0" indent="0">
              <a:buNone/>
            </a:pPr>
            <a:endParaRPr lang="en-IN" dirty="0"/>
          </a:p>
        </p:txBody>
      </p:sp>
      <p:pic>
        <p:nvPicPr>
          <p:cNvPr id="5" name="Picture 4">
            <a:extLst>
              <a:ext uri="{FF2B5EF4-FFF2-40B4-BE49-F238E27FC236}">
                <a16:creationId xmlns:a16="http://schemas.microsoft.com/office/drawing/2014/main" xmlns="" id="{930A298A-713B-463B-B9B5-986706096F87}"/>
              </a:ext>
            </a:extLst>
          </p:cNvPr>
          <p:cNvPicPr>
            <a:picLocks noChangeAspect="1"/>
          </p:cNvPicPr>
          <p:nvPr/>
        </p:nvPicPr>
        <p:blipFill>
          <a:blip r:embed="rId2"/>
          <a:stretch>
            <a:fillRect/>
          </a:stretch>
        </p:blipFill>
        <p:spPr>
          <a:xfrm>
            <a:off x="1485072" y="1875321"/>
            <a:ext cx="3033918" cy="1049403"/>
          </a:xfrm>
          <a:prstGeom prst="rect">
            <a:avLst/>
          </a:prstGeom>
        </p:spPr>
      </p:pic>
      <p:pic>
        <p:nvPicPr>
          <p:cNvPr id="6" name="Picture 5">
            <a:extLst>
              <a:ext uri="{FF2B5EF4-FFF2-40B4-BE49-F238E27FC236}">
                <a16:creationId xmlns:a16="http://schemas.microsoft.com/office/drawing/2014/main" xmlns="" id="{75ACDFDB-1022-492F-8243-1EE80BA90677}"/>
              </a:ext>
            </a:extLst>
          </p:cNvPr>
          <p:cNvPicPr>
            <a:picLocks noChangeAspect="1"/>
          </p:cNvPicPr>
          <p:nvPr/>
        </p:nvPicPr>
        <p:blipFill>
          <a:blip r:embed="rId3"/>
          <a:stretch>
            <a:fillRect/>
          </a:stretch>
        </p:blipFill>
        <p:spPr>
          <a:xfrm>
            <a:off x="1485071" y="3296655"/>
            <a:ext cx="3033919" cy="1304689"/>
          </a:xfrm>
          <a:prstGeom prst="rect">
            <a:avLst/>
          </a:prstGeom>
        </p:spPr>
      </p:pic>
      <p:pic>
        <p:nvPicPr>
          <p:cNvPr id="7" name="Picture 6">
            <a:extLst>
              <a:ext uri="{FF2B5EF4-FFF2-40B4-BE49-F238E27FC236}">
                <a16:creationId xmlns:a16="http://schemas.microsoft.com/office/drawing/2014/main" xmlns="" id="{2440459B-6D58-42FD-A95E-8ABA9C124A1B}"/>
              </a:ext>
            </a:extLst>
          </p:cNvPr>
          <p:cNvPicPr>
            <a:picLocks noChangeAspect="1"/>
          </p:cNvPicPr>
          <p:nvPr/>
        </p:nvPicPr>
        <p:blipFill>
          <a:blip r:embed="rId4"/>
          <a:stretch>
            <a:fillRect/>
          </a:stretch>
        </p:blipFill>
        <p:spPr>
          <a:xfrm>
            <a:off x="1485071" y="4973276"/>
            <a:ext cx="2530337" cy="772864"/>
          </a:xfrm>
          <a:prstGeom prst="rect">
            <a:avLst/>
          </a:prstGeom>
        </p:spPr>
      </p:pic>
      <p:pic>
        <p:nvPicPr>
          <p:cNvPr id="8" name="Picture 7">
            <a:extLst>
              <a:ext uri="{FF2B5EF4-FFF2-40B4-BE49-F238E27FC236}">
                <a16:creationId xmlns:a16="http://schemas.microsoft.com/office/drawing/2014/main" xmlns="" id="{28CBD1B3-6B24-4778-B3FE-F7BF9E1FC925}"/>
              </a:ext>
            </a:extLst>
          </p:cNvPr>
          <p:cNvPicPr>
            <a:picLocks noChangeAspect="1"/>
          </p:cNvPicPr>
          <p:nvPr/>
        </p:nvPicPr>
        <p:blipFill>
          <a:blip r:embed="rId5"/>
          <a:stretch>
            <a:fillRect/>
          </a:stretch>
        </p:blipFill>
        <p:spPr>
          <a:xfrm>
            <a:off x="6172198" y="1947793"/>
            <a:ext cx="5689430" cy="1397578"/>
          </a:xfrm>
          <a:prstGeom prst="rect">
            <a:avLst/>
          </a:prstGeom>
        </p:spPr>
      </p:pic>
      <p:pic>
        <p:nvPicPr>
          <p:cNvPr id="9" name="Picture 8">
            <a:extLst>
              <a:ext uri="{FF2B5EF4-FFF2-40B4-BE49-F238E27FC236}">
                <a16:creationId xmlns:a16="http://schemas.microsoft.com/office/drawing/2014/main" xmlns="" id="{ADCF1B7B-9FD4-416B-895E-5446544FFEF5}"/>
              </a:ext>
            </a:extLst>
          </p:cNvPr>
          <p:cNvPicPr>
            <a:picLocks noChangeAspect="1"/>
          </p:cNvPicPr>
          <p:nvPr/>
        </p:nvPicPr>
        <p:blipFill>
          <a:blip r:embed="rId6"/>
          <a:stretch>
            <a:fillRect/>
          </a:stretch>
        </p:blipFill>
        <p:spPr>
          <a:xfrm>
            <a:off x="6134099" y="3852329"/>
            <a:ext cx="5765628" cy="1225447"/>
          </a:xfrm>
          <a:prstGeom prst="rect">
            <a:avLst/>
          </a:prstGeom>
        </p:spPr>
      </p:pic>
    </p:spTree>
    <p:extLst>
      <p:ext uri="{BB962C8B-B14F-4D97-AF65-F5344CB8AC3E}">
        <p14:creationId xmlns:p14="http://schemas.microsoft.com/office/powerpoint/2010/main" xmlns="" val="36124890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6ED287-65EA-49EE-A3BF-F4813E274388}"/>
              </a:ext>
            </a:extLst>
          </p:cNvPr>
          <p:cNvSpPr>
            <a:spLocks noGrp="1"/>
          </p:cNvSpPr>
          <p:nvPr>
            <p:ph type="title"/>
          </p:nvPr>
        </p:nvSpPr>
        <p:spPr/>
        <p:txBody>
          <a:bodyPr/>
          <a:lstStyle/>
          <a:p>
            <a:r>
              <a:rPr lang="en-US" dirty="0"/>
              <a:t>Example: What will be the output ?</a:t>
            </a:r>
            <a:endParaRPr lang="en-IN" dirty="0"/>
          </a:p>
        </p:txBody>
      </p:sp>
      <p:sp>
        <p:nvSpPr>
          <p:cNvPr id="3" name="Content Placeholder 2">
            <a:extLst>
              <a:ext uri="{FF2B5EF4-FFF2-40B4-BE49-F238E27FC236}">
                <a16:creationId xmlns:a16="http://schemas.microsoft.com/office/drawing/2014/main" xmlns="" id="{756BA9E8-1008-41D3-9E14-39561F113C0A}"/>
              </a:ext>
            </a:extLst>
          </p:cNvPr>
          <p:cNvSpPr>
            <a:spLocks noGrp="1"/>
          </p:cNvSpPr>
          <p:nvPr>
            <p:ph sz="half" idx="1"/>
          </p:nvPr>
        </p:nvSpPr>
        <p:spPr/>
        <p:txBody>
          <a:bodyPr/>
          <a:lstStyle/>
          <a:p>
            <a:pPr marL="0" indent="0">
              <a:buNone/>
            </a:pPr>
            <a:r>
              <a:rPr lang="en-IN" dirty="0"/>
              <a:t>1. </a:t>
            </a:r>
          </a:p>
          <a:p>
            <a:pPr marL="0" indent="0">
              <a:buNone/>
            </a:pPr>
            <a:endParaRPr lang="en-IN" dirty="0"/>
          </a:p>
          <a:p>
            <a:pPr marL="0" indent="0">
              <a:buNone/>
            </a:pPr>
            <a:endParaRPr lang="en-IN" dirty="0"/>
          </a:p>
          <a:p>
            <a:pPr marL="0" indent="0">
              <a:buNone/>
            </a:pPr>
            <a:r>
              <a:rPr lang="en-IN" dirty="0"/>
              <a:t>2.</a:t>
            </a:r>
          </a:p>
          <a:p>
            <a:pPr marL="0" indent="0">
              <a:buNone/>
            </a:pPr>
            <a:endParaRPr lang="en-IN" dirty="0"/>
          </a:p>
          <a:p>
            <a:pPr marL="0" indent="0">
              <a:buNone/>
            </a:pPr>
            <a:endParaRPr lang="en-IN" dirty="0"/>
          </a:p>
          <a:p>
            <a:pPr marL="0" indent="0">
              <a:buNone/>
            </a:pPr>
            <a:r>
              <a:rPr lang="en-IN" dirty="0"/>
              <a:t>3. </a:t>
            </a:r>
          </a:p>
          <a:p>
            <a:pPr marL="0" indent="0">
              <a:buNone/>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xmlns="" id="{A7158702-B2E7-4E49-B4A2-77A97AC99727}"/>
              </a:ext>
            </a:extLst>
          </p:cNvPr>
          <p:cNvSpPr>
            <a:spLocks noGrp="1"/>
          </p:cNvSpPr>
          <p:nvPr>
            <p:ph sz="half" idx="2"/>
          </p:nvPr>
        </p:nvSpPr>
        <p:spPr>
          <a:xfrm>
            <a:off x="5668616" y="1825625"/>
            <a:ext cx="6099313" cy="4351338"/>
          </a:xfrm>
        </p:spPr>
        <p:txBody>
          <a:bodyPr/>
          <a:lstStyle/>
          <a:p>
            <a:pPr marL="0" indent="0">
              <a:buNone/>
            </a:pPr>
            <a:r>
              <a:rPr lang="en-IN" dirty="0"/>
              <a:t>4.</a:t>
            </a:r>
          </a:p>
          <a:p>
            <a:pPr marL="0" indent="0">
              <a:buNone/>
            </a:pPr>
            <a:endParaRPr lang="en-IN" dirty="0"/>
          </a:p>
          <a:p>
            <a:pPr marL="0" indent="0">
              <a:buNone/>
            </a:pPr>
            <a:endParaRPr lang="en-IN" dirty="0"/>
          </a:p>
          <a:p>
            <a:pPr marL="0" indent="0">
              <a:buNone/>
            </a:pPr>
            <a:endParaRPr lang="en-IN" dirty="0"/>
          </a:p>
          <a:p>
            <a:pPr marL="0" indent="0">
              <a:buNone/>
            </a:pPr>
            <a:r>
              <a:rPr lang="en-IN" dirty="0"/>
              <a:t>5. </a:t>
            </a:r>
          </a:p>
          <a:p>
            <a:pPr marL="0" indent="0">
              <a:buNone/>
            </a:pPr>
            <a:endParaRPr lang="en-IN" dirty="0"/>
          </a:p>
        </p:txBody>
      </p:sp>
      <p:pic>
        <p:nvPicPr>
          <p:cNvPr id="5" name="Picture 4">
            <a:extLst>
              <a:ext uri="{FF2B5EF4-FFF2-40B4-BE49-F238E27FC236}">
                <a16:creationId xmlns:a16="http://schemas.microsoft.com/office/drawing/2014/main" xmlns="" id="{930A298A-713B-463B-B9B5-986706096F87}"/>
              </a:ext>
            </a:extLst>
          </p:cNvPr>
          <p:cNvPicPr>
            <a:picLocks noChangeAspect="1"/>
          </p:cNvPicPr>
          <p:nvPr/>
        </p:nvPicPr>
        <p:blipFill>
          <a:blip r:embed="rId2"/>
          <a:stretch>
            <a:fillRect/>
          </a:stretch>
        </p:blipFill>
        <p:spPr>
          <a:xfrm>
            <a:off x="1485072" y="1875321"/>
            <a:ext cx="3033918" cy="1049403"/>
          </a:xfrm>
          <a:prstGeom prst="rect">
            <a:avLst/>
          </a:prstGeom>
        </p:spPr>
      </p:pic>
      <p:pic>
        <p:nvPicPr>
          <p:cNvPr id="6" name="Picture 5">
            <a:extLst>
              <a:ext uri="{FF2B5EF4-FFF2-40B4-BE49-F238E27FC236}">
                <a16:creationId xmlns:a16="http://schemas.microsoft.com/office/drawing/2014/main" xmlns="" id="{75ACDFDB-1022-492F-8243-1EE80BA90677}"/>
              </a:ext>
            </a:extLst>
          </p:cNvPr>
          <p:cNvPicPr>
            <a:picLocks noChangeAspect="1"/>
          </p:cNvPicPr>
          <p:nvPr/>
        </p:nvPicPr>
        <p:blipFill>
          <a:blip r:embed="rId3"/>
          <a:stretch>
            <a:fillRect/>
          </a:stretch>
        </p:blipFill>
        <p:spPr>
          <a:xfrm>
            <a:off x="1485071" y="3296655"/>
            <a:ext cx="3033919" cy="1304689"/>
          </a:xfrm>
          <a:prstGeom prst="rect">
            <a:avLst/>
          </a:prstGeom>
        </p:spPr>
      </p:pic>
      <p:pic>
        <p:nvPicPr>
          <p:cNvPr id="7" name="Picture 6">
            <a:extLst>
              <a:ext uri="{FF2B5EF4-FFF2-40B4-BE49-F238E27FC236}">
                <a16:creationId xmlns:a16="http://schemas.microsoft.com/office/drawing/2014/main" xmlns="" id="{2440459B-6D58-42FD-A95E-8ABA9C124A1B}"/>
              </a:ext>
            </a:extLst>
          </p:cNvPr>
          <p:cNvPicPr>
            <a:picLocks noChangeAspect="1"/>
          </p:cNvPicPr>
          <p:nvPr/>
        </p:nvPicPr>
        <p:blipFill>
          <a:blip r:embed="rId4"/>
          <a:stretch>
            <a:fillRect/>
          </a:stretch>
        </p:blipFill>
        <p:spPr>
          <a:xfrm>
            <a:off x="1485071" y="4973276"/>
            <a:ext cx="2530337" cy="772864"/>
          </a:xfrm>
          <a:prstGeom prst="rect">
            <a:avLst/>
          </a:prstGeom>
        </p:spPr>
      </p:pic>
      <p:pic>
        <p:nvPicPr>
          <p:cNvPr id="8" name="Picture 7">
            <a:extLst>
              <a:ext uri="{FF2B5EF4-FFF2-40B4-BE49-F238E27FC236}">
                <a16:creationId xmlns:a16="http://schemas.microsoft.com/office/drawing/2014/main" xmlns="" id="{28CBD1B3-6B24-4778-B3FE-F7BF9E1FC925}"/>
              </a:ext>
            </a:extLst>
          </p:cNvPr>
          <p:cNvPicPr>
            <a:picLocks noChangeAspect="1"/>
          </p:cNvPicPr>
          <p:nvPr/>
        </p:nvPicPr>
        <p:blipFill>
          <a:blip r:embed="rId5"/>
          <a:stretch>
            <a:fillRect/>
          </a:stretch>
        </p:blipFill>
        <p:spPr>
          <a:xfrm>
            <a:off x="6172198" y="1947793"/>
            <a:ext cx="5689430" cy="1397578"/>
          </a:xfrm>
          <a:prstGeom prst="rect">
            <a:avLst/>
          </a:prstGeom>
        </p:spPr>
      </p:pic>
      <p:pic>
        <p:nvPicPr>
          <p:cNvPr id="9" name="Picture 8">
            <a:extLst>
              <a:ext uri="{FF2B5EF4-FFF2-40B4-BE49-F238E27FC236}">
                <a16:creationId xmlns:a16="http://schemas.microsoft.com/office/drawing/2014/main" xmlns="" id="{ADCF1B7B-9FD4-416B-895E-5446544FFEF5}"/>
              </a:ext>
            </a:extLst>
          </p:cNvPr>
          <p:cNvPicPr>
            <a:picLocks noChangeAspect="1"/>
          </p:cNvPicPr>
          <p:nvPr/>
        </p:nvPicPr>
        <p:blipFill>
          <a:blip r:embed="rId6"/>
          <a:stretch>
            <a:fillRect/>
          </a:stretch>
        </p:blipFill>
        <p:spPr>
          <a:xfrm>
            <a:off x="6134099" y="3852329"/>
            <a:ext cx="5765628" cy="1225447"/>
          </a:xfrm>
          <a:prstGeom prst="rect">
            <a:avLst/>
          </a:prstGeom>
        </p:spPr>
      </p:pic>
      <p:sp>
        <p:nvSpPr>
          <p:cNvPr id="10" name="TextBox 9">
            <a:extLst>
              <a:ext uri="{FF2B5EF4-FFF2-40B4-BE49-F238E27FC236}">
                <a16:creationId xmlns:a16="http://schemas.microsoft.com/office/drawing/2014/main" xmlns="" id="{A5DEB508-698E-4F62-864D-F9D555008D3A}"/>
              </a:ext>
            </a:extLst>
          </p:cNvPr>
          <p:cNvSpPr txBox="1"/>
          <p:nvPr/>
        </p:nvSpPr>
        <p:spPr>
          <a:xfrm>
            <a:off x="1451940" y="2871798"/>
            <a:ext cx="1748459" cy="369332"/>
          </a:xfrm>
          <a:prstGeom prst="rect">
            <a:avLst/>
          </a:prstGeom>
          <a:noFill/>
        </p:spPr>
        <p:txBody>
          <a:bodyPr wrap="square" rtlCol="0">
            <a:spAutoFit/>
          </a:bodyPr>
          <a:lstStyle/>
          <a:p>
            <a:r>
              <a:rPr lang="en-IN" b="1" dirty="0"/>
              <a:t>Output: </a:t>
            </a:r>
            <a:r>
              <a:rPr lang="en-IN" dirty="0"/>
              <a:t>Smaller</a:t>
            </a:r>
          </a:p>
        </p:txBody>
      </p:sp>
      <p:sp>
        <p:nvSpPr>
          <p:cNvPr id="12" name="TextBox 11">
            <a:extLst>
              <a:ext uri="{FF2B5EF4-FFF2-40B4-BE49-F238E27FC236}">
                <a16:creationId xmlns:a16="http://schemas.microsoft.com/office/drawing/2014/main" xmlns="" id="{9B219A8A-50AD-4463-910A-68A1F2FA7D79}"/>
              </a:ext>
            </a:extLst>
          </p:cNvPr>
          <p:cNvSpPr txBox="1"/>
          <p:nvPr/>
        </p:nvSpPr>
        <p:spPr>
          <a:xfrm>
            <a:off x="1451940" y="4551615"/>
            <a:ext cx="1748459" cy="369332"/>
          </a:xfrm>
          <a:prstGeom prst="rect">
            <a:avLst/>
          </a:prstGeom>
          <a:noFill/>
        </p:spPr>
        <p:txBody>
          <a:bodyPr wrap="square" rtlCol="0">
            <a:spAutoFit/>
          </a:bodyPr>
          <a:lstStyle/>
          <a:p>
            <a:r>
              <a:rPr lang="en-IN" b="1" dirty="0"/>
              <a:t>Output: </a:t>
            </a:r>
            <a:r>
              <a:rPr lang="en-IN" dirty="0"/>
              <a:t>Finish</a:t>
            </a:r>
          </a:p>
        </p:txBody>
      </p:sp>
      <p:sp>
        <p:nvSpPr>
          <p:cNvPr id="14" name="TextBox 13">
            <a:extLst>
              <a:ext uri="{FF2B5EF4-FFF2-40B4-BE49-F238E27FC236}">
                <a16:creationId xmlns:a16="http://schemas.microsoft.com/office/drawing/2014/main" xmlns="" id="{68779890-9C2A-402E-BA21-D5E23C3A5D18}"/>
              </a:ext>
            </a:extLst>
          </p:cNvPr>
          <p:cNvSpPr txBox="1"/>
          <p:nvPr/>
        </p:nvSpPr>
        <p:spPr>
          <a:xfrm>
            <a:off x="1391372" y="5638414"/>
            <a:ext cx="1748459" cy="369332"/>
          </a:xfrm>
          <a:prstGeom prst="rect">
            <a:avLst/>
          </a:prstGeom>
          <a:noFill/>
        </p:spPr>
        <p:txBody>
          <a:bodyPr wrap="square" rtlCol="0">
            <a:spAutoFit/>
          </a:bodyPr>
          <a:lstStyle/>
          <a:p>
            <a:r>
              <a:rPr lang="en-IN" b="1" dirty="0"/>
              <a:t>Output: </a:t>
            </a:r>
            <a:r>
              <a:rPr lang="en-IN" dirty="0"/>
              <a:t>yay</a:t>
            </a:r>
          </a:p>
        </p:txBody>
      </p:sp>
      <p:sp>
        <p:nvSpPr>
          <p:cNvPr id="16" name="TextBox 15">
            <a:extLst>
              <a:ext uri="{FF2B5EF4-FFF2-40B4-BE49-F238E27FC236}">
                <a16:creationId xmlns:a16="http://schemas.microsoft.com/office/drawing/2014/main" xmlns="" id="{4420CA9C-48EA-49D7-A5CD-1EC0334B20C5}"/>
              </a:ext>
            </a:extLst>
          </p:cNvPr>
          <p:cNvSpPr txBox="1"/>
          <p:nvPr/>
        </p:nvSpPr>
        <p:spPr>
          <a:xfrm>
            <a:off x="6170955" y="3290483"/>
            <a:ext cx="4125984" cy="646331"/>
          </a:xfrm>
          <a:prstGeom prst="rect">
            <a:avLst/>
          </a:prstGeom>
          <a:noFill/>
        </p:spPr>
        <p:txBody>
          <a:bodyPr wrap="square" rtlCol="0">
            <a:spAutoFit/>
          </a:bodyPr>
          <a:lstStyle/>
          <a:p>
            <a:r>
              <a:rPr lang="en-IN" b="1" dirty="0"/>
              <a:t>Output: </a:t>
            </a:r>
            <a:r>
              <a:rPr lang="en-IN" dirty="0"/>
              <a:t>3 is a positive number.</a:t>
            </a:r>
          </a:p>
          <a:p>
            <a:r>
              <a:rPr lang="en-IN" dirty="0"/>
              <a:t>                This is always printed.</a:t>
            </a:r>
          </a:p>
        </p:txBody>
      </p:sp>
      <p:sp>
        <p:nvSpPr>
          <p:cNvPr id="18" name="TextBox 17">
            <a:extLst>
              <a:ext uri="{FF2B5EF4-FFF2-40B4-BE49-F238E27FC236}">
                <a16:creationId xmlns:a16="http://schemas.microsoft.com/office/drawing/2014/main" xmlns="" id="{36EE9783-DF5A-468B-B2F7-BB291184B1AB}"/>
              </a:ext>
            </a:extLst>
          </p:cNvPr>
          <p:cNvSpPr txBox="1"/>
          <p:nvPr/>
        </p:nvSpPr>
        <p:spPr>
          <a:xfrm>
            <a:off x="6170955" y="5175042"/>
            <a:ext cx="4125984" cy="369332"/>
          </a:xfrm>
          <a:prstGeom prst="rect">
            <a:avLst/>
          </a:prstGeom>
          <a:noFill/>
        </p:spPr>
        <p:txBody>
          <a:bodyPr wrap="square" rtlCol="0">
            <a:spAutoFit/>
          </a:bodyPr>
          <a:lstStyle/>
          <a:p>
            <a:r>
              <a:rPr lang="en-IN" b="1" dirty="0"/>
              <a:t>Output: </a:t>
            </a:r>
            <a:r>
              <a:rPr lang="en-IN" dirty="0"/>
              <a:t>This is also always printed.</a:t>
            </a:r>
          </a:p>
        </p:txBody>
      </p:sp>
    </p:spTree>
    <p:extLst>
      <p:ext uri="{BB962C8B-B14F-4D97-AF65-F5344CB8AC3E}">
        <p14:creationId xmlns:p14="http://schemas.microsoft.com/office/powerpoint/2010/main" xmlns="" val="4707415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CC05A-200E-465B-B25A-5ED1B958CDA8}"/>
              </a:ext>
            </a:extLst>
          </p:cNvPr>
          <p:cNvSpPr>
            <a:spLocks noGrp="1"/>
          </p:cNvSpPr>
          <p:nvPr>
            <p:ph type="title"/>
          </p:nvPr>
        </p:nvSpPr>
        <p:spPr>
          <a:xfrm>
            <a:off x="648929" y="629266"/>
            <a:ext cx="5127031" cy="1676603"/>
          </a:xfrm>
        </p:spPr>
        <p:txBody>
          <a:bodyPr>
            <a:normAutofit fontScale="90000"/>
          </a:bodyPr>
          <a:lstStyle/>
          <a:p>
            <a:r>
              <a:rPr lang="en-IN" sz="4900" dirty="0"/>
              <a:t>if...else Statement</a:t>
            </a:r>
            <a:r>
              <a:rPr lang="en-IN" dirty="0"/>
              <a:t/>
            </a:r>
            <a:br>
              <a:rPr lang="en-IN" dirty="0"/>
            </a:br>
            <a:r>
              <a:rPr lang="en-IN" dirty="0"/>
              <a:t>a.k.a. Two way decisions</a:t>
            </a:r>
          </a:p>
        </p:txBody>
      </p:sp>
      <p:sp>
        <p:nvSpPr>
          <p:cNvPr id="4" name="Freeform: Shape 3">
            <a:extLst>
              <a:ext uri="{FF2B5EF4-FFF2-40B4-BE49-F238E27FC236}">
                <a16:creationId xmlns:a16="http://schemas.microsoft.com/office/drawing/2014/main" xmlns="" id="{766ECF5D-FB49-4EDB-9012-BFEF31E00170}"/>
              </a:ext>
            </a:extLst>
          </p:cNvPr>
          <p:cNvSpPr/>
          <p:nvPr/>
        </p:nvSpPr>
        <p:spPr>
          <a:xfrm>
            <a:off x="648930" y="2454609"/>
            <a:ext cx="5127029" cy="1193400"/>
          </a:xfrm>
          <a:custGeom>
            <a:avLst/>
            <a:gdLst>
              <a:gd name="connsiteX0" fmla="*/ 0 w 5127029"/>
              <a:gd name="connsiteY0" fmla="*/ 198904 h 1193400"/>
              <a:gd name="connsiteX1" fmla="*/ 198904 w 5127029"/>
              <a:gd name="connsiteY1" fmla="*/ 0 h 1193400"/>
              <a:gd name="connsiteX2" fmla="*/ 4928125 w 5127029"/>
              <a:gd name="connsiteY2" fmla="*/ 0 h 1193400"/>
              <a:gd name="connsiteX3" fmla="*/ 5127029 w 5127029"/>
              <a:gd name="connsiteY3" fmla="*/ 198904 h 1193400"/>
              <a:gd name="connsiteX4" fmla="*/ 5127029 w 5127029"/>
              <a:gd name="connsiteY4" fmla="*/ 994496 h 1193400"/>
              <a:gd name="connsiteX5" fmla="*/ 4928125 w 5127029"/>
              <a:gd name="connsiteY5" fmla="*/ 1193400 h 1193400"/>
              <a:gd name="connsiteX6" fmla="*/ 198904 w 5127029"/>
              <a:gd name="connsiteY6" fmla="*/ 1193400 h 1193400"/>
              <a:gd name="connsiteX7" fmla="*/ 0 w 5127029"/>
              <a:gd name="connsiteY7" fmla="*/ 994496 h 1193400"/>
              <a:gd name="connsiteX8" fmla="*/ 0 w 5127029"/>
              <a:gd name="connsiteY8" fmla="*/ 198904 h 119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7029" h="1193400">
                <a:moveTo>
                  <a:pt x="0" y="198904"/>
                </a:moveTo>
                <a:cubicBezTo>
                  <a:pt x="0" y="89052"/>
                  <a:pt x="89052" y="0"/>
                  <a:pt x="198904" y="0"/>
                </a:cubicBezTo>
                <a:lnTo>
                  <a:pt x="4928125" y="0"/>
                </a:lnTo>
                <a:cubicBezTo>
                  <a:pt x="5037977" y="0"/>
                  <a:pt x="5127029" y="89052"/>
                  <a:pt x="5127029" y="198904"/>
                </a:cubicBezTo>
                <a:lnTo>
                  <a:pt x="5127029" y="994496"/>
                </a:lnTo>
                <a:cubicBezTo>
                  <a:pt x="5127029" y="1104348"/>
                  <a:pt x="5037977" y="1193400"/>
                  <a:pt x="4928125" y="1193400"/>
                </a:cubicBezTo>
                <a:lnTo>
                  <a:pt x="198904" y="1193400"/>
                </a:lnTo>
                <a:cubicBezTo>
                  <a:pt x="89052" y="1193400"/>
                  <a:pt x="0" y="1104348"/>
                  <a:pt x="0" y="994496"/>
                </a:cubicBezTo>
                <a:lnTo>
                  <a:pt x="0" y="19890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172557" tIns="172557" rIns="172557" bIns="172557" numCol="1" spcCol="1270" anchor="ctr" anchorCtr="0">
            <a:noAutofit/>
          </a:bodyPr>
          <a:lstStyle/>
          <a:p>
            <a:pPr marL="0" lvl="0" indent="0" algn="l" defTabSz="1333500">
              <a:lnSpc>
                <a:spcPct val="90000"/>
              </a:lnSpc>
              <a:spcBef>
                <a:spcPct val="0"/>
              </a:spcBef>
              <a:spcAft>
                <a:spcPct val="35000"/>
              </a:spcAft>
              <a:buNone/>
            </a:pPr>
            <a:r>
              <a:rPr lang="en-US" sz="3000" kern="1200" dirty="0"/>
              <a:t>What happens when the condition is </a:t>
            </a:r>
            <a:r>
              <a:rPr lang="en-US" sz="3000" kern="1200" dirty="0">
                <a:solidFill>
                  <a:srgbClr val="C00000"/>
                </a:solidFill>
              </a:rPr>
              <a:t>untrue or false</a:t>
            </a:r>
            <a:r>
              <a:rPr lang="en-US" sz="3000" kern="1200" dirty="0"/>
              <a:t>? </a:t>
            </a:r>
            <a:endParaRPr lang="en-IN" sz="3000" kern="1200" dirty="0"/>
          </a:p>
        </p:txBody>
      </p:sp>
      <p:sp>
        <p:nvSpPr>
          <p:cNvPr id="5" name="Freeform: Shape 4">
            <a:extLst>
              <a:ext uri="{FF2B5EF4-FFF2-40B4-BE49-F238E27FC236}">
                <a16:creationId xmlns:a16="http://schemas.microsoft.com/office/drawing/2014/main" xmlns="" id="{D6F45213-3CEB-4861-86B4-CAE686F2AE8F}"/>
              </a:ext>
            </a:extLst>
          </p:cNvPr>
          <p:cNvSpPr/>
          <p:nvPr/>
        </p:nvSpPr>
        <p:spPr>
          <a:xfrm>
            <a:off x="648930" y="3734409"/>
            <a:ext cx="5127029" cy="1193400"/>
          </a:xfrm>
          <a:custGeom>
            <a:avLst/>
            <a:gdLst>
              <a:gd name="connsiteX0" fmla="*/ 0 w 5127029"/>
              <a:gd name="connsiteY0" fmla="*/ 198904 h 1193400"/>
              <a:gd name="connsiteX1" fmla="*/ 198904 w 5127029"/>
              <a:gd name="connsiteY1" fmla="*/ 0 h 1193400"/>
              <a:gd name="connsiteX2" fmla="*/ 4928125 w 5127029"/>
              <a:gd name="connsiteY2" fmla="*/ 0 h 1193400"/>
              <a:gd name="connsiteX3" fmla="*/ 5127029 w 5127029"/>
              <a:gd name="connsiteY3" fmla="*/ 198904 h 1193400"/>
              <a:gd name="connsiteX4" fmla="*/ 5127029 w 5127029"/>
              <a:gd name="connsiteY4" fmla="*/ 994496 h 1193400"/>
              <a:gd name="connsiteX5" fmla="*/ 4928125 w 5127029"/>
              <a:gd name="connsiteY5" fmla="*/ 1193400 h 1193400"/>
              <a:gd name="connsiteX6" fmla="*/ 198904 w 5127029"/>
              <a:gd name="connsiteY6" fmla="*/ 1193400 h 1193400"/>
              <a:gd name="connsiteX7" fmla="*/ 0 w 5127029"/>
              <a:gd name="connsiteY7" fmla="*/ 994496 h 1193400"/>
              <a:gd name="connsiteX8" fmla="*/ 0 w 5127029"/>
              <a:gd name="connsiteY8" fmla="*/ 198904 h 119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7029" h="1193400">
                <a:moveTo>
                  <a:pt x="0" y="198904"/>
                </a:moveTo>
                <a:cubicBezTo>
                  <a:pt x="0" y="89052"/>
                  <a:pt x="89052" y="0"/>
                  <a:pt x="198904" y="0"/>
                </a:cubicBezTo>
                <a:lnTo>
                  <a:pt x="4928125" y="0"/>
                </a:lnTo>
                <a:cubicBezTo>
                  <a:pt x="5037977" y="0"/>
                  <a:pt x="5127029" y="89052"/>
                  <a:pt x="5127029" y="198904"/>
                </a:cubicBezTo>
                <a:lnTo>
                  <a:pt x="5127029" y="994496"/>
                </a:lnTo>
                <a:cubicBezTo>
                  <a:pt x="5127029" y="1104348"/>
                  <a:pt x="5037977" y="1193400"/>
                  <a:pt x="4928125" y="1193400"/>
                </a:cubicBezTo>
                <a:lnTo>
                  <a:pt x="198904" y="1193400"/>
                </a:lnTo>
                <a:cubicBezTo>
                  <a:pt x="89052" y="1193400"/>
                  <a:pt x="0" y="1104348"/>
                  <a:pt x="0" y="994496"/>
                </a:cubicBezTo>
                <a:lnTo>
                  <a:pt x="0" y="19890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727682"/>
              <a:satOff val="-41964"/>
              <a:lumOff val="4314"/>
              <a:alphaOff val="0"/>
            </a:schemeClr>
          </a:fillRef>
          <a:effectRef idx="1">
            <a:schemeClr val="accent2">
              <a:hueOff val="-727682"/>
              <a:satOff val="-41964"/>
              <a:lumOff val="4314"/>
              <a:alphaOff val="0"/>
            </a:schemeClr>
          </a:effectRef>
          <a:fontRef idx="minor">
            <a:schemeClr val="dk1"/>
          </a:fontRef>
        </p:style>
        <p:txBody>
          <a:bodyPr spcFirstLastPara="0" vert="horz" wrap="square" lIns="172557" tIns="172557" rIns="172557" bIns="172557" numCol="1" spcCol="1270" anchor="ctr" anchorCtr="0">
            <a:noAutofit/>
          </a:bodyPr>
          <a:lstStyle/>
          <a:p>
            <a:pPr marL="0" lvl="0" indent="0" algn="l" defTabSz="1333500">
              <a:lnSpc>
                <a:spcPct val="90000"/>
              </a:lnSpc>
              <a:spcBef>
                <a:spcPct val="0"/>
              </a:spcBef>
              <a:spcAft>
                <a:spcPct val="35000"/>
              </a:spcAft>
              <a:buNone/>
            </a:pPr>
            <a:r>
              <a:rPr lang="en-US" sz="3000" kern="1200" dirty="0"/>
              <a:t>We can mention that it in the block after the else statement. </a:t>
            </a:r>
            <a:endParaRPr lang="en-IN" sz="3000" kern="1200" dirty="0"/>
          </a:p>
        </p:txBody>
      </p:sp>
      <p:sp>
        <p:nvSpPr>
          <p:cNvPr id="7" name="Freeform: Shape 6">
            <a:extLst>
              <a:ext uri="{FF2B5EF4-FFF2-40B4-BE49-F238E27FC236}">
                <a16:creationId xmlns:a16="http://schemas.microsoft.com/office/drawing/2014/main" xmlns="" id="{F80DAAAE-E0DB-4E36-8379-3AD324E086A7}"/>
              </a:ext>
            </a:extLst>
          </p:cNvPr>
          <p:cNvSpPr/>
          <p:nvPr/>
        </p:nvSpPr>
        <p:spPr>
          <a:xfrm>
            <a:off x="648930" y="5014209"/>
            <a:ext cx="5127029" cy="1193400"/>
          </a:xfrm>
          <a:custGeom>
            <a:avLst/>
            <a:gdLst>
              <a:gd name="connsiteX0" fmla="*/ 0 w 5127029"/>
              <a:gd name="connsiteY0" fmla="*/ 198904 h 1193400"/>
              <a:gd name="connsiteX1" fmla="*/ 198904 w 5127029"/>
              <a:gd name="connsiteY1" fmla="*/ 0 h 1193400"/>
              <a:gd name="connsiteX2" fmla="*/ 4928125 w 5127029"/>
              <a:gd name="connsiteY2" fmla="*/ 0 h 1193400"/>
              <a:gd name="connsiteX3" fmla="*/ 5127029 w 5127029"/>
              <a:gd name="connsiteY3" fmla="*/ 198904 h 1193400"/>
              <a:gd name="connsiteX4" fmla="*/ 5127029 w 5127029"/>
              <a:gd name="connsiteY4" fmla="*/ 994496 h 1193400"/>
              <a:gd name="connsiteX5" fmla="*/ 4928125 w 5127029"/>
              <a:gd name="connsiteY5" fmla="*/ 1193400 h 1193400"/>
              <a:gd name="connsiteX6" fmla="*/ 198904 w 5127029"/>
              <a:gd name="connsiteY6" fmla="*/ 1193400 h 1193400"/>
              <a:gd name="connsiteX7" fmla="*/ 0 w 5127029"/>
              <a:gd name="connsiteY7" fmla="*/ 994496 h 1193400"/>
              <a:gd name="connsiteX8" fmla="*/ 0 w 5127029"/>
              <a:gd name="connsiteY8" fmla="*/ 198904 h 119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7029" h="1193400">
                <a:moveTo>
                  <a:pt x="0" y="198904"/>
                </a:moveTo>
                <a:cubicBezTo>
                  <a:pt x="0" y="89052"/>
                  <a:pt x="89052" y="0"/>
                  <a:pt x="198904" y="0"/>
                </a:cubicBezTo>
                <a:lnTo>
                  <a:pt x="4928125" y="0"/>
                </a:lnTo>
                <a:cubicBezTo>
                  <a:pt x="5037977" y="0"/>
                  <a:pt x="5127029" y="89052"/>
                  <a:pt x="5127029" y="198904"/>
                </a:cubicBezTo>
                <a:lnTo>
                  <a:pt x="5127029" y="994496"/>
                </a:lnTo>
                <a:cubicBezTo>
                  <a:pt x="5127029" y="1104348"/>
                  <a:pt x="5037977" y="1193400"/>
                  <a:pt x="4928125" y="1193400"/>
                </a:cubicBezTo>
                <a:lnTo>
                  <a:pt x="198904" y="1193400"/>
                </a:lnTo>
                <a:cubicBezTo>
                  <a:pt x="89052" y="1193400"/>
                  <a:pt x="0" y="1104348"/>
                  <a:pt x="0" y="994496"/>
                </a:cubicBezTo>
                <a:lnTo>
                  <a:pt x="0" y="19890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1455363"/>
              <a:satOff val="-83928"/>
              <a:lumOff val="8628"/>
              <a:alphaOff val="0"/>
            </a:schemeClr>
          </a:fillRef>
          <a:effectRef idx="1">
            <a:schemeClr val="accent2">
              <a:hueOff val="-1455363"/>
              <a:satOff val="-83928"/>
              <a:lumOff val="8628"/>
              <a:alphaOff val="0"/>
            </a:schemeClr>
          </a:effectRef>
          <a:fontRef idx="minor">
            <a:schemeClr val="dk1"/>
          </a:fontRef>
        </p:style>
        <p:txBody>
          <a:bodyPr spcFirstLastPara="0" vert="horz" wrap="square" lIns="172557" tIns="172557" rIns="172557" bIns="172557" numCol="1" spcCol="1270" anchor="ctr" anchorCtr="0">
            <a:noAutofit/>
          </a:bodyPr>
          <a:lstStyle/>
          <a:p>
            <a:pPr marL="0" lvl="0" indent="0" algn="l" defTabSz="1333500">
              <a:lnSpc>
                <a:spcPct val="90000"/>
              </a:lnSpc>
              <a:spcBef>
                <a:spcPct val="0"/>
              </a:spcBef>
              <a:spcAft>
                <a:spcPct val="35000"/>
              </a:spcAft>
              <a:buNone/>
            </a:pPr>
            <a:r>
              <a:rPr lang="en-US" sz="3000" kern="1200" dirty="0"/>
              <a:t>An ‘</a:t>
            </a:r>
            <a:r>
              <a:rPr lang="en-US" sz="3000" kern="1200" dirty="0">
                <a:solidFill>
                  <a:srgbClr val="C00000"/>
                </a:solidFill>
              </a:rPr>
              <a:t>else</a:t>
            </a:r>
            <a:r>
              <a:rPr lang="en-US" sz="3000" kern="1200" dirty="0">
                <a:solidFill>
                  <a:schemeClr val="tx1"/>
                </a:solidFill>
              </a:rPr>
              <a:t>’</a:t>
            </a:r>
            <a:r>
              <a:rPr lang="en-US" sz="3000" kern="1200" dirty="0"/>
              <a:t> statement comes right after the block after ‘</a:t>
            </a:r>
            <a:r>
              <a:rPr lang="en-US" sz="3000" kern="1200" dirty="0">
                <a:solidFill>
                  <a:srgbClr val="C00000"/>
                </a:solidFill>
              </a:rPr>
              <a:t>if</a:t>
            </a:r>
            <a:r>
              <a:rPr lang="en-US" sz="3000" kern="1200" dirty="0"/>
              <a:t>’.</a:t>
            </a:r>
            <a:endParaRPr lang="en-IN" sz="3000" kern="1200" dirty="0"/>
          </a:p>
        </p:txBody>
      </p:sp>
      <p:pic>
        <p:nvPicPr>
          <p:cNvPr id="6" name="Picture 5" descr="A close up of a sign&#10;&#10;Description automatically generated">
            <a:extLst>
              <a:ext uri="{FF2B5EF4-FFF2-40B4-BE49-F238E27FC236}">
                <a16:creationId xmlns:a16="http://schemas.microsoft.com/office/drawing/2014/main" xmlns="" id="{786EF26B-F494-47DC-AC6B-8680CECFA374}"/>
              </a:ext>
            </a:extLst>
          </p:cNvPr>
          <p:cNvPicPr>
            <a:picLocks noChangeAspect="1"/>
          </p:cNvPicPr>
          <p:nvPr/>
        </p:nvPicPr>
        <p:blipFill rotWithShape="1">
          <a:blip r:embed="rId2">
            <a:extLst>
              <a:ext uri="{28A0092B-C50C-407E-A947-70E740481C1C}">
                <a14:useLocalDpi xmlns:a14="http://schemas.microsoft.com/office/drawing/2010/main" xmlns="" val="0"/>
              </a:ext>
            </a:extLst>
          </a:blip>
          <a:srcRect r="1" b="14421"/>
          <a:stretch/>
        </p:blipFill>
        <p:spPr>
          <a:xfrm>
            <a:off x="6090613" y="640082"/>
            <a:ext cx="5461724" cy="5577837"/>
          </a:xfrm>
          <a:prstGeom prst="rect">
            <a:avLst/>
          </a:prstGeom>
          <a:effectLst/>
        </p:spPr>
      </p:pic>
    </p:spTree>
    <p:extLst>
      <p:ext uri="{BB962C8B-B14F-4D97-AF65-F5344CB8AC3E}">
        <p14:creationId xmlns:p14="http://schemas.microsoft.com/office/powerpoint/2010/main" xmlns="" val="27951265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1816</Words>
  <Application>Microsoft Office PowerPoint</Application>
  <PresentationFormat>Custom</PresentationFormat>
  <Paragraphs>312</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Computational Thinking with Programming</vt:lpstr>
      <vt:lpstr>Control Structures</vt:lpstr>
      <vt:lpstr>Control Structures</vt:lpstr>
      <vt:lpstr>Selection Control or Decisions (It is a control statement providing selective execution of instructions)</vt:lpstr>
      <vt:lpstr>If Statement It is a selection control statement based on the value of a given Boolean expression</vt:lpstr>
      <vt:lpstr>If Statement: Example </vt:lpstr>
      <vt:lpstr>Example: What will be the output ?</vt:lpstr>
      <vt:lpstr>Example: What will be the output ?</vt:lpstr>
      <vt:lpstr>if...else Statement a.k.a. Two way decisions</vt:lpstr>
      <vt:lpstr>Example</vt:lpstr>
      <vt:lpstr>Header, Suite and Indentation</vt:lpstr>
      <vt:lpstr>Nested if statements (multi-way selection)</vt:lpstr>
      <vt:lpstr>Nested if statements: Example</vt:lpstr>
      <vt:lpstr>Example: What will be the output?</vt:lpstr>
      <vt:lpstr>Example: What will be the output?</vt:lpstr>
      <vt:lpstr>if...elif...else Statement</vt:lpstr>
      <vt:lpstr>if...elif...else Statement: Example Use</vt:lpstr>
      <vt:lpstr>Example: What will be the output?</vt:lpstr>
      <vt:lpstr>Example: What will be the output?</vt:lpstr>
      <vt:lpstr>Single Statement Condition Write a single statement under if</vt:lpstr>
      <vt:lpstr>Exercise</vt:lpstr>
      <vt:lpstr>Maximum between 3 numbers</vt:lpstr>
      <vt:lpstr>Maximum between 3 numbers</vt:lpstr>
      <vt:lpstr>Maximum between 3 numbers</vt:lpstr>
      <vt:lpstr>MCQs</vt:lpstr>
      <vt:lpstr>MCQs: Answers</vt:lpstr>
      <vt:lpstr>Iterative Control (Loop) </vt:lpstr>
      <vt:lpstr>While Statement (indefinite loop)</vt:lpstr>
      <vt:lpstr>Example 1</vt:lpstr>
      <vt:lpstr>Example 2</vt:lpstr>
      <vt:lpstr>Example 3</vt:lpstr>
      <vt:lpstr>Example 4</vt:lpstr>
      <vt:lpstr>For Loop (definite loop)</vt:lpstr>
      <vt:lpstr>Sequences</vt:lpstr>
      <vt:lpstr>For Loop: What will be the output? </vt:lpstr>
      <vt:lpstr>For Loop: Answers to Previous Questions</vt:lpstr>
      <vt:lpstr>Exercise: Write a program to find whether a given number is prime or not </vt:lpstr>
      <vt:lpstr>Slide 38</vt:lpstr>
      <vt:lpstr>Nested Loop</vt:lpstr>
      <vt:lpstr>Nested Loop: What will be the output? </vt:lpstr>
      <vt:lpstr>Find all prime numbers between given two numbers</vt:lpstr>
      <vt:lpstr>Find first 100 prime numbers start from 2.</vt:lpstr>
      <vt:lpstr>Slide 43</vt:lpstr>
      <vt:lpstr>Accept the limit and print the strong numbers from 1 to the given limit.</vt:lpstr>
      <vt:lpstr>Slide 45</vt:lpstr>
      <vt:lpstr>Infinite loop</vt:lpstr>
      <vt:lpstr>Loop Control Statements</vt:lpstr>
      <vt:lpstr>Break and Continue: Examples</vt:lpstr>
      <vt:lpstr>MCQs</vt:lpstr>
      <vt:lpstr>MCQs: Answers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Thinking with Programming</dc:title>
  <dc:creator>Dr. Vijaypal Singh Rathor</dc:creator>
  <cp:lastModifiedBy>user</cp:lastModifiedBy>
  <cp:revision>39</cp:revision>
  <dcterms:created xsi:type="dcterms:W3CDTF">2020-08-16T17:03:59Z</dcterms:created>
  <dcterms:modified xsi:type="dcterms:W3CDTF">2020-08-27T07:33:28Z</dcterms:modified>
</cp:coreProperties>
</file>