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54" r:id="rId3"/>
    <p:sldId id="396" r:id="rId4"/>
    <p:sldId id="402" r:id="rId5"/>
    <p:sldId id="437" r:id="rId6"/>
    <p:sldId id="438" r:id="rId7"/>
    <p:sldId id="441" r:id="rId8"/>
    <p:sldId id="440" r:id="rId9"/>
    <p:sldId id="442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776A-CEE8-4DF2-847A-05D471C6078B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113-B0E3-4BB6-9BAD-6EEA6FA8F5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0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220BC-FE02-4F30-83DB-3E0B2303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1AA10C-A59D-48AF-9632-811512DC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1D6D4-CF52-4305-BB13-7BD8B40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5D00E-72A0-4B17-B690-738C2A8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751DAD-F90F-4108-BB5B-791F1044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777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B2D05-109A-40F1-91DE-FACEBC89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3DB8E4-4116-455D-A7CC-2EB50622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D48FD-9E48-4D00-953F-DCD22FD2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8F46A-2FF2-4977-9660-74C2E0C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71E1E-43A7-4DB0-B525-541B9AB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681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73E2D2-1C0D-49D6-87A2-02B506FB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79126D-A3A1-42CD-8EC6-C7428148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D21AA-6E0F-4F86-82B7-F35CF4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6E0CE6-02BC-4218-A79E-8485B06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6E781-A5AE-4969-97DC-2EC8BCA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884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3CF41-9D79-4837-AF29-1AB571A9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A59E8-D057-4651-B4D0-A0F8C345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6124C-9E9A-47BD-B987-6546EE60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4F95E-B6E4-4189-B7B2-C55F3FE7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3105A-C7FE-4A6A-8132-AF4F0F8E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60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B7460-1B3B-4B87-A96E-6C5A8878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2E89B1-8C0D-48B5-9B3F-88737814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3C938-3109-4F44-93E8-2003667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C6A85-65EF-4D66-B65E-1C096548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CCCAF-F2F5-4446-B9F8-B6F74E6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792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1EA9A-5C16-4648-8E44-BD4AC65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5FE4B-ECD6-42B7-BCC6-9F349143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D146E3-CB8C-4528-9A8D-A6D1589E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A7AEC-6DE6-48FB-8812-D7D12877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A49785-B820-474B-868E-079C95D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331C86-6AAE-4DA1-A737-F1C7513E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DEBF6-8152-4E20-8FBA-6F37856C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127B15-95D0-4229-B8E6-1D119FEF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EEDA31-1808-4048-B904-0295AE0A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716F23-72A7-46DE-818B-9444A772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B259F3-25C2-42CF-AAE1-1030F29A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BB9205-2CF3-4986-A1FB-5AF3E7E9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21FFD8-C0C6-4960-94F8-43771A0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3DE940-E26B-48B6-A2D0-7939F12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87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1963-6B5C-49E0-A775-ADF750B0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B04A51-54E5-4DB9-957E-BE5EC47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583E67-008A-43DB-B6D6-948C5DE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DB4B2-DE9A-4B86-BBDB-823D0CA7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6E2EFE-9572-4AF2-8ACC-07239F36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58553D-8C4D-4549-B6EA-29F3042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ED2B49-5A07-4331-BD47-F1BB11B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72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1E38C-E5D1-428D-B128-8125FA4D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7D322-447A-4451-B9AF-27CF869B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9D1302-CD97-45D5-BAFF-52A7D2CE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234842-3C71-44F9-806B-C1D065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C8A9CA-B968-46D3-8AA2-A961A445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C6F54-E49F-4724-B05B-9E4C952D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254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399A-D39E-4B4A-94C6-888C7D6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5953B9-ACDD-491D-89BE-C2EA3AE9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FF249C-12F9-4CBB-A891-106A5D3D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ABC8B7-C38A-4CE8-B53E-204E2E9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B990DA-A200-4851-800C-E705C2E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553A10-26E6-46E0-AF64-DF51CC6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163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7811A3-682C-432F-ADAA-7D241F8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C53F7-40B0-48C6-82B5-328C32C6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36B9F-C113-45A4-940B-855C4663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265-0DFE-44E1-8D1B-F390B0424687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8A95B-D3C6-4225-BB4C-CF97DBE7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47FD6-8C30-4215-A723-CDD25733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97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400" dirty="0">
                <a:solidFill>
                  <a:srgbClr val="FFFF00"/>
                </a:solidFill>
              </a:rPr>
              <a:t>Computational Thinking with Programming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B2D791-4AA6-42EA-AA66-CD4691B9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52" y="3548091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Fall 2019</a:t>
            </a:r>
            <a:endParaRPr lang="en-IN" sz="3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01FA2DB-B09B-4E8E-997E-BACD4216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632" b="77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xmlns="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A3DF37-2126-48A8-AAC5-6A6D5E2052EE}"/>
              </a:ext>
            </a:extLst>
          </p:cNvPr>
          <p:cNvGrpSpPr/>
          <p:nvPr/>
        </p:nvGrpSpPr>
        <p:grpSpPr>
          <a:xfrm>
            <a:off x="10331617" y="5264105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17F8F65-E48E-482C-A557-2E2EDF648DEE}"/>
              </a:ext>
            </a:extLst>
          </p:cNvPr>
          <p:cNvGrpSpPr/>
          <p:nvPr/>
        </p:nvGrpSpPr>
        <p:grpSpPr>
          <a:xfrm>
            <a:off x="8506358" y="5264106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246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4B2DA-3538-4902-A5E1-ECA76AEC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Modification Operations in Python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E5AD88-94B2-4FC2-80B3-99B02334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41" y="1584670"/>
            <a:ext cx="9660420" cy="47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75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DE1E3-C0B6-45FF-B9D8-F5024844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98"/>
          </a:xfrm>
        </p:spPr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7597B9-7649-403F-A13D-016CE0D5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395124"/>
            <a:ext cx="11224591" cy="4781840"/>
          </a:xfrm>
        </p:spPr>
        <p:txBody>
          <a:bodyPr>
            <a:normAutofit/>
          </a:bodyPr>
          <a:lstStyle/>
          <a:p>
            <a:r>
              <a:rPr lang="en-US" sz="2600" dirty="0"/>
              <a:t>A  tuple is an immutable linear data structure. Thus, in contrast to lists, once a tuple is defined, it cannot be altered.</a:t>
            </a:r>
          </a:p>
          <a:p>
            <a:r>
              <a:rPr lang="en-US" sz="2600" dirty="0"/>
              <a:t>Tuples are denoted by parentheses instead of square brackets.</a:t>
            </a:r>
          </a:p>
          <a:p>
            <a:r>
              <a:rPr lang="en-US" sz="2200" b="1" i="1" dirty="0"/>
              <a:t>Example:   </a:t>
            </a:r>
            <a:r>
              <a:rPr lang="en-US" sz="2200" b="1" i="1" dirty="0" err="1"/>
              <a:t>nums</a:t>
            </a:r>
            <a:r>
              <a:rPr lang="en-US" sz="2200" b="1" i="1" dirty="0"/>
              <a:t>  = (10, 20, 30) </a:t>
            </a:r>
          </a:p>
          <a:p>
            <a:pPr marL="1371600" lvl="3" indent="0">
              <a:buNone/>
            </a:pPr>
            <a:r>
              <a:rPr lang="en-US" sz="2200" b="1" i="1" dirty="0"/>
              <a:t>  student  = ('John Smith', 48,  'Computer Science’,  3.42)</a:t>
            </a:r>
          </a:p>
          <a:p>
            <a:r>
              <a:rPr lang="en-US" sz="2600" dirty="0"/>
              <a:t>Tuples of one element must include a comma  following the element. Otherwise, the parenthesized element will not be made into a tuple.</a:t>
            </a:r>
          </a:p>
          <a:p>
            <a:endParaRPr lang="en-US" sz="2600" i="1" dirty="0"/>
          </a:p>
          <a:p>
            <a:endParaRPr lang="en-US" sz="2600" i="1" dirty="0"/>
          </a:p>
          <a:p>
            <a:r>
              <a:rPr lang="en-US" sz="2600" i="1" dirty="0"/>
              <a:t>An  empty tuple is represented by a set of empty parentheses, ().</a:t>
            </a:r>
            <a:endParaRPr lang="en-IN" sz="2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D88085-D493-4943-8600-7238358C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4454579"/>
            <a:ext cx="4090989" cy="793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C845BA-C1FD-4062-8E4A-69CBD3F9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9" y="5849745"/>
            <a:ext cx="5117015" cy="7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46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xmlns="" id="{5922BD39-6B5B-493A-BE62-58ECD0F7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24">
            <a:extLst>
              <a:ext uri="{FF2B5EF4-FFF2-40B4-BE49-F238E27FC236}">
                <a16:creationId xmlns:a16="http://schemas.microsoft.com/office/drawing/2014/main" xmlns="" id="{4741521E-DC76-41B9-8A47-448CD4F9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919FB-6FB2-4CE3-B514-B099941C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+mj-lt"/>
              </a:rPr>
              <a:t>What will happen?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xmlns="" id="{53FD85F6-ECDC-4124-9916-6444E142C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BEBA319-6B76-43B1-8655-0961BC3B4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35"/>
          <a:stretch/>
        </p:blipFill>
        <p:spPr>
          <a:xfrm>
            <a:off x="117794" y="2295713"/>
            <a:ext cx="11809267" cy="3525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B5D26B4-74AD-4118-8F13-7051DA3BF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58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5BDB5DA5-F908-4BA5-A1EC-914459DA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7" y="705498"/>
            <a:ext cx="7980456" cy="5087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493CFF-E43B-4B10-ACE1-C8A1246629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C07FD-2709-483C-8864-8FA27742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49" y="643467"/>
            <a:ext cx="3539933" cy="2556385"/>
          </a:xfrm>
        </p:spPr>
        <p:txBody>
          <a:bodyPr anchor="b">
            <a:normAutofit/>
          </a:bodyPr>
          <a:lstStyle/>
          <a:p>
            <a:r>
              <a:rPr lang="en-IN" sz="4100" dirty="0">
                <a:solidFill>
                  <a:schemeClr val="bg1"/>
                </a:solidFill>
              </a:rPr>
              <a:t>Sequences and Sequence Operations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AC7659-A699-4A1C-A2CC-D5603E89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939" y="3383260"/>
            <a:ext cx="3689351" cy="28312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 sequence in Python is a linearly ordered set of elements accessed by an index number. Lists, tuples, and strings are all sequences.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Strings, like tuples, are immutable ; therefore, they cannot be altered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7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F0E5D-3AEF-4E2C-B7EE-2E1796A7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Will Happen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FB5890-9186-4388-9885-0E70CCAF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8" y="1914110"/>
            <a:ext cx="11236381" cy="38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752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55AE5-8730-41DF-84A0-027B1A28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9DA0A-66D9-415B-BC7E-40FD5369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tuples can contain elements of any type, including other sequences. </a:t>
            </a:r>
          </a:p>
          <a:p>
            <a:r>
              <a:rPr lang="en-US" dirty="0"/>
              <a:t>Thus, lists and tuples can be nested to create arbitrarily complex data structures.</a:t>
            </a:r>
          </a:p>
          <a:p>
            <a:r>
              <a:rPr lang="en-US" b="1" dirty="0"/>
              <a:t>Example: </a:t>
            </a:r>
            <a:r>
              <a:rPr lang="en-US" sz="2400" i="1" dirty="0"/>
              <a:t>class_grades </a:t>
            </a:r>
            <a:r>
              <a:rPr lang="en-US" sz="2400" dirty="0"/>
              <a:t>= [ [85, 91, 89], [78, 81, 86], [62, 75, 77], ...], 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Here, </a:t>
            </a:r>
            <a:r>
              <a:rPr lang="en-US" sz="2000" i="1" dirty="0"/>
              <a:t>class_grades[0] </a:t>
            </a:r>
            <a:r>
              <a:rPr lang="en-US" sz="2000" dirty="0"/>
              <a:t>equals [85, 91, 89], and </a:t>
            </a:r>
            <a:r>
              <a:rPr lang="en-US" sz="2000" i="1" dirty="0"/>
              <a:t>class_grades[1]</a:t>
            </a:r>
            <a:r>
              <a:rPr lang="en-US" sz="2000" dirty="0"/>
              <a:t> equals [78, 81, 86]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FED770-AE5E-4E2B-AF82-D405223D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12" y="5217215"/>
            <a:ext cx="7020088" cy="5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02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5146F-B78B-4C0D-A0A5-22650D11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640080"/>
            <a:ext cx="3737113" cy="561323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Exercise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sz="2400" dirty="0">
                <a:solidFill>
                  <a:srgbClr val="FFFFFF"/>
                </a:solidFill>
              </a:rPr>
              <a:t>(Consider the Previous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AEB0EE-CE68-42E9-AA89-5F812F3E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49" y="174347"/>
            <a:ext cx="6848715" cy="125330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Calculate the class average on the first exam: a while loop can be constructed that iterates over the first grade of each student’s list of grades.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DC5609-C6D8-4E3D-836E-29F952D1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15" y="1324966"/>
            <a:ext cx="6602117" cy="21430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556A2D6-B411-4A26-8FA5-B8AFD52CE499}"/>
              </a:ext>
            </a:extLst>
          </p:cNvPr>
          <p:cNvSpPr txBox="1">
            <a:spLocks/>
          </p:cNvSpPr>
          <p:nvPr/>
        </p:nvSpPr>
        <p:spPr>
          <a:xfrm>
            <a:off x="4393362" y="3567061"/>
            <a:ext cx="6848715" cy="96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can produce a new list containing the exam average for each student in the class as follows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DA8883C-0B83-43FE-A368-484BC770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08" y="4533754"/>
            <a:ext cx="7289280" cy="21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33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21788-810B-4EB6-843F-3FD9EFAF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will happen?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229289-E952-4A9F-ACB0-766FEB05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0" y="2061954"/>
            <a:ext cx="11189670" cy="23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88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1" y="1285460"/>
            <a:ext cx="5204791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of the following sequence types is a mutable type? </a:t>
            </a:r>
          </a:p>
          <a:p>
            <a:pPr marL="457200" lvl="1" indent="0">
              <a:buNone/>
            </a:pPr>
            <a:r>
              <a:rPr lang="en-US" sz="2000" dirty="0"/>
              <a:t>a) strings    b) lists    c) tuples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of the following is true?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Lists and tuples are denoted by the use of square brackets.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Lists are denoted by use of square brackets and tuples are denoted by the use of parentheses.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Lists are denoted by use of parentheses and tuples are denoted by the use of square brackets.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Lists and tuples must each contain at least one element.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0226" y="1245704"/>
            <a:ext cx="5936974" cy="524717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For </a:t>
            </a:r>
            <a:r>
              <a:rPr lang="en-US" sz="2000" i="1" dirty="0" err="1"/>
              <a:t>lst</a:t>
            </a:r>
            <a:r>
              <a:rPr lang="en-US" sz="2000" i="1" dirty="0"/>
              <a:t> = [4, 2, 9, 1], </a:t>
            </a:r>
            <a:r>
              <a:rPr lang="en-US" sz="2000" dirty="0"/>
              <a:t>what is the result of the following operation, </a:t>
            </a:r>
            <a:r>
              <a:rPr lang="en-US" sz="2000" i="1" dirty="0" err="1"/>
              <a:t>lst.insert</a:t>
            </a:r>
            <a:r>
              <a:rPr lang="en-US" sz="2000" i="1" dirty="0"/>
              <a:t>(2, 3) </a:t>
            </a:r>
            <a:r>
              <a:rPr lang="en-US" sz="2000" dirty="0"/>
              <a:t>?</a:t>
            </a:r>
          </a:p>
          <a:p>
            <a:pPr marL="914400" lvl="1" indent="-457200">
              <a:buAutoNum type="alphaLcParenR"/>
            </a:pPr>
            <a:r>
              <a:rPr lang="pt-BR" sz="2000" dirty="0"/>
              <a:t>[4, 2, 3, 9, 1]   b)  [4, 3 ,2, 9, 1]   c)  [4, 2, 9, 2, 1]</a:t>
            </a:r>
          </a:p>
          <a:p>
            <a:pPr marL="914400" lvl="1" indent="-457200">
              <a:buAutoNum type="alphaLcParenR"/>
            </a:pPr>
            <a:endParaRPr lang="pt-BR" sz="20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Which of the following is the correct way to denote a tuple of one element? </a:t>
            </a:r>
          </a:p>
          <a:p>
            <a:pPr marL="0" indent="0">
              <a:buNone/>
            </a:pPr>
            <a:r>
              <a:rPr lang="en-US" sz="2000" dirty="0"/>
              <a:t>         a) [6]    	 b) (6)     	        c) [6,]    	  d) (6,)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Which of the following set of operations can be applied to any sequence?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/>
              <a:t>len</a:t>
            </a:r>
            <a:r>
              <a:rPr lang="en-US" sz="2000" dirty="0"/>
              <a:t>(s), s[</a:t>
            </a:r>
            <a:r>
              <a:rPr lang="en-US" sz="2000" dirty="0" err="1"/>
              <a:t>i</a:t>
            </a:r>
            <a:r>
              <a:rPr lang="en-US" sz="2000" dirty="0"/>
              <a:t>], </a:t>
            </a:r>
            <a:r>
              <a:rPr lang="en-US" sz="2000" dirty="0" err="1"/>
              <a:t>s+w</a:t>
            </a:r>
            <a:r>
              <a:rPr lang="en-US" sz="2000" dirty="0"/>
              <a:t> (concatenation)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max(s), s[</a:t>
            </a:r>
            <a:r>
              <a:rPr lang="en-US" sz="2000" dirty="0" err="1"/>
              <a:t>i</a:t>
            </a:r>
            <a:r>
              <a:rPr lang="en-US" sz="2000" dirty="0"/>
              <a:t>], sum(s)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/>
              <a:t>len</a:t>
            </a:r>
            <a:r>
              <a:rPr lang="en-US" sz="2000" dirty="0"/>
              <a:t>(s), s[</a:t>
            </a:r>
            <a:r>
              <a:rPr lang="en-US" sz="2000" dirty="0" err="1"/>
              <a:t>i</a:t>
            </a:r>
            <a:r>
              <a:rPr lang="en-US" sz="2000" dirty="0"/>
              <a:t>], </a:t>
            </a:r>
            <a:r>
              <a:rPr lang="en-US" sz="2000" dirty="0" err="1"/>
              <a:t>s.sort</a:t>
            </a:r>
            <a:r>
              <a:rPr lang="en-US" sz="2000" dirty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69855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MCQs: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1" y="1285460"/>
            <a:ext cx="5204791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of the following sequence types is a mutable type? </a:t>
            </a:r>
          </a:p>
          <a:p>
            <a:pPr marL="457200" lvl="1" indent="0">
              <a:buNone/>
            </a:pPr>
            <a:r>
              <a:rPr lang="en-US" sz="2000" dirty="0"/>
              <a:t>a) strings    </a:t>
            </a:r>
            <a:r>
              <a:rPr lang="en-US" sz="2000" b="1" dirty="0"/>
              <a:t>b) lists    </a:t>
            </a:r>
            <a:r>
              <a:rPr lang="en-US" sz="2000" dirty="0"/>
              <a:t>c) tuples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of the following is true?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Lists and tuples are denoted by the use of square brackets.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Lists are denoted by use of square brackets and tuples are denoted by the use of parentheses.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Lists are denoted by use of parentheses and tuples are denoted by the use of square brackets.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Lists and tuples must each contain at least one element.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0226" y="1245704"/>
            <a:ext cx="5936974" cy="524717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For </a:t>
            </a:r>
            <a:r>
              <a:rPr lang="en-US" sz="2000" i="1" dirty="0" err="1"/>
              <a:t>lst</a:t>
            </a:r>
            <a:r>
              <a:rPr lang="en-US" sz="2000" i="1" dirty="0"/>
              <a:t> = [4, 2, 9, 1], </a:t>
            </a:r>
            <a:r>
              <a:rPr lang="en-US" sz="2000" dirty="0"/>
              <a:t>what is the result of the following operation, </a:t>
            </a:r>
            <a:r>
              <a:rPr lang="en-US" sz="2000" i="1" dirty="0" err="1"/>
              <a:t>lst.insert</a:t>
            </a:r>
            <a:r>
              <a:rPr lang="en-US" sz="2000" i="1" dirty="0"/>
              <a:t>(2, 3) </a:t>
            </a:r>
            <a:r>
              <a:rPr lang="en-US" sz="2000" dirty="0"/>
              <a:t>?</a:t>
            </a:r>
          </a:p>
          <a:p>
            <a:pPr marL="914400" lvl="1" indent="-457200">
              <a:buAutoNum type="alphaLcParenR"/>
            </a:pPr>
            <a:r>
              <a:rPr lang="pt-BR" sz="2000" b="1" dirty="0"/>
              <a:t>[4, 2, 3, 9, 1]   </a:t>
            </a:r>
            <a:r>
              <a:rPr lang="pt-BR" sz="2000" dirty="0"/>
              <a:t>b)  [4, 3 ,2, 9, 1]   c)  [4, 2, 9, 2, 1]</a:t>
            </a:r>
          </a:p>
          <a:p>
            <a:pPr marL="914400" lvl="1" indent="-457200">
              <a:buAutoNum type="alphaLcParenR"/>
            </a:pPr>
            <a:endParaRPr lang="pt-BR" sz="20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Which of the following is the correct way to denote a tuple of one element? </a:t>
            </a:r>
          </a:p>
          <a:p>
            <a:pPr marL="0" indent="0">
              <a:buNone/>
            </a:pPr>
            <a:r>
              <a:rPr lang="en-US" sz="2000" dirty="0"/>
              <a:t>         a) [6]    	 b) (6)     	        c) [6,]    	</a:t>
            </a:r>
            <a:r>
              <a:rPr lang="en-US" sz="2000" b="1" dirty="0"/>
              <a:t>  d) (6,)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Which of the following set of operations can be applied to any sequence?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b="1" dirty="0" err="1"/>
              <a:t>len</a:t>
            </a:r>
            <a:r>
              <a:rPr lang="en-US" sz="2000" b="1" dirty="0"/>
              <a:t>(s), s[</a:t>
            </a:r>
            <a:r>
              <a:rPr lang="en-US" sz="2000" b="1" dirty="0" err="1"/>
              <a:t>i</a:t>
            </a:r>
            <a:r>
              <a:rPr lang="en-US" sz="2000" b="1" dirty="0"/>
              <a:t>], </a:t>
            </a:r>
            <a:r>
              <a:rPr lang="en-US" sz="2000" b="1" dirty="0" err="1"/>
              <a:t>s+w</a:t>
            </a:r>
            <a:r>
              <a:rPr lang="en-US" sz="2000" b="1" dirty="0"/>
              <a:t> (concatenation)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max(s), s[</a:t>
            </a:r>
            <a:r>
              <a:rPr lang="en-US" sz="2000" dirty="0" err="1"/>
              <a:t>i</a:t>
            </a:r>
            <a:r>
              <a:rPr lang="en-US" sz="2000" dirty="0"/>
              <a:t>], sum(s)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/>
              <a:t>len</a:t>
            </a:r>
            <a:r>
              <a:rPr lang="en-US" sz="2000" dirty="0"/>
              <a:t>(s), s[</a:t>
            </a:r>
            <a:r>
              <a:rPr lang="en-US" sz="2000" dirty="0" err="1"/>
              <a:t>i</a:t>
            </a:r>
            <a:r>
              <a:rPr lang="en-US" sz="2000" dirty="0"/>
              <a:t>], </a:t>
            </a:r>
            <a:r>
              <a:rPr lang="en-US" sz="2000" dirty="0" err="1"/>
              <a:t>s.sort</a:t>
            </a:r>
            <a:r>
              <a:rPr lang="en-US" sz="2000" dirty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8924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Collections/Sequences (Arrays)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0000"/>
                </a:solidFill>
                <a:effectLst/>
              </a:rPr>
              <a:t>List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is a collection which is ordered and 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0000"/>
                </a:solidFill>
                <a:effectLst/>
              </a:rPr>
              <a:t>Tuple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is a collection which is ordered and unchangeable.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0000"/>
                </a:solidFill>
                <a:effectLst/>
              </a:rPr>
              <a:t>Set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is a collection which is unordered and unindexed. No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0000"/>
                </a:solidFill>
                <a:effectLst/>
              </a:rPr>
              <a:t>Dictionary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is a collection which is unordered, changeable and indexed. No duplicate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078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F357D35-3E3E-4EC7-B3AE-C106ABB7D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334D921-DCE6-4D92-987F-D98C93F1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E4D942F-489D-4A7B-8983-94254348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8F0F547-5526-40CC-8397-442101C26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93BD913-0EB6-48A4-B22A-6A4DE0898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C6028-001D-46CC-AD97-D86D38EE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+mj-lt"/>
              </a:rPr>
              <a:t>List Structures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BEB3BE9-A47E-4939-B9A2-7839FE7C4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1" r="1" b="1830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67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2EF92-D55F-487C-9301-8018633C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62519"/>
            <a:ext cx="6422849" cy="1227364"/>
          </a:xfrm>
        </p:spPr>
        <p:txBody>
          <a:bodyPr>
            <a:normAutofit/>
          </a:bodyPr>
          <a:lstStyle/>
          <a:p>
            <a:r>
              <a:rPr lang="en-IN" dirty="0"/>
              <a:t>List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F2EB5-BF2D-4266-A460-9E83B009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409904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 A list is a linear data structure, meaning that its elements have a linear ordering. That is, there is a first element, a second element, and so on.</a:t>
            </a:r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C59EDF-5A1E-404D-B55D-8AEA5D8D6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xmlns="" id="{FEE0385D-4151-43AA-9C6B-0365E1031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1042" y="557784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28E47CE-E5C0-4DBD-B115-CD127B76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791" y="876201"/>
            <a:ext cx="2701245" cy="5102352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B65238-4FE4-48F4-99B5-D7E5E58C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7" y="2471960"/>
            <a:ext cx="5793031" cy="40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752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xmlns="" id="{DFDA47BC-3069-47F5-8257-24B3B1F76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553AB8-5C90-4A87-9F1A-44F3DFF7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9" y="619020"/>
            <a:ext cx="2648371" cy="33750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E95D8F-9825-4222-8846-E3461598C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7A3A8-8FE2-4396-9798-39359BF1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+mj-lt"/>
              </a:rPr>
              <a:t>Common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B87EC-EA18-49AD-AA91-8D36990D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>
                <a:solidFill>
                  <a:srgbClr val="E7E6E6"/>
                </a:solidFill>
              </a:rPr>
              <a:t>Operations commonly performed on lists include retrieve, update, insert, remove, and append.</a:t>
            </a:r>
          </a:p>
        </p:txBody>
      </p:sp>
      <p:pic>
        <p:nvPicPr>
          <p:cNvPr id="4" name="Picture 3" descr="A screenshot of a cellphone&#10;&#10;Description automatically generated">
            <a:extLst>
              <a:ext uri="{FF2B5EF4-FFF2-40B4-BE49-F238E27FC236}">
                <a16:creationId xmlns:a16="http://schemas.microsoft.com/office/drawing/2014/main" xmlns="" id="{C0FBA2DC-F939-45EE-B579-4E9A801B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706228"/>
            <a:ext cx="2659472" cy="3200643"/>
          </a:xfrm>
          <a:prstGeom prst="rect">
            <a:avLst/>
          </a:prstGeom>
        </p:spPr>
      </p:pic>
      <p:pic>
        <p:nvPicPr>
          <p:cNvPr id="6" name="Picture 5" descr="A screenshot of a cellphone&#10;&#10;Description automatically generated">
            <a:extLst>
              <a:ext uri="{FF2B5EF4-FFF2-40B4-BE49-F238E27FC236}">
                <a16:creationId xmlns:a16="http://schemas.microsoft.com/office/drawing/2014/main" xmlns="" id="{FF98D72C-FA9A-478A-8D6A-70E7A479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3" y="429658"/>
            <a:ext cx="2646677" cy="375378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42B920A-73AD-402A-8EEF-B88E1A939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0C9EB70-BC82-414A-BF8D-AD7FC6727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FEC8DE1-F6D8-464F-AF40-D058EA8AB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9" y="732683"/>
            <a:ext cx="2648372" cy="3192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217665F-0036-444A-8D4A-33AF36A36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515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4E258-783F-4624-8CAC-01E911ED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71"/>
            <a:ext cx="10515600" cy="1325563"/>
          </a:xfrm>
        </p:spPr>
        <p:txBody>
          <a:bodyPr/>
          <a:lstStyle/>
          <a:p>
            <a:r>
              <a:rPr lang="en-IN" dirty="0"/>
              <a:t>List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A7E1E-BCC6-4C57-A793-160C6EF1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A  list traversal is a means of accessing, one-by-one, the elements of a list either from first to last or last to first element.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E9CCBA-23A6-4C74-AB91-73B632D1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4" y="2685988"/>
            <a:ext cx="3795712" cy="3930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931B6E-347E-4898-992C-E2432E70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2721399"/>
            <a:ext cx="3286124" cy="38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280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59CCA-72A9-4663-956E-AD17855E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dirty="0"/>
              <a:t>MCQs: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B751D-D2FB-4371-A93E-23D5054D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192696"/>
            <a:ext cx="11383617" cy="544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What would be the range of index values for a list of 10 elements? </a:t>
            </a:r>
          </a:p>
          <a:p>
            <a:pPr marL="0" indent="0">
              <a:buNone/>
            </a:pPr>
            <a:r>
              <a:rPr lang="en-US" sz="2400" dirty="0"/>
              <a:t>     (a) 0–9     (b) 0–10        (c)	 1–10 </a:t>
            </a:r>
          </a:p>
          <a:p>
            <a:pPr marL="0" indent="0">
              <a:buNone/>
            </a:pPr>
            <a:r>
              <a:rPr lang="en-US" sz="2400" dirty="0"/>
              <a:t>2. Which one of the following is NOT a common operation on lists? </a:t>
            </a:r>
          </a:p>
          <a:p>
            <a:pPr marL="0" indent="0">
              <a:buNone/>
            </a:pPr>
            <a:r>
              <a:rPr lang="en-US" sz="2400" dirty="0"/>
              <a:t>     (a) access   (b) replace   (c) interleave  (d) append   (e) insert  (f ) delete </a:t>
            </a:r>
          </a:p>
          <a:p>
            <a:pPr marL="0" indent="0">
              <a:buNone/>
            </a:pPr>
            <a:r>
              <a:rPr lang="en-US" sz="2400" dirty="0"/>
              <a:t>3. Which of the following would be the resulting list after inserting the value 50 at index 2?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(a)			(b)			(c)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06C454-ACCF-4CED-B888-1EC79CE0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98" y="3563408"/>
            <a:ext cx="1380786" cy="159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7A2DA6-A3A9-4DA9-B351-2F27BCFC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50" y="4827753"/>
            <a:ext cx="1069148" cy="173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054357-AD8A-4477-8F14-EBEECC65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458" y="4777546"/>
            <a:ext cx="1069147" cy="159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6028DE3-4787-44C4-88D7-56DF6D2A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653" y="4705852"/>
            <a:ext cx="1069147" cy="17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501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59CCA-72A9-4663-956E-AD17855E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dirty="0"/>
              <a:t>MCQs: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B751D-D2FB-4371-A93E-23D5054D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192696"/>
            <a:ext cx="11383617" cy="544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What would be the range of index values for a list of 10 elements? </a:t>
            </a:r>
          </a:p>
          <a:p>
            <a:pPr marL="0" indent="0">
              <a:buNone/>
            </a:pPr>
            <a:r>
              <a:rPr lang="en-US" sz="2400" b="1" dirty="0"/>
              <a:t>     (a) 0–9     </a:t>
            </a:r>
            <a:r>
              <a:rPr lang="en-US" sz="2400" dirty="0"/>
              <a:t>(b) 0–10        (c)	 1–10 </a:t>
            </a:r>
          </a:p>
          <a:p>
            <a:pPr marL="0" indent="0">
              <a:buNone/>
            </a:pPr>
            <a:r>
              <a:rPr lang="en-US" sz="2400" dirty="0"/>
              <a:t>2. Which one of the following is NOT a common operation on lists? </a:t>
            </a:r>
          </a:p>
          <a:p>
            <a:pPr marL="0" indent="0">
              <a:buNone/>
            </a:pPr>
            <a:r>
              <a:rPr lang="en-US" sz="2400" dirty="0"/>
              <a:t>     (a) access   (b) replace   </a:t>
            </a:r>
            <a:r>
              <a:rPr lang="en-US" sz="2400" b="1" dirty="0"/>
              <a:t>(c) interleave</a:t>
            </a:r>
            <a:r>
              <a:rPr lang="en-US" sz="2400" dirty="0"/>
              <a:t>  (d) append   (e) insert  (f ) delete </a:t>
            </a:r>
          </a:p>
          <a:p>
            <a:pPr marL="0" indent="0">
              <a:buNone/>
            </a:pPr>
            <a:r>
              <a:rPr lang="en-US" sz="2400" dirty="0"/>
              <a:t>3. Which of the following would be the resulting list after inserting the value 50 at index 2?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(a)			</a:t>
            </a:r>
            <a:r>
              <a:rPr lang="en-US" sz="2400" b="1" dirty="0"/>
              <a:t>(b)</a:t>
            </a:r>
            <a:r>
              <a:rPr lang="en-US" sz="2400" dirty="0"/>
              <a:t>			(c)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06C454-ACCF-4CED-B888-1EC79CE0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98" y="3563408"/>
            <a:ext cx="1380786" cy="159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7A2DA6-A3A9-4DA9-B351-2F27BCFC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50" y="4827753"/>
            <a:ext cx="1069148" cy="173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054357-AD8A-4477-8F14-EBEECC65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458" y="4777546"/>
            <a:ext cx="1069147" cy="159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6028DE3-4787-44C4-88D7-56DF6D2A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653" y="4705852"/>
            <a:ext cx="1069147" cy="17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40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956EF-8A55-41A0-AC23-1E49A05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90"/>
            <a:ext cx="10515600" cy="941250"/>
          </a:xfrm>
        </p:spPr>
        <p:txBody>
          <a:bodyPr/>
          <a:lstStyle/>
          <a:p>
            <a:r>
              <a:rPr lang="en-IN" dirty="0"/>
              <a:t>Lists (Sequences) in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42E1F-B820-4B75-BBE5-C1B7458A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82" y="1152940"/>
            <a:ext cx="11335579" cy="5339935"/>
          </a:xfrm>
        </p:spPr>
        <p:txBody>
          <a:bodyPr>
            <a:normAutofit/>
          </a:bodyPr>
          <a:lstStyle/>
          <a:p>
            <a:r>
              <a:rPr lang="en-US" sz="2600" dirty="0"/>
              <a:t>A </a:t>
            </a:r>
            <a:r>
              <a:rPr lang="en-US" sz="2600" b="1" dirty="0"/>
              <a:t> list </a:t>
            </a:r>
            <a:r>
              <a:rPr lang="en-US" sz="2600" dirty="0"/>
              <a:t>in Python is a mutable linear data structure, denoted by a comma-separated list of elements within square brackets, allowing mixed-type elements. </a:t>
            </a:r>
            <a:r>
              <a:rPr lang="en-US" sz="2600" i="1" dirty="0"/>
              <a:t>Mutable</a:t>
            </a:r>
            <a:r>
              <a:rPr lang="en-US" sz="2600" dirty="0"/>
              <a:t> means that the contents of the list may be altered.</a:t>
            </a:r>
          </a:p>
          <a:p>
            <a:endParaRPr lang="en-US" sz="800" dirty="0"/>
          </a:p>
          <a:p>
            <a:r>
              <a:rPr lang="en-US" sz="2600" dirty="0"/>
              <a:t>Elements are indexed from 0 to n-1 , where n is number of elements in the list.</a:t>
            </a:r>
            <a:endParaRPr lang="en-US" sz="2600" b="1" dirty="0"/>
          </a:p>
          <a:p>
            <a:r>
              <a:rPr lang="en-US" sz="2400" b="1" dirty="0"/>
              <a:t>Example:  </a:t>
            </a:r>
            <a:r>
              <a:rPr lang="en-US" sz="2400" dirty="0"/>
              <a:t>[1, 2, 3], 	 	['one', 'two', 'three’], 	 	['apples', 50, True] 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400" dirty="0"/>
              <a:t>An  empty list is denoted by an empty pair of square brackets, [].</a:t>
            </a:r>
          </a:p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Negative indexing,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i.e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-1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and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-2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refers to the last and second last items. Ex.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[-1]=3,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[-2] = 2.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Range Search : </a:t>
            </a:r>
            <a:r>
              <a:rPr lang="en-US" altLang="en-US" sz="2200" dirty="0" err="1">
                <a:solidFill>
                  <a:srgbClr val="000000"/>
                </a:solidFill>
              </a:rPr>
              <a:t>lst</a:t>
            </a:r>
            <a:r>
              <a:rPr lang="en-US" altLang="en-US" sz="2200" dirty="0">
                <a:solidFill>
                  <a:srgbClr val="000000"/>
                </a:solidFill>
              </a:rPr>
              <a:t>[0:2] = [1, 2]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091C99-9E8D-4073-B29D-D405F126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06" y="3675808"/>
            <a:ext cx="8699607" cy="11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106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882</Words>
  <Application>Microsoft Office PowerPoint</Application>
  <PresentationFormat>Custom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Computational Thinking with Programming</vt:lpstr>
      <vt:lpstr>Python Collections/Sequences (Arrays)</vt:lpstr>
      <vt:lpstr>List Structures</vt:lpstr>
      <vt:lpstr>List Structures</vt:lpstr>
      <vt:lpstr>Common List Operations</vt:lpstr>
      <vt:lpstr>List Traversal</vt:lpstr>
      <vt:lpstr>MCQs: Answers</vt:lpstr>
      <vt:lpstr>MCQs: Answers</vt:lpstr>
      <vt:lpstr>Lists (Sequences) in Python </vt:lpstr>
      <vt:lpstr>List  Modification Operations in Python</vt:lpstr>
      <vt:lpstr>Tuples</vt:lpstr>
      <vt:lpstr>What will happen?</vt:lpstr>
      <vt:lpstr>Sequences and Sequence Operations in Python</vt:lpstr>
      <vt:lpstr>What Will Happen ?</vt:lpstr>
      <vt:lpstr>Nested Lists</vt:lpstr>
      <vt:lpstr>Exercise (Consider the Previous List)</vt:lpstr>
      <vt:lpstr>What will happen?</vt:lpstr>
      <vt:lpstr>MCQs</vt:lpstr>
      <vt:lpstr>MCQs: 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Dr. Vijaypal Singh Rathor</dc:creator>
  <cp:lastModifiedBy>user</cp:lastModifiedBy>
  <cp:revision>24</cp:revision>
  <dcterms:created xsi:type="dcterms:W3CDTF">2020-08-17T12:02:47Z</dcterms:created>
  <dcterms:modified xsi:type="dcterms:W3CDTF">2020-08-27T09:27:33Z</dcterms:modified>
</cp:coreProperties>
</file>