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455" r:id="rId3"/>
    <p:sldId id="454" r:id="rId4"/>
    <p:sldId id="456" r:id="rId5"/>
    <p:sldId id="457" r:id="rId6"/>
    <p:sldId id="458" r:id="rId7"/>
    <p:sldId id="459" r:id="rId8"/>
    <p:sldId id="460" r:id="rId9"/>
    <p:sldId id="461" r:id="rId10"/>
    <p:sldId id="259" r:id="rId11"/>
    <p:sldId id="260" r:id="rId12"/>
    <p:sldId id="261" r:id="rId13"/>
    <p:sldId id="262" r:id="rId14"/>
    <p:sldId id="263" r:id="rId15"/>
    <p:sldId id="264" r:id="rId16"/>
    <p:sldId id="266" r:id="rId17"/>
    <p:sldId id="267" r:id="rId18"/>
    <p:sldId id="268" r:id="rId19"/>
    <p:sldId id="269" r:id="rId20"/>
    <p:sldId id="272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5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C776A-CEE8-4DF2-847A-05D471C6078B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63113-B0E3-4BB6-9BAD-6EEA6FA8F5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40540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1220BC-FE02-4F30-83DB-3E0B2303D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1AA10C-A59D-48AF-9632-811512DCA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71D6D4-CF52-4305-BB13-7BD8B40B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95D00E-72A0-4B17-B690-738C2A86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751DAD-F90F-4108-BB5B-791F1044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37775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1B2D05-109A-40F1-91DE-FACEBC89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43DB8E4-4116-455D-A7CC-2EB506229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8D48FD-9E48-4D00-953F-DCD22FD2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58F46A-2FF2-4977-9660-74C2E0C3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D71E1E-43A7-4DB0-B525-541B9ABC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56817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873E2D2-1C0D-49D6-87A2-02B506FB5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579126D-A3A1-42CD-8EC6-C7428148D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FD21AA-6E0F-4F86-82B7-F35CF486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6E0CE6-02BC-4218-A79E-8485B06F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D6E781-A5AE-4969-97DC-2EC8BCAA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8844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3CF41-9D79-4837-AF29-1AB571A9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3A59E8-D057-4651-B4D0-A0F8C3459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D6124C-9E9A-47BD-B987-6546EE60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24F95E-B6E4-4189-B7B2-C55F3FE7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D3105A-C7FE-4A6A-8132-AF4F0F8E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4600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7B7460-1B3B-4B87-A96E-6C5A8878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2E89B1-8C0D-48B5-9B3F-887378145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73C938-3109-4F44-93E8-20036679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BC6A85-65EF-4D66-B65E-1C096548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5CCCAF-F2F5-4446-B9F8-B6F74E6B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97926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71EA9A-5C16-4648-8E44-BD4AC652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C5FE4B-ECD6-42B7-BCC6-9F349143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ED146E3-CB8C-4528-9A8D-A6D1589EA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C1A7AEC-6DE6-48FB-8812-D7D12877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7A49785-B820-474B-868E-079C95DB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C331C86-6AAE-4DA1-A737-F1C7513E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80789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6DEBF6-8152-4E20-8FBA-6F37856C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127B15-95D0-4229-B8E6-1D119FEF9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8EEDA31-1808-4048-B904-0295AE0AA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2716F23-72A7-46DE-818B-9444A7728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8B259F3-25C2-42CF-AAE1-1030F29A6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EBB9205-2CF3-4986-A1FB-5AF3E7E9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821FFD8-C0C6-4960-94F8-43771A09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E3DE940-E26B-48B6-A2D0-7939F125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58732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471963-6B5C-49E0-A775-ADF750B0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3B04A51-54E5-4DB9-957E-BE5EC470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F583E67-008A-43DB-B6D6-948C5DE2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DB4B2-DE9A-4B86-BBDB-823D0CA7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74495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86E2EFE-9572-4AF2-8ACC-07239F364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A58553D-8C4D-4549-B6EA-29F30420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3ED2B49-5A07-4331-BD47-F1BB11BB7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57224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C1E38C-E5D1-428D-B128-8125FA4D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37D322-447A-4451-B9AF-27CF869B1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79D1302-CD97-45D5-BAFF-52A7D2CE9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1234842-3C71-44F9-806B-C1D065CC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AC8A9CA-B968-46D3-8AA2-A961A445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DC6F54-E49F-4724-B05B-9E4C952D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92548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68399A-D39E-4B4A-94C6-888C7D631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B5953B9-ACDD-491D-89BE-C2EA3AE91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2FF249C-12F9-4CBB-A891-106A5D3DC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EABC8B7-C38A-4CE8-B53E-204E2E94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2B990DA-A200-4851-800C-E705C2E8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553A10-26E6-46E0-AF64-DF51CC6C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11631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A7811A3-682C-432F-ADAA-7D241F85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8C53F7-40B0-48C6-82B5-328C32C69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436B9F-C113-45A4-940B-855C46636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90265-0DFE-44E1-8D1B-F390B0424687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58A95B-D3C6-4225-BB4C-CF97DBE77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C47FD6-8C30-4215-A723-CDD25733F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976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accent1">
              <a:lumMod val="50000"/>
            </a:schemeClr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0D0FA3-95AB-472E-9F1D-F1DA7D57C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sz="4400" dirty="0">
                <a:solidFill>
                  <a:srgbClr val="FFFF00"/>
                </a:solidFill>
              </a:rPr>
              <a:t>Computational Thinking with Programming</a:t>
            </a:r>
            <a:endParaRPr lang="en-IN" sz="4400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AB2D791-4AA6-42EA-AA66-CD4691B97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652" y="3548091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3200" dirty="0"/>
              <a:t>Fall 2019</a:t>
            </a:r>
            <a:endParaRPr lang="en-IN" sz="3200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401FA2DB-B09B-4E8E-997E-BACD4216CC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5632" b="7701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xmlns="" id="{E126E481-B945-4179-BD79-05E96E9B29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14A3DF37-2126-48A8-AAC5-6A6D5E2052EE}"/>
              </a:ext>
            </a:extLst>
          </p:cNvPr>
          <p:cNvGrpSpPr/>
          <p:nvPr/>
        </p:nvGrpSpPr>
        <p:grpSpPr>
          <a:xfrm>
            <a:off x="10331617" y="5264105"/>
            <a:ext cx="1600182" cy="914401"/>
            <a:chOff x="1106668" y="5356884"/>
            <a:chExt cx="1844621" cy="105715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8D0247E0-36B7-4FE9-A5FA-11025BCA8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9514" t="6380" r="19905" b="6380"/>
            <a:stretch/>
          </p:blipFill>
          <p:spPr>
            <a:xfrm>
              <a:off x="2175374" y="5889836"/>
              <a:ext cx="515637" cy="52420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B55AF961-1735-4C40-AF8E-B64262C04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511610" y="5872330"/>
              <a:ext cx="529031" cy="52903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4B07A75B-DBFB-47A6-A7BF-55C660EB36AF}"/>
                </a:ext>
              </a:extLst>
            </p:cNvPr>
            <p:cNvSpPr txBox="1"/>
            <p:nvPr/>
          </p:nvSpPr>
          <p:spPr>
            <a:xfrm>
              <a:off x="1106668" y="5356884"/>
              <a:ext cx="1844621" cy="462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dirty="0"/>
                <a:t>@</a:t>
              </a:r>
              <a:r>
                <a:rPr lang="en-IN" sz="2000" b="1" dirty="0" err="1"/>
                <a:t>csebennett</a:t>
              </a:r>
              <a:endParaRPr lang="en-IN" sz="2000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617F8F65-E48E-482C-A557-2E2EDF648DEE}"/>
              </a:ext>
            </a:extLst>
          </p:cNvPr>
          <p:cNvGrpSpPr/>
          <p:nvPr/>
        </p:nvGrpSpPr>
        <p:grpSpPr>
          <a:xfrm>
            <a:off x="8506358" y="5264106"/>
            <a:ext cx="1728422" cy="895286"/>
            <a:chOff x="9289360" y="5383814"/>
            <a:chExt cx="1992450" cy="103505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42E57206-30AA-4B95-8FF3-EEB013F80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6862" t="4764" r="18925" b="7198"/>
            <a:stretch/>
          </p:blipFill>
          <p:spPr>
            <a:xfrm>
              <a:off x="9868196" y="5889836"/>
              <a:ext cx="526177" cy="52903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B0A41045-AA0C-4439-97FF-355E5F356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06003" y="5884201"/>
              <a:ext cx="529032" cy="52903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D1CC325B-D279-4B31-AC5E-A3A1A2DA2964}"/>
                </a:ext>
              </a:extLst>
            </p:cNvPr>
            <p:cNvSpPr txBox="1"/>
            <p:nvPr/>
          </p:nvSpPr>
          <p:spPr>
            <a:xfrm>
              <a:off x="9289360" y="5383814"/>
              <a:ext cx="1992450" cy="462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dirty="0"/>
                <a:t>@</a:t>
              </a:r>
              <a:r>
                <a:rPr lang="en-IN" sz="2000" b="1" dirty="0" err="1"/>
                <a:t>cse_bennett</a:t>
              </a:r>
              <a:endParaRPr lang="en-IN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924677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65C59-751C-46D8-96CB-3417DE7A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a new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4BAC0A-D4F4-4481-AE72-4879BCE9C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# empty list					</a:t>
            </a:r>
            <a:r>
              <a:rPr lang="en-IN" sz="2400" dirty="0" err="1"/>
              <a:t>my_list</a:t>
            </a:r>
            <a:r>
              <a:rPr lang="en-IN" sz="2400" dirty="0"/>
              <a:t> = [[1,2,3], [8, 4, 6], [6,6,7]]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my_list</a:t>
            </a:r>
            <a:r>
              <a:rPr lang="en-IN" dirty="0"/>
              <a:t> = []</a:t>
            </a:r>
          </a:p>
          <a:p>
            <a:endParaRPr lang="en-IN" dirty="0"/>
          </a:p>
          <a:p>
            <a:r>
              <a:rPr lang="en-IN" dirty="0"/>
              <a:t># list of integers</a:t>
            </a:r>
          </a:p>
          <a:p>
            <a:pPr marL="0" indent="0">
              <a:buNone/>
            </a:pPr>
            <a:r>
              <a:rPr lang="en-IN" dirty="0" err="1"/>
              <a:t>my_list</a:t>
            </a:r>
            <a:r>
              <a:rPr lang="en-IN" dirty="0"/>
              <a:t> = [1, 2, 3]</a:t>
            </a:r>
          </a:p>
          <a:p>
            <a:endParaRPr lang="en-IN" dirty="0"/>
          </a:p>
          <a:p>
            <a:r>
              <a:rPr lang="en-IN" dirty="0"/>
              <a:t># list with mixed datatypes</a:t>
            </a:r>
          </a:p>
          <a:p>
            <a:pPr marL="0" indent="0">
              <a:buNone/>
            </a:pPr>
            <a:r>
              <a:rPr lang="en-IN" dirty="0" err="1"/>
              <a:t>my_list</a:t>
            </a:r>
            <a:r>
              <a:rPr lang="en-IN" dirty="0"/>
              <a:t> = [1, "Hello", 3.4]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nested list</a:t>
            </a:r>
          </a:p>
          <a:p>
            <a:pPr marL="0" indent="0">
              <a:buNone/>
            </a:pPr>
            <a:r>
              <a:rPr lang="en-IN" dirty="0" err="1"/>
              <a:t>my_list</a:t>
            </a:r>
            <a:r>
              <a:rPr lang="en-IN" dirty="0"/>
              <a:t> = [[1,2,3], [8, 4, 6], [6,6,7]]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03856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6AA21D-4276-4117-944A-7ADDD075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A List/ List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395B1D-66DD-4BA2-B206-C6258ED76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675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err="1"/>
              <a:t>my_list</a:t>
            </a:r>
            <a:r>
              <a:rPr lang="en-IN" dirty="0"/>
              <a:t> = ['</a:t>
            </a:r>
            <a:r>
              <a:rPr lang="en-IN" dirty="0" err="1"/>
              <a:t>p','r','o','b','e</a:t>
            </a:r>
            <a:r>
              <a:rPr lang="en-IN" dirty="0"/>
              <a:t>’]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my_list</a:t>
            </a:r>
            <a:r>
              <a:rPr lang="en-IN" dirty="0"/>
              <a:t>[0])</a:t>
            </a:r>
          </a:p>
          <a:p>
            <a:pPr marL="0" indent="0">
              <a:buNone/>
            </a:pPr>
            <a:r>
              <a:rPr lang="en-IN" dirty="0"/>
              <a:t># Output: p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my_list</a:t>
            </a:r>
            <a:r>
              <a:rPr lang="en-IN" dirty="0"/>
              <a:t>[2])</a:t>
            </a:r>
          </a:p>
          <a:p>
            <a:pPr marL="0" indent="0">
              <a:buNone/>
            </a:pPr>
            <a:r>
              <a:rPr lang="en-IN" dirty="0"/>
              <a:t># Output: o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my_list</a:t>
            </a:r>
            <a:r>
              <a:rPr lang="en-IN" dirty="0"/>
              <a:t>[4])</a:t>
            </a:r>
          </a:p>
          <a:p>
            <a:pPr marL="0" indent="0">
              <a:buNone/>
            </a:pPr>
            <a:r>
              <a:rPr lang="en-IN" dirty="0"/>
              <a:t>Output: e</a:t>
            </a:r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C0D926B5-2FF5-4973-8BC1-23073B348617}"/>
              </a:ext>
            </a:extLst>
          </p:cNvPr>
          <p:cNvSpPr txBox="1">
            <a:spLocks/>
          </p:cNvSpPr>
          <p:nvPr/>
        </p:nvSpPr>
        <p:spPr>
          <a:xfrm>
            <a:off x="5651091" y="1825625"/>
            <a:ext cx="41467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22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IN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rint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(</a:t>
            </a:r>
            <a:r>
              <a:rPr kumimoji="0" lang="en-IN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my_list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[4.5])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# Error! Only integer can be used for indexing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# Nested List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n_list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= ["Happy", [2,0,1,5]]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print(</a:t>
            </a:r>
            <a:r>
              <a:rPr kumimoji="0" lang="en-IN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n_list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[0][1])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# Output: 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print(</a:t>
            </a:r>
            <a:r>
              <a:rPr kumimoji="0" lang="en-IN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n_list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[1][3])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# Output: 5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4355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398B14-DBD5-48E8-B745-7159E52C1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Negative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C825B3-8062-4186-9C86-B34BA9FAF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my_list</a:t>
            </a:r>
            <a:r>
              <a:rPr lang="en-IN" dirty="0"/>
              <a:t> = ['</a:t>
            </a:r>
            <a:r>
              <a:rPr lang="en-IN" dirty="0" err="1"/>
              <a:t>p','r','o','b','e</a:t>
            </a:r>
            <a:r>
              <a:rPr lang="en-IN" dirty="0"/>
              <a:t>’]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my_list</a:t>
            </a:r>
            <a:r>
              <a:rPr lang="en-IN" dirty="0"/>
              <a:t>[-1])</a:t>
            </a:r>
          </a:p>
          <a:p>
            <a:pPr marL="0" indent="0">
              <a:buNone/>
            </a:pPr>
            <a:r>
              <a:rPr lang="en-IN" dirty="0"/>
              <a:t># Output: 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my_list</a:t>
            </a:r>
            <a:r>
              <a:rPr lang="en-IN" dirty="0"/>
              <a:t>[-5])</a:t>
            </a:r>
          </a:p>
          <a:p>
            <a:pPr marL="0" indent="0">
              <a:buNone/>
            </a:pPr>
            <a:r>
              <a:rPr lang="en-IN" dirty="0"/>
              <a:t># Output: p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49445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556848-DECD-41D6-8A75-FEB34CF5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C79DE2-A883-4382-963B-E61A66847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err="1"/>
              <a:t>my_list</a:t>
            </a:r>
            <a:r>
              <a:rPr lang="en-IN" dirty="0"/>
              <a:t> = [3, 4, 2, 5, 6, 8, 9, 1, 5, 7, 0, 11, 45, 32, 90]</a:t>
            </a:r>
          </a:p>
          <a:p>
            <a:pPr marL="0" indent="0">
              <a:buNone/>
            </a:pPr>
            <a:r>
              <a:rPr lang="en-IN" dirty="0"/>
              <a:t># print elements 3rd to 5</a:t>
            </a:r>
            <a:r>
              <a:rPr lang="en-IN" baseline="30000" dirty="0"/>
              <a:t>th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my_list</a:t>
            </a:r>
            <a:r>
              <a:rPr lang="en-IN" dirty="0"/>
              <a:t>[2:5])</a:t>
            </a:r>
          </a:p>
          <a:p>
            <a:pPr marL="0" indent="0">
              <a:buNone/>
            </a:pPr>
            <a:r>
              <a:rPr lang="en-IN" dirty="0"/>
              <a:t># elements beginning to 4</a:t>
            </a:r>
            <a:r>
              <a:rPr lang="en-IN" baseline="30000" dirty="0"/>
              <a:t>th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my_list</a:t>
            </a:r>
            <a:r>
              <a:rPr lang="en-IN" dirty="0"/>
              <a:t>[:4])</a:t>
            </a:r>
          </a:p>
          <a:p>
            <a:pPr marL="0" indent="0">
              <a:buNone/>
            </a:pPr>
            <a:r>
              <a:rPr lang="en-IN" dirty="0"/>
              <a:t># elements 6th to end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my_list</a:t>
            </a:r>
            <a:r>
              <a:rPr lang="en-IN" dirty="0"/>
              <a:t>[5:])</a:t>
            </a:r>
          </a:p>
          <a:p>
            <a:pPr marL="0" indent="0">
              <a:buNone/>
            </a:pPr>
            <a:r>
              <a:rPr lang="en-IN" dirty="0"/>
              <a:t># elements beginning to end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my_list</a:t>
            </a:r>
            <a:r>
              <a:rPr lang="en-IN" dirty="0"/>
              <a:t>[:])</a:t>
            </a:r>
          </a:p>
        </p:txBody>
      </p:sp>
    </p:spTree>
    <p:extLst>
      <p:ext uri="{BB962C8B-B14F-4D97-AF65-F5344CB8AC3E}">
        <p14:creationId xmlns:p14="http://schemas.microsoft.com/office/powerpoint/2010/main" xmlns="" val="2119415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B8D392-E4E7-4258-8921-708157237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Change elements to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E52F-762E-4C30-B537-E47455CCE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err="1"/>
              <a:t>my_list</a:t>
            </a:r>
            <a:r>
              <a:rPr lang="en-IN" dirty="0"/>
              <a:t> = [2, 4, 6, 8]</a:t>
            </a:r>
          </a:p>
          <a:p>
            <a:pPr marL="0" indent="0">
              <a:buNone/>
            </a:pPr>
            <a:r>
              <a:rPr lang="en-IN" dirty="0"/>
              <a:t># change the 1st item    </a:t>
            </a:r>
          </a:p>
          <a:p>
            <a:pPr marL="0" indent="0">
              <a:buNone/>
            </a:pPr>
            <a:r>
              <a:rPr lang="en-IN" dirty="0" err="1"/>
              <a:t>my_list</a:t>
            </a:r>
            <a:r>
              <a:rPr lang="en-IN" dirty="0"/>
              <a:t>[0] = 1            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my_list</a:t>
            </a:r>
            <a:r>
              <a:rPr lang="en-IN" dirty="0"/>
              <a:t> )</a:t>
            </a:r>
          </a:p>
          <a:p>
            <a:pPr marL="0" indent="0">
              <a:buNone/>
            </a:pPr>
            <a:r>
              <a:rPr lang="en-IN" dirty="0"/>
              <a:t># Output: [1, 4, 6, 8]</a:t>
            </a:r>
          </a:p>
          <a:p>
            <a:pPr marL="0" indent="0">
              <a:buNone/>
            </a:pPr>
            <a:r>
              <a:rPr lang="en-IN" dirty="0"/>
              <a:t># change 2nd to 4th items</a:t>
            </a:r>
          </a:p>
          <a:p>
            <a:pPr marL="0" indent="0">
              <a:buNone/>
            </a:pPr>
            <a:r>
              <a:rPr lang="en-IN" dirty="0" err="1"/>
              <a:t>my_list</a:t>
            </a:r>
            <a:r>
              <a:rPr lang="en-IN" dirty="0"/>
              <a:t>[1:4] = [3, 5, 7]  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my_list</a:t>
            </a:r>
            <a:r>
              <a:rPr lang="en-IN" dirty="0"/>
              <a:t> ) </a:t>
            </a:r>
          </a:p>
          <a:p>
            <a:pPr marL="0" indent="0">
              <a:buNone/>
            </a:pPr>
            <a:r>
              <a:rPr lang="en-IN" dirty="0"/>
              <a:t># Output: [1, 3, 5, 7]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39473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641F18-0EF9-40E1-A242-5A3AB746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element in the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510FED-CDEC-4B49-9E4B-8D127B26E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odd = [1, 3, 5]</a:t>
            </a:r>
          </a:p>
          <a:p>
            <a:pPr marL="0" indent="0">
              <a:buNone/>
            </a:pPr>
            <a:r>
              <a:rPr lang="en-IN" dirty="0" err="1"/>
              <a:t>odd.append</a:t>
            </a:r>
            <a:r>
              <a:rPr lang="en-IN" dirty="0"/>
              <a:t>(7)</a:t>
            </a:r>
          </a:p>
          <a:p>
            <a:pPr marL="0" indent="0">
              <a:buNone/>
            </a:pPr>
            <a:r>
              <a:rPr lang="en-IN" dirty="0"/>
              <a:t>print(odd)</a:t>
            </a:r>
          </a:p>
          <a:p>
            <a:pPr marL="0" indent="0">
              <a:buNone/>
            </a:pPr>
            <a:r>
              <a:rPr lang="en-IN" dirty="0"/>
              <a:t># Output: [1, 3, 5, 7]</a:t>
            </a:r>
          </a:p>
          <a:p>
            <a:pPr marL="0" indent="0">
              <a:buNone/>
            </a:pPr>
            <a:r>
              <a:rPr lang="en-IN" dirty="0" err="1"/>
              <a:t>odd.extend</a:t>
            </a:r>
            <a:r>
              <a:rPr lang="en-IN" dirty="0"/>
              <a:t>([9, 11, 13])</a:t>
            </a:r>
          </a:p>
          <a:p>
            <a:pPr marL="0" indent="0">
              <a:buNone/>
            </a:pPr>
            <a:r>
              <a:rPr lang="en-IN" dirty="0"/>
              <a:t>print(odd) </a:t>
            </a:r>
          </a:p>
          <a:p>
            <a:pPr marL="0" indent="0">
              <a:buNone/>
            </a:pPr>
            <a:r>
              <a:rPr lang="en-IN" dirty="0"/>
              <a:t># Output: [1, 3, 5, 7, 9, 11, 13]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54384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F1BA9B-29D3-4686-AAE4-ADFE0FD4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 an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1917D3-F811-41AB-AA1C-D02EBBFAD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4697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odd = [1, 9]</a:t>
            </a:r>
          </a:p>
          <a:p>
            <a:pPr marL="0" indent="0">
              <a:buNone/>
            </a:pPr>
            <a:r>
              <a:rPr lang="en-IN" dirty="0" err="1"/>
              <a:t>odd.insert</a:t>
            </a:r>
            <a:r>
              <a:rPr lang="en-IN" dirty="0"/>
              <a:t>(1,3)</a:t>
            </a:r>
          </a:p>
          <a:p>
            <a:pPr marL="0" indent="0">
              <a:buNone/>
            </a:pPr>
            <a:r>
              <a:rPr lang="en-IN" dirty="0"/>
              <a:t>print(odd)</a:t>
            </a:r>
          </a:p>
          <a:p>
            <a:pPr marL="0" indent="0">
              <a:buNone/>
            </a:pPr>
            <a:r>
              <a:rPr lang="en-IN" dirty="0"/>
              <a:t># Output: [1, 3, 9] </a:t>
            </a:r>
          </a:p>
          <a:p>
            <a:pPr marL="0" indent="0">
              <a:buNone/>
            </a:pPr>
            <a:r>
              <a:rPr lang="en-IN" dirty="0"/>
              <a:t>odd[2:2] = [5, 7]</a:t>
            </a:r>
          </a:p>
          <a:p>
            <a:pPr marL="0" indent="0">
              <a:buNone/>
            </a:pPr>
            <a:r>
              <a:rPr lang="en-IN" dirty="0"/>
              <a:t>print(odd)</a:t>
            </a:r>
          </a:p>
          <a:p>
            <a:pPr marL="0" indent="0">
              <a:buNone/>
            </a:pPr>
            <a:r>
              <a:rPr lang="en-IN" dirty="0"/>
              <a:t># Output: [1, 3, 5, 7, 9]</a:t>
            </a:r>
          </a:p>
        </p:txBody>
      </p:sp>
    </p:spTree>
    <p:extLst>
      <p:ext uri="{BB962C8B-B14F-4D97-AF65-F5344CB8AC3E}">
        <p14:creationId xmlns:p14="http://schemas.microsoft.com/office/powerpoint/2010/main" xmlns="" val="3830906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959A46-F69E-491E-B21F-0BEC70D4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1B8498-952D-4EEF-AE7A-1ED9BD714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1618262"/>
            <a:ext cx="10178322" cy="48606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 err="1"/>
              <a:t>my_list</a:t>
            </a:r>
            <a:r>
              <a:rPr lang="en-IN" sz="1800" dirty="0"/>
              <a:t> = ['</a:t>
            </a:r>
            <a:r>
              <a:rPr lang="en-IN" sz="1800" dirty="0" err="1"/>
              <a:t>p','r','o','b','l','e','m</a:t>
            </a:r>
            <a:r>
              <a:rPr lang="en-IN" sz="1800" dirty="0"/>
              <a:t>’]</a:t>
            </a:r>
          </a:p>
          <a:p>
            <a:pPr marL="0" indent="0">
              <a:buNone/>
            </a:pPr>
            <a:r>
              <a:rPr lang="en-IN" sz="1800" dirty="0"/>
              <a:t># delete one item</a:t>
            </a:r>
          </a:p>
          <a:p>
            <a:pPr marL="0" indent="0">
              <a:buNone/>
            </a:pPr>
            <a:r>
              <a:rPr lang="en-IN" sz="1800" dirty="0"/>
              <a:t>del </a:t>
            </a:r>
            <a:r>
              <a:rPr lang="en-IN" sz="1800" dirty="0" err="1"/>
              <a:t>my_list</a:t>
            </a:r>
            <a:r>
              <a:rPr lang="en-IN" sz="1800" dirty="0"/>
              <a:t>[2]</a:t>
            </a:r>
          </a:p>
          <a:p>
            <a:pPr marL="0" indent="0">
              <a:buNone/>
            </a:pPr>
            <a:r>
              <a:rPr lang="en-IN" sz="1800" dirty="0"/>
              <a:t>print(</a:t>
            </a:r>
            <a:r>
              <a:rPr lang="en-IN" sz="1800" dirty="0" err="1"/>
              <a:t>my_list</a:t>
            </a:r>
            <a:r>
              <a:rPr lang="en-IN" sz="1800" dirty="0"/>
              <a:t>)</a:t>
            </a:r>
          </a:p>
          <a:p>
            <a:pPr marL="0" indent="0">
              <a:buNone/>
            </a:pPr>
            <a:r>
              <a:rPr lang="en-IN" sz="1800" dirty="0"/>
              <a:t># Output: ['p', 'r', 'b', 'l', 'e', 'm']     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# delete multiple items</a:t>
            </a:r>
          </a:p>
          <a:p>
            <a:pPr marL="0" indent="0">
              <a:buNone/>
            </a:pPr>
            <a:r>
              <a:rPr lang="en-IN" sz="1800" dirty="0"/>
              <a:t>del </a:t>
            </a:r>
            <a:r>
              <a:rPr lang="en-IN" sz="1800" dirty="0" err="1"/>
              <a:t>my_list</a:t>
            </a:r>
            <a:r>
              <a:rPr lang="en-IN" sz="1800" dirty="0"/>
              <a:t>[1:5]  </a:t>
            </a:r>
          </a:p>
          <a:p>
            <a:pPr marL="0" indent="0">
              <a:buNone/>
            </a:pPr>
            <a:r>
              <a:rPr lang="en-IN" sz="1800" dirty="0"/>
              <a:t>print(</a:t>
            </a:r>
            <a:r>
              <a:rPr lang="en-IN" sz="1800" dirty="0" err="1"/>
              <a:t>my_list</a:t>
            </a:r>
            <a:r>
              <a:rPr lang="en-IN" sz="1800" dirty="0"/>
              <a:t>)</a:t>
            </a:r>
          </a:p>
          <a:p>
            <a:pPr marL="0" indent="0">
              <a:buNone/>
            </a:pPr>
            <a:r>
              <a:rPr lang="en-IN" sz="1800" dirty="0"/>
              <a:t># Output: ['p', ‘m’]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# delete entire list</a:t>
            </a:r>
          </a:p>
          <a:p>
            <a:pPr marL="0" indent="0">
              <a:buNone/>
            </a:pPr>
            <a:r>
              <a:rPr lang="en-IN" sz="1800" dirty="0"/>
              <a:t>del </a:t>
            </a:r>
            <a:r>
              <a:rPr lang="en-IN" sz="1800" dirty="0" err="1"/>
              <a:t>my_list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xmlns="" val="1328284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82A89A-E398-4494-B211-57A1B981E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Remove an element, pop, 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37ED9B-11DD-471C-B3E7-08454073E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696" y="1812803"/>
            <a:ext cx="509065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err="1"/>
              <a:t>my_list</a:t>
            </a:r>
            <a:r>
              <a:rPr lang="en-IN" dirty="0"/>
              <a:t> = ['</a:t>
            </a:r>
            <a:r>
              <a:rPr lang="en-IN" dirty="0" err="1"/>
              <a:t>p','r','o','b','l','e','m</a:t>
            </a:r>
            <a:r>
              <a:rPr lang="en-IN" dirty="0"/>
              <a:t>’]</a:t>
            </a:r>
          </a:p>
          <a:p>
            <a:pPr marL="0" indent="0">
              <a:buNone/>
            </a:pPr>
            <a:r>
              <a:rPr lang="en-IN" dirty="0" err="1"/>
              <a:t>my_list.remove</a:t>
            </a:r>
            <a:r>
              <a:rPr lang="en-IN" dirty="0"/>
              <a:t>(‘p’)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my_list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# Output: ['r', 'o', 'b', 'l', 'e', 'm’]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my_list.pop</a:t>
            </a:r>
            <a:r>
              <a:rPr lang="en-IN" dirty="0"/>
              <a:t>(1))</a:t>
            </a:r>
          </a:p>
          <a:p>
            <a:pPr marL="0" indent="0">
              <a:buNone/>
            </a:pPr>
            <a:r>
              <a:rPr lang="en-IN" dirty="0"/>
              <a:t># Output: ‘o’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my_list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# Output: ['r', 'b', 'l', 'e', 'm’]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15301C91-A6D9-42B1-B9DB-675580FC6C08}"/>
              </a:ext>
            </a:extLst>
          </p:cNvPr>
          <p:cNvSpPr txBox="1">
            <a:spLocks/>
          </p:cNvSpPr>
          <p:nvPr/>
        </p:nvSpPr>
        <p:spPr>
          <a:xfrm>
            <a:off x="6916994" y="1825625"/>
            <a:ext cx="50906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print(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my_list.pop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())</a:t>
            </a:r>
          </a:p>
          <a:p>
            <a:pPr marL="0" indent="0">
              <a:buNone/>
              <a:defRPr/>
            </a:pPr>
            <a:r>
              <a:rPr lang="en-IN" sz="2000" dirty="0">
                <a:solidFill>
                  <a:prstClr val="black"/>
                </a:solidFill>
                <a:latin typeface="Calibri" panose="020F0502020204030204"/>
              </a:rPr>
              <a:t># Output: ‘m’</a:t>
            </a:r>
          </a:p>
          <a:p>
            <a:pPr marL="0" indent="0">
              <a:buNone/>
              <a:defRPr/>
            </a:pPr>
            <a:endParaRPr lang="en-IN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0" indent="0">
              <a:buNone/>
              <a:defRPr/>
            </a:pPr>
            <a:r>
              <a:rPr lang="en-IN" sz="2000" dirty="0">
                <a:solidFill>
                  <a:prstClr val="black"/>
                </a:solidFill>
                <a:latin typeface="Calibri" panose="020F0502020204030204"/>
              </a:rPr>
              <a:t>print(</a:t>
            </a:r>
            <a:r>
              <a:rPr lang="en-IN" sz="2000" dirty="0" err="1">
                <a:solidFill>
                  <a:prstClr val="black"/>
                </a:solidFill>
                <a:latin typeface="Calibri" panose="020F0502020204030204"/>
              </a:rPr>
              <a:t>my_list</a:t>
            </a:r>
            <a:r>
              <a:rPr lang="en-IN" sz="20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 Output: ['r', 'b', 'l', 'e’]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my_list.clear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print(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my_list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indent="0">
              <a:buNone/>
              <a:defRPr/>
            </a:pPr>
            <a:r>
              <a:rPr lang="en-IN" sz="2000" dirty="0">
                <a:solidFill>
                  <a:prstClr val="black"/>
                </a:solidFill>
                <a:latin typeface="Calibri" panose="020F0502020204030204"/>
              </a:rPr>
              <a:t># Output: []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1302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EB47C4-4894-4DAC-A2BD-8D14EAACE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Index,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2D0770-FAB5-4BC0-81C5-F1453B96D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624" y="1397756"/>
            <a:ext cx="5257800" cy="5289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/>
              <a:t>my_list</a:t>
            </a:r>
            <a:r>
              <a:rPr lang="en-IN" dirty="0"/>
              <a:t> = [3, 8, 1, 6, 0, 8, 4]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my_list.index</a:t>
            </a:r>
            <a:r>
              <a:rPr lang="en-IN" dirty="0"/>
              <a:t>(8))</a:t>
            </a:r>
          </a:p>
          <a:p>
            <a:pPr marL="0" indent="0">
              <a:buNone/>
            </a:pPr>
            <a:r>
              <a:rPr lang="en-IN" dirty="0"/>
              <a:t># Output: 1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my_list.count</a:t>
            </a:r>
            <a:r>
              <a:rPr lang="en-IN" dirty="0"/>
              <a:t>(8))</a:t>
            </a:r>
          </a:p>
          <a:p>
            <a:pPr marL="0" indent="0">
              <a:buNone/>
            </a:pPr>
            <a:r>
              <a:rPr lang="en-IN" dirty="0"/>
              <a:t># Output: 2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862C1C2-BA9A-43D7-AA19-BEFD474C2CCF}"/>
              </a:ext>
            </a:extLst>
          </p:cNvPr>
          <p:cNvSpPr/>
          <p:nvPr/>
        </p:nvSpPr>
        <p:spPr>
          <a:xfrm>
            <a:off x="6096000" y="182562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2F08F92F-3003-45F3-9FA7-12AB8A73F2AC}"/>
              </a:ext>
            </a:extLst>
          </p:cNvPr>
          <p:cNvSpPr txBox="1">
            <a:spLocks/>
          </p:cNvSpPr>
          <p:nvPr/>
        </p:nvSpPr>
        <p:spPr>
          <a:xfrm>
            <a:off x="5284762" y="1350498"/>
            <a:ext cx="65321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0584F75-2D90-4A20-AD4F-FEBA5E851AA1}"/>
              </a:ext>
            </a:extLst>
          </p:cNvPr>
          <p:cNvSpPr txBox="1">
            <a:spLocks/>
          </p:cNvSpPr>
          <p:nvPr/>
        </p:nvSpPr>
        <p:spPr>
          <a:xfrm>
            <a:off x="5856848" y="1350497"/>
            <a:ext cx="5257800" cy="5289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colours = ["red", "green", "blue", "green", "yellow”, ”white”]</a:t>
            </a:r>
          </a:p>
          <a:p>
            <a:r>
              <a:rPr lang="en-IN" dirty="0"/>
              <a:t>print(</a:t>
            </a:r>
            <a:r>
              <a:rPr lang="en-IN" dirty="0" err="1"/>
              <a:t>colours.index</a:t>
            </a:r>
            <a:r>
              <a:rPr lang="en-IN" dirty="0"/>
              <a:t>("green"))</a:t>
            </a:r>
          </a:p>
          <a:p>
            <a:endParaRPr lang="en-IN" dirty="0"/>
          </a:p>
          <a:p>
            <a:r>
              <a:rPr lang="en-IN" dirty="0"/>
              <a:t>print(</a:t>
            </a:r>
            <a:r>
              <a:rPr lang="en-IN" dirty="0" err="1"/>
              <a:t>colours.index</a:t>
            </a:r>
            <a:r>
              <a:rPr lang="en-IN" dirty="0"/>
              <a:t>("green", 2))</a:t>
            </a:r>
          </a:p>
          <a:p>
            <a:endParaRPr lang="en-IN" dirty="0"/>
          </a:p>
          <a:p>
            <a:r>
              <a:rPr lang="en-IN" dirty="0"/>
              <a:t>print(</a:t>
            </a:r>
            <a:r>
              <a:rPr lang="en-IN" dirty="0" err="1"/>
              <a:t>colours.index</a:t>
            </a:r>
            <a:r>
              <a:rPr lang="en-IN" dirty="0"/>
              <a:t>("green", 2,5))</a:t>
            </a:r>
          </a:p>
          <a:p>
            <a:endParaRPr lang="en-IN" dirty="0"/>
          </a:p>
          <a:p>
            <a:r>
              <a:rPr lang="en-IN" dirty="0"/>
              <a:t>print(</a:t>
            </a:r>
            <a:r>
              <a:rPr lang="en-IN" dirty="0" err="1"/>
              <a:t>colours.index</a:t>
            </a:r>
            <a:r>
              <a:rPr lang="en-IN" dirty="0"/>
              <a:t>("black"))</a:t>
            </a:r>
          </a:p>
        </p:txBody>
      </p:sp>
    </p:spTree>
    <p:extLst>
      <p:ext uri="{BB962C8B-B14F-4D97-AF65-F5344CB8AC3E}">
        <p14:creationId xmlns:p14="http://schemas.microsoft.com/office/powerpoint/2010/main" xmlns="" val="3232843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474072-ACDA-4A69-B8A2-BAB4C5E6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Iterating Over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C50DEA-A682-4547-827B-20C7058A8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3" y="1785869"/>
            <a:ext cx="10906539" cy="485347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000000"/>
                </a:solidFill>
                <a:effectLst/>
              </a:rPr>
              <a:t>Python’s for statement provides a convenient means of iterating over lists (and other sequences).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There are three ways we can do it.</a:t>
            </a:r>
          </a:p>
          <a:p>
            <a:pPr lvl="1"/>
            <a:r>
              <a:rPr lang="en-IN" i="0" dirty="0">
                <a:solidFill>
                  <a:srgbClr val="000000"/>
                </a:solidFill>
                <a:effectLst/>
              </a:rPr>
              <a:t>For loops</a:t>
            </a:r>
          </a:p>
          <a:p>
            <a:pPr lvl="1"/>
            <a:r>
              <a:rPr lang="en-IN" dirty="0">
                <a:solidFill>
                  <a:srgbClr val="000000"/>
                </a:solidFill>
              </a:rPr>
              <a:t>While loops</a:t>
            </a:r>
            <a:endParaRPr lang="en-IN" i="0" dirty="0">
              <a:solidFill>
                <a:srgbClr val="000000"/>
              </a:solidFill>
              <a:effectLst/>
            </a:endParaRPr>
          </a:p>
          <a:p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xmlns="" val="3434354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0E619A-9C5F-4B72-AFE8-DA14E278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Sort, Reverse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6D2BF8-F4A5-4F1C-83FF-6CD67088C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my_list</a:t>
            </a:r>
            <a:r>
              <a:rPr lang="en-IN" dirty="0"/>
              <a:t> = [3, 8, 1, 6, 0, 8, 4]</a:t>
            </a:r>
          </a:p>
          <a:p>
            <a:pPr marL="0" indent="0">
              <a:buNone/>
            </a:pPr>
            <a:r>
              <a:rPr lang="en-IN" dirty="0" err="1"/>
              <a:t>my_list.sort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>
                <a:solidFill>
                  <a:prstClr val="black"/>
                </a:solidFill>
                <a:latin typeface="Calibri" panose="020F0502020204030204"/>
              </a:rPr>
              <a:t>print(</a:t>
            </a:r>
            <a:r>
              <a:rPr lang="en-IN" dirty="0" err="1">
                <a:solidFill>
                  <a:prstClr val="black"/>
                </a:solidFill>
                <a:latin typeface="Calibri" panose="020F0502020204030204"/>
              </a:rPr>
              <a:t>my_list</a:t>
            </a:r>
            <a:r>
              <a:rPr lang="en-IN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IN" dirty="0">
                <a:solidFill>
                  <a:prstClr val="black"/>
                </a:solidFill>
                <a:latin typeface="Calibri" panose="020F0502020204030204"/>
              </a:rPr>
              <a:t># Output: [0, 1, 3, 4, 6, 8, 8]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IN" dirty="0">
              <a:solidFill>
                <a:prstClr val="black"/>
              </a:solidFill>
              <a:latin typeface="Calibri" panose="020F0502020204030204"/>
            </a:endParaRPr>
          </a:p>
          <a:p>
            <a:pPr marL="0" indent="0">
              <a:buNone/>
            </a:pPr>
            <a:r>
              <a:rPr lang="en-IN" dirty="0" err="1"/>
              <a:t>my_list</a:t>
            </a:r>
            <a:r>
              <a:rPr lang="en-IN" dirty="0"/>
              <a:t> = [3, 8, 1, 6, 0, 8, 4]</a:t>
            </a:r>
          </a:p>
          <a:p>
            <a:pPr marL="0" indent="0">
              <a:buNone/>
            </a:pPr>
            <a:r>
              <a:rPr lang="en-IN" dirty="0" err="1"/>
              <a:t>my_list</a:t>
            </a:r>
            <a:r>
              <a:rPr lang="en-IN" dirty="0"/>
              <a:t> .</a:t>
            </a:r>
            <a:r>
              <a:rPr lang="en-US" dirty="0"/>
              <a:t>sort(reverse=True)</a:t>
            </a:r>
          </a:p>
          <a:p>
            <a:pPr marL="0" indent="0">
              <a:buNone/>
            </a:pPr>
            <a:r>
              <a:rPr lang="en-IN" dirty="0">
                <a:solidFill>
                  <a:prstClr val="black"/>
                </a:solidFill>
                <a:latin typeface="Calibri" panose="020F0502020204030204"/>
              </a:rPr>
              <a:t>print(</a:t>
            </a:r>
            <a:r>
              <a:rPr lang="en-IN" dirty="0" err="1">
                <a:solidFill>
                  <a:prstClr val="black"/>
                </a:solidFill>
                <a:latin typeface="Calibri" panose="020F0502020204030204"/>
              </a:rPr>
              <a:t>my_list</a:t>
            </a:r>
            <a:r>
              <a:rPr lang="en-IN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IN" dirty="0">
                <a:solidFill>
                  <a:prstClr val="black"/>
                </a:solidFill>
                <a:latin typeface="Calibri" panose="020F0502020204030204"/>
              </a:rPr>
              <a:t># Output: [ 8, 8,6,4,3,1,0]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IN" dirty="0">
              <a:solidFill>
                <a:prstClr val="black"/>
              </a:solidFill>
              <a:latin typeface="Calibri" panose="020F0502020204030204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740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C92FB1-7510-45C7-B8D3-4C405909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Membership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1A7A74-E1C0-44D4-8D5D-F4DD01C4D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err="1"/>
              <a:t>my_list</a:t>
            </a:r>
            <a:r>
              <a:rPr lang="en-IN" dirty="0"/>
              <a:t> = ['</a:t>
            </a:r>
            <a:r>
              <a:rPr lang="en-IN" dirty="0" err="1"/>
              <a:t>p','r','o','b','l','e','m</a:t>
            </a:r>
            <a:r>
              <a:rPr lang="en-IN" dirty="0"/>
              <a:t>’]</a:t>
            </a:r>
          </a:p>
          <a:p>
            <a:pPr marL="0" indent="0">
              <a:buNone/>
            </a:pPr>
            <a:r>
              <a:rPr lang="en-IN" dirty="0"/>
              <a:t>print('p' in </a:t>
            </a:r>
            <a:r>
              <a:rPr lang="en-IN" dirty="0" err="1"/>
              <a:t>my_list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# Output: True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print('a' in </a:t>
            </a:r>
            <a:r>
              <a:rPr lang="en-IN" dirty="0" err="1"/>
              <a:t>my_list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# Output: False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print('c' not in </a:t>
            </a:r>
            <a:r>
              <a:rPr lang="en-IN" dirty="0" err="1"/>
              <a:t>my_list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# Output: True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51956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474072-ACDA-4A69-B8A2-BAB4C5E6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Iterating Over Lists using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C50DEA-A682-4547-827B-20C7058A8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3" y="1785869"/>
            <a:ext cx="10906539" cy="4853470"/>
          </a:xfrm>
        </p:spPr>
        <p:txBody>
          <a:bodyPr>
            <a:normAutofit/>
          </a:bodyPr>
          <a:lstStyle/>
          <a:p>
            <a:r>
              <a:rPr lang="en-IN" sz="2600" dirty="0"/>
              <a:t>A </a:t>
            </a:r>
            <a:r>
              <a:rPr lang="en-IN" sz="2600" b="1" dirty="0"/>
              <a:t>for statement </a:t>
            </a:r>
            <a:r>
              <a:rPr lang="en-IN" sz="2600" dirty="0"/>
              <a:t>is an iterative control statement that iterates once for each element in a specified sequence of elements. Thus, for loops are used to construct definite loops.</a:t>
            </a:r>
          </a:p>
          <a:p>
            <a:endParaRPr lang="en-IN" sz="2600" dirty="0"/>
          </a:p>
          <a:p>
            <a:endParaRPr lang="en-IN" sz="2600" dirty="0"/>
          </a:p>
          <a:p>
            <a:endParaRPr lang="en-IN" sz="2600" dirty="0"/>
          </a:p>
          <a:p>
            <a:endParaRPr lang="en-IN" sz="2600" dirty="0"/>
          </a:p>
          <a:p>
            <a:endParaRPr lang="en-IN" sz="2600" dirty="0"/>
          </a:p>
          <a:p>
            <a:r>
              <a:rPr lang="en-IN" sz="2600" dirty="0"/>
              <a:t>Variable k is referred to as a </a:t>
            </a:r>
            <a:r>
              <a:rPr lang="en-IN" sz="2600" b="1" dirty="0"/>
              <a:t>loop variable</a:t>
            </a:r>
            <a:r>
              <a:rPr lang="en-IN" sz="2600" dirty="0"/>
              <a:t>. Since there are six elements in the provided list, the for loop iterates exactly six times.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5E1B8FF-0B0E-46CA-B048-CAEE3264B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867" y="3110502"/>
            <a:ext cx="8587029" cy="220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078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474072-ACDA-4A69-B8A2-BAB4C5E6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Iterating Over Lists using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C50DEA-A682-4547-827B-20C7058A8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3" y="1785869"/>
            <a:ext cx="10906539" cy="4853470"/>
          </a:xfrm>
        </p:spPr>
        <p:txBody>
          <a:bodyPr>
            <a:normAutofit/>
          </a:bodyPr>
          <a:lstStyle/>
          <a:p>
            <a:r>
              <a:rPr lang="en-IN" sz="2600" dirty="0"/>
              <a:t>To contrast the use of for loops and while loops for list iteration, the same iteration is provided as a while loop below,</a:t>
            </a:r>
          </a:p>
          <a:p>
            <a:endParaRPr lang="en-IN" sz="2600" dirty="0"/>
          </a:p>
          <a:p>
            <a:endParaRPr lang="en-IN" sz="2600" dirty="0"/>
          </a:p>
          <a:p>
            <a:endParaRPr lang="en-IN" sz="2600" dirty="0"/>
          </a:p>
          <a:p>
            <a:endParaRPr lang="en-IN" sz="2600" dirty="0"/>
          </a:p>
          <a:p>
            <a:r>
              <a:rPr lang="en-IN" sz="2600" dirty="0"/>
              <a:t>In the while loop version, loop variable k must be initialized to 0 and incremented by 1 each time through the loop. </a:t>
            </a:r>
          </a:p>
          <a:p>
            <a:r>
              <a:rPr lang="en-IN" sz="2600" dirty="0"/>
              <a:t>In the for loop version, loop variable k automatically iterates over the provided sequence of values.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B7505FE-F33B-4D71-B245-7064DCCF5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962" y="2695575"/>
            <a:ext cx="36480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913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474072-ACDA-4A69-B8A2-BAB4C5E6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of for loop in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C50DEA-A682-4547-827B-20C7058A8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3" y="1785869"/>
            <a:ext cx="10906539" cy="4853470"/>
          </a:xfrm>
        </p:spPr>
        <p:txBody>
          <a:bodyPr>
            <a:normAutofit/>
          </a:bodyPr>
          <a:lstStyle/>
          <a:p>
            <a:r>
              <a:rPr lang="en-IN" sz="2600" dirty="0"/>
              <a:t>The for statement can be applied to all sequence types, including strings. Thus, iteration over a string can be done as follows (which prints each letter on a separate line).</a:t>
            </a:r>
          </a:p>
          <a:p>
            <a:endParaRPr lang="en-IN" sz="2600" dirty="0"/>
          </a:p>
          <a:p>
            <a:endParaRPr lang="en-IN" sz="2600" dirty="0"/>
          </a:p>
          <a:p>
            <a:endParaRPr lang="en-IN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DA3A99C-D9EC-4083-A673-BC70CC9FF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5" y="3009900"/>
            <a:ext cx="31051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7739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474072-ACDA-4A69-B8A2-BAB4C5E6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Built-in range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C50DEA-A682-4547-827B-20C7058A8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3" y="1785869"/>
            <a:ext cx="10906539" cy="4853470"/>
          </a:xfrm>
        </p:spPr>
        <p:txBody>
          <a:bodyPr>
            <a:normAutofit/>
          </a:bodyPr>
          <a:lstStyle/>
          <a:p>
            <a:r>
              <a:rPr lang="en-IN" sz="2600" dirty="0"/>
              <a:t>Python provides a built-in range function that can be used for generating a sequence of integers that a for loop can iterate over, as shown below.</a:t>
            </a:r>
          </a:p>
          <a:p>
            <a:endParaRPr lang="en-IN" sz="2600" dirty="0"/>
          </a:p>
          <a:p>
            <a:endParaRPr lang="en-IN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8D651EB-7321-4B67-97E3-D20D13975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700" y="3164371"/>
            <a:ext cx="4346599" cy="132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7214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474072-ACDA-4A69-B8A2-BAB4C5E6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Iterating Over List Elements vs. List Index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C50DEA-A682-4547-827B-20C7058A8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3" y="1785869"/>
            <a:ext cx="10906539" cy="4853470"/>
          </a:xfrm>
        </p:spPr>
        <p:txBody>
          <a:bodyPr>
            <a:normAutofit/>
          </a:bodyPr>
          <a:lstStyle/>
          <a:p>
            <a:r>
              <a:rPr lang="en-IN" sz="2600" dirty="0"/>
              <a:t>When the elements of a list need to be accessed, but not altered, a loop variable that iterates over each list element is an appropriate approach. However, there are times when the loop variable must iterate over the </a:t>
            </a:r>
            <a:r>
              <a:rPr lang="en-IN" sz="2600" i="1" dirty="0"/>
              <a:t>index values </a:t>
            </a:r>
            <a:r>
              <a:rPr lang="en-IN" sz="2600" dirty="0"/>
              <a:t>of a list instead.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C20821F-ABA2-46E9-8AAA-5110157F1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433" y="3679283"/>
            <a:ext cx="8701134" cy="220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0846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474072-ACDA-4A69-B8A2-BAB4C5E6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While Loops and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C50DEA-A682-4547-827B-20C7058A8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3" y="1785869"/>
            <a:ext cx="10906539" cy="4853470"/>
          </a:xfrm>
        </p:spPr>
        <p:txBody>
          <a:bodyPr>
            <a:normAutofit/>
          </a:bodyPr>
          <a:lstStyle/>
          <a:p>
            <a:r>
              <a:rPr lang="en-IN" sz="2600" dirty="0"/>
              <a:t>There are situations in which a sequence is to be traversed while a given condition is true. In such cases, a while loop is the appropriate control structure.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DAF7396-2519-4D9E-A68C-B04B0E29A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709" y="3043238"/>
            <a:ext cx="5376854" cy="359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01188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474072-ACDA-4A69-B8A2-BAB4C5E6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Lists – A 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0DB8ACA-5113-41E1-8809-59C6E58B1C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47986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1070</Words>
  <Application>Microsoft Office PowerPoint</Application>
  <PresentationFormat>Custom</PresentationFormat>
  <Paragraphs>179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Computational Thinking with Programming</vt:lpstr>
      <vt:lpstr>Iterating Over Lists</vt:lpstr>
      <vt:lpstr>Iterating Over Lists using for loops</vt:lpstr>
      <vt:lpstr>Iterating Over Lists using while loop</vt:lpstr>
      <vt:lpstr>Use of for loop in iteration</vt:lpstr>
      <vt:lpstr>Built-in range Function</vt:lpstr>
      <vt:lpstr>Iterating Over List Elements vs. List Index Values</vt:lpstr>
      <vt:lpstr>While Loops and Lists</vt:lpstr>
      <vt:lpstr>Lists – A summary</vt:lpstr>
      <vt:lpstr>Create a new list</vt:lpstr>
      <vt:lpstr>Access A List/ List Index</vt:lpstr>
      <vt:lpstr>Negative Indexing</vt:lpstr>
      <vt:lpstr>Slicing</vt:lpstr>
      <vt:lpstr>Change elements to a list</vt:lpstr>
      <vt:lpstr>Add element in the list</vt:lpstr>
      <vt:lpstr>Insert an Element</vt:lpstr>
      <vt:lpstr>Delete elements</vt:lpstr>
      <vt:lpstr>Remove an element, pop, clear</vt:lpstr>
      <vt:lpstr>Index, count</vt:lpstr>
      <vt:lpstr>Sort, Reverse</vt:lpstr>
      <vt:lpstr>Membership function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 with Programming</dc:title>
  <dc:creator>Dr. Vijaypal Singh Rathor</dc:creator>
  <cp:lastModifiedBy>home</cp:lastModifiedBy>
  <cp:revision>32</cp:revision>
  <dcterms:created xsi:type="dcterms:W3CDTF">2020-08-17T12:02:47Z</dcterms:created>
  <dcterms:modified xsi:type="dcterms:W3CDTF">2020-09-01T16:33:51Z</dcterms:modified>
</cp:coreProperties>
</file>