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302" r:id="rId4"/>
    <p:sldId id="303" r:id="rId5"/>
    <p:sldId id="304" r:id="rId6"/>
    <p:sldId id="305" r:id="rId7"/>
    <p:sldId id="306" r:id="rId8"/>
    <p:sldId id="338" r:id="rId9"/>
    <p:sldId id="354" r:id="rId10"/>
    <p:sldId id="355" r:id="rId11"/>
    <p:sldId id="357" r:id="rId12"/>
    <p:sldId id="358" r:id="rId13"/>
    <p:sldId id="339" r:id="rId14"/>
    <p:sldId id="348" r:id="rId15"/>
    <p:sldId id="349" r:id="rId16"/>
    <p:sldId id="350" r:id="rId17"/>
    <p:sldId id="351" r:id="rId18"/>
    <p:sldId id="352" r:id="rId19"/>
    <p:sldId id="347" r:id="rId20"/>
    <p:sldId id="340" r:id="rId21"/>
    <p:sldId id="342" r:id="rId22"/>
    <p:sldId id="343" r:id="rId23"/>
    <p:sldId id="344" r:id="rId24"/>
    <p:sldId id="353" r:id="rId25"/>
    <p:sldId id="298" r:id="rId26"/>
    <p:sldId id="300" r:id="rId27"/>
    <p:sldId id="301" r:id="rId28"/>
    <p:sldId id="36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975"/>
    <p:restoredTop sz="93769"/>
  </p:normalViewPr>
  <p:slideViewPr>
    <p:cSldViewPr snapToGrid="0" snapToObjects="1">
      <p:cViewPr varScale="1">
        <p:scale>
          <a:sx n="68" d="100"/>
          <a:sy n="68" d="100"/>
        </p:scale>
        <p:origin x="-102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00FCA9-0CFE-42A3-A366-AC257B7FB507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7E42C0-23EF-43A4-A898-463C184529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58251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EF6F42-0DF6-7F41-A35A-FAD2F3A30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A05118C-DCD0-D744-9617-01D2A9E54D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70B4BA3-0746-D94F-BB7F-870DDBE02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602E7-0DF8-43A9-9F19-6262550C8ADB}" type="datetime1">
              <a:rPr lang="en-US" smtClean="0"/>
              <a:pPr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517CEF8-1452-9D41-8466-5951F62E5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01786E8-A2DB-B848-B3C9-CA97BCB6F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87865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B8CDF9-17F4-B740-85D3-83C240BF0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2D6216F-7B04-2D44-9728-4FFEAC9C20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965E589-A29C-9240-9B7B-DA5B4AA64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414CF-C504-4627-81F0-2893799FE51A}" type="datetime1">
              <a:rPr lang="en-US" smtClean="0"/>
              <a:pPr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2D36D8C-BDEF-0A42-9921-042BECC44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55049FE-9981-EA40-B956-84F8C87C0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06562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627DB6D-2F93-BB4A-A984-14FA758FB0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FB0E791-A971-0648-A185-CAE72D3DD1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2D20141-DA3E-4D42-91F1-761296C42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F6E8-C040-4EE3-9736-9F9D13CAC60B}" type="datetime1">
              <a:rPr lang="en-US" smtClean="0"/>
              <a:pPr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FD85213-671C-2342-9274-72F871963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017D649-B5F0-954A-B270-A9E372A29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70977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AA9DD6-1992-9043-B714-E15FE04C3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EDF830-82BD-4940-B114-F3475445B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DFA5361-471F-A044-BEBB-8CBAA6C2A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EA6E-20F8-4D66-8172-839BFFE79DB4}" type="datetime1">
              <a:rPr lang="en-US" smtClean="0"/>
              <a:pPr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9941ED1-C88D-EA4F-B978-BEE093B02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9952ADA-09B0-AE4B-879E-F1FD87E51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2707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F0DA8A-9BBE-7A41-8D36-6E3401F2B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1CCE368-6C1C-1F4F-9A0B-A5211067B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1BD650C-963B-584D-B3F5-6E4FF673A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FAEF9-334D-46A1-B259-97644EE63427}" type="datetime1">
              <a:rPr lang="en-US" smtClean="0"/>
              <a:pPr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26231A2-10DA-A141-871E-943A44178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742FE58-E0ED-DF46-B00E-0ABB4AD93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42253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33F230-8CA3-FD41-BC35-F16072A51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6AA3F09-FA53-FF4B-88EA-8333733C3C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C1783F1-26D1-5D40-9A12-02E2C1C4A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0FD1E2F-4257-FD4D-B3D9-E47CF61C7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5DB2B-0875-4317-A74F-FB655A147893}" type="datetime1">
              <a:rPr lang="en-US" smtClean="0"/>
              <a:pPr/>
              <a:t>8/26/2020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3E070D5-3DBC-E74F-B653-0BC01C074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1BEBBD4-8056-8844-B52B-D89E3704C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16729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A69CCB-7DD4-1D41-A06D-D073F3125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38203ED-564C-1841-9E27-C469AF244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05CAE46-1764-FF4C-B795-77329DDD7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C093BB7-AA0B-AE45-BC43-01AA5988F7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6F500C5-FF8D-4A4F-960F-F0BD75438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9BD551B-73C4-A24B-BA74-6E6C59FE8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3C2E-ED44-4095-A4A4-E7AA5EBC8061}" type="datetime1">
              <a:rPr lang="en-US" smtClean="0"/>
              <a:pPr/>
              <a:t>8/26/2020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B3AA90F-D25B-804A-8992-DAD4A2CCB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B15D27C-2D4C-1D47-BC1A-769018F6F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19560" y="6377215"/>
            <a:ext cx="459377" cy="365125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FF598C9-F933-014D-BDFC-ECF589F311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0841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9AD391-3397-354D-B03E-D12F1FC15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92002E7-CCA7-D843-905A-9AEB83059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562B-E945-4574-AD80-611A44AFBE03}" type="datetime1">
              <a:rPr lang="en-US" smtClean="0"/>
              <a:pPr/>
              <a:t>8/26/2020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8C2A30A-0D9D-664D-87CF-2DED1BF36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461BF79-1370-1B43-BD9F-350EC4612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99705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806B272-B2C5-5C44-A9FF-6C3AFEBA8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06412-FE29-4FCE-A6DB-222309029821}" type="datetime1">
              <a:rPr lang="en-US" smtClean="0"/>
              <a:pPr/>
              <a:t>8/26/2020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0027FDC-6F8C-154B-903B-628A43EE9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F772E17-64B7-BF46-B1C6-65BB18EBD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96870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7BBB1C-2678-AA48-9EAF-24F13FE72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997CEB6-1BB9-4A49-ACB0-B294E051A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A9F701C-7C31-464D-92EA-6D3B097ACE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2003C05-0FAD-C248-BE05-6ADFB2ACD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7598D-DE05-4AD6-A92F-D606583B5C86}" type="datetime1">
              <a:rPr lang="en-US" smtClean="0"/>
              <a:pPr/>
              <a:t>8/26/2020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2BB1321-CA8B-DA4A-9699-565D0453C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ACFAA9E-5516-8F4A-89E3-0BA6CCA9F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67016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A898A0-2D96-C042-AE94-1F461E90D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E58718D-8B02-6E43-A518-6B8E6AC9E6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8D7EA38-47E1-F74D-BEDD-93FF5F9754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F8EDC4A-53DF-9B41-9417-85A9978E6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FC77-25F3-4AE2-ACE4-751CC8D3A6D8}" type="datetime1">
              <a:rPr lang="en-US" smtClean="0"/>
              <a:pPr/>
              <a:t>8/26/2020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C2F50B7-038B-4C40-AE33-C462DAA26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DE76079-A2A4-7D43-8D24-D4072D56B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05582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F802454-00F4-AD46-96E3-90C0EA9FB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AFC4A82-1295-4445-851D-A797684F2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38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B9DC530-920B-6043-ACBC-31CFEDE866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8C255-EB41-4522-AFC3-57A214DFFC14}" type="datetime1">
              <a:rPr lang="en-US" smtClean="0"/>
              <a:pPr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DE86808-1B08-7F46-B091-2263B09725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61DF617-8746-4F49-9226-590B5586C1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9560" y="6377214"/>
            <a:ext cx="459377" cy="365125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FF598C9-F933-014D-BDFC-ECF589F311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05733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Book Antiqua" panose="0204060205030503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askerville Old Face" panose="0202060208050502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askerville Old Face" panose="020206020805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askerville Old Face" panose="020206020805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skerville Old Face" panose="020206020805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skerville Old Face" panose="020206020805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14A3DF37-2126-48A8-AAC5-6A6D5E2052EE}"/>
              </a:ext>
            </a:extLst>
          </p:cNvPr>
          <p:cNvGrpSpPr/>
          <p:nvPr/>
        </p:nvGrpSpPr>
        <p:grpSpPr>
          <a:xfrm>
            <a:off x="10303186" y="5772150"/>
            <a:ext cx="1600182" cy="914401"/>
            <a:chOff x="1106668" y="5356884"/>
            <a:chExt cx="1844621" cy="105715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8D0247E0-36B7-4FE9-A5FA-11025BCA8E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9514" t="6380" r="19905" b="6380"/>
            <a:stretch/>
          </p:blipFill>
          <p:spPr>
            <a:xfrm>
              <a:off x="2175374" y="5889836"/>
              <a:ext cx="515637" cy="524201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B55AF961-1735-4C40-AF8E-B64262C04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511610" y="5872330"/>
              <a:ext cx="529031" cy="529031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4B07A75B-DBFB-47A6-A7BF-55C660EB36AF}"/>
                </a:ext>
              </a:extLst>
            </p:cNvPr>
            <p:cNvSpPr txBox="1"/>
            <p:nvPr/>
          </p:nvSpPr>
          <p:spPr>
            <a:xfrm>
              <a:off x="1106668" y="5356884"/>
              <a:ext cx="1844621" cy="462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b="1" dirty="0"/>
                <a:t>@</a:t>
              </a:r>
              <a:r>
                <a:rPr lang="en-IN" sz="2000" b="1" dirty="0" err="1"/>
                <a:t>csebennett</a:t>
              </a:r>
              <a:endParaRPr lang="en-IN" sz="2000" b="1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617F8F65-E48E-482C-A557-2E2EDF648DEE}"/>
              </a:ext>
            </a:extLst>
          </p:cNvPr>
          <p:cNvGrpSpPr/>
          <p:nvPr/>
        </p:nvGrpSpPr>
        <p:grpSpPr>
          <a:xfrm>
            <a:off x="8457885" y="5776439"/>
            <a:ext cx="1728422" cy="895286"/>
            <a:chOff x="9289360" y="5383814"/>
            <a:chExt cx="1992450" cy="1035054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xmlns="" id="{42E57206-30AA-4B95-8FF3-EEB013F80B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6862" t="4764" r="18925" b="7198"/>
            <a:stretch/>
          </p:blipFill>
          <p:spPr>
            <a:xfrm>
              <a:off x="9868196" y="5889836"/>
              <a:ext cx="526177" cy="529032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xmlns="" id="{B0A41045-AA0C-4439-97FF-355E5F356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506003" y="5884201"/>
              <a:ext cx="529032" cy="529032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D1CC325B-D279-4B31-AC5E-A3A1A2DA2964}"/>
                </a:ext>
              </a:extLst>
            </p:cNvPr>
            <p:cNvSpPr txBox="1"/>
            <p:nvPr/>
          </p:nvSpPr>
          <p:spPr>
            <a:xfrm>
              <a:off x="9289360" y="5383814"/>
              <a:ext cx="1992450" cy="462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b="1" dirty="0"/>
                <a:t>@</a:t>
              </a:r>
              <a:r>
                <a:rPr lang="en-IN" sz="2000" b="1" dirty="0" err="1"/>
                <a:t>cse_bennett</a:t>
              </a:r>
              <a:endParaRPr lang="en-IN" sz="2000" b="1" dirty="0"/>
            </a:p>
          </p:txBody>
        </p:sp>
      </p:grpSp>
      <p:pic>
        <p:nvPicPr>
          <p:cNvPr id="1026" name="Picture 2" descr="Benefits of Python over Other Programming Languages - Invensis ...">
            <a:extLst>
              <a:ext uri="{FF2B5EF4-FFF2-40B4-BE49-F238E27FC236}">
                <a16:creationId xmlns:a16="http://schemas.microsoft.com/office/drawing/2014/main" xmlns="" id="{6BD02346-B63D-4EF5-98F8-1BB69D99C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468" y="1085850"/>
            <a:ext cx="2962275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0D0FA3-95AB-472E-9F1D-F1DA7D57C0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3602"/>
            <a:ext cx="9033910" cy="1264588"/>
          </a:xfrm>
          <a:solidFill>
            <a:srgbClr val="002060"/>
          </a:solidFill>
        </p:spPr>
        <p:txBody>
          <a:bodyPr anchor="ctr">
            <a:norm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Book Antiqua" panose="02040602050305030304" pitchFamily="18" charset="0"/>
              </a:rPr>
              <a:t>Computational Thinking with Programming</a:t>
            </a:r>
            <a:endParaRPr lang="en-IN" sz="3200" b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6BDA82C-BB76-47DE-A3A5-73D8F1B85187}"/>
              </a:ext>
            </a:extLst>
          </p:cNvPr>
          <p:cNvSpPr/>
          <p:nvPr/>
        </p:nvSpPr>
        <p:spPr>
          <a:xfrm>
            <a:off x="3873667" y="3154730"/>
            <a:ext cx="3158091" cy="5485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  <a:latin typeface="Book Antiqua" panose="02040602050305030304" pitchFamily="18" charset="0"/>
              </a:rPr>
              <a:t>Lecture - 9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1635AF28-1D52-48D7-AEB5-4A6DE4D387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214" y="6121904"/>
            <a:ext cx="2690318" cy="675878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xmlns="" id="{572095E0-6890-43C3-8FBF-5E9CFDB5F1B9}"/>
              </a:ext>
            </a:extLst>
          </p:cNvPr>
          <p:cNvSpPr txBox="1">
            <a:spLocks/>
          </p:cNvSpPr>
          <p:nvPr/>
        </p:nvSpPr>
        <p:spPr>
          <a:xfrm>
            <a:off x="2214563" y="3965317"/>
            <a:ext cx="6759741" cy="66019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b="1" dirty="0">
                <a:latin typeface="Book Antiqua" panose="02040602050305030304" pitchFamily="18" charset="0"/>
              </a:rPr>
              <a:t>Functions: Program routes, Calling Value Returning Functions, Calling Non- value Returning Functions</a:t>
            </a:r>
            <a:endParaRPr lang="en-IN" sz="2000" b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24677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01FB08-0D9A-744A-A038-1F1CE7073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93708"/>
          </a:xfrm>
        </p:spPr>
        <p:txBody>
          <a:bodyPr>
            <a:normAutofit/>
          </a:bodyPr>
          <a:lstStyle/>
          <a:p>
            <a:r>
              <a:rPr lang="en-US" dirty="0"/>
              <a:t>Consider the following code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84959B-1AF6-6242-9059-A58077684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91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Modularity and Maintenance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9A39DCC-B3C8-6D48-B406-A834F6E420E9}"/>
              </a:ext>
            </a:extLst>
          </p:cNvPr>
          <p:cNvSpPr txBox="1"/>
          <p:nvPr/>
        </p:nvSpPr>
        <p:spPr>
          <a:xfrm>
            <a:off x="1001535" y="2564316"/>
            <a:ext cx="4552598" cy="15696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print("Happy birthday to you!")</a:t>
            </a:r>
          </a:p>
          <a:p>
            <a:r>
              <a:rPr lang="en-US" sz="2400" dirty="0"/>
              <a:t>print("Happy birthday to you!")</a:t>
            </a:r>
          </a:p>
          <a:p>
            <a:r>
              <a:rPr lang="en-US" sz="2400" dirty="0"/>
              <a:t>print("Happy birthday, dear Fred")</a:t>
            </a:r>
          </a:p>
          <a:p>
            <a:r>
              <a:rPr lang="en-US" sz="2400" dirty="0"/>
              <a:t>print("Happy birthday to you!")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9896C6C-FB53-1647-A4E3-9FBAE6F85D9C}"/>
              </a:ext>
            </a:extLst>
          </p:cNvPr>
          <p:cNvSpPr txBox="1"/>
          <p:nvPr/>
        </p:nvSpPr>
        <p:spPr>
          <a:xfrm>
            <a:off x="1143628" y="4268913"/>
            <a:ext cx="42684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</a:rPr>
              <a:t>Can we write this program with </a:t>
            </a:r>
            <a:br>
              <a:rPr lang="en-US" sz="2400" b="1" dirty="0">
                <a:solidFill>
                  <a:srgbClr val="00B050"/>
                </a:solidFill>
              </a:rPr>
            </a:br>
            <a:r>
              <a:rPr lang="en-US" sz="2400" b="1" i="1" dirty="0">
                <a:solidFill>
                  <a:srgbClr val="00B050"/>
                </a:solidFill>
              </a:rPr>
              <a:t>ONLY two </a:t>
            </a:r>
            <a:r>
              <a:rPr lang="en-US" sz="2400" b="1" dirty="0">
                <a:solidFill>
                  <a:srgbClr val="00B050"/>
                </a:solidFill>
              </a:rPr>
              <a:t>prints?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89093F17-C9FD-4B48-BF2E-9BAE9CA338C0}"/>
              </a:ext>
            </a:extLst>
          </p:cNvPr>
          <p:cNvSpPr txBox="1"/>
          <p:nvPr/>
        </p:nvSpPr>
        <p:spPr>
          <a:xfrm>
            <a:off x="6325179" y="1893363"/>
            <a:ext cx="5384800" cy="37856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def happy():</a:t>
            </a:r>
          </a:p>
          <a:p>
            <a:r>
              <a:rPr lang="en-US" sz="2400" dirty="0"/>
              <a:t>        print("Happy birthday to you!")</a:t>
            </a:r>
          </a:p>
          <a:p>
            <a:endParaRPr lang="en-US" sz="2400" dirty="0"/>
          </a:p>
          <a:p>
            <a:r>
              <a:rPr lang="en-US" sz="2400" dirty="0"/>
              <a:t>def </a:t>
            </a:r>
            <a:r>
              <a:rPr lang="en-US" sz="2400" dirty="0" err="1"/>
              <a:t>singFred</a:t>
            </a:r>
            <a:r>
              <a:rPr lang="en-US" sz="2400" dirty="0"/>
              <a:t>():</a:t>
            </a:r>
          </a:p>
          <a:p>
            <a:r>
              <a:rPr lang="en-US" sz="2400" dirty="0"/>
              <a:t>        happy()</a:t>
            </a:r>
          </a:p>
          <a:p>
            <a:r>
              <a:rPr lang="en-US" sz="2400" dirty="0"/>
              <a:t>        happy()</a:t>
            </a:r>
          </a:p>
          <a:p>
            <a:r>
              <a:rPr lang="en-US" sz="2400" dirty="0"/>
              <a:t>        print("Happy birthday, dear Fred")</a:t>
            </a:r>
          </a:p>
          <a:p>
            <a:r>
              <a:rPr lang="en-US" sz="2400" dirty="0"/>
              <a:t>        happy()</a:t>
            </a:r>
          </a:p>
          <a:p>
            <a:endParaRPr lang="en-US" sz="2400" dirty="0"/>
          </a:p>
          <a:p>
            <a:r>
              <a:rPr lang="en-US" sz="2400" dirty="0" err="1"/>
              <a:t>singFred</a:t>
            </a:r>
            <a:r>
              <a:rPr lang="en-US" sz="2400" dirty="0"/>
              <a:t>()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xmlns="" id="{260C83A5-3384-654F-A655-13887114C0D2}"/>
              </a:ext>
            </a:extLst>
          </p:cNvPr>
          <p:cNvSpPr/>
          <p:nvPr/>
        </p:nvSpPr>
        <p:spPr>
          <a:xfrm>
            <a:off x="592667" y="5746753"/>
            <a:ext cx="11286645" cy="1035098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More </a:t>
            </a:r>
            <a:r>
              <a:rPr lang="en-US" sz="2400" b="1" i="1" dirty="0">
                <a:solidFill>
                  <a:schemeClr val="tx1"/>
                </a:solidFill>
              </a:rPr>
              <a:t>modular</a:t>
            </a:r>
            <a:r>
              <a:rPr lang="en-US" sz="2400" dirty="0">
                <a:solidFill>
                  <a:schemeClr val="tx1"/>
                </a:solidFill>
              </a:rPr>
              <a:t> &amp; </a:t>
            </a:r>
            <a:r>
              <a:rPr lang="en-US" sz="2400" b="1" i="1" dirty="0">
                <a:solidFill>
                  <a:schemeClr val="tx1"/>
                </a:solidFill>
              </a:rPr>
              <a:t>maintainable</a:t>
            </a:r>
            <a:r>
              <a:rPr lang="en-US" sz="2400" dirty="0">
                <a:solidFill>
                  <a:schemeClr val="tx1"/>
                </a:solidFill>
              </a:rPr>
              <a:t>– changing anything in the lyric “Happy birthday to you!” requires making a change at only one place in happy(); thanks to the happy function!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C967A76-4DDE-43CD-9D8D-1A493ADB4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3368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01FB08-0D9A-744A-A038-1F1CE7073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93708"/>
          </a:xfrm>
        </p:spPr>
        <p:txBody>
          <a:bodyPr>
            <a:normAutofit/>
          </a:bodyPr>
          <a:lstStyle/>
          <a:p>
            <a:r>
              <a:rPr lang="en-US" dirty="0"/>
              <a:t>Consider the following code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84959B-1AF6-6242-9059-A5807768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Extensibility and Readability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9A39DCC-B3C8-6D48-B406-A834F6E420E9}"/>
              </a:ext>
            </a:extLst>
          </p:cNvPr>
          <p:cNvSpPr txBox="1"/>
          <p:nvPr/>
        </p:nvSpPr>
        <p:spPr>
          <a:xfrm>
            <a:off x="1001535" y="2564316"/>
            <a:ext cx="4552598" cy="15696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print("Happy birthday to you!")</a:t>
            </a:r>
          </a:p>
          <a:p>
            <a:r>
              <a:rPr lang="en-US" sz="2400" dirty="0"/>
              <a:t>print("Happy birthday to you!")</a:t>
            </a:r>
          </a:p>
          <a:p>
            <a:r>
              <a:rPr lang="en-US" sz="2400" dirty="0"/>
              <a:t>print("Happy birthday, dear Fred")</a:t>
            </a:r>
          </a:p>
          <a:p>
            <a:r>
              <a:rPr lang="en-US" sz="2400" dirty="0"/>
              <a:t>print("Happy birthday to you!")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9896C6C-FB53-1647-A4E3-9FBAE6F85D9C}"/>
              </a:ext>
            </a:extLst>
          </p:cNvPr>
          <p:cNvSpPr txBox="1"/>
          <p:nvPr/>
        </p:nvSpPr>
        <p:spPr>
          <a:xfrm>
            <a:off x="932624" y="4268913"/>
            <a:ext cx="46904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</a:rPr>
              <a:t>What if we want to sing a verse for </a:t>
            </a:r>
          </a:p>
          <a:p>
            <a:pPr algn="ctr"/>
            <a:r>
              <a:rPr lang="en-US" sz="2400" b="1" dirty="0">
                <a:solidFill>
                  <a:srgbClr val="00B050"/>
                </a:solidFill>
              </a:rPr>
              <a:t>Lucy right after Fred?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89093F17-C9FD-4B48-BF2E-9BAE9CA338C0}"/>
              </a:ext>
            </a:extLst>
          </p:cNvPr>
          <p:cNvSpPr txBox="1"/>
          <p:nvPr/>
        </p:nvSpPr>
        <p:spPr>
          <a:xfrm>
            <a:off x="6096000" y="2052922"/>
            <a:ext cx="5704149" cy="30469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print("Happy birthday to you!")</a:t>
            </a:r>
          </a:p>
          <a:p>
            <a:r>
              <a:rPr lang="en-US" sz="2400" dirty="0"/>
              <a:t>print("Happy birthday to you!")</a:t>
            </a:r>
          </a:p>
          <a:p>
            <a:r>
              <a:rPr lang="en-US" sz="2400" dirty="0"/>
              <a:t>print("Happy birthday, dear Fred")</a:t>
            </a:r>
          </a:p>
          <a:p>
            <a:r>
              <a:rPr lang="en-US" sz="2400" dirty="0"/>
              <a:t>print("Happy birthday to you!")</a:t>
            </a:r>
          </a:p>
          <a:p>
            <a:r>
              <a:rPr lang="en-US" sz="2400" dirty="0"/>
              <a:t>print("Happy birthday to you!")</a:t>
            </a:r>
          </a:p>
          <a:p>
            <a:r>
              <a:rPr lang="en-US" sz="2400" dirty="0"/>
              <a:t>print("Happy birthday to you!")</a:t>
            </a:r>
          </a:p>
          <a:p>
            <a:r>
              <a:rPr lang="en-US" sz="2400" dirty="0"/>
              <a:t>print("Happy birthday, dear Lucy")</a:t>
            </a:r>
          </a:p>
          <a:p>
            <a:r>
              <a:rPr lang="en-US" sz="2400" dirty="0"/>
              <a:t>print("Happy birthday to you!")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850CD95-3B17-054B-9BB8-CFB810B84E72}"/>
              </a:ext>
            </a:extLst>
          </p:cNvPr>
          <p:cNvSpPr txBox="1"/>
          <p:nvPr/>
        </p:nvSpPr>
        <p:spPr>
          <a:xfrm>
            <a:off x="7037038" y="5360281"/>
            <a:ext cx="3822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What if we utilize functions?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0A279A5-AD04-4F91-8371-EFF0E4D11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2457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01FB08-0D9A-744A-A038-1F1CE7073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93708"/>
          </a:xfrm>
        </p:spPr>
        <p:txBody>
          <a:bodyPr>
            <a:normAutofit/>
          </a:bodyPr>
          <a:lstStyle/>
          <a:p>
            <a:r>
              <a:rPr lang="en-US" dirty="0"/>
              <a:t>Consider the following code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84959B-1AF6-6242-9059-A5807768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Extensibility and Readability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9A39DCC-B3C8-6D48-B406-A834F6E420E9}"/>
              </a:ext>
            </a:extLst>
          </p:cNvPr>
          <p:cNvSpPr txBox="1"/>
          <p:nvPr/>
        </p:nvSpPr>
        <p:spPr>
          <a:xfrm>
            <a:off x="1001535" y="2564316"/>
            <a:ext cx="4552598" cy="15696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print("Happy birthday to you!")</a:t>
            </a:r>
          </a:p>
          <a:p>
            <a:r>
              <a:rPr lang="en-US" sz="2400" dirty="0"/>
              <a:t>print("Happy birthday to you!")</a:t>
            </a:r>
          </a:p>
          <a:p>
            <a:r>
              <a:rPr lang="en-US" sz="2400" dirty="0"/>
              <a:t>print("Happy birthday, dear Fred")</a:t>
            </a:r>
          </a:p>
          <a:p>
            <a:r>
              <a:rPr lang="en-US" sz="2400" dirty="0"/>
              <a:t>print("Happy birthday to you!")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89093F17-C9FD-4B48-BF2E-9BAE9CA338C0}"/>
              </a:ext>
            </a:extLst>
          </p:cNvPr>
          <p:cNvSpPr txBox="1"/>
          <p:nvPr/>
        </p:nvSpPr>
        <p:spPr>
          <a:xfrm>
            <a:off x="6185189" y="2056484"/>
            <a:ext cx="5704149" cy="37856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def happy():</a:t>
            </a:r>
          </a:p>
          <a:p>
            <a:r>
              <a:rPr lang="en-US" sz="2000" dirty="0"/>
              <a:t>        print("Happy birthday to you!")</a:t>
            </a:r>
          </a:p>
          <a:p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def sing(name):</a:t>
            </a:r>
          </a:p>
          <a:p>
            <a:r>
              <a:rPr lang="en-US" sz="2000" dirty="0"/>
              <a:t>        happy()</a:t>
            </a:r>
          </a:p>
          <a:p>
            <a:r>
              <a:rPr lang="en-US" sz="2000" dirty="0"/>
              <a:t>        happy()</a:t>
            </a:r>
          </a:p>
          <a:p>
            <a:r>
              <a:rPr lang="en-US" sz="2000" dirty="0"/>
              <a:t>        print("Happy birthday, dear " + name)</a:t>
            </a:r>
          </a:p>
          <a:p>
            <a:r>
              <a:rPr lang="en-US" sz="2000" dirty="0"/>
              <a:t>        happy()</a:t>
            </a:r>
          </a:p>
          <a:p>
            <a:endParaRPr lang="en-US" sz="2000" dirty="0"/>
          </a:p>
          <a:p>
            <a:r>
              <a:rPr lang="en-US" sz="2000" dirty="0"/>
              <a:t>sing("Fred")</a:t>
            </a:r>
          </a:p>
          <a:p>
            <a:r>
              <a:rPr lang="en-US" sz="2000" dirty="0"/>
              <a:t>sing("Lucy")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xmlns="" id="{260C83A5-3384-654F-A655-13887114C0D2}"/>
              </a:ext>
            </a:extLst>
          </p:cNvPr>
          <p:cNvSpPr/>
          <p:nvPr/>
        </p:nvSpPr>
        <p:spPr>
          <a:xfrm>
            <a:off x="838200" y="5962347"/>
            <a:ext cx="11040533" cy="708856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Easy to </a:t>
            </a:r>
            <a:r>
              <a:rPr lang="en-US" sz="2400" b="1" i="1" dirty="0">
                <a:solidFill>
                  <a:schemeClr val="tx1"/>
                </a:solidFill>
              </a:rPr>
              <a:t>extend</a:t>
            </a:r>
            <a:r>
              <a:rPr lang="en-US" sz="2400" dirty="0">
                <a:solidFill>
                  <a:schemeClr val="tx1"/>
                </a:solidFill>
              </a:rPr>
              <a:t>, more</a:t>
            </a:r>
            <a:r>
              <a:rPr lang="en-US" sz="2400" i="1" dirty="0">
                <a:solidFill>
                  <a:schemeClr val="tx1"/>
                </a:solidFill>
              </a:rPr>
              <a:t> </a:t>
            </a:r>
            <a:r>
              <a:rPr lang="en-US" sz="2400" b="1" i="1" dirty="0">
                <a:solidFill>
                  <a:schemeClr val="tx1"/>
                </a:solidFill>
              </a:rPr>
              <a:t>readable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  <a:r>
              <a:rPr lang="en-US" sz="2400" b="1" i="1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and necessitates </a:t>
            </a:r>
            <a:r>
              <a:rPr lang="en-US" sz="2400" b="1" i="1" dirty="0">
                <a:solidFill>
                  <a:schemeClr val="tx1"/>
                </a:solidFill>
              </a:rPr>
              <a:t>less typing!</a:t>
            </a:r>
            <a:endParaRPr lang="en-US" sz="2400" i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07931E2-448B-9549-AA32-967BE51DFCB2}"/>
              </a:ext>
            </a:extLst>
          </p:cNvPr>
          <p:cNvSpPr txBox="1"/>
          <p:nvPr/>
        </p:nvSpPr>
        <p:spPr>
          <a:xfrm>
            <a:off x="932624" y="4268913"/>
            <a:ext cx="46904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</a:rPr>
              <a:t>What if we want to sing a verse for </a:t>
            </a:r>
          </a:p>
          <a:p>
            <a:pPr algn="ctr"/>
            <a:r>
              <a:rPr lang="en-US" sz="2400" b="1" dirty="0">
                <a:solidFill>
                  <a:srgbClr val="00B050"/>
                </a:solidFill>
              </a:rPr>
              <a:t>Lucy right after Fred?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ED8931D-4C9D-4465-8622-1ADB16009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71084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01FB08-0D9A-744A-A038-1F1CE7073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45800" cy="489690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Formally, a function can be defined as follows: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&lt;name&gt;</a:t>
            </a:r>
            <a:r>
              <a:rPr lang="en-US" dirty="0"/>
              <a:t> of a function should be an identifier and </a:t>
            </a:r>
            <a:r>
              <a:rPr lang="en-US" b="1" dirty="0"/>
              <a:t>&lt;formal-parameters&gt;</a:t>
            </a:r>
            <a:r>
              <a:rPr lang="en-US" dirty="0"/>
              <a:t> is a (possibly empty) list of variable names (also identifiers)</a:t>
            </a:r>
          </a:p>
          <a:p>
            <a:endParaRPr lang="en-US" dirty="0"/>
          </a:p>
          <a:p>
            <a:r>
              <a:rPr lang="en-US" b="1" dirty="0"/>
              <a:t>&lt;formal-parameters&gt;</a:t>
            </a:r>
            <a:r>
              <a:rPr lang="en-US" dirty="0"/>
              <a:t> and all </a:t>
            </a:r>
            <a:r>
              <a:rPr lang="en-US" i="1" dirty="0"/>
              <a:t>local</a:t>
            </a:r>
            <a:r>
              <a:rPr lang="en-US" dirty="0"/>
              <a:t> variables declared in a function are </a:t>
            </a:r>
            <a:r>
              <a:rPr lang="en-US" i="1" dirty="0"/>
              <a:t>only</a:t>
            </a:r>
            <a:r>
              <a:rPr lang="en-US" dirty="0"/>
              <a:t> accessible in the </a:t>
            </a:r>
            <a:r>
              <a:rPr lang="en-US" b="1" dirty="0"/>
              <a:t>&lt;body&gt; </a:t>
            </a:r>
            <a:r>
              <a:rPr lang="en-US" dirty="0"/>
              <a:t>of this function</a:t>
            </a:r>
          </a:p>
          <a:p>
            <a:endParaRPr lang="en-US" dirty="0"/>
          </a:p>
          <a:p>
            <a:r>
              <a:rPr lang="en-US" dirty="0"/>
              <a:t>Variables with </a:t>
            </a:r>
            <a:r>
              <a:rPr lang="en-US" i="1" dirty="0"/>
              <a:t>identical</a:t>
            </a:r>
            <a:r>
              <a:rPr lang="en-US" dirty="0"/>
              <a:t> names declared elsewhere in a program are distinct from </a:t>
            </a:r>
            <a:r>
              <a:rPr lang="en-US" b="1" dirty="0"/>
              <a:t>&lt;formal-parameters&gt; </a:t>
            </a:r>
            <a:r>
              <a:rPr lang="en-US" dirty="0"/>
              <a:t>and local variables inside a function’s &lt;body&gt;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84959B-1AF6-6242-9059-A5807768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Formal Definition of Functions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6B17D70-BB7A-5645-95D3-22460B790370}"/>
              </a:ext>
            </a:extLst>
          </p:cNvPr>
          <p:cNvSpPr txBox="1"/>
          <p:nvPr/>
        </p:nvSpPr>
        <p:spPr>
          <a:xfrm>
            <a:off x="3796364" y="2302936"/>
            <a:ext cx="46817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def</a:t>
            </a:r>
            <a:r>
              <a:rPr lang="en-US" sz="2400" dirty="0"/>
              <a:t> </a:t>
            </a:r>
            <a:r>
              <a:rPr lang="en-US" sz="2400" b="1" dirty="0"/>
              <a:t>&lt;name&gt;</a:t>
            </a:r>
            <a:r>
              <a:rPr lang="en-US" sz="2400" dirty="0"/>
              <a:t>(</a:t>
            </a:r>
            <a:r>
              <a:rPr lang="en-US" sz="2400" b="1" dirty="0"/>
              <a:t>&lt;formal-parameters&gt;</a:t>
            </a:r>
            <a:r>
              <a:rPr lang="en-US" sz="2400" dirty="0"/>
              <a:t>)</a:t>
            </a:r>
            <a:r>
              <a:rPr lang="en-US" sz="2400" b="1" dirty="0">
                <a:solidFill>
                  <a:srgbClr val="C00000"/>
                </a:solidFill>
              </a:rPr>
              <a:t>:</a:t>
            </a:r>
          </a:p>
          <a:p>
            <a:r>
              <a:rPr lang="en-US" sz="2400" dirty="0"/>
              <a:t>	</a:t>
            </a:r>
            <a:r>
              <a:rPr lang="en-US" sz="2400" b="1" dirty="0"/>
              <a:t>&lt;body&gt;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0EEB0D6-AAE1-429C-AF44-ADB3C532A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230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01FB08-0D9A-744A-A038-1F1CE7073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45800" cy="4896908"/>
          </a:xfrm>
        </p:spPr>
        <p:txBody>
          <a:bodyPr>
            <a:normAutofit/>
          </a:bodyPr>
          <a:lstStyle/>
          <a:p>
            <a:r>
              <a:rPr lang="en-US" dirty="0"/>
              <a:t>Consider the following code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84959B-1AF6-6242-9059-A5807768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Local Variables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C71C5C5-05C7-484F-A7C6-D76D95E0434D}"/>
              </a:ext>
            </a:extLst>
          </p:cNvPr>
          <p:cNvSpPr txBox="1"/>
          <p:nvPr/>
        </p:nvSpPr>
        <p:spPr>
          <a:xfrm>
            <a:off x="1126065" y="2564318"/>
            <a:ext cx="2870201" cy="26776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def func1(x, y):</a:t>
            </a:r>
          </a:p>
          <a:p>
            <a:r>
              <a:rPr lang="en-US" sz="2400" dirty="0"/>
              <a:t>        #local scope</a:t>
            </a:r>
          </a:p>
          <a:p>
            <a:r>
              <a:rPr lang="en-US" sz="2400" dirty="0"/>
              <a:t>        z = 4</a:t>
            </a:r>
          </a:p>
          <a:p>
            <a:r>
              <a:rPr lang="en-US" sz="2400" dirty="0"/>
              <a:t>        print(x, y, z)</a:t>
            </a:r>
          </a:p>
          <a:p>
            <a:endParaRPr lang="en-US" sz="2400" dirty="0"/>
          </a:p>
          <a:p>
            <a:r>
              <a:rPr lang="en-US" sz="2400" dirty="0"/>
              <a:t>func1(2, 3)</a:t>
            </a:r>
          </a:p>
          <a:p>
            <a:r>
              <a:rPr lang="en-US" sz="2400" dirty="0"/>
              <a:t>print(x, y, z)</a:t>
            </a:r>
          </a:p>
        </p:txBody>
      </p:sp>
      <p:sp>
        <p:nvSpPr>
          <p:cNvPr id="6" name="Striped Right Arrow 5">
            <a:extLst>
              <a:ext uri="{FF2B5EF4-FFF2-40B4-BE49-F238E27FC236}">
                <a16:creationId xmlns:a16="http://schemas.microsoft.com/office/drawing/2014/main" xmlns="" id="{A65C0FDF-F890-D448-88AC-F37DE134EBC6}"/>
              </a:ext>
            </a:extLst>
          </p:cNvPr>
          <p:cNvSpPr/>
          <p:nvPr/>
        </p:nvSpPr>
        <p:spPr>
          <a:xfrm>
            <a:off x="4284131" y="3175012"/>
            <a:ext cx="1794933" cy="1456267"/>
          </a:xfrm>
          <a:prstGeom prst="striped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Run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3C22FD9-A71C-9741-958E-AB473A63CD1A}"/>
              </a:ext>
            </a:extLst>
          </p:cNvPr>
          <p:cNvSpPr txBox="1"/>
          <p:nvPr/>
        </p:nvSpPr>
        <p:spPr>
          <a:xfrm>
            <a:off x="6261100" y="2933649"/>
            <a:ext cx="5304367" cy="193899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2 3 4</a:t>
            </a:r>
          </a:p>
          <a:p>
            <a:r>
              <a:rPr lang="en-US" sz="2400" dirty="0"/>
              <a:t>Traceback (most recent call last):</a:t>
            </a:r>
          </a:p>
          <a:p>
            <a:r>
              <a:rPr lang="en-US" sz="2400" dirty="0"/>
              <a:t>  File "func1.py", line 6, in &lt;module&gt;</a:t>
            </a:r>
          </a:p>
          <a:p>
            <a:r>
              <a:rPr lang="en-US" sz="2400" dirty="0"/>
              <a:t>    print(x, y, z)</a:t>
            </a:r>
          </a:p>
          <a:p>
            <a:r>
              <a:rPr lang="en-US" sz="2400" dirty="0" err="1"/>
              <a:t>NameError</a:t>
            </a:r>
            <a:r>
              <a:rPr lang="en-US" sz="2400" dirty="0"/>
              <a:t>: name 'x' is not defined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xmlns="" id="{6C101D70-3D02-AE4F-A5AF-8E24C7837C5A}"/>
              </a:ext>
            </a:extLst>
          </p:cNvPr>
          <p:cNvSpPr/>
          <p:nvPr/>
        </p:nvSpPr>
        <p:spPr>
          <a:xfrm>
            <a:off x="706966" y="5463116"/>
            <a:ext cx="11108267" cy="1035098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x, y, and z belong solely to the </a:t>
            </a:r>
            <a:r>
              <a:rPr lang="en-US" sz="2400" b="1" i="1" dirty="0">
                <a:solidFill>
                  <a:schemeClr val="tx1"/>
                </a:solidFill>
              </a:rPr>
              <a:t>scope</a:t>
            </a:r>
            <a:r>
              <a:rPr lang="en-US" sz="2400" dirty="0">
                <a:solidFill>
                  <a:schemeClr val="tx1"/>
                </a:solidFill>
              </a:rPr>
              <a:t> of func1(...) and can </a:t>
            </a:r>
            <a:r>
              <a:rPr lang="en-US" sz="2400" i="1" u="sng" dirty="0">
                <a:solidFill>
                  <a:schemeClr val="tx1"/>
                </a:solidFill>
              </a:rPr>
              <a:t>only</a:t>
            </a:r>
            <a:r>
              <a:rPr lang="en-US" sz="2400" dirty="0">
                <a:solidFill>
                  <a:schemeClr val="tx1"/>
                </a:solidFill>
              </a:rPr>
              <a:t> be accessed inside func1(…); z is said to be </a:t>
            </a:r>
            <a:r>
              <a:rPr lang="en-US" sz="2400" i="1" dirty="0">
                <a:solidFill>
                  <a:schemeClr val="tx1"/>
                </a:solidFill>
              </a:rPr>
              <a:t>local</a:t>
            </a:r>
            <a:r>
              <a:rPr lang="en-US" sz="2400" dirty="0">
                <a:solidFill>
                  <a:schemeClr val="tx1"/>
                </a:solidFill>
              </a:rPr>
              <a:t> to func1(…), hence, referred to as a </a:t>
            </a:r>
            <a:r>
              <a:rPr lang="en-US" sz="2400" b="1" i="1" dirty="0">
                <a:solidFill>
                  <a:schemeClr val="tx1"/>
                </a:solidFill>
              </a:rPr>
              <a:t>local variable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75422E0-306A-469F-907F-AD5865F0E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55773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01FB08-0D9A-744A-A038-1F1CE7073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45800" cy="4896908"/>
          </a:xfrm>
        </p:spPr>
        <p:txBody>
          <a:bodyPr>
            <a:normAutofit/>
          </a:bodyPr>
          <a:lstStyle/>
          <a:p>
            <a:r>
              <a:rPr lang="en-US" dirty="0"/>
              <a:t>Consider the following code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84959B-1AF6-6242-9059-A5807768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Global Variables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C71C5C5-05C7-484F-A7C6-D76D95E0434D}"/>
              </a:ext>
            </a:extLst>
          </p:cNvPr>
          <p:cNvSpPr txBox="1"/>
          <p:nvPr/>
        </p:nvSpPr>
        <p:spPr>
          <a:xfrm>
            <a:off x="3158067" y="2496586"/>
            <a:ext cx="2870201" cy="30469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#global scope</a:t>
            </a:r>
          </a:p>
          <a:p>
            <a:r>
              <a:rPr lang="en-US" sz="2400" dirty="0"/>
              <a:t>x = 100</a:t>
            </a:r>
          </a:p>
          <a:p>
            <a:r>
              <a:rPr lang="en-US" sz="2400" dirty="0"/>
              <a:t>  </a:t>
            </a:r>
          </a:p>
          <a:p>
            <a:r>
              <a:rPr lang="en-US" sz="2400" dirty="0"/>
              <a:t>def func2():</a:t>
            </a:r>
          </a:p>
          <a:p>
            <a:r>
              <a:rPr lang="en-US" sz="2400" dirty="0"/>
              <a:t>        print(x)</a:t>
            </a:r>
          </a:p>
          <a:p>
            <a:endParaRPr lang="en-US" sz="2400" dirty="0"/>
          </a:p>
          <a:p>
            <a:r>
              <a:rPr lang="en-US" sz="2400" dirty="0"/>
              <a:t>func2()</a:t>
            </a:r>
          </a:p>
          <a:p>
            <a:r>
              <a:rPr lang="en-US" sz="2400" dirty="0"/>
              <a:t>print(x)</a:t>
            </a:r>
          </a:p>
        </p:txBody>
      </p:sp>
      <p:sp>
        <p:nvSpPr>
          <p:cNvPr id="6" name="Striped Right Arrow 5">
            <a:extLst>
              <a:ext uri="{FF2B5EF4-FFF2-40B4-BE49-F238E27FC236}">
                <a16:creationId xmlns:a16="http://schemas.microsoft.com/office/drawing/2014/main" xmlns="" id="{A65C0FDF-F890-D448-88AC-F37DE134EBC6}"/>
              </a:ext>
            </a:extLst>
          </p:cNvPr>
          <p:cNvSpPr/>
          <p:nvPr/>
        </p:nvSpPr>
        <p:spPr>
          <a:xfrm>
            <a:off x="6316133" y="3258080"/>
            <a:ext cx="1794933" cy="1456267"/>
          </a:xfrm>
          <a:prstGeom prst="striped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Run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3C22FD9-A71C-9741-958E-AB473A63CD1A}"/>
              </a:ext>
            </a:extLst>
          </p:cNvPr>
          <p:cNvSpPr txBox="1"/>
          <p:nvPr/>
        </p:nvSpPr>
        <p:spPr>
          <a:xfrm>
            <a:off x="8428568" y="3570714"/>
            <a:ext cx="924983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100</a:t>
            </a:r>
          </a:p>
          <a:p>
            <a:r>
              <a:rPr lang="en-US" sz="2400" dirty="0"/>
              <a:t>100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xmlns="" id="{F9D61CEC-F910-A346-8BE4-6FCAF6ECB329}"/>
              </a:ext>
            </a:extLst>
          </p:cNvPr>
          <p:cNvSpPr/>
          <p:nvPr/>
        </p:nvSpPr>
        <p:spPr>
          <a:xfrm>
            <a:off x="706966" y="5666312"/>
            <a:ext cx="11108267" cy="1035098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 is said to be a </a:t>
            </a:r>
            <a:r>
              <a:rPr lang="en-US" sz="2400" b="1" i="1" dirty="0">
                <a:solidFill>
                  <a:schemeClr val="tx1"/>
                </a:solidFill>
              </a:rPr>
              <a:t>global variable </a:t>
            </a:r>
            <a:r>
              <a:rPr lang="en-US" sz="2400" dirty="0">
                <a:solidFill>
                  <a:schemeClr val="tx1"/>
                </a:solidFill>
              </a:rPr>
              <a:t>since it is defined within the</a:t>
            </a:r>
            <a:r>
              <a:rPr lang="en-US" sz="2400" i="1" dirty="0">
                <a:solidFill>
                  <a:schemeClr val="tx1"/>
                </a:solidFill>
              </a:rPr>
              <a:t> global scope </a:t>
            </a:r>
            <a:r>
              <a:rPr lang="en-US" sz="2400" dirty="0">
                <a:solidFill>
                  <a:schemeClr val="tx1"/>
                </a:solidFill>
              </a:rPr>
              <a:t>of the program and can be, subsequently, accessed inside and outside func2()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33FDE49-D741-4AA9-9A49-3C280464F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5788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01FB08-0D9A-744A-A038-1F1CE7073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45800" cy="4896908"/>
          </a:xfrm>
        </p:spPr>
        <p:txBody>
          <a:bodyPr>
            <a:normAutofit/>
          </a:bodyPr>
          <a:lstStyle/>
          <a:p>
            <a:r>
              <a:rPr lang="en-US" dirty="0"/>
              <a:t>Consider the following code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84959B-1AF6-6242-9059-A5807768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Local vs. Global Variables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C71C5C5-05C7-484F-A7C6-D76D95E0434D}"/>
              </a:ext>
            </a:extLst>
          </p:cNvPr>
          <p:cNvSpPr txBox="1"/>
          <p:nvPr/>
        </p:nvSpPr>
        <p:spPr>
          <a:xfrm>
            <a:off x="2836328" y="2564318"/>
            <a:ext cx="2870201" cy="30469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x = 100</a:t>
            </a:r>
          </a:p>
          <a:p>
            <a:r>
              <a:rPr lang="en-US" sz="2400" dirty="0"/>
              <a:t>  </a:t>
            </a:r>
          </a:p>
          <a:p>
            <a:r>
              <a:rPr lang="en-US" sz="2400" dirty="0"/>
              <a:t>def func3():</a:t>
            </a:r>
          </a:p>
          <a:p>
            <a:r>
              <a:rPr lang="en-US" sz="2400" dirty="0"/>
              <a:t>        x = 20</a:t>
            </a:r>
          </a:p>
          <a:p>
            <a:r>
              <a:rPr lang="en-US" sz="2400" dirty="0"/>
              <a:t>        print(x)</a:t>
            </a:r>
          </a:p>
          <a:p>
            <a:endParaRPr lang="en-US" sz="2400" dirty="0"/>
          </a:p>
          <a:p>
            <a:r>
              <a:rPr lang="en-US" sz="2400" dirty="0"/>
              <a:t>func3()</a:t>
            </a:r>
          </a:p>
          <a:p>
            <a:r>
              <a:rPr lang="en-US" sz="2400" dirty="0"/>
              <a:t>print(x)</a:t>
            </a:r>
          </a:p>
        </p:txBody>
      </p:sp>
      <p:sp>
        <p:nvSpPr>
          <p:cNvPr id="6" name="Striped Right Arrow 5">
            <a:extLst>
              <a:ext uri="{FF2B5EF4-FFF2-40B4-BE49-F238E27FC236}">
                <a16:creationId xmlns:a16="http://schemas.microsoft.com/office/drawing/2014/main" xmlns="" id="{A65C0FDF-F890-D448-88AC-F37DE134EBC6}"/>
              </a:ext>
            </a:extLst>
          </p:cNvPr>
          <p:cNvSpPr/>
          <p:nvPr/>
        </p:nvSpPr>
        <p:spPr>
          <a:xfrm>
            <a:off x="5994394" y="3359678"/>
            <a:ext cx="1794933" cy="1456267"/>
          </a:xfrm>
          <a:prstGeom prst="striped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Run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3C22FD9-A71C-9741-958E-AB473A63CD1A}"/>
              </a:ext>
            </a:extLst>
          </p:cNvPr>
          <p:cNvSpPr txBox="1"/>
          <p:nvPr/>
        </p:nvSpPr>
        <p:spPr>
          <a:xfrm>
            <a:off x="8106829" y="3672312"/>
            <a:ext cx="924983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20</a:t>
            </a:r>
          </a:p>
          <a:p>
            <a:r>
              <a:rPr lang="en-US" sz="2400" dirty="0"/>
              <a:t>100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xmlns="" id="{3FC7C978-03FC-6842-94A5-3AEA19FC0215}"/>
              </a:ext>
            </a:extLst>
          </p:cNvPr>
          <p:cNvSpPr/>
          <p:nvPr/>
        </p:nvSpPr>
        <p:spPr>
          <a:xfrm>
            <a:off x="706966" y="5746242"/>
            <a:ext cx="11108267" cy="751971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The global variable x is distinct from the local variable x inside func3()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6935E38-E86A-412E-B701-6F7CDDA38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19627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01FB08-0D9A-744A-A038-1F1CE7073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45800" cy="4896908"/>
          </a:xfrm>
        </p:spPr>
        <p:txBody>
          <a:bodyPr>
            <a:normAutofit/>
          </a:bodyPr>
          <a:lstStyle/>
          <a:p>
            <a:r>
              <a:rPr lang="en-US" dirty="0"/>
              <a:t>Consider the following code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84959B-1AF6-6242-9059-A5807768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Parameters vs. Global Variables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C71C5C5-05C7-484F-A7C6-D76D95E0434D}"/>
              </a:ext>
            </a:extLst>
          </p:cNvPr>
          <p:cNvSpPr txBox="1"/>
          <p:nvPr/>
        </p:nvSpPr>
        <p:spPr>
          <a:xfrm>
            <a:off x="2836328" y="2564318"/>
            <a:ext cx="2870201" cy="26776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x = 100</a:t>
            </a:r>
          </a:p>
          <a:p>
            <a:r>
              <a:rPr lang="en-US" sz="2400" dirty="0"/>
              <a:t>  </a:t>
            </a:r>
          </a:p>
          <a:p>
            <a:r>
              <a:rPr lang="en-US" sz="2400" dirty="0"/>
              <a:t>def func4(x):</a:t>
            </a:r>
          </a:p>
          <a:p>
            <a:r>
              <a:rPr lang="en-US" sz="2400" dirty="0"/>
              <a:t>        print(x)</a:t>
            </a:r>
          </a:p>
          <a:p>
            <a:endParaRPr lang="en-US" sz="2400" dirty="0"/>
          </a:p>
          <a:p>
            <a:r>
              <a:rPr lang="en-US" sz="2400" dirty="0"/>
              <a:t>func4(20)</a:t>
            </a:r>
          </a:p>
          <a:p>
            <a:r>
              <a:rPr lang="en-US" sz="2400" dirty="0"/>
              <a:t>print(x)</a:t>
            </a:r>
          </a:p>
        </p:txBody>
      </p:sp>
      <p:sp>
        <p:nvSpPr>
          <p:cNvPr id="6" name="Striped Right Arrow 5">
            <a:extLst>
              <a:ext uri="{FF2B5EF4-FFF2-40B4-BE49-F238E27FC236}">
                <a16:creationId xmlns:a16="http://schemas.microsoft.com/office/drawing/2014/main" xmlns="" id="{A65C0FDF-F890-D448-88AC-F37DE134EBC6}"/>
              </a:ext>
            </a:extLst>
          </p:cNvPr>
          <p:cNvSpPr/>
          <p:nvPr/>
        </p:nvSpPr>
        <p:spPr>
          <a:xfrm>
            <a:off x="5994394" y="3359678"/>
            <a:ext cx="1794933" cy="1456267"/>
          </a:xfrm>
          <a:prstGeom prst="striped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Run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3C22FD9-A71C-9741-958E-AB473A63CD1A}"/>
              </a:ext>
            </a:extLst>
          </p:cNvPr>
          <p:cNvSpPr txBox="1"/>
          <p:nvPr/>
        </p:nvSpPr>
        <p:spPr>
          <a:xfrm>
            <a:off x="8106829" y="3672312"/>
            <a:ext cx="924983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20</a:t>
            </a:r>
          </a:p>
          <a:p>
            <a:r>
              <a:rPr lang="en-US" sz="2400" dirty="0"/>
              <a:t>100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xmlns="" id="{3FC7C978-03FC-6842-94A5-3AEA19FC0215}"/>
              </a:ext>
            </a:extLst>
          </p:cNvPr>
          <p:cNvSpPr/>
          <p:nvPr/>
        </p:nvSpPr>
        <p:spPr>
          <a:xfrm>
            <a:off x="706966" y="5746242"/>
            <a:ext cx="11108267" cy="751971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The global variable x is distinct from the parameter x of func4(…)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C125F3D-2372-41D7-98FF-85F6D3BEF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2394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01FB08-0D9A-744A-A038-1F1CE7073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45800" cy="4896908"/>
          </a:xfrm>
        </p:spPr>
        <p:txBody>
          <a:bodyPr>
            <a:normAutofit/>
          </a:bodyPr>
          <a:lstStyle/>
          <a:p>
            <a:r>
              <a:rPr lang="en-US" dirty="0"/>
              <a:t>Consider the following code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84959B-1AF6-6242-9059-A5807768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global Keyword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C71C5C5-05C7-484F-A7C6-D76D95E0434D}"/>
              </a:ext>
            </a:extLst>
          </p:cNvPr>
          <p:cNvSpPr txBox="1"/>
          <p:nvPr/>
        </p:nvSpPr>
        <p:spPr>
          <a:xfrm>
            <a:off x="2836328" y="2564318"/>
            <a:ext cx="2870201" cy="26776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def func5():</a:t>
            </a:r>
          </a:p>
          <a:p>
            <a:r>
              <a:rPr lang="en-US" sz="2400" dirty="0"/>
              <a:t>        global x</a:t>
            </a:r>
          </a:p>
          <a:p>
            <a:r>
              <a:rPr lang="en-US" sz="2400" dirty="0"/>
              <a:t>        x = 20</a:t>
            </a:r>
          </a:p>
          <a:p>
            <a:r>
              <a:rPr lang="en-US" sz="2400" dirty="0"/>
              <a:t>        print(x)</a:t>
            </a:r>
          </a:p>
          <a:p>
            <a:endParaRPr lang="en-US" sz="2400" dirty="0"/>
          </a:p>
          <a:p>
            <a:r>
              <a:rPr lang="en-US" sz="2400" dirty="0"/>
              <a:t>func5()</a:t>
            </a:r>
          </a:p>
          <a:p>
            <a:r>
              <a:rPr lang="en-US" sz="2400" dirty="0"/>
              <a:t>print(x)</a:t>
            </a:r>
          </a:p>
        </p:txBody>
      </p:sp>
      <p:sp>
        <p:nvSpPr>
          <p:cNvPr id="6" name="Striped Right Arrow 5">
            <a:extLst>
              <a:ext uri="{FF2B5EF4-FFF2-40B4-BE49-F238E27FC236}">
                <a16:creationId xmlns:a16="http://schemas.microsoft.com/office/drawing/2014/main" xmlns="" id="{A65C0FDF-F890-D448-88AC-F37DE134EBC6}"/>
              </a:ext>
            </a:extLst>
          </p:cNvPr>
          <p:cNvSpPr/>
          <p:nvPr/>
        </p:nvSpPr>
        <p:spPr>
          <a:xfrm>
            <a:off x="5994394" y="3359678"/>
            <a:ext cx="1794933" cy="1456267"/>
          </a:xfrm>
          <a:prstGeom prst="striped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Run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3C22FD9-A71C-9741-958E-AB473A63CD1A}"/>
              </a:ext>
            </a:extLst>
          </p:cNvPr>
          <p:cNvSpPr txBox="1"/>
          <p:nvPr/>
        </p:nvSpPr>
        <p:spPr>
          <a:xfrm>
            <a:off x="8106829" y="3672312"/>
            <a:ext cx="924983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20</a:t>
            </a:r>
          </a:p>
          <a:p>
            <a:r>
              <a:rPr lang="en-US" sz="2400" dirty="0"/>
              <a:t>20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xmlns="" id="{3FC7C978-03FC-6842-94A5-3AEA19FC0215}"/>
              </a:ext>
            </a:extLst>
          </p:cNvPr>
          <p:cNvSpPr/>
          <p:nvPr/>
        </p:nvSpPr>
        <p:spPr>
          <a:xfrm>
            <a:off x="706966" y="5627711"/>
            <a:ext cx="11108267" cy="916390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b="1" i="1" dirty="0">
                <a:solidFill>
                  <a:schemeClr val="tx1"/>
                </a:solidFill>
              </a:rPr>
              <a:t>global </a:t>
            </a:r>
            <a:r>
              <a:rPr lang="en-US" sz="2400" dirty="0">
                <a:solidFill>
                  <a:schemeClr val="tx1"/>
                </a:solidFill>
              </a:rPr>
              <a:t>keyword</a:t>
            </a:r>
            <a:r>
              <a:rPr lang="en-US" sz="2400" b="1" i="1" dirty="0">
                <a:solidFill>
                  <a:schemeClr val="tx1"/>
                </a:solidFill>
              </a:rPr>
              <a:t> </a:t>
            </a:r>
            <a:r>
              <a:rPr lang="en-US" sz="2400" i="1" dirty="0">
                <a:solidFill>
                  <a:schemeClr val="tx1"/>
                </a:solidFill>
              </a:rPr>
              <a:t>binds</a:t>
            </a:r>
            <a:r>
              <a:rPr lang="en-US" sz="2400" dirty="0">
                <a:solidFill>
                  <a:schemeClr val="tx1"/>
                </a:solidFill>
              </a:rPr>
              <a:t> variable x in the global scope; hence, can be accessed inside and outside func5()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C4DF930-603E-4E09-BF03-A3274326D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2613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01FB08-0D9A-744A-A038-1F1CE7073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06100" cy="4693708"/>
          </a:xfrm>
        </p:spPr>
        <p:txBody>
          <a:bodyPr>
            <a:normAutofit/>
          </a:bodyPr>
          <a:lstStyle/>
          <a:p>
            <a:r>
              <a:rPr lang="en-US" dirty="0"/>
              <a:t>We can get information from a function by having it </a:t>
            </a:r>
            <a:r>
              <a:rPr lang="en-US" i="1" dirty="0">
                <a:solidFill>
                  <a:srgbClr val="00B050"/>
                </a:solidFill>
              </a:rPr>
              <a:t>return</a:t>
            </a:r>
            <a:r>
              <a:rPr lang="en-US" dirty="0"/>
              <a:t> a value</a:t>
            </a:r>
            <a:endParaRPr lang="en-US" i="1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84959B-1AF6-6242-9059-A5807768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Getting Results From Functions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9A39DCC-B3C8-6D48-B406-A834F6E420E9}"/>
              </a:ext>
            </a:extLst>
          </p:cNvPr>
          <p:cNvSpPr txBox="1"/>
          <p:nvPr/>
        </p:nvSpPr>
        <p:spPr>
          <a:xfrm>
            <a:off x="838200" y="2682851"/>
            <a:ext cx="3130198" cy="23083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&gt;&gt;&gt; def square(x):</a:t>
            </a:r>
          </a:p>
          <a:p>
            <a:r>
              <a:rPr lang="en-US" sz="2400" dirty="0"/>
              <a:t>...     </a:t>
            </a:r>
            <a:r>
              <a:rPr lang="en-US" sz="2400" dirty="0">
                <a:solidFill>
                  <a:srgbClr val="00B050"/>
                </a:solidFill>
              </a:rPr>
              <a:t>return</a:t>
            </a:r>
            <a:r>
              <a:rPr lang="en-US" sz="2400" dirty="0"/>
              <a:t> x * x</a:t>
            </a:r>
          </a:p>
          <a:p>
            <a:r>
              <a:rPr lang="en-US" sz="2400" dirty="0"/>
              <a:t>... </a:t>
            </a:r>
          </a:p>
          <a:p>
            <a:r>
              <a:rPr lang="en-US" sz="2400" dirty="0"/>
              <a:t>&gt;&gt;&gt; square(3)</a:t>
            </a:r>
          </a:p>
          <a:p>
            <a:r>
              <a:rPr lang="en-US" sz="2400" dirty="0"/>
              <a:t>9</a:t>
            </a:r>
          </a:p>
          <a:p>
            <a:r>
              <a:rPr lang="en-US" sz="2400" dirty="0"/>
              <a:t>&gt;&gt;&gt;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7FC8CB5-9C9F-FE40-8B6D-95A20BE4E66D}"/>
              </a:ext>
            </a:extLst>
          </p:cNvPr>
          <p:cNvSpPr txBox="1"/>
          <p:nvPr/>
        </p:nvSpPr>
        <p:spPr>
          <a:xfrm>
            <a:off x="4530901" y="2682851"/>
            <a:ext cx="3130198" cy="23083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&gt;&gt;&gt; def cube(x):</a:t>
            </a:r>
          </a:p>
          <a:p>
            <a:r>
              <a:rPr lang="en-US" sz="2400" dirty="0"/>
              <a:t>...     </a:t>
            </a:r>
            <a:r>
              <a:rPr lang="en-US" sz="2400" dirty="0">
                <a:solidFill>
                  <a:srgbClr val="00B050"/>
                </a:solidFill>
              </a:rPr>
              <a:t>return</a:t>
            </a:r>
            <a:r>
              <a:rPr lang="en-US" sz="2400" dirty="0"/>
              <a:t> x * x * x</a:t>
            </a:r>
          </a:p>
          <a:p>
            <a:r>
              <a:rPr lang="en-US" sz="2400" dirty="0"/>
              <a:t>... </a:t>
            </a:r>
          </a:p>
          <a:p>
            <a:r>
              <a:rPr lang="en-US" sz="2400" dirty="0"/>
              <a:t>&gt;&gt;&gt; cube(3)</a:t>
            </a:r>
          </a:p>
          <a:p>
            <a:r>
              <a:rPr lang="en-US" sz="2400" dirty="0"/>
              <a:t>27</a:t>
            </a:r>
          </a:p>
          <a:p>
            <a:r>
              <a:rPr lang="en-US" sz="2400" dirty="0"/>
              <a:t>&gt;&gt;&gt;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2D1DC3E-AD0A-324C-8557-8A104A0307F1}"/>
              </a:ext>
            </a:extLst>
          </p:cNvPr>
          <p:cNvSpPr txBox="1"/>
          <p:nvPr/>
        </p:nvSpPr>
        <p:spPr>
          <a:xfrm>
            <a:off x="8223602" y="2682851"/>
            <a:ext cx="3130198" cy="23083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&gt;&gt;&gt; def power(a, b):</a:t>
            </a:r>
          </a:p>
          <a:p>
            <a:r>
              <a:rPr lang="en-US" sz="2400" dirty="0"/>
              <a:t>...     </a:t>
            </a:r>
            <a:r>
              <a:rPr lang="en-US" sz="2400" dirty="0">
                <a:solidFill>
                  <a:srgbClr val="00B050"/>
                </a:solidFill>
              </a:rPr>
              <a:t>return </a:t>
            </a:r>
            <a:r>
              <a:rPr lang="en-US" sz="2400" dirty="0"/>
              <a:t>a ** b</a:t>
            </a:r>
          </a:p>
          <a:p>
            <a:r>
              <a:rPr lang="en-US" sz="2400" dirty="0"/>
              <a:t>... </a:t>
            </a:r>
          </a:p>
          <a:p>
            <a:r>
              <a:rPr lang="en-US" sz="2400" dirty="0"/>
              <a:t>&gt;&gt;&gt; power(2, 3)</a:t>
            </a:r>
          </a:p>
          <a:p>
            <a:r>
              <a:rPr lang="en-US" sz="2400" dirty="0"/>
              <a:t>8</a:t>
            </a:r>
          </a:p>
          <a:p>
            <a:r>
              <a:rPr lang="en-US" sz="2400" dirty="0"/>
              <a:t>&gt;&gt;&gt;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0D2A505-E534-4650-9278-6BE3A0A06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6122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84959B-1AF6-6242-9059-A5807768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Today…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01FB08-0D9A-744A-A038-1F1CE7073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Last Session:</a:t>
            </a:r>
          </a:p>
          <a:p>
            <a:pPr lvl="1"/>
            <a:r>
              <a:rPr lang="en-US" dirty="0"/>
              <a:t>Lists in Python.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Today’s Session:</a:t>
            </a:r>
          </a:p>
          <a:p>
            <a:pPr lvl="1"/>
            <a:r>
              <a:rPr lang="en-US" dirty="0"/>
              <a:t>Functions:</a:t>
            </a:r>
          </a:p>
          <a:p>
            <a:pPr lvl="2"/>
            <a:r>
              <a:rPr lang="en-US" dirty="0"/>
              <a:t>Why using functions?</a:t>
            </a:r>
          </a:p>
          <a:p>
            <a:pPr lvl="2"/>
            <a:r>
              <a:rPr lang="en-US" dirty="0"/>
              <a:t>Formal definition, parameters, local and global scopes of variables, return values, and pass-by-value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olidFill>
                  <a:srgbClr val="0070C0"/>
                </a:solidFill>
                <a:latin typeface="Baskerville Old Face" panose="02020602080505020303" pitchFamily="18" charset="0"/>
              </a:rPr>
              <a:t>Hands on Session with </a:t>
            </a:r>
            <a:r>
              <a:rPr lang="en-US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Jupyter</a:t>
            </a:r>
            <a:r>
              <a:rPr lang="en-US" dirty="0">
                <a:solidFill>
                  <a:srgbClr val="0070C0"/>
                </a:solidFill>
                <a:latin typeface="Baskerville Old Face" panose="02020602080505020303" pitchFamily="18" charset="0"/>
              </a:rPr>
              <a:t> Notebook:</a:t>
            </a:r>
          </a:p>
          <a:p>
            <a:pPr lvl="1"/>
            <a:r>
              <a:rPr lang="en-US" dirty="0">
                <a:latin typeface="Baskerville Old Face" panose="02020602080505020303" pitchFamily="18" charset="0"/>
              </a:rPr>
              <a:t>We will practice on the user defined function in </a:t>
            </a:r>
            <a:r>
              <a:rPr lang="en-US" dirty="0" err="1">
                <a:latin typeface="Baskerville Old Face" panose="02020602080505020303" pitchFamily="18" charset="0"/>
              </a:rPr>
              <a:t>Jupyter</a:t>
            </a:r>
            <a:r>
              <a:rPr lang="en-US" dirty="0">
                <a:latin typeface="Baskerville Old Face" panose="02020602080505020303" pitchFamily="18" charset="0"/>
              </a:rPr>
              <a:t> Notebook.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E909011-6AA2-4687-A97D-D38F36AAF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60153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01FB08-0D9A-744A-A038-1F1CE7073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06100" cy="4693708"/>
          </a:xfrm>
        </p:spPr>
        <p:txBody>
          <a:bodyPr>
            <a:normAutofit/>
          </a:bodyPr>
          <a:lstStyle/>
          <a:p>
            <a:r>
              <a:rPr lang="en-US" dirty="0"/>
              <a:t>Consider the following code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84959B-1AF6-6242-9059-A5807768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Pass By Value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9A39DCC-B3C8-6D48-B406-A834F6E420E9}"/>
              </a:ext>
            </a:extLst>
          </p:cNvPr>
          <p:cNvSpPr txBox="1"/>
          <p:nvPr/>
        </p:nvSpPr>
        <p:spPr>
          <a:xfrm>
            <a:off x="3873279" y="2425905"/>
            <a:ext cx="4635941" cy="40934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&gt;&gt;&gt; def </a:t>
            </a:r>
            <a:r>
              <a:rPr lang="en-US" sz="2000" dirty="0" err="1"/>
              <a:t>addInterest</a:t>
            </a:r>
            <a:r>
              <a:rPr lang="en-US" sz="2000" dirty="0"/>
              <a:t>(balance, rate):</a:t>
            </a:r>
          </a:p>
          <a:p>
            <a:r>
              <a:rPr lang="en-US" sz="2000" dirty="0"/>
              <a:t>...     </a:t>
            </a:r>
            <a:r>
              <a:rPr lang="en-US" sz="2000" dirty="0" err="1"/>
              <a:t>newBalance</a:t>
            </a:r>
            <a:r>
              <a:rPr lang="en-US" sz="2000" dirty="0"/>
              <a:t> = balance * (1+rate)</a:t>
            </a:r>
          </a:p>
          <a:p>
            <a:r>
              <a:rPr lang="en-US" sz="2000" dirty="0"/>
              <a:t>...     return </a:t>
            </a:r>
            <a:r>
              <a:rPr lang="en-US" sz="2000" dirty="0" err="1"/>
              <a:t>newBalance</a:t>
            </a:r>
            <a:endParaRPr lang="en-US" sz="2000" dirty="0"/>
          </a:p>
          <a:p>
            <a:r>
              <a:rPr lang="en-US" sz="2000" dirty="0"/>
              <a:t>... </a:t>
            </a:r>
          </a:p>
          <a:p>
            <a:r>
              <a:rPr lang="en-US" sz="2000" dirty="0"/>
              <a:t>&gt;&gt;&gt; def test():</a:t>
            </a:r>
          </a:p>
          <a:p>
            <a:r>
              <a:rPr lang="en-US" sz="2000" dirty="0"/>
              <a:t>...     amount = 1000</a:t>
            </a:r>
          </a:p>
          <a:p>
            <a:r>
              <a:rPr lang="en-US" sz="2000" dirty="0"/>
              <a:t>...     rate = 0.05</a:t>
            </a:r>
          </a:p>
          <a:p>
            <a:r>
              <a:rPr lang="en-US" sz="2000" dirty="0"/>
              <a:t>...     </a:t>
            </a:r>
            <a:r>
              <a:rPr lang="en-US" sz="2000" dirty="0" err="1"/>
              <a:t>nb</a:t>
            </a:r>
            <a:r>
              <a:rPr lang="en-US" sz="2000" dirty="0"/>
              <a:t> = </a:t>
            </a:r>
            <a:r>
              <a:rPr lang="en-US" sz="2000" dirty="0" err="1"/>
              <a:t>addInterest</a:t>
            </a:r>
            <a:r>
              <a:rPr lang="en-US" sz="2000" dirty="0"/>
              <a:t>(amount, rate)</a:t>
            </a:r>
          </a:p>
          <a:p>
            <a:r>
              <a:rPr lang="en-US" sz="2000" dirty="0"/>
              <a:t>...     print(</a:t>
            </a:r>
            <a:r>
              <a:rPr lang="en-US" sz="2000" dirty="0" err="1"/>
              <a:t>nb</a:t>
            </a:r>
            <a:r>
              <a:rPr lang="en-US" sz="2000" dirty="0"/>
              <a:t>)</a:t>
            </a:r>
          </a:p>
          <a:p>
            <a:r>
              <a:rPr lang="en-US" sz="2000" dirty="0"/>
              <a:t>... </a:t>
            </a:r>
          </a:p>
          <a:p>
            <a:r>
              <a:rPr lang="en-US" sz="2000" dirty="0"/>
              <a:t>&gt;&gt;&gt; test()</a:t>
            </a:r>
          </a:p>
          <a:p>
            <a:r>
              <a:rPr lang="en-US" sz="2000" dirty="0"/>
              <a:t>1050.0</a:t>
            </a:r>
          </a:p>
          <a:p>
            <a:r>
              <a:rPr lang="en-US" sz="2000" dirty="0"/>
              <a:t>&gt;&gt;&gt;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004290C-81F4-4210-9C9E-4BA77450D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68133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01FB08-0D9A-744A-A038-1F1CE7073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06100" cy="4693708"/>
          </a:xfrm>
        </p:spPr>
        <p:txBody>
          <a:bodyPr>
            <a:normAutofit/>
          </a:bodyPr>
          <a:lstStyle/>
          <a:p>
            <a:r>
              <a:rPr lang="en-US" dirty="0"/>
              <a:t>Is there a way for a function to communicate back its result without returning it?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84959B-1AF6-6242-9059-A5807768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Pass By Value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9A39DCC-B3C8-6D48-B406-A834F6E420E9}"/>
              </a:ext>
            </a:extLst>
          </p:cNvPr>
          <p:cNvSpPr txBox="1"/>
          <p:nvPr/>
        </p:nvSpPr>
        <p:spPr>
          <a:xfrm>
            <a:off x="3873279" y="2826014"/>
            <a:ext cx="4635941" cy="36933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&gt;&gt;&gt; def </a:t>
            </a:r>
            <a:r>
              <a:rPr lang="en-US" dirty="0" err="1"/>
              <a:t>addInterest</a:t>
            </a:r>
            <a:r>
              <a:rPr lang="en-US" dirty="0"/>
              <a:t>(balance, rate):</a:t>
            </a:r>
          </a:p>
          <a:p>
            <a:r>
              <a:rPr lang="en-US" dirty="0"/>
              <a:t>...     </a:t>
            </a:r>
            <a:r>
              <a:rPr lang="en-US" dirty="0" err="1"/>
              <a:t>newBalance</a:t>
            </a:r>
            <a:r>
              <a:rPr lang="en-US" dirty="0"/>
              <a:t> = balance * rate</a:t>
            </a:r>
          </a:p>
          <a:p>
            <a:r>
              <a:rPr lang="en-US" dirty="0"/>
              <a:t>...     balance = </a:t>
            </a:r>
            <a:r>
              <a:rPr lang="en-US" dirty="0" err="1"/>
              <a:t>newBalance</a:t>
            </a:r>
            <a:endParaRPr lang="en-US" dirty="0"/>
          </a:p>
          <a:p>
            <a:r>
              <a:rPr lang="en-US" dirty="0"/>
              <a:t>... </a:t>
            </a:r>
          </a:p>
          <a:p>
            <a:r>
              <a:rPr lang="en-US" dirty="0"/>
              <a:t>&gt;&gt;&gt; def test():</a:t>
            </a:r>
          </a:p>
          <a:p>
            <a:r>
              <a:rPr lang="en-US" dirty="0"/>
              <a:t>...     amount = 1000</a:t>
            </a:r>
          </a:p>
          <a:p>
            <a:r>
              <a:rPr lang="en-US" dirty="0"/>
              <a:t>...     rate = 0.05</a:t>
            </a:r>
          </a:p>
          <a:p>
            <a:r>
              <a:rPr lang="en-US" dirty="0"/>
              <a:t>...     </a:t>
            </a:r>
            <a:r>
              <a:rPr lang="en-US" dirty="0" err="1"/>
              <a:t>addInterest</a:t>
            </a:r>
            <a:r>
              <a:rPr lang="en-US" dirty="0"/>
              <a:t>(amount, rate)</a:t>
            </a:r>
          </a:p>
          <a:p>
            <a:r>
              <a:rPr lang="en-US" dirty="0"/>
              <a:t>...     print(amount)</a:t>
            </a:r>
          </a:p>
          <a:p>
            <a:r>
              <a:rPr lang="en-US" dirty="0"/>
              <a:t>... </a:t>
            </a:r>
          </a:p>
          <a:p>
            <a:r>
              <a:rPr lang="en-US" dirty="0"/>
              <a:t>&gt;&gt;&gt; test()</a:t>
            </a:r>
          </a:p>
          <a:p>
            <a:r>
              <a:rPr lang="en-US" dirty="0"/>
              <a:t>1000</a:t>
            </a:r>
          </a:p>
          <a:p>
            <a:r>
              <a:rPr lang="en-US" dirty="0"/>
              <a:t>&gt;&gt;&gt; 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B1D49A4-FFD6-6A46-AD7A-8BAC399A0275}"/>
              </a:ext>
            </a:extLst>
          </p:cNvPr>
          <p:cNvSpPr/>
          <p:nvPr/>
        </p:nvSpPr>
        <p:spPr>
          <a:xfrm>
            <a:off x="3890212" y="5909733"/>
            <a:ext cx="829733" cy="270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F9E67CA-FA32-B44C-B327-5C40E951C498}"/>
              </a:ext>
            </a:extLst>
          </p:cNvPr>
          <p:cNvSpPr txBox="1"/>
          <p:nvPr/>
        </p:nvSpPr>
        <p:spPr>
          <a:xfrm>
            <a:off x="321733" y="4995333"/>
            <a:ext cx="3164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What will be the result?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67DF3E12-69B5-F54C-B139-1E20F011D2D8}"/>
              </a:ext>
            </a:extLst>
          </p:cNvPr>
          <p:cNvCxnSpPr/>
          <p:nvPr/>
        </p:nvCxnSpPr>
        <p:spPr>
          <a:xfrm flipH="1" flipV="1">
            <a:off x="2099733" y="5571067"/>
            <a:ext cx="1930400" cy="47413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F571D96-34DC-40F0-B890-08EF911BE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99770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01FB08-0D9A-744A-A038-1F1CE7073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06100" cy="4693708"/>
          </a:xfrm>
        </p:spPr>
        <p:txBody>
          <a:bodyPr>
            <a:normAutofit/>
          </a:bodyPr>
          <a:lstStyle/>
          <a:p>
            <a:r>
              <a:rPr lang="en-US" dirty="0"/>
              <a:t>Is there a way for a function to communicate back its result without returning it?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84959B-1AF6-6242-9059-A5807768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Pass By Value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9A39DCC-B3C8-6D48-B406-A834F6E420E9}"/>
              </a:ext>
            </a:extLst>
          </p:cNvPr>
          <p:cNvSpPr txBox="1"/>
          <p:nvPr/>
        </p:nvSpPr>
        <p:spPr>
          <a:xfrm>
            <a:off x="3873279" y="2826014"/>
            <a:ext cx="4635941" cy="36933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&gt;&gt;&gt; def </a:t>
            </a:r>
            <a:r>
              <a:rPr lang="en-US" dirty="0" err="1"/>
              <a:t>addInterest</a:t>
            </a:r>
            <a:r>
              <a:rPr lang="en-US" dirty="0"/>
              <a:t>(balance, rate):</a:t>
            </a:r>
          </a:p>
          <a:p>
            <a:r>
              <a:rPr lang="en-US" dirty="0"/>
              <a:t>...     </a:t>
            </a:r>
            <a:r>
              <a:rPr lang="en-US" dirty="0" err="1"/>
              <a:t>newBalance</a:t>
            </a:r>
            <a:r>
              <a:rPr lang="en-US" dirty="0"/>
              <a:t> = balance * rate</a:t>
            </a:r>
          </a:p>
          <a:p>
            <a:r>
              <a:rPr lang="en-US" dirty="0"/>
              <a:t>...     balance = </a:t>
            </a:r>
            <a:r>
              <a:rPr lang="en-US" dirty="0" err="1"/>
              <a:t>newBalance</a:t>
            </a:r>
            <a:endParaRPr lang="en-US" dirty="0"/>
          </a:p>
          <a:p>
            <a:r>
              <a:rPr lang="en-US" dirty="0"/>
              <a:t>... </a:t>
            </a:r>
          </a:p>
          <a:p>
            <a:r>
              <a:rPr lang="en-US" dirty="0"/>
              <a:t>&gt;&gt;&gt; def test():</a:t>
            </a:r>
          </a:p>
          <a:p>
            <a:r>
              <a:rPr lang="en-US" dirty="0"/>
              <a:t>...     amount = 1000</a:t>
            </a:r>
          </a:p>
          <a:p>
            <a:r>
              <a:rPr lang="en-US" dirty="0"/>
              <a:t>...     rate = 0.05</a:t>
            </a:r>
          </a:p>
          <a:p>
            <a:r>
              <a:rPr lang="en-US" dirty="0"/>
              <a:t>...     </a:t>
            </a:r>
            <a:r>
              <a:rPr lang="en-US" dirty="0" err="1"/>
              <a:t>addInterest</a:t>
            </a:r>
            <a:r>
              <a:rPr lang="en-US" dirty="0"/>
              <a:t>(amount, rate)</a:t>
            </a:r>
          </a:p>
          <a:p>
            <a:r>
              <a:rPr lang="en-US" dirty="0"/>
              <a:t>...     print(amount)</a:t>
            </a:r>
          </a:p>
          <a:p>
            <a:r>
              <a:rPr lang="en-US" dirty="0"/>
              <a:t>... </a:t>
            </a:r>
          </a:p>
          <a:p>
            <a:r>
              <a:rPr lang="en-US" dirty="0"/>
              <a:t>&gt;&gt;&gt; test()</a:t>
            </a:r>
          </a:p>
          <a:p>
            <a:r>
              <a:rPr lang="en-US" b="1" dirty="0">
                <a:solidFill>
                  <a:srgbClr val="00B050"/>
                </a:solidFill>
              </a:rPr>
              <a:t>1000</a:t>
            </a:r>
          </a:p>
          <a:p>
            <a:r>
              <a:rPr lang="en-US" dirty="0"/>
              <a:t>&gt;&gt;&gt;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F9E67CA-FA32-B44C-B327-5C40E951C498}"/>
              </a:ext>
            </a:extLst>
          </p:cNvPr>
          <p:cNvSpPr txBox="1"/>
          <p:nvPr/>
        </p:nvSpPr>
        <p:spPr>
          <a:xfrm>
            <a:off x="425290" y="4716901"/>
            <a:ext cx="28510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Why 1000 and NOT 1050.0?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67DF3E12-69B5-F54C-B139-1E20F011D2D8}"/>
              </a:ext>
            </a:extLst>
          </p:cNvPr>
          <p:cNvCxnSpPr/>
          <p:nvPr/>
        </p:nvCxnSpPr>
        <p:spPr>
          <a:xfrm flipH="1" flipV="1">
            <a:off x="2031999" y="5547898"/>
            <a:ext cx="1930400" cy="47413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8313345-F912-4B93-B87E-DDDDA6764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79700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01FB08-0D9A-744A-A038-1F1CE7073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93708"/>
          </a:xfrm>
        </p:spPr>
        <p:txBody>
          <a:bodyPr>
            <a:normAutofit/>
          </a:bodyPr>
          <a:lstStyle/>
          <a:p>
            <a:r>
              <a:rPr lang="en-US" dirty="0"/>
              <a:t>The function only receives the </a:t>
            </a:r>
            <a:r>
              <a:rPr lang="en-US" i="1" u="sng" dirty="0"/>
              <a:t>values</a:t>
            </a:r>
            <a:r>
              <a:rPr lang="en-US" dirty="0"/>
              <a:t> of the parameters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84959B-1AF6-6242-9059-A5807768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Pass By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219542B-D630-5A4A-95F4-74B2A4223737}"/>
              </a:ext>
            </a:extLst>
          </p:cNvPr>
          <p:cNvSpPr txBox="1"/>
          <p:nvPr/>
        </p:nvSpPr>
        <p:spPr>
          <a:xfrm>
            <a:off x="3778029" y="2859874"/>
            <a:ext cx="4635941" cy="36933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&gt;&gt;&gt; def </a:t>
            </a:r>
            <a:r>
              <a:rPr lang="en-US" dirty="0" err="1"/>
              <a:t>addInterest</a:t>
            </a:r>
            <a:r>
              <a:rPr lang="en-US" dirty="0"/>
              <a:t>(balance, rate):</a:t>
            </a:r>
          </a:p>
          <a:p>
            <a:r>
              <a:rPr lang="en-US" dirty="0"/>
              <a:t>...     </a:t>
            </a:r>
            <a:r>
              <a:rPr lang="en-US" dirty="0" err="1"/>
              <a:t>newBalance</a:t>
            </a:r>
            <a:r>
              <a:rPr lang="en-US" dirty="0"/>
              <a:t> = balance * rate</a:t>
            </a:r>
          </a:p>
          <a:p>
            <a:r>
              <a:rPr lang="en-US" dirty="0"/>
              <a:t>...     balance = </a:t>
            </a:r>
            <a:r>
              <a:rPr lang="en-US" dirty="0" err="1"/>
              <a:t>newBalance</a:t>
            </a:r>
            <a:endParaRPr lang="en-US" dirty="0"/>
          </a:p>
          <a:p>
            <a:r>
              <a:rPr lang="en-US" dirty="0"/>
              <a:t>... </a:t>
            </a:r>
          </a:p>
          <a:p>
            <a:r>
              <a:rPr lang="en-US" dirty="0"/>
              <a:t>&gt;&gt;&gt; def test():</a:t>
            </a:r>
          </a:p>
          <a:p>
            <a:r>
              <a:rPr lang="en-US" dirty="0"/>
              <a:t>...     amount = 1000</a:t>
            </a:r>
          </a:p>
          <a:p>
            <a:r>
              <a:rPr lang="en-US" dirty="0"/>
              <a:t>...     rate = 0.05</a:t>
            </a:r>
          </a:p>
          <a:p>
            <a:r>
              <a:rPr lang="en-US" dirty="0"/>
              <a:t>...     </a:t>
            </a:r>
            <a:r>
              <a:rPr lang="en-US" dirty="0" err="1"/>
              <a:t>addInterest</a:t>
            </a:r>
            <a:r>
              <a:rPr lang="en-US" dirty="0"/>
              <a:t>(amount, rate)</a:t>
            </a:r>
          </a:p>
          <a:p>
            <a:r>
              <a:rPr lang="en-US" dirty="0"/>
              <a:t>...     print(amount)</a:t>
            </a:r>
          </a:p>
          <a:p>
            <a:r>
              <a:rPr lang="en-US" dirty="0"/>
              <a:t>... </a:t>
            </a:r>
          </a:p>
          <a:p>
            <a:r>
              <a:rPr lang="en-US" dirty="0"/>
              <a:t>&gt;&gt;&gt; test()</a:t>
            </a:r>
          </a:p>
          <a:p>
            <a:r>
              <a:rPr lang="en-US" dirty="0"/>
              <a:t>1000</a:t>
            </a:r>
          </a:p>
          <a:p>
            <a:r>
              <a:rPr lang="en-US" dirty="0"/>
              <a:t>&gt;&gt;&gt;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03C4280-4AA5-FC4A-8DAB-E00941F21AA4}"/>
              </a:ext>
            </a:extLst>
          </p:cNvPr>
          <p:cNvSpPr txBox="1"/>
          <p:nvPr/>
        </p:nvSpPr>
        <p:spPr>
          <a:xfrm>
            <a:off x="723002" y="2811424"/>
            <a:ext cx="2676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B050"/>
                </a:solidFill>
              </a:rPr>
              <a:t>addInterest</a:t>
            </a:r>
            <a:r>
              <a:rPr lang="en-US" sz="2400" dirty="0">
                <a:solidFill>
                  <a:srgbClr val="00B050"/>
                </a:solidFill>
              </a:rPr>
              <a:t>(…) gets ONLY the </a:t>
            </a:r>
            <a:r>
              <a:rPr lang="en-US" sz="2400" i="1" u="sng" dirty="0">
                <a:solidFill>
                  <a:srgbClr val="00B050"/>
                </a:solidFill>
              </a:rPr>
              <a:t>value</a:t>
            </a:r>
            <a:r>
              <a:rPr lang="en-US" sz="2400" dirty="0">
                <a:solidFill>
                  <a:srgbClr val="00B050"/>
                </a:solidFill>
              </a:rPr>
              <a:t> of amount (i.e., 1000)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854D62C9-E556-E648-8237-CE8E775508FD}"/>
              </a:ext>
            </a:extLst>
          </p:cNvPr>
          <p:cNvCxnSpPr>
            <a:cxnSpLocks/>
            <a:stCxn id="10" idx="2"/>
            <a:endCxn id="5" idx="3"/>
          </p:cNvCxnSpPr>
          <p:nvPr/>
        </p:nvCxnSpPr>
        <p:spPr>
          <a:xfrm flipH="1" flipV="1">
            <a:off x="3399366" y="3411589"/>
            <a:ext cx="2005448" cy="1541139"/>
          </a:xfrm>
          <a:prstGeom prst="straightConnector1">
            <a:avLst/>
          </a:prstGeom>
          <a:ln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33972EAA-3CF0-EA40-9BD5-D88ED2378A29}"/>
              </a:ext>
            </a:extLst>
          </p:cNvPr>
          <p:cNvSpPr/>
          <p:nvPr/>
        </p:nvSpPr>
        <p:spPr>
          <a:xfrm>
            <a:off x="5404814" y="4757994"/>
            <a:ext cx="778933" cy="389467"/>
          </a:xfrm>
          <a:prstGeom prst="ellipse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6B5A88A-7320-2B4B-8196-1DC6E51E079B}"/>
              </a:ext>
            </a:extLst>
          </p:cNvPr>
          <p:cNvSpPr txBox="1"/>
          <p:nvPr/>
        </p:nvSpPr>
        <p:spPr>
          <a:xfrm>
            <a:off x="5675750" y="2257158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1000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xmlns="" id="{0EB402C6-2E84-C447-A50E-E55529AA971B}"/>
              </a:ext>
            </a:extLst>
          </p:cNvPr>
          <p:cNvSpPr/>
          <p:nvPr/>
        </p:nvSpPr>
        <p:spPr>
          <a:xfrm>
            <a:off x="5960531" y="2667491"/>
            <a:ext cx="270933" cy="287866"/>
          </a:xfrm>
          <a:prstGeom prst="down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xmlns="" id="{5AF40384-D290-074C-ABB9-58E531091927}"/>
              </a:ext>
            </a:extLst>
          </p:cNvPr>
          <p:cNvSpPr/>
          <p:nvPr/>
        </p:nvSpPr>
        <p:spPr>
          <a:xfrm>
            <a:off x="8736651" y="3348585"/>
            <a:ext cx="2827867" cy="229411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Python is said to </a:t>
            </a:r>
            <a:r>
              <a:rPr lang="en-US" sz="2400" b="1" i="1" dirty="0">
                <a:solidFill>
                  <a:schemeClr val="tx1"/>
                </a:solidFill>
              </a:rPr>
              <a:t>pass parameters by value</a:t>
            </a:r>
            <a:r>
              <a:rPr lang="en-US" sz="2400" b="1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672D931-3076-4CC0-8A7D-19ABBFC89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85167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0" grpId="0" animBg="1"/>
      <p:bldP spid="7" grpId="0"/>
      <p:bldP spid="8" grpId="0" animBg="1"/>
      <p:bldP spid="2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01FB08-0D9A-744A-A038-1F1CE7073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45800" cy="4896908"/>
          </a:xfrm>
        </p:spPr>
        <p:txBody>
          <a:bodyPr>
            <a:normAutofit/>
          </a:bodyPr>
          <a:lstStyle/>
          <a:p>
            <a:r>
              <a:rPr lang="en-US" dirty="0"/>
              <a:t>Consider the following code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84959B-1AF6-6242-9059-A5807768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Pass By Value vs. Returning a Value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C71C5C5-05C7-484F-A7C6-D76D95E0434D}"/>
              </a:ext>
            </a:extLst>
          </p:cNvPr>
          <p:cNvSpPr txBox="1"/>
          <p:nvPr/>
        </p:nvSpPr>
        <p:spPr>
          <a:xfrm>
            <a:off x="2277534" y="2436112"/>
            <a:ext cx="3268129" cy="23083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def </a:t>
            </a:r>
            <a:r>
              <a:rPr lang="en-US" sz="2400" dirty="0" err="1"/>
              <a:t>increment_func</a:t>
            </a:r>
            <a:r>
              <a:rPr lang="en-US" sz="2400" dirty="0"/>
              <a:t>(x):</a:t>
            </a:r>
          </a:p>
          <a:p>
            <a:r>
              <a:rPr lang="en-US" sz="2400" dirty="0"/>
              <a:t>        x = x + 1</a:t>
            </a:r>
          </a:p>
          <a:p>
            <a:endParaRPr lang="en-US" sz="2400" dirty="0"/>
          </a:p>
          <a:p>
            <a:r>
              <a:rPr lang="en-US" sz="2400" dirty="0"/>
              <a:t>x = 1</a:t>
            </a:r>
          </a:p>
          <a:p>
            <a:r>
              <a:rPr lang="en-US" sz="2400" dirty="0" err="1"/>
              <a:t>increment_func</a:t>
            </a:r>
            <a:r>
              <a:rPr lang="en-US" sz="2400" dirty="0"/>
              <a:t>(x)</a:t>
            </a:r>
          </a:p>
          <a:p>
            <a:r>
              <a:rPr lang="en-US" sz="2400" dirty="0"/>
              <a:t>print(x)</a:t>
            </a:r>
          </a:p>
        </p:txBody>
      </p:sp>
      <p:sp>
        <p:nvSpPr>
          <p:cNvPr id="6" name="Striped Right Arrow 5">
            <a:extLst>
              <a:ext uri="{FF2B5EF4-FFF2-40B4-BE49-F238E27FC236}">
                <a16:creationId xmlns:a16="http://schemas.microsoft.com/office/drawing/2014/main" xmlns="" id="{A65C0FDF-F890-D448-88AC-F37DE134EBC6}"/>
              </a:ext>
            </a:extLst>
          </p:cNvPr>
          <p:cNvSpPr/>
          <p:nvPr/>
        </p:nvSpPr>
        <p:spPr>
          <a:xfrm rot="5400000">
            <a:off x="3328683" y="4734155"/>
            <a:ext cx="1165829" cy="1456267"/>
          </a:xfrm>
          <a:prstGeom prst="striped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Run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3C22FD9-A71C-9741-958E-AB473A63CD1A}"/>
              </a:ext>
            </a:extLst>
          </p:cNvPr>
          <p:cNvSpPr txBox="1"/>
          <p:nvPr/>
        </p:nvSpPr>
        <p:spPr>
          <a:xfrm>
            <a:off x="3449105" y="6180140"/>
            <a:ext cx="924983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C33BAE7-A306-2F4C-B09C-B6E7A2392B4B}"/>
              </a:ext>
            </a:extLst>
          </p:cNvPr>
          <p:cNvSpPr txBox="1"/>
          <p:nvPr/>
        </p:nvSpPr>
        <p:spPr>
          <a:xfrm>
            <a:off x="6944780" y="2066780"/>
            <a:ext cx="3340103" cy="26776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def </a:t>
            </a:r>
            <a:r>
              <a:rPr lang="en-US" sz="2400" dirty="0" err="1"/>
              <a:t>increment_func</a:t>
            </a:r>
            <a:r>
              <a:rPr lang="en-US" sz="2400" dirty="0"/>
              <a:t>(x):</a:t>
            </a:r>
          </a:p>
          <a:p>
            <a:r>
              <a:rPr lang="en-US" sz="2400" dirty="0"/>
              <a:t>        x = x + 1</a:t>
            </a:r>
          </a:p>
          <a:p>
            <a:r>
              <a:rPr lang="en-US" sz="2400" dirty="0"/>
              <a:t>        return x</a:t>
            </a:r>
          </a:p>
          <a:p>
            <a:endParaRPr lang="en-US" sz="2400" dirty="0"/>
          </a:p>
          <a:p>
            <a:r>
              <a:rPr lang="en-US" sz="2400" dirty="0"/>
              <a:t>x = 1</a:t>
            </a:r>
          </a:p>
          <a:p>
            <a:r>
              <a:rPr lang="en-US" sz="2400" dirty="0"/>
              <a:t>x = </a:t>
            </a:r>
            <a:r>
              <a:rPr lang="en-US" sz="2400" dirty="0" err="1"/>
              <a:t>increment_func</a:t>
            </a:r>
            <a:r>
              <a:rPr lang="en-US" sz="2400" dirty="0"/>
              <a:t>(x)</a:t>
            </a:r>
          </a:p>
          <a:p>
            <a:r>
              <a:rPr lang="en-US" sz="2400" dirty="0"/>
              <a:t>print(x)</a:t>
            </a:r>
          </a:p>
        </p:txBody>
      </p:sp>
      <p:sp>
        <p:nvSpPr>
          <p:cNvPr id="10" name="Striped Right Arrow 9">
            <a:extLst>
              <a:ext uri="{FF2B5EF4-FFF2-40B4-BE49-F238E27FC236}">
                <a16:creationId xmlns:a16="http://schemas.microsoft.com/office/drawing/2014/main" xmlns="" id="{CC36C55A-DE9E-8A40-A466-CAFECA3E56C4}"/>
              </a:ext>
            </a:extLst>
          </p:cNvPr>
          <p:cNvSpPr/>
          <p:nvPr/>
        </p:nvSpPr>
        <p:spPr>
          <a:xfrm rot="5400000">
            <a:off x="8053081" y="4734154"/>
            <a:ext cx="1165829" cy="1456267"/>
          </a:xfrm>
          <a:prstGeom prst="striped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Run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8FD746A-333C-5745-A3C1-3300054EBF4D}"/>
              </a:ext>
            </a:extLst>
          </p:cNvPr>
          <p:cNvSpPr txBox="1"/>
          <p:nvPr/>
        </p:nvSpPr>
        <p:spPr>
          <a:xfrm>
            <a:off x="8173503" y="6180139"/>
            <a:ext cx="924983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438144F-0F91-4CB0-9BE4-C461C4CEB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8202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01FB08-0D9A-744A-A038-1F1CE7073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93708"/>
          </a:xfrm>
        </p:spPr>
        <p:txBody>
          <a:bodyPr>
            <a:normAutofit/>
          </a:bodyPr>
          <a:lstStyle/>
          <a:p>
            <a:r>
              <a:rPr lang="en-US" dirty="0"/>
              <a:t>There are different forms of the print function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/>
              <a:t>print(), which produces a blank line of output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84959B-1AF6-6242-9059-A5807768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More on the Print Function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8293BC0-D39E-6646-8F67-D91227DC65B3}"/>
              </a:ext>
            </a:extLst>
          </p:cNvPr>
          <p:cNvSpPr txBox="1"/>
          <p:nvPr/>
        </p:nvSpPr>
        <p:spPr>
          <a:xfrm>
            <a:off x="4057322" y="2907619"/>
            <a:ext cx="2293056" cy="15696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&gt;&gt;&gt; print()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&gt;&gt;&gt;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8E925F1-B9B5-49BB-B8AF-072AA8E2D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0489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01FB08-0D9A-744A-A038-1F1CE7073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93708"/>
          </a:xfrm>
        </p:spPr>
        <p:txBody>
          <a:bodyPr>
            <a:normAutofit/>
          </a:bodyPr>
          <a:lstStyle/>
          <a:p>
            <a:r>
              <a:rPr lang="en-US" dirty="0"/>
              <a:t>There are different forms of the print function</a:t>
            </a:r>
          </a:p>
          <a:p>
            <a:pPr marL="914400" lvl="1" indent="-457200">
              <a:buFont typeface="+mj-lt"/>
              <a:buAutoNum type="arabicParenR" startAt="2"/>
            </a:pPr>
            <a:r>
              <a:rPr lang="en-US" dirty="0"/>
              <a:t>print(&lt;expr&gt;, &lt;expr&gt;, …, &lt;expr&gt;), which indicates that the print function can take a sequence of expressions, separated by commas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84959B-1AF6-6242-9059-A5807768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More on the Print Function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8293BC0-D39E-6646-8F67-D91227DC65B3}"/>
              </a:ext>
            </a:extLst>
          </p:cNvPr>
          <p:cNvSpPr txBox="1"/>
          <p:nvPr/>
        </p:nvSpPr>
        <p:spPr>
          <a:xfrm>
            <a:off x="3882671" y="3286048"/>
            <a:ext cx="5278261" cy="30469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&gt;&gt;&gt; print(3+4)</a:t>
            </a:r>
          </a:p>
          <a:p>
            <a:r>
              <a:rPr lang="en-US" sz="2400" dirty="0"/>
              <a:t>7</a:t>
            </a:r>
          </a:p>
          <a:p>
            <a:r>
              <a:rPr lang="en-US" sz="2400" dirty="0"/>
              <a:t>&gt;&gt;&gt; print(3, 4, 3+4)</a:t>
            </a:r>
          </a:p>
          <a:p>
            <a:r>
              <a:rPr lang="en-US" sz="2400" dirty="0"/>
              <a:t>3 4 7</a:t>
            </a:r>
          </a:p>
          <a:p>
            <a:r>
              <a:rPr lang="en-US" sz="2400" dirty="0"/>
              <a:t>&gt;&gt;&gt; print("The answer is ", 3 + 4)</a:t>
            </a:r>
          </a:p>
          <a:p>
            <a:r>
              <a:rPr lang="en-US" sz="2400" dirty="0"/>
              <a:t>The answer is  7</a:t>
            </a:r>
          </a:p>
          <a:p>
            <a:r>
              <a:rPr lang="en-US" sz="2400" dirty="0"/>
              <a:t>&gt;&gt;&gt; print("The answer is", 3 + 4)</a:t>
            </a:r>
          </a:p>
          <a:p>
            <a:r>
              <a:rPr lang="en-US" sz="2400" dirty="0"/>
              <a:t>The answer is 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CD5AE7D-2E44-476D-B5DF-728E8D01A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69858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01FB08-0D9A-744A-A038-1F1CE7073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93708"/>
          </a:xfrm>
        </p:spPr>
        <p:txBody>
          <a:bodyPr>
            <a:normAutofit/>
          </a:bodyPr>
          <a:lstStyle/>
          <a:p>
            <a:r>
              <a:rPr lang="en-US" dirty="0"/>
              <a:t>There are different forms of the print function</a:t>
            </a:r>
          </a:p>
          <a:p>
            <a:pPr marL="914400" lvl="1" indent="-457200">
              <a:buFont typeface="+mj-lt"/>
              <a:buAutoNum type="arabicParenR" startAt="3"/>
            </a:pPr>
            <a:r>
              <a:rPr lang="en-US" dirty="0"/>
              <a:t>print(&lt;expr&gt;, &lt;expr&gt;, …, &lt;expr&gt;, end = “\n”), which indicates that the print function can be modified to have an </a:t>
            </a:r>
            <a:r>
              <a:rPr lang="en-US" i="1" dirty="0"/>
              <a:t>ending text </a:t>
            </a:r>
            <a:r>
              <a:rPr lang="en-US" dirty="0"/>
              <a:t>other than the default one (i.e., \n or a new line) after all the supplied expressions are printed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84959B-1AF6-6242-9059-A5807768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More on the Print Function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8293BC0-D39E-6646-8F67-D91227DC65B3}"/>
              </a:ext>
            </a:extLst>
          </p:cNvPr>
          <p:cNvSpPr txBox="1"/>
          <p:nvPr/>
        </p:nvSpPr>
        <p:spPr>
          <a:xfrm>
            <a:off x="5405780" y="3564418"/>
            <a:ext cx="5278261" cy="26776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&gt;&gt;&gt; def answer():</a:t>
            </a:r>
          </a:p>
          <a:p>
            <a:r>
              <a:rPr lang="en-US" sz="2400" dirty="0"/>
              <a:t>...     print("The answer is:", end = " ")</a:t>
            </a:r>
          </a:p>
          <a:p>
            <a:r>
              <a:rPr lang="en-US" sz="2400" dirty="0"/>
              <a:t>...     print(3 + 4)</a:t>
            </a:r>
          </a:p>
          <a:p>
            <a:r>
              <a:rPr lang="en-US" sz="2400" dirty="0"/>
              <a:t>... </a:t>
            </a:r>
          </a:p>
          <a:p>
            <a:r>
              <a:rPr lang="en-US" sz="2400" dirty="0"/>
              <a:t>&gt;&gt;&gt; answer()</a:t>
            </a:r>
          </a:p>
          <a:p>
            <a:r>
              <a:rPr lang="en-US" sz="2400" dirty="0"/>
              <a:t>The answer is: 7</a:t>
            </a:r>
          </a:p>
          <a:p>
            <a:r>
              <a:rPr lang="en-US" sz="2400" dirty="0"/>
              <a:t>&gt;&gt;&gt;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7F5A7AD-67A4-0848-BB0F-2B7E61F888EA}"/>
              </a:ext>
            </a:extLst>
          </p:cNvPr>
          <p:cNvSpPr txBox="1"/>
          <p:nvPr/>
        </p:nvSpPr>
        <p:spPr>
          <a:xfrm>
            <a:off x="625709" y="3913117"/>
            <a:ext cx="447545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Notice how we used the end</a:t>
            </a:r>
            <a:br>
              <a:rPr lang="en-US" sz="2800" dirty="0">
                <a:solidFill>
                  <a:srgbClr val="00B050"/>
                </a:solidFill>
              </a:rPr>
            </a:br>
            <a:r>
              <a:rPr lang="en-US" sz="2800" dirty="0">
                <a:solidFill>
                  <a:srgbClr val="00B050"/>
                </a:solidFill>
              </a:rPr>
              <a:t>parameter to allow multiple</a:t>
            </a:r>
            <a:br>
              <a:rPr lang="en-US" sz="2800" dirty="0">
                <a:solidFill>
                  <a:srgbClr val="00B050"/>
                </a:solidFill>
              </a:rPr>
            </a:br>
            <a:r>
              <a:rPr lang="en-US" sz="2800" dirty="0">
                <a:solidFill>
                  <a:srgbClr val="00B050"/>
                </a:solidFill>
              </a:rPr>
              <a:t>prints to build up a single line</a:t>
            </a:r>
            <a:br>
              <a:rPr lang="en-US" sz="2800" dirty="0">
                <a:solidFill>
                  <a:srgbClr val="00B050"/>
                </a:solidFill>
              </a:rPr>
            </a:br>
            <a:r>
              <a:rPr lang="en-US" sz="2800" dirty="0">
                <a:solidFill>
                  <a:srgbClr val="00B050"/>
                </a:solidFill>
              </a:rPr>
              <a:t>of output!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E9032E3-4EC9-4EE2-B5EC-9E3994DEA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15162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84959B-1AF6-6242-9059-A58077684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2537"/>
            <a:ext cx="10515600" cy="21637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</a:rPr>
              <a:t>Thank You</a:t>
            </a:r>
            <a:br>
              <a:rPr lang="en-US" dirty="0">
                <a:solidFill>
                  <a:srgbClr val="002060"/>
                </a:solidFill>
                <a:latin typeface="Book Antiqua" panose="02040602050305030304" pitchFamily="18" charset="0"/>
              </a:rPr>
            </a:br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</a:rPr>
              <a:t/>
            </a:r>
            <a:br>
              <a:rPr lang="en-US" dirty="0">
                <a:solidFill>
                  <a:srgbClr val="002060"/>
                </a:solidFill>
                <a:latin typeface="Book Antiqua" panose="02040602050305030304" pitchFamily="18" charset="0"/>
              </a:rPr>
            </a:br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</a:rPr>
              <a:t>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FCA06E9-F8A9-47AF-9A2F-A7F92C6E0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0347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01FB08-0D9A-744A-A038-1F1CE7073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93708"/>
          </a:xfrm>
        </p:spPr>
        <p:txBody>
          <a:bodyPr>
            <a:normAutofit/>
          </a:bodyPr>
          <a:lstStyle/>
          <a:p>
            <a:r>
              <a:rPr lang="en-US" dirty="0"/>
              <a:t>So far, we have been using only one-line snippets in the interactive mode, but we may want to go beyond that and execute an entire </a:t>
            </a:r>
            <a:r>
              <a:rPr lang="en-US" i="1" dirty="0"/>
              <a:t>sequence of statements</a:t>
            </a:r>
          </a:p>
          <a:p>
            <a:endParaRPr lang="en-US" dirty="0"/>
          </a:p>
          <a:p>
            <a:r>
              <a:rPr lang="en-US" dirty="0"/>
              <a:t>Python allows putting a sequence of statements together to create a brand-new command or </a:t>
            </a:r>
            <a:r>
              <a:rPr lang="en-US" i="1" dirty="0"/>
              <a:t>function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84959B-1AF6-6242-9059-A5807768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Multiple-line Snippets and Functions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9A39DCC-B3C8-6D48-B406-A834F6E420E9}"/>
              </a:ext>
            </a:extLst>
          </p:cNvPr>
          <p:cNvSpPr txBox="1"/>
          <p:nvPr/>
        </p:nvSpPr>
        <p:spPr>
          <a:xfrm>
            <a:off x="6710533" y="4387592"/>
            <a:ext cx="4460523" cy="193899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&gt;&gt;&gt; def hello():</a:t>
            </a:r>
          </a:p>
          <a:p>
            <a:r>
              <a:rPr lang="en-US" sz="2400" dirty="0"/>
              <a:t>...     print("Hello")</a:t>
            </a:r>
          </a:p>
          <a:p>
            <a:r>
              <a:rPr lang="en-US" sz="2400" dirty="0"/>
              <a:t>...     print("Programming is fun!")</a:t>
            </a:r>
          </a:p>
          <a:p>
            <a:r>
              <a:rPr lang="en-US" sz="2400" dirty="0"/>
              <a:t>... </a:t>
            </a:r>
          </a:p>
          <a:p>
            <a:r>
              <a:rPr lang="en-US" sz="2400" dirty="0"/>
              <a:t>&gt;&gt;&gt;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D9A2E10B-81BD-8D4B-80AD-0A2DB12D8132}"/>
              </a:ext>
            </a:extLst>
          </p:cNvPr>
          <p:cNvCxnSpPr>
            <a:cxnSpLocks/>
          </p:cNvCxnSpPr>
          <p:nvPr/>
        </p:nvCxnSpPr>
        <p:spPr>
          <a:xfrm flipH="1">
            <a:off x="6349995" y="5164670"/>
            <a:ext cx="860909" cy="13493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Brace 12">
            <a:extLst>
              <a:ext uri="{FF2B5EF4-FFF2-40B4-BE49-F238E27FC236}">
                <a16:creationId xmlns:a16="http://schemas.microsoft.com/office/drawing/2014/main" xmlns="" id="{9B7E31FA-C3B7-9145-8B35-AECEEB32B0AD}"/>
              </a:ext>
            </a:extLst>
          </p:cNvPr>
          <p:cNvSpPr/>
          <p:nvPr/>
        </p:nvSpPr>
        <p:spPr>
          <a:xfrm rot="5400000">
            <a:off x="7140476" y="4956084"/>
            <a:ext cx="140855" cy="276316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xmlns="" id="{E158026F-AAC8-604F-A91F-D81FA956E05A}"/>
              </a:ext>
            </a:extLst>
          </p:cNvPr>
          <p:cNvSpPr/>
          <p:nvPr/>
        </p:nvSpPr>
        <p:spPr>
          <a:xfrm rot="5400000">
            <a:off x="7123545" y="5328615"/>
            <a:ext cx="140855" cy="276316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A3A9AB6D-DFFE-C145-AFCF-33B8983317DF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6349995" y="5466773"/>
            <a:ext cx="843978" cy="7042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192A1499-B204-CF4B-A054-DF3B3783B10C}"/>
              </a:ext>
            </a:extLst>
          </p:cNvPr>
          <p:cNvSpPr txBox="1"/>
          <p:nvPr/>
        </p:nvSpPr>
        <p:spPr>
          <a:xfrm>
            <a:off x="1610300" y="4611515"/>
            <a:ext cx="473078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These </a:t>
            </a:r>
            <a:r>
              <a:rPr lang="en-US" sz="2400" i="1" dirty="0">
                <a:solidFill>
                  <a:srgbClr val="00B050"/>
                </a:solidFill>
              </a:rPr>
              <a:t>indentations</a:t>
            </a:r>
            <a:r>
              <a:rPr lang="en-US" sz="2400" dirty="0">
                <a:solidFill>
                  <a:srgbClr val="00B050"/>
                </a:solidFill>
              </a:rPr>
              <a:t> are necessary to </a:t>
            </a:r>
            <a:br>
              <a:rPr lang="en-US" sz="2400" dirty="0">
                <a:solidFill>
                  <a:srgbClr val="00B050"/>
                </a:solidFill>
              </a:rPr>
            </a:br>
            <a:r>
              <a:rPr lang="en-US" sz="2400" dirty="0">
                <a:solidFill>
                  <a:srgbClr val="00B050"/>
                </a:solidFill>
              </a:rPr>
              <a:t>indicate that these two statements </a:t>
            </a:r>
            <a:br>
              <a:rPr lang="en-US" sz="2400" dirty="0">
                <a:solidFill>
                  <a:srgbClr val="00B050"/>
                </a:solidFill>
              </a:rPr>
            </a:br>
            <a:r>
              <a:rPr lang="en-US" sz="2400" dirty="0">
                <a:solidFill>
                  <a:srgbClr val="00B050"/>
                </a:solidFill>
              </a:rPr>
              <a:t>belong to the same </a:t>
            </a:r>
            <a:r>
              <a:rPr lang="en-US" sz="2400" i="1" u="sng" dirty="0">
                <a:solidFill>
                  <a:srgbClr val="00B050"/>
                </a:solidFill>
              </a:rPr>
              <a:t>block of code</a:t>
            </a:r>
            <a:r>
              <a:rPr lang="en-US" sz="2400" dirty="0">
                <a:solidFill>
                  <a:srgbClr val="00B050"/>
                </a:solidFill>
              </a:rPr>
              <a:t>, </a:t>
            </a:r>
            <a:br>
              <a:rPr lang="en-US" sz="2400" dirty="0">
                <a:solidFill>
                  <a:srgbClr val="00B050"/>
                </a:solidFill>
              </a:rPr>
            </a:br>
            <a:r>
              <a:rPr lang="en-US" sz="2400" dirty="0">
                <a:solidFill>
                  <a:srgbClr val="00B050"/>
                </a:solidFill>
              </a:rPr>
              <a:t>which belongs to this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3F05F9B-9A20-4D30-849A-45095A4C7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4346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01FB08-0D9A-744A-A038-1F1CE7073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93708"/>
          </a:xfrm>
        </p:spPr>
        <p:txBody>
          <a:bodyPr>
            <a:normAutofit/>
          </a:bodyPr>
          <a:lstStyle/>
          <a:p>
            <a:r>
              <a:rPr lang="en-US" dirty="0"/>
              <a:t>If indentations are not provided, an error will be generated</a:t>
            </a:r>
            <a:endParaRPr lang="en-US" i="1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84959B-1AF6-6242-9059-A5807768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Indentations Are Mandatory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9A39DCC-B3C8-6D48-B406-A834F6E420E9}"/>
              </a:ext>
            </a:extLst>
          </p:cNvPr>
          <p:cNvSpPr txBox="1"/>
          <p:nvPr/>
        </p:nvSpPr>
        <p:spPr>
          <a:xfrm>
            <a:off x="3109728" y="2713461"/>
            <a:ext cx="6311200" cy="26776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&gt;&gt;&gt; def hello():</a:t>
            </a:r>
          </a:p>
          <a:p>
            <a:r>
              <a:rPr lang="en-US" sz="2400" dirty="0"/>
              <a:t>... print("Hello")</a:t>
            </a:r>
          </a:p>
          <a:p>
            <a:r>
              <a:rPr lang="en-US" sz="2400" dirty="0"/>
              <a:t>  File "&lt;stdin&gt;", line 2</a:t>
            </a:r>
          </a:p>
          <a:p>
            <a:r>
              <a:rPr lang="en-US" sz="2400" dirty="0"/>
              <a:t>    print("Hello")</a:t>
            </a:r>
          </a:p>
          <a:p>
            <a:r>
              <a:rPr lang="en-US" sz="2400" dirty="0"/>
              <a:t>        ^</a:t>
            </a:r>
          </a:p>
          <a:p>
            <a:r>
              <a:rPr lang="en-US" sz="2400" dirty="0" err="1"/>
              <a:t>IndentationError</a:t>
            </a:r>
            <a:r>
              <a:rPr lang="en-US" sz="2400" dirty="0"/>
              <a:t>: expected an indented block</a:t>
            </a:r>
          </a:p>
          <a:p>
            <a:r>
              <a:rPr lang="en-US" sz="2400" dirty="0"/>
              <a:t>&gt;&gt;&gt;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94FE0A2-88CF-44DC-B527-2C525E67B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8895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01FB08-0D9A-744A-A038-1F1CE7073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93708"/>
          </a:xfrm>
        </p:spPr>
        <p:txBody>
          <a:bodyPr>
            <a:normAutofit/>
          </a:bodyPr>
          <a:lstStyle/>
          <a:p>
            <a:r>
              <a:rPr lang="en-US" dirty="0"/>
              <a:t>After defining a function, we can call (or </a:t>
            </a:r>
            <a:r>
              <a:rPr lang="en-US" i="1" dirty="0"/>
              <a:t>invoke</a:t>
            </a:r>
            <a:r>
              <a:rPr lang="en-US" dirty="0"/>
              <a:t>) it by typing its name followed by parentheses</a:t>
            </a:r>
            <a:endParaRPr lang="en-US" i="1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84959B-1AF6-6242-9059-A5807768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Invoking Functions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9A39DCC-B3C8-6D48-B406-A834F6E420E9}"/>
              </a:ext>
            </a:extLst>
          </p:cNvPr>
          <p:cNvSpPr txBox="1"/>
          <p:nvPr/>
        </p:nvSpPr>
        <p:spPr>
          <a:xfrm>
            <a:off x="5116326" y="2984393"/>
            <a:ext cx="6311200" cy="30469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&gt;&gt;&gt; def hello():</a:t>
            </a:r>
          </a:p>
          <a:p>
            <a:r>
              <a:rPr lang="en-US" sz="2400" dirty="0"/>
              <a:t>...     print("Hello")</a:t>
            </a:r>
          </a:p>
          <a:p>
            <a:r>
              <a:rPr lang="en-US" sz="2400" dirty="0"/>
              <a:t>...     print("Programming is fun!")</a:t>
            </a:r>
          </a:p>
          <a:p>
            <a:r>
              <a:rPr lang="en-US" sz="2400" dirty="0"/>
              <a:t>... </a:t>
            </a:r>
          </a:p>
          <a:p>
            <a:r>
              <a:rPr lang="en-US" sz="2400" dirty="0"/>
              <a:t>&gt;&gt;&gt; hello()</a:t>
            </a:r>
          </a:p>
          <a:p>
            <a:r>
              <a:rPr lang="en-US" sz="2400" dirty="0"/>
              <a:t>Hello</a:t>
            </a:r>
          </a:p>
          <a:p>
            <a:r>
              <a:rPr lang="en-US" sz="2400" dirty="0"/>
              <a:t>Programming is fun!</a:t>
            </a:r>
          </a:p>
          <a:p>
            <a:r>
              <a:rPr lang="en-US" sz="2400" dirty="0"/>
              <a:t>&gt;&gt;&gt;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9429E5B-567C-6648-B074-ACD750DE5A8D}"/>
              </a:ext>
            </a:extLst>
          </p:cNvPr>
          <p:cNvSpPr txBox="1"/>
          <p:nvPr/>
        </p:nvSpPr>
        <p:spPr>
          <a:xfrm>
            <a:off x="405052" y="3115588"/>
            <a:ext cx="437568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This is how we invoke our </a:t>
            </a:r>
            <a:br>
              <a:rPr lang="en-US" sz="2800" dirty="0">
                <a:solidFill>
                  <a:srgbClr val="00B050"/>
                </a:solidFill>
              </a:rPr>
            </a:br>
            <a:r>
              <a:rPr lang="en-US" sz="2800" dirty="0">
                <a:solidFill>
                  <a:srgbClr val="00B050"/>
                </a:solidFill>
              </a:rPr>
              <a:t>defined function </a:t>
            </a:r>
            <a:r>
              <a:rPr lang="en-US" sz="2800" i="1" dirty="0">
                <a:solidFill>
                  <a:srgbClr val="00B050"/>
                </a:solidFill>
              </a:rPr>
              <a:t>hello()</a:t>
            </a:r>
            <a:r>
              <a:rPr lang="en-US" sz="2800" dirty="0">
                <a:solidFill>
                  <a:srgbClr val="00B050"/>
                </a:solidFill>
              </a:rPr>
              <a:t>; </a:t>
            </a:r>
            <a:br>
              <a:rPr lang="en-US" sz="2800" dirty="0">
                <a:solidFill>
                  <a:srgbClr val="00B050"/>
                </a:solidFill>
              </a:rPr>
            </a:br>
            <a:r>
              <a:rPr lang="en-US" sz="2800" dirty="0">
                <a:solidFill>
                  <a:srgbClr val="00B050"/>
                </a:solidFill>
              </a:rPr>
              <a:t>notice that the two print </a:t>
            </a:r>
            <a:br>
              <a:rPr lang="en-US" sz="2800" dirty="0">
                <a:solidFill>
                  <a:srgbClr val="00B050"/>
                </a:solidFill>
              </a:rPr>
            </a:br>
            <a:r>
              <a:rPr lang="en-US" sz="2800" dirty="0">
                <a:solidFill>
                  <a:srgbClr val="00B050"/>
                </a:solidFill>
              </a:rPr>
              <a:t>statements (which form one </a:t>
            </a:r>
            <a:br>
              <a:rPr lang="en-US" sz="2800" dirty="0">
                <a:solidFill>
                  <a:srgbClr val="00B050"/>
                </a:solidFill>
              </a:rPr>
            </a:br>
            <a:r>
              <a:rPr lang="en-US" sz="2800" dirty="0">
                <a:solidFill>
                  <a:srgbClr val="00B050"/>
                </a:solidFill>
              </a:rPr>
              <a:t>code </a:t>
            </a:r>
            <a:r>
              <a:rPr lang="en-US" sz="2800" i="1" dirty="0">
                <a:solidFill>
                  <a:srgbClr val="00B050"/>
                </a:solidFill>
              </a:rPr>
              <a:t>block</a:t>
            </a:r>
            <a:r>
              <a:rPr lang="en-US" sz="2800" dirty="0">
                <a:solidFill>
                  <a:srgbClr val="00B050"/>
                </a:solidFill>
              </a:rPr>
              <a:t>) were executed </a:t>
            </a:r>
            <a:br>
              <a:rPr lang="en-US" sz="2800" dirty="0">
                <a:solidFill>
                  <a:srgbClr val="00B050"/>
                </a:solidFill>
              </a:rPr>
            </a:br>
            <a:r>
              <a:rPr lang="en-US" sz="2800" dirty="0">
                <a:solidFill>
                  <a:srgbClr val="00B050"/>
                </a:solidFill>
              </a:rPr>
              <a:t>in sequence!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9925C6BB-D053-1143-834C-380A94C9450C}"/>
              </a:ext>
            </a:extLst>
          </p:cNvPr>
          <p:cNvSpPr/>
          <p:nvPr/>
        </p:nvSpPr>
        <p:spPr>
          <a:xfrm>
            <a:off x="5657204" y="4419600"/>
            <a:ext cx="946796" cy="511870"/>
          </a:xfrm>
          <a:prstGeom prst="ellipse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95EC21FD-B445-A14B-9942-90E82E93B503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4814942" y="4037499"/>
            <a:ext cx="842262" cy="638036"/>
          </a:xfrm>
          <a:prstGeom prst="straightConnector1">
            <a:avLst/>
          </a:prstGeom>
          <a:ln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6F33BD5-94D1-432C-95B5-FAF07A266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7426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01FB08-0D9A-744A-A038-1F1CE7073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93708"/>
          </a:xfrm>
        </p:spPr>
        <p:txBody>
          <a:bodyPr>
            <a:normAutofit/>
          </a:bodyPr>
          <a:lstStyle/>
          <a:p>
            <a:r>
              <a:rPr lang="en-US" dirty="0"/>
              <a:t>Invoking a function without parentheses will NOT generate an error, but rather the location (</a:t>
            </a:r>
            <a:r>
              <a:rPr lang="en-US" i="1" dirty="0"/>
              <a:t>address</a:t>
            </a:r>
            <a:r>
              <a:rPr lang="en-US" dirty="0"/>
              <a:t>) in computer memory where the function definition has been stored  </a:t>
            </a:r>
            <a:endParaRPr lang="en-US" i="1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84959B-1AF6-6242-9059-A5807768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Invoking Functions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9A39DCC-B3C8-6D48-B406-A834F6E420E9}"/>
              </a:ext>
            </a:extLst>
          </p:cNvPr>
          <p:cNvSpPr txBox="1"/>
          <p:nvPr/>
        </p:nvSpPr>
        <p:spPr>
          <a:xfrm>
            <a:off x="3372202" y="3356920"/>
            <a:ext cx="6311200" cy="26776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&gt;&gt;&gt; def hello():</a:t>
            </a:r>
          </a:p>
          <a:p>
            <a:r>
              <a:rPr lang="en-US" sz="2400" dirty="0"/>
              <a:t>...     print("Hello")</a:t>
            </a:r>
          </a:p>
          <a:p>
            <a:r>
              <a:rPr lang="en-US" sz="2400" dirty="0"/>
              <a:t>...     print("Programming is fun!")</a:t>
            </a:r>
          </a:p>
          <a:p>
            <a:r>
              <a:rPr lang="en-US" sz="2400" dirty="0"/>
              <a:t>... </a:t>
            </a:r>
          </a:p>
          <a:p>
            <a:r>
              <a:rPr lang="en-US" sz="2400" dirty="0"/>
              <a:t>&gt;&gt;&gt; hello</a:t>
            </a:r>
          </a:p>
          <a:p>
            <a:r>
              <a:rPr lang="en-US" sz="2400" dirty="0"/>
              <a:t>&lt;function hello at 0x101f1e268&gt;</a:t>
            </a:r>
          </a:p>
          <a:p>
            <a:r>
              <a:rPr lang="en-US" sz="2400" dirty="0"/>
              <a:t>&gt;&gt;&gt;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0B0C746-B332-4274-90F6-D0E82EC5E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7482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01FB08-0D9A-744A-A038-1F1CE7073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93708"/>
          </a:xfrm>
        </p:spPr>
        <p:txBody>
          <a:bodyPr>
            <a:normAutofit/>
          </a:bodyPr>
          <a:lstStyle/>
          <a:p>
            <a:r>
              <a:rPr lang="en-US" dirty="0"/>
              <a:t>We can also add </a:t>
            </a:r>
            <a:r>
              <a:rPr lang="en-US" i="1" dirty="0"/>
              <a:t>parameters</a:t>
            </a:r>
            <a:r>
              <a:rPr lang="en-US" dirty="0"/>
              <a:t> (or </a:t>
            </a:r>
            <a:r>
              <a:rPr lang="en-US" i="1" dirty="0"/>
              <a:t>arguments</a:t>
            </a:r>
            <a:r>
              <a:rPr lang="en-US" dirty="0"/>
              <a:t>) to our defined functions  </a:t>
            </a:r>
            <a:endParaRPr lang="en-US" i="1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84959B-1AF6-6242-9059-A5807768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Parameters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9A39DCC-B3C8-6D48-B406-A834F6E420E9}"/>
              </a:ext>
            </a:extLst>
          </p:cNvPr>
          <p:cNvSpPr txBox="1"/>
          <p:nvPr/>
        </p:nvSpPr>
        <p:spPr>
          <a:xfrm>
            <a:off x="4066468" y="2648985"/>
            <a:ext cx="4649670" cy="30469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&gt;&gt;&gt; def hello(person):</a:t>
            </a:r>
          </a:p>
          <a:p>
            <a:r>
              <a:rPr lang="en-US" sz="2400" dirty="0"/>
              <a:t>...     print("Hello " + person)</a:t>
            </a:r>
          </a:p>
          <a:p>
            <a:r>
              <a:rPr lang="en-US" sz="2400" dirty="0"/>
              <a:t>...     print("Programming is fun!")</a:t>
            </a:r>
          </a:p>
          <a:p>
            <a:r>
              <a:rPr lang="en-US" sz="2400" dirty="0"/>
              <a:t>... </a:t>
            </a:r>
          </a:p>
          <a:p>
            <a:r>
              <a:rPr lang="en-US" sz="2400" dirty="0"/>
              <a:t>&gt;&gt;&gt; hello(“Bennett")</a:t>
            </a:r>
          </a:p>
          <a:p>
            <a:r>
              <a:rPr lang="en-US" sz="2400" dirty="0"/>
              <a:t>Hello Bennett</a:t>
            </a:r>
          </a:p>
          <a:p>
            <a:r>
              <a:rPr lang="en-US" sz="2400" dirty="0"/>
              <a:t>Programming is fun!</a:t>
            </a:r>
          </a:p>
          <a:p>
            <a:r>
              <a:rPr lang="en-US" sz="2400" dirty="0"/>
              <a:t>&gt;&gt;&gt;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1456" y="2648985"/>
            <a:ext cx="32562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00B050"/>
                </a:solidFill>
              </a:rPr>
              <a:t>person</a:t>
            </a:r>
            <a:r>
              <a:rPr lang="en-US" sz="2400" dirty="0">
                <a:solidFill>
                  <a:srgbClr val="00B050"/>
                </a:solidFill>
              </a:rPr>
              <a:t> is a parameter; </a:t>
            </a:r>
            <a:br>
              <a:rPr lang="en-US" sz="2400" dirty="0">
                <a:solidFill>
                  <a:srgbClr val="00B050"/>
                </a:solidFill>
              </a:rPr>
            </a:br>
            <a:r>
              <a:rPr lang="en-US" sz="2400" dirty="0">
                <a:solidFill>
                  <a:srgbClr val="00B050"/>
                </a:solidFill>
              </a:rPr>
              <a:t>it acts as an </a:t>
            </a:r>
            <a:r>
              <a:rPr lang="en-US" sz="2400" i="1" dirty="0">
                <a:solidFill>
                  <a:srgbClr val="00B050"/>
                </a:solidFill>
              </a:rPr>
              <a:t>input</a:t>
            </a:r>
            <a:r>
              <a:rPr lang="en-US" sz="2400" dirty="0">
                <a:solidFill>
                  <a:srgbClr val="00B050"/>
                </a:solidFill>
              </a:rPr>
              <a:t> to the </a:t>
            </a:r>
            <a:br>
              <a:rPr lang="en-US" sz="2400" dirty="0">
                <a:solidFill>
                  <a:srgbClr val="00B050"/>
                </a:solidFill>
              </a:rPr>
            </a:br>
            <a:r>
              <a:rPr lang="en-US" sz="2400" dirty="0">
                <a:solidFill>
                  <a:srgbClr val="00B050"/>
                </a:solidFill>
              </a:rPr>
              <a:t>function </a:t>
            </a:r>
            <a:r>
              <a:rPr lang="en-US" sz="2400" i="1" dirty="0">
                <a:solidFill>
                  <a:srgbClr val="00B050"/>
                </a:solidFill>
              </a:rPr>
              <a:t>hello(…)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55DCB4F9-2587-7A4F-A6F2-4520D56FDB38}"/>
              </a:ext>
            </a:extLst>
          </p:cNvPr>
          <p:cNvSpPr/>
          <p:nvPr/>
        </p:nvSpPr>
        <p:spPr>
          <a:xfrm>
            <a:off x="5862872" y="2648985"/>
            <a:ext cx="825794" cy="511870"/>
          </a:xfrm>
          <a:prstGeom prst="ellipse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0D628652-CB00-3146-B653-B854234C9C57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691466" y="2904920"/>
            <a:ext cx="2171406" cy="210813"/>
          </a:xfrm>
          <a:prstGeom prst="straightConnector1">
            <a:avLst/>
          </a:prstGeom>
          <a:ln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637AE5E-7098-4E47-AC79-9A06DA71E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918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01FB08-0D9A-744A-A038-1F1CE7073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93708"/>
          </a:xfrm>
        </p:spPr>
        <p:txBody>
          <a:bodyPr>
            <a:normAutofit/>
          </a:bodyPr>
          <a:lstStyle/>
          <a:p>
            <a:r>
              <a:rPr lang="en-US" dirty="0"/>
              <a:t>We can add multiple parameters and not only one</a:t>
            </a:r>
            <a:endParaRPr lang="en-US" i="1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84959B-1AF6-6242-9059-A5807768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Multiple Parameters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9A39DCC-B3C8-6D48-B406-A834F6E420E9}"/>
              </a:ext>
            </a:extLst>
          </p:cNvPr>
          <p:cNvSpPr txBox="1"/>
          <p:nvPr/>
        </p:nvSpPr>
        <p:spPr>
          <a:xfrm>
            <a:off x="3202869" y="2648985"/>
            <a:ext cx="6311200" cy="30469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&gt;&gt;&gt; </a:t>
            </a:r>
            <a:r>
              <a:rPr lang="en-US" sz="2400" dirty="0" err="1"/>
              <a:t>def</a:t>
            </a:r>
            <a:r>
              <a:rPr lang="en-US" sz="2400" dirty="0"/>
              <a:t> hello(person, course):</a:t>
            </a:r>
          </a:p>
          <a:p>
            <a:r>
              <a:rPr lang="en-US" sz="2400" dirty="0"/>
              <a:t>...     print("Hello " + person + “ from “ + course)</a:t>
            </a:r>
          </a:p>
          <a:p>
            <a:r>
              <a:rPr lang="en-US" sz="2400" dirty="0"/>
              <a:t>...     print("Programming is fun!")</a:t>
            </a:r>
          </a:p>
          <a:p>
            <a:r>
              <a:rPr lang="en-US" sz="2400" dirty="0"/>
              <a:t>... </a:t>
            </a:r>
          </a:p>
          <a:p>
            <a:r>
              <a:rPr lang="en-US" sz="2400" dirty="0"/>
              <a:t>&gt;&gt;&gt; hello(“Bennett“, “15-110”)</a:t>
            </a:r>
          </a:p>
          <a:p>
            <a:r>
              <a:rPr lang="en-US" sz="2400" dirty="0"/>
              <a:t>Hello Bennett from 15-110</a:t>
            </a:r>
          </a:p>
          <a:p>
            <a:r>
              <a:rPr lang="en-US" sz="2400" dirty="0"/>
              <a:t>Programming is fun!</a:t>
            </a:r>
          </a:p>
          <a:p>
            <a:r>
              <a:rPr lang="en-US" sz="2400" dirty="0"/>
              <a:t>&gt;&gt;&gt; 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EB9DD955-76BF-AE49-96AD-FE382FD221CD}"/>
              </a:ext>
            </a:extLst>
          </p:cNvPr>
          <p:cNvSpPr/>
          <p:nvPr/>
        </p:nvSpPr>
        <p:spPr>
          <a:xfrm>
            <a:off x="4978399" y="2648985"/>
            <a:ext cx="1845733" cy="511870"/>
          </a:xfrm>
          <a:prstGeom prst="ellipse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9FAABCF-6AB5-4C0C-8C4E-C58CABE7C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463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01FB08-0D9A-744A-A038-1F1CE7073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93708"/>
          </a:xfrm>
        </p:spPr>
        <p:txBody>
          <a:bodyPr>
            <a:normAutofit/>
          </a:bodyPr>
          <a:lstStyle/>
          <a:p>
            <a:r>
              <a:rPr lang="en-US" dirty="0"/>
              <a:t>In addition, parameters can be assigned default values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84959B-1AF6-6242-9059-A5807768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Parameters with Default Values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9A39DCC-B3C8-6D48-B406-A834F6E420E9}"/>
              </a:ext>
            </a:extLst>
          </p:cNvPr>
          <p:cNvSpPr txBox="1"/>
          <p:nvPr/>
        </p:nvSpPr>
        <p:spPr>
          <a:xfrm>
            <a:off x="1001535" y="2462718"/>
            <a:ext cx="3333398" cy="15696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def </a:t>
            </a:r>
            <a:r>
              <a:rPr lang="en-US" sz="2400" dirty="0" err="1"/>
              <a:t>print_func</a:t>
            </a:r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, j = 100):</a:t>
            </a:r>
          </a:p>
          <a:p>
            <a:r>
              <a:rPr lang="en-US" sz="2400" dirty="0"/>
              <a:t>        print(</a:t>
            </a:r>
            <a:r>
              <a:rPr lang="en-US" sz="2400" dirty="0" err="1"/>
              <a:t>i</a:t>
            </a:r>
            <a:r>
              <a:rPr lang="en-US" sz="2400" dirty="0"/>
              <a:t>, j)</a:t>
            </a:r>
          </a:p>
          <a:p>
            <a:endParaRPr lang="en-US" sz="2400" dirty="0"/>
          </a:p>
          <a:p>
            <a:r>
              <a:rPr lang="en-US" sz="2400" dirty="0" err="1"/>
              <a:t>print_func</a:t>
            </a:r>
            <a:r>
              <a:rPr lang="en-US" sz="2400" dirty="0"/>
              <a:t>(10, 20)</a:t>
            </a:r>
          </a:p>
        </p:txBody>
      </p:sp>
      <p:sp>
        <p:nvSpPr>
          <p:cNvPr id="7" name="Striped Right Arrow 6">
            <a:extLst>
              <a:ext uri="{FF2B5EF4-FFF2-40B4-BE49-F238E27FC236}">
                <a16:creationId xmlns:a16="http://schemas.microsoft.com/office/drawing/2014/main" xmlns="" id="{8FA8A367-0F8E-7346-8106-4C223D7BF86B}"/>
              </a:ext>
            </a:extLst>
          </p:cNvPr>
          <p:cNvSpPr/>
          <p:nvPr/>
        </p:nvSpPr>
        <p:spPr>
          <a:xfrm rot="5400000">
            <a:off x="2092549" y="4022096"/>
            <a:ext cx="1165829" cy="1456267"/>
          </a:xfrm>
          <a:prstGeom prst="striped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Run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956A923-E324-6040-AE52-C83CAD8A5EB5}"/>
              </a:ext>
            </a:extLst>
          </p:cNvPr>
          <p:cNvSpPr txBox="1"/>
          <p:nvPr/>
        </p:nvSpPr>
        <p:spPr>
          <a:xfrm>
            <a:off x="2212971" y="5468081"/>
            <a:ext cx="924983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10 20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3F47540-EC5B-8341-B135-17AE4BE1411C}"/>
              </a:ext>
            </a:extLst>
          </p:cNvPr>
          <p:cNvSpPr txBox="1"/>
          <p:nvPr/>
        </p:nvSpPr>
        <p:spPr>
          <a:xfrm>
            <a:off x="4642202" y="2462718"/>
            <a:ext cx="3333398" cy="15696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def </a:t>
            </a:r>
            <a:r>
              <a:rPr lang="en-US" sz="2400" dirty="0" err="1"/>
              <a:t>print_func</a:t>
            </a:r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, j = 100):</a:t>
            </a:r>
          </a:p>
          <a:p>
            <a:r>
              <a:rPr lang="en-US" sz="2400" dirty="0"/>
              <a:t>        print(</a:t>
            </a:r>
            <a:r>
              <a:rPr lang="en-US" sz="2400" dirty="0" err="1"/>
              <a:t>i</a:t>
            </a:r>
            <a:r>
              <a:rPr lang="en-US" sz="2400" dirty="0"/>
              <a:t>, j)</a:t>
            </a:r>
          </a:p>
          <a:p>
            <a:endParaRPr lang="en-US" sz="2400" dirty="0"/>
          </a:p>
          <a:p>
            <a:r>
              <a:rPr lang="en-US" sz="2400" dirty="0" err="1"/>
              <a:t>print_func</a:t>
            </a:r>
            <a:r>
              <a:rPr lang="en-US" sz="2400" dirty="0"/>
              <a:t>(10)</a:t>
            </a:r>
          </a:p>
        </p:txBody>
      </p:sp>
      <p:sp>
        <p:nvSpPr>
          <p:cNvPr id="11" name="Striped Right Arrow 10">
            <a:extLst>
              <a:ext uri="{FF2B5EF4-FFF2-40B4-BE49-F238E27FC236}">
                <a16:creationId xmlns:a16="http://schemas.microsoft.com/office/drawing/2014/main" xmlns="" id="{345D6190-2F65-3743-9728-9367C6D4D729}"/>
              </a:ext>
            </a:extLst>
          </p:cNvPr>
          <p:cNvSpPr/>
          <p:nvPr/>
        </p:nvSpPr>
        <p:spPr>
          <a:xfrm rot="5400000">
            <a:off x="5733216" y="4022096"/>
            <a:ext cx="1165829" cy="1456267"/>
          </a:xfrm>
          <a:prstGeom prst="striped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Run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4BBEA77-4FE9-6440-B436-ADDFADCA07A2}"/>
              </a:ext>
            </a:extLst>
          </p:cNvPr>
          <p:cNvSpPr txBox="1"/>
          <p:nvPr/>
        </p:nvSpPr>
        <p:spPr>
          <a:xfrm>
            <a:off x="5713588" y="5468081"/>
            <a:ext cx="1190626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10 100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688F41C-57D6-A04B-9AAA-5ABECF665480}"/>
              </a:ext>
            </a:extLst>
          </p:cNvPr>
          <p:cNvSpPr txBox="1"/>
          <p:nvPr/>
        </p:nvSpPr>
        <p:spPr>
          <a:xfrm>
            <a:off x="8282869" y="2481366"/>
            <a:ext cx="3333398" cy="15696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def </a:t>
            </a:r>
            <a:r>
              <a:rPr lang="en-US" sz="2400" dirty="0" err="1"/>
              <a:t>print_func</a:t>
            </a:r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, j = 100):</a:t>
            </a:r>
          </a:p>
          <a:p>
            <a:r>
              <a:rPr lang="en-US" sz="2400" dirty="0"/>
              <a:t>        print(</a:t>
            </a:r>
            <a:r>
              <a:rPr lang="en-US" sz="2400" dirty="0" err="1"/>
              <a:t>i</a:t>
            </a:r>
            <a:r>
              <a:rPr lang="en-US" sz="2400" dirty="0"/>
              <a:t>, j)</a:t>
            </a:r>
          </a:p>
          <a:p>
            <a:endParaRPr lang="en-US" sz="2400" dirty="0"/>
          </a:p>
          <a:p>
            <a:r>
              <a:rPr lang="en-US" sz="2400" dirty="0" err="1"/>
              <a:t>print_func</a:t>
            </a:r>
            <a:r>
              <a:rPr lang="en-US" sz="2400" dirty="0"/>
              <a:t>()</a:t>
            </a:r>
          </a:p>
        </p:txBody>
      </p:sp>
      <p:sp>
        <p:nvSpPr>
          <p:cNvPr id="14" name="Striped Right Arrow 13">
            <a:extLst>
              <a:ext uri="{FF2B5EF4-FFF2-40B4-BE49-F238E27FC236}">
                <a16:creationId xmlns:a16="http://schemas.microsoft.com/office/drawing/2014/main" xmlns="" id="{0FC1758C-ABF6-724F-8717-75575F1BE023}"/>
              </a:ext>
            </a:extLst>
          </p:cNvPr>
          <p:cNvSpPr/>
          <p:nvPr/>
        </p:nvSpPr>
        <p:spPr>
          <a:xfrm rot="5400000">
            <a:off x="9373883" y="4040744"/>
            <a:ext cx="1165829" cy="1456267"/>
          </a:xfrm>
          <a:prstGeom prst="striped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Run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380A8F4-B047-3642-908C-B16152BBE815}"/>
              </a:ext>
            </a:extLst>
          </p:cNvPr>
          <p:cNvSpPr txBox="1"/>
          <p:nvPr/>
        </p:nvSpPr>
        <p:spPr>
          <a:xfrm>
            <a:off x="9419519" y="5486729"/>
            <a:ext cx="1060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ERROR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28FC272-D454-4E65-8DB9-E86109040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872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12237</TotalTime>
  <Words>1242</Words>
  <Application>Microsoft Office PowerPoint</Application>
  <PresentationFormat>Custom</PresentationFormat>
  <Paragraphs>526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Computational Thinking with Programming</vt:lpstr>
      <vt:lpstr>Today…</vt:lpstr>
      <vt:lpstr>Multiple-line Snippets and Functions</vt:lpstr>
      <vt:lpstr>Indentations Are Mandatory</vt:lpstr>
      <vt:lpstr>Invoking Functions</vt:lpstr>
      <vt:lpstr>Invoking Functions</vt:lpstr>
      <vt:lpstr>Parameters</vt:lpstr>
      <vt:lpstr>Multiple Parameters</vt:lpstr>
      <vt:lpstr>Parameters with Default Values</vt:lpstr>
      <vt:lpstr>Modularity and Maintenance</vt:lpstr>
      <vt:lpstr>Extensibility and Readability</vt:lpstr>
      <vt:lpstr>Extensibility and Readability</vt:lpstr>
      <vt:lpstr>Formal Definition of Functions </vt:lpstr>
      <vt:lpstr>Local Variables</vt:lpstr>
      <vt:lpstr>Global Variables</vt:lpstr>
      <vt:lpstr>Local vs. Global Variables</vt:lpstr>
      <vt:lpstr>Parameters vs. Global Variables</vt:lpstr>
      <vt:lpstr>The global Keyword</vt:lpstr>
      <vt:lpstr>Getting Results From Functions</vt:lpstr>
      <vt:lpstr>Pass By Value</vt:lpstr>
      <vt:lpstr>Pass By Value</vt:lpstr>
      <vt:lpstr>Pass By Value</vt:lpstr>
      <vt:lpstr>Pass By Value</vt:lpstr>
      <vt:lpstr>Pass By Value vs. Returning a Value</vt:lpstr>
      <vt:lpstr>More on the Print Function</vt:lpstr>
      <vt:lpstr>More on the Print Function</vt:lpstr>
      <vt:lpstr>More on the Print Function</vt:lpstr>
      <vt:lpstr>Thank You  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user</cp:lastModifiedBy>
  <cp:revision>405</cp:revision>
  <dcterms:created xsi:type="dcterms:W3CDTF">2018-08-24T21:11:55Z</dcterms:created>
  <dcterms:modified xsi:type="dcterms:W3CDTF">2020-08-26T13:01:37Z</dcterms:modified>
</cp:coreProperties>
</file>