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784AE0-8628-46D8-97E1-E92B7BCE9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accident severity project - Seattle 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46EC84E-D423-4515-964E-037257589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Course/IBM Data Science capstone project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543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3CBE66-933F-4360-A985-D287CE16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endParaRPr lang="nb-NO" dirty="0"/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5C3A13E5-001D-4C80-9A8F-0952DFAB71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0292957"/>
              </p:ext>
            </p:extLst>
          </p:nvPr>
        </p:nvGraphicFramePr>
        <p:xfrm>
          <a:off x="2605088" y="3564730"/>
          <a:ext cx="3892550" cy="973140"/>
        </p:xfrm>
        <a:graphic>
          <a:graphicData uri="http://schemas.openxmlformats.org/drawingml/2006/table">
            <a:tbl>
              <a:tblPr firstRow="1" firstCol="1" bandRow="1"/>
              <a:tblGrid>
                <a:gridCol w="3892550">
                  <a:extLst>
                    <a:ext uri="{9D8B030D-6E8A-4147-A177-3AD203B41FA5}">
                      <a16:colId xmlns:a16="http://schemas.microsoft.com/office/drawing/2014/main" val="2477736945"/>
                    </a:ext>
                  </a:extLst>
                </a:gridCol>
              </a:tblGrid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   Precision    Recall  F1-score    Support</a:t>
                      </a:r>
                      <a:endParaRPr lang="nb-N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015785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0       0.69      0.70      0.69     34308</a:t>
                      </a:r>
                      <a:endParaRPr lang="nb-N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73333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1       0.36      0.35      0.36     16680</a:t>
                      </a:r>
                      <a:endParaRPr lang="nb-NO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66000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accuracy                           0.59     50988</a:t>
                      </a:r>
                      <a:endParaRPr lang="nb-N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23112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macro avg       0.53      0.52      0.52     50988</a:t>
                      </a:r>
                      <a:endParaRPr lang="nb-NO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604149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weighted avg       0.58      0.59      0.58     50988</a:t>
                      </a:r>
                      <a:endParaRPr lang="nb-N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10388"/>
                  </a:ext>
                </a:extLst>
              </a:tr>
            </a:tbl>
          </a:graphicData>
        </a:graphic>
      </p:graphicFrame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9343AF5D-4E57-49DC-AB2B-8A1935987F8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913" y="2396712"/>
            <a:ext cx="3895725" cy="330917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727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669EE0-3992-4AF6-8CC9-0A5CF9C3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K-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neighbor</a:t>
            </a:r>
            <a:endParaRPr lang="nb-NO" dirty="0"/>
          </a:p>
        </p:txBody>
      </p:sp>
      <p:graphicFrame>
        <p:nvGraphicFramePr>
          <p:cNvPr id="10" name="Plassholder for innhold 9">
            <a:extLst>
              <a:ext uri="{FF2B5EF4-FFF2-40B4-BE49-F238E27FC236}">
                <a16:creationId xmlns:a16="http://schemas.microsoft.com/office/drawing/2014/main" id="{FA55A813-FD40-41DE-AB20-0720750AF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563036"/>
              </p:ext>
            </p:extLst>
          </p:nvPr>
        </p:nvGraphicFramePr>
        <p:xfrm>
          <a:off x="2605088" y="3564730"/>
          <a:ext cx="3892550" cy="973140"/>
        </p:xfrm>
        <a:graphic>
          <a:graphicData uri="http://schemas.openxmlformats.org/drawingml/2006/table">
            <a:tbl>
              <a:tblPr firstRow="1" firstCol="1" bandRow="1"/>
              <a:tblGrid>
                <a:gridCol w="3892550">
                  <a:extLst>
                    <a:ext uri="{9D8B030D-6E8A-4147-A177-3AD203B41FA5}">
                      <a16:colId xmlns:a16="http://schemas.microsoft.com/office/drawing/2014/main" val="3663208391"/>
                    </a:ext>
                  </a:extLst>
                </a:gridCol>
              </a:tblGrid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   Precision    Recall  F1-score    Support</a:t>
                      </a:r>
                      <a:endParaRPr lang="nb-N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20065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0       0.68      0.55      0.61     34308</a:t>
                      </a:r>
                      <a:endParaRPr lang="nb-N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00255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1       0.33      0.46      0.39     16680</a:t>
                      </a:r>
                      <a:endParaRPr lang="nb-NO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640722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accuracy                           0.52     50988</a:t>
                      </a:r>
                      <a:endParaRPr lang="nb-N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16568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macro avg       0.50      0.51      0.50     50988</a:t>
                      </a:r>
                      <a:endParaRPr lang="nb-NO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245321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weighted avg       0.56      0.52      0.54     50988</a:t>
                      </a:r>
                      <a:endParaRPr lang="nb-N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55677"/>
                  </a:ext>
                </a:extLst>
              </a:tr>
            </a:tbl>
          </a:graphicData>
        </a:graphic>
      </p:graphicFrame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120B5B42-73DE-4CCB-946F-73657CAD9BF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913" y="2526129"/>
            <a:ext cx="3895725" cy="305034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644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E78874-896D-45A9-B83D-A068F71F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Discussion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88BB79-AADC-4E45-B3F3-368FF81195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KNN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trained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K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dirty="0" err="1"/>
              <a:t>recall</a:t>
            </a:r>
            <a:r>
              <a:rPr lang="nb-NO" dirty="0"/>
              <a:t>, not </a:t>
            </a:r>
            <a:r>
              <a:rPr lang="nb-NO" dirty="0" err="1"/>
              <a:t>accuracy</a:t>
            </a:r>
            <a:endParaRPr lang="nb-NO" dirty="0"/>
          </a:p>
          <a:p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and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perform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</a:t>
            </a:r>
            <a:r>
              <a:rPr lang="nb-NO" dirty="0" err="1"/>
              <a:t>identical</a:t>
            </a:r>
            <a:endParaRPr lang="nb-NO" dirty="0"/>
          </a:p>
          <a:p>
            <a:r>
              <a:rPr lang="nb-NO" dirty="0"/>
              <a:t>All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perform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 </a:t>
            </a:r>
            <a:r>
              <a:rPr lang="nb-NO" dirty="0" err="1"/>
              <a:t>chance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needs</a:t>
            </a:r>
            <a:r>
              <a:rPr lang="nb-NO" dirty="0"/>
              <a:t> more </a:t>
            </a:r>
            <a:r>
              <a:rPr lang="nb-NO" dirty="0" err="1"/>
              <a:t>work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6D35A5B-643B-4A81-B82B-8B89C0F3718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8813" y="3455988"/>
            <a:ext cx="3209925" cy="119062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559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3A07B4-77BD-4A81-B7F2-1CE6400A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Recommendations</a:t>
            </a:r>
            <a:r>
              <a:rPr lang="nb-NO" dirty="0"/>
              <a:t> to stakeholders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A8BACB-F6B9-4C1C-8C14-6DA8BDC7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Models can be used to simulate accidents severity</a:t>
            </a:r>
          </a:p>
          <a:p>
            <a:r>
              <a:rPr lang="en-GB" dirty="0"/>
              <a:t>DUI is a leading cause of accidents becoming severe</a:t>
            </a:r>
          </a:p>
          <a:p>
            <a:r>
              <a:rPr lang="en-GB" dirty="0"/>
              <a:t>Speeding and inattentive drivers have an affect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3A07B4-77BD-4A81-B7F2-1CE6400A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Recommendations</a:t>
            </a:r>
            <a:r>
              <a:rPr lang="nb-NO" dirty="0"/>
              <a:t> to stakeholders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A8BACB-F6B9-4C1C-8C14-6DA8BDC7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12.7% of data was dropped. First responders should report more accurately</a:t>
            </a:r>
          </a:p>
          <a:p>
            <a:r>
              <a:rPr lang="en-GB" dirty="0"/>
              <a:t>Increased data collection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0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2F7E01-0DD0-4070-960A-CFCFBF4F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Conclusion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007A20-56F8-4858-85B2-6BA08F50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Project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considered</a:t>
            </a:r>
            <a:r>
              <a:rPr lang="nb-NO" dirty="0"/>
              <a:t> a </a:t>
            </a:r>
            <a:r>
              <a:rPr lang="nb-NO" dirty="0" err="1"/>
              <a:t>proof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concept</a:t>
            </a:r>
            <a:endParaRPr lang="nb-NO" dirty="0"/>
          </a:p>
          <a:p>
            <a:r>
              <a:rPr lang="nb-NO" dirty="0"/>
              <a:t>More </a:t>
            </a:r>
            <a:r>
              <a:rPr lang="nb-NO" dirty="0" err="1"/>
              <a:t>should</a:t>
            </a:r>
            <a:r>
              <a:rPr lang="nb-NO" dirty="0"/>
              <a:t> be done to </a:t>
            </a:r>
            <a:r>
              <a:rPr lang="nb-NO" dirty="0" err="1"/>
              <a:t>increase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performence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399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lassholder for innhold 5" descr="Et bilde som inneholder bil, utendørs, bilvei, lastebil&#10;&#10;Automatisk generert beskrivelse">
            <a:extLst>
              <a:ext uri="{FF2B5EF4-FFF2-40B4-BE49-F238E27FC236}">
                <a16:creationId xmlns:a16="http://schemas.microsoft.com/office/drawing/2014/main" id="{601AE69A-14F7-4799-B6EB-A88CD6F9C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1" b="15728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2C9C082-952F-474B-ADF2-74EEECAC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Buisness understanding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E5DC19-1EAF-4324-9DAC-9CED3355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0579" y="2052116"/>
            <a:ext cx="7959560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Traffic collisions a leading cause of death in the United States</a:t>
            </a:r>
          </a:p>
          <a:p>
            <a:r>
              <a:rPr lang="en-US" dirty="0"/>
              <a:t>Vast amount of data collected on collisions</a:t>
            </a:r>
          </a:p>
          <a:p>
            <a:r>
              <a:rPr lang="en-US" dirty="0"/>
              <a:t>Data Science can help decision-makers go from information overload to insight and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9611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lassholder for innhold 5" descr="Et bilde som inneholder bil, utendørs, bilvei, lastebil&#10;&#10;Automatisk generert beskrivelse">
            <a:extLst>
              <a:ext uri="{FF2B5EF4-FFF2-40B4-BE49-F238E27FC236}">
                <a16:creationId xmlns:a16="http://schemas.microsoft.com/office/drawing/2014/main" id="{601AE69A-14F7-4799-B6EB-A88CD6F9C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1" b="15728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2C9C082-952F-474B-ADF2-74EEECAC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Data collection and understanding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E5DC19-1EAF-4324-9DAC-9CED3355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0579" y="2052116"/>
            <a:ext cx="7959560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Seattle dataset of 194.673 accidents, with 38 features</a:t>
            </a:r>
          </a:p>
          <a:p>
            <a:r>
              <a:rPr lang="en-US" dirty="0"/>
              <a:t>Dependent - Severity code indicating “Property Damage” or “Injury collision”</a:t>
            </a:r>
          </a:p>
          <a:p>
            <a:r>
              <a:rPr lang="en-US" dirty="0"/>
              <a:t>Independent – 38 features </a:t>
            </a:r>
          </a:p>
        </p:txBody>
      </p:sp>
    </p:spTree>
    <p:extLst>
      <p:ext uri="{BB962C8B-B14F-4D97-AF65-F5344CB8AC3E}">
        <p14:creationId xmlns:p14="http://schemas.microsoft.com/office/powerpoint/2010/main" val="226857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lassholder for innhold 5" descr="Et bilde som inneholder bil, utendørs, bilvei, lastebil&#10;&#10;Automatisk generert beskrivelse">
            <a:extLst>
              <a:ext uri="{FF2B5EF4-FFF2-40B4-BE49-F238E27FC236}">
                <a16:creationId xmlns:a16="http://schemas.microsoft.com/office/drawing/2014/main" id="{601AE69A-14F7-4799-B6EB-A88CD6F9C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1" b="15728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2C9C082-952F-474B-ADF2-74EEECAC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Feature selection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E5DC19-1EAF-4324-9DAC-9CED3355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0579" y="2052116"/>
            <a:ext cx="7959560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Selected 3 features external to driver and 3 internal driver features</a:t>
            </a:r>
          </a:p>
          <a:p>
            <a:r>
              <a:rPr lang="en-US" dirty="0"/>
              <a:t>External: INATTENTION, UNDERINFL, SPEEDING</a:t>
            </a:r>
          </a:p>
          <a:p>
            <a:r>
              <a:rPr lang="en-US" dirty="0"/>
              <a:t>Internal: WEATHER, ROADCOND, LIGHTCOND</a:t>
            </a:r>
          </a:p>
        </p:txBody>
      </p:sp>
    </p:spTree>
    <p:extLst>
      <p:ext uri="{BB962C8B-B14F-4D97-AF65-F5344CB8AC3E}">
        <p14:creationId xmlns:p14="http://schemas.microsoft.com/office/powerpoint/2010/main" val="299629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lassholder for innhold 5" descr="Et bilde som inneholder bil, utendørs, bilvei, lastebil&#10;&#10;Automatisk generert beskrivelse">
            <a:extLst>
              <a:ext uri="{FF2B5EF4-FFF2-40B4-BE49-F238E27FC236}">
                <a16:creationId xmlns:a16="http://schemas.microsoft.com/office/drawing/2014/main" id="{601AE69A-14F7-4799-B6EB-A88CD6F9C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1" b="15728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2C9C082-952F-474B-ADF2-74EEECAC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Data Cleaning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E5DC19-1EAF-4324-9DAC-9CED3355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0579" y="2052116"/>
            <a:ext cx="7959560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Dropped 12.7% of the data because of missing values</a:t>
            </a:r>
          </a:p>
          <a:p>
            <a:r>
              <a:rPr lang="en-US" dirty="0"/>
              <a:t>Converted external features with one-hot 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6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A5EC69-DEFC-4B54-B523-852BC8A7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Methodology</a:t>
            </a:r>
            <a:r>
              <a:rPr lang="nb-NO" dirty="0"/>
              <a:t> - EDA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5DDCC1-685D-4AF5-9012-7B2B8C99E2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Exploratory</a:t>
            </a:r>
            <a:r>
              <a:rPr lang="nb-NO" dirty="0"/>
              <a:t> Data Analysis</a:t>
            </a:r>
          </a:p>
          <a:p>
            <a:r>
              <a:rPr lang="nb-NO" dirty="0"/>
              <a:t>Data is </a:t>
            </a:r>
            <a:r>
              <a:rPr lang="nb-NO" dirty="0" err="1"/>
              <a:t>unbalanced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bias </a:t>
            </a:r>
            <a:r>
              <a:rPr lang="nb-NO" dirty="0" err="1"/>
              <a:t>towards</a:t>
            </a:r>
            <a:r>
              <a:rPr lang="nb-NO" dirty="0"/>
              <a:t> less severe </a:t>
            </a:r>
            <a:r>
              <a:rPr lang="nb-NO" dirty="0" err="1"/>
              <a:t>accidents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8B354B8-7539-47CB-907D-1929A9CC8D9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8935" y="1986651"/>
            <a:ext cx="3116425" cy="421743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521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61CBC4-0C10-4AAA-9958-246D3C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Methodology</a:t>
            </a:r>
            <a:r>
              <a:rPr lang="nb-NO" dirty="0"/>
              <a:t> - EDA</a:t>
            </a:r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C5D33108-A2AD-4A83-ACEC-CEC13E1D5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202331"/>
              </p:ext>
            </p:extLst>
          </p:nvPr>
        </p:nvGraphicFramePr>
        <p:xfrm>
          <a:off x="2773924" y="4892839"/>
          <a:ext cx="7796215" cy="615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745">
                  <a:extLst>
                    <a:ext uri="{9D8B030D-6E8A-4147-A177-3AD203B41FA5}">
                      <a16:colId xmlns:a16="http://schemas.microsoft.com/office/drawing/2014/main" val="2626765418"/>
                    </a:ext>
                  </a:extLst>
                </a:gridCol>
                <a:gridCol w="1113745">
                  <a:extLst>
                    <a:ext uri="{9D8B030D-6E8A-4147-A177-3AD203B41FA5}">
                      <a16:colId xmlns:a16="http://schemas.microsoft.com/office/drawing/2014/main" val="833935621"/>
                    </a:ext>
                  </a:extLst>
                </a:gridCol>
                <a:gridCol w="1113745">
                  <a:extLst>
                    <a:ext uri="{9D8B030D-6E8A-4147-A177-3AD203B41FA5}">
                      <a16:colId xmlns:a16="http://schemas.microsoft.com/office/drawing/2014/main" val="592559461"/>
                    </a:ext>
                  </a:extLst>
                </a:gridCol>
                <a:gridCol w="1113745">
                  <a:extLst>
                    <a:ext uri="{9D8B030D-6E8A-4147-A177-3AD203B41FA5}">
                      <a16:colId xmlns:a16="http://schemas.microsoft.com/office/drawing/2014/main" val="27878586"/>
                    </a:ext>
                  </a:extLst>
                </a:gridCol>
                <a:gridCol w="1113745">
                  <a:extLst>
                    <a:ext uri="{9D8B030D-6E8A-4147-A177-3AD203B41FA5}">
                      <a16:colId xmlns:a16="http://schemas.microsoft.com/office/drawing/2014/main" val="253411426"/>
                    </a:ext>
                  </a:extLst>
                </a:gridCol>
                <a:gridCol w="1113745">
                  <a:extLst>
                    <a:ext uri="{9D8B030D-6E8A-4147-A177-3AD203B41FA5}">
                      <a16:colId xmlns:a16="http://schemas.microsoft.com/office/drawing/2014/main" val="3913976829"/>
                    </a:ext>
                  </a:extLst>
                </a:gridCol>
                <a:gridCol w="1113745">
                  <a:extLst>
                    <a:ext uri="{9D8B030D-6E8A-4147-A177-3AD203B41FA5}">
                      <a16:colId xmlns:a16="http://schemas.microsoft.com/office/drawing/2014/main" val="53475195"/>
                    </a:ext>
                  </a:extLst>
                </a:gridCol>
              </a:tblGrid>
              <a:tr h="2051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SEVERITY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DUI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Not DUI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SPEEDING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Not SPEEDING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INATTENTIVE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ATTENTIVE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91495226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60.9%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67.6%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61.9%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67.5%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64.2%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67.9%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12451904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39.1%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32.4%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38.1%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32.5%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35.8%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32.1%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6988838"/>
                  </a:ext>
                </a:extLst>
              </a:tr>
            </a:tbl>
          </a:graphicData>
        </a:graphic>
      </p:graphicFrame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C19AD369-63B7-4BAA-870F-E0910EAFE56E}"/>
              </a:ext>
            </a:extLst>
          </p:cNvPr>
          <p:cNvSpPr txBox="1">
            <a:spLocks/>
          </p:cNvSpPr>
          <p:nvPr/>
        </p:nvSpPr>
        <p:spPr>
          <a:xfrm>
            <a:off x="2605373" y="2052115"/>
            <a:ext cx="4885995" cy="2310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DUI: 6.7 </a:t>
            </a:r>
            <a:r>
              <a:rPr lang="nb-NO" dirty="0" err="1"/>
              <a:t>percentage</a:t>
            </a:r>
            <a:r>
              <a:rPr lang="nb-NO" dirty="0"/>
              <a:t> </a:t>
            </a:r>
            <a:r>
              <a:rPr lang="nb-NO" dirty="0" err="1"/>
              <a:t>points</a:t>
            </a:r>
            <a:r>
              <a:rPr lang="nb-NO" dirty="0"/>
              <a:t> </a:t>
            </a:r>
            <a:r>
              <a:rPr lang="nb-NO" dirty="0" err="1"/>
              <a:t>increase</a:t>
            </a:r>
            <a:r>
              <a:rPr lang="nb-NO" dirty="0"/>
              <a:t> in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severe </a:t>
            </a:r>
            <a:r>
              <a:rPr lang="nb-NO" dirty="0" err="1"/>
              <a:t>accidents</a:t>
            </a:r>
            <a:endParaRPr lang="nb-NO" dirty="0"/>
          </a:p>
          <a:p>
            <a:r>
              <a:rPr lang="nb-NO" dirty="0" err="1"/>
              <a:t>Speeding</a:t>
            </a:r>
            <a:r>
              <a:rPr lang="nb-NO" dirty="0"/>
              <a:t>: 5.6 </a:t>
            </a:r>
            <a:r>
              <a:rPr lang="nb-NO" dirty="0" err="1"/>
              <a:t>percentage</a:t>
            </a:r>
            <a:r>
              <a:rPr lang="nb-NO" dirty="0"/>
              <a:t> </a:t>
            </a:r>
            <a:r>
              <a:rPr lang="nb-NO" dirty="0" err="1"/>
              <a:t>points</a:t>
            </a:r>
            <a:endParaRPr lang="nb-NO" dirty="0"/>
          </a:p>
          <a:p>
            <a:r>
              <a:rPr lang="nb-NO" dirty="0" err="1"/>
              <a:t>Inattention</a:t>
            </a:r>
            <a:r>
              <a:rPr lang="nb-NO" dirty="0"/>
              <a:t>: 3.7 </a:t>
            </a:r>
            <a:r>
              <a:rPr lang="nb-NO" dirty="0" err="1"/>
              <a:t>percentage</a:t>
            </a:r>
            <a:r>
              <a:rPr lang="nb-NO" dirty="0"/>
              <a:t> </a:t>
            </a:r>
            <a:r>
              <a:rPr lang="nb-NO" dirty="0" err="1"/>
              <a:t>points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146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AC076F-5312-4A27-8B94-6675B427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Test/Train and SMOTE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97F7A3-5062-4761-AAB8-E64073DA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Test/</a:t>
            </a:r>
            <a:r>
              <a:rPr lang="nb-NO" dirty="0" err="1"/>
              <a:t>train</a:t>
            </a:r>
            <a:r>
              <a:rPr lang="nb-NO" dirty="0"/>
              <a:t> </a:t>
            </a:r>
            <a:r>
              <a:rPr lang="nb-NO" dirty="0" err="1"/>
              <a:t>split</a:t>
            </a:r>
            <a:r>
              <a:rPr lang="nb-NO" dirty="0"/>
              <a:t> at 30/70</a:t>
            </a:r>
          </a:p>
          <a:p>
            <a:r>
              <a:rPr lang="nb-NO" dirty="0" err="1"/>
              <a:t>Synthetic</a:t>
            </a:r>
            <a:r>
              <a:rPr lang="nb-NO" dirty="0"/>
              <a:t> </a:t>
            </a:r>
            <a:r>
              <a:rPr lang="nb-NO" dirty="0" err="1"/>
              <a:t>Minority</a:t>
            </a:r>
            <a:r>
              <a:rPr lang="nb-NO" dirty="0"/>
              <a:t> Over-sampling </a:t>
            </a:r>
            <a:r>
              <a:rPr lang="nb-NO" dirty="0" err="1"/>
              <a:t>TEchnique</a:t>
            </a:r>
            <a:r>
              <a:rPr lang="nb-NO" dirty="0"/>
              <a:t> for </a:t>
            </a:r>
            <a:r>
              <a:rPr lang="nb-NO" dirty="0" err="1"/>
              <a:t>balancing</a:t>
            </a:r>
            <a:r>
              <a:rPr lang="nb-NO" dirty="0"/>
              <a:t> data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D943F54-A2E5-41A0-9033-62E460FC3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42111" y="4685717"/>
            <a:ext cx="4486275" cy="1200150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1279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64C277-21E9-4A18-AF85-FE9DB40F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Tree</a:t>
            </a:r>
            <a:endParaRPr lang="nb-NO" dirty="0"/>
          </a:p>
        </p:txBody>
      </p:sp>
      <p:graphicFrame>
        <p:nvGraphicFramePr>
          <p:cNvPr id="12" name="Plassholder for innhold 11">
            <a:extLst>
              <a:ext uri="{FF2B5EF4-FFF2-40B4-BE49-F238E27FC236}">
                <a16:creationId xmlns:a16="http://schemas.microsoft.com/office/drawing/2014/main" id="{5E279EA6-71CF-4035-8782-E7AFA6B33B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847699"/>
              </p:ext>
            </p:extLst>
          </p:nvPr>
        </p:nvGraphicFramePr>
        <p:xfrm>
          <a:off x="2605088" y="3564730"/>
          <a:ext cx="3892550" cy="973140"/>
        </p:xfrm>
        <a:graphic>
          <a:graphicData uri="http://schemas.openxmlformats.org/drawingml/2006/table">
            <a:tbl>
              <a:tblPr firstRow="1" firstCol="1" bandRow="1"/>
              <a:tblGrid>
                <a:gridCol w="3892550">
                  <a:extLst>
                    <a:ext uri="{9D8B030D-6E8A-4147-A177-3AD203B41FA5}">
                      <a16:colId xmlns:a16="http://schemas.microsoft.com/office/drawing/2014/main" val="3942414008"/>
                    </a:ext>
                  </a:extLst>
                </a:gridCol>
              </a:tblGrid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   Precision    Recall   F1-score   Support</a:t>
                      </a:r>
                      <a:endParaRPr lang="nb-N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939980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0       0.69      0.67      0.68     34308</a:t>
                      </a:r>
                      <a:endParaRPr lang="nb-N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70644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1       0.36      0.38      0.37     16680</a:t>
                      </a:r>
                      <a:endParaRPr lang="nb-NO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08346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accuracy                           0.57     50988</a:t>
                      </a:r>
                      <a:endParaRPr lang="nb-N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77660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macro avg       0.52      0.53      0.52     50988</a:t>
                      </a:r>
                      <a:endParaRPr lang="nb-NO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389549"/>
                  </a:ext>
                </a:extLst>
              </a:tr>
              <a:tr h="162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weighted avg       0.58      0.57      0.58     50988</a:t>
                      </a:r>
                      <a:endParaRPr lang="nb-N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388" marR="58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80573"/>
                  </a:ext>
                </a:extLst>
              </a:tr>
            </a:tbl>
          </a:graphicData>
        </a:graphic>
      </p:graphicFrame>
      <p:pic>
        <p:nvPicPr>
          <p:cNvPr id="13" name="Plassholder for innhold 12">
            <a:extLst>
              <a:ext uri="{FF2B5EF4-FFF2-40B4-BE49-F238E27FC236}">
                <a16:creationId xmlns:a16="http://schemas.microsoft.com/office/drawing/2014/main" id="{94D33AAD-6EF5-457D-8AFB-DFA6363230A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913" y="2509067"/>
            <a:ext cx="3895725" cy="308446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6101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{730AB5EF-774D-4EE9-A3F9-4A308FFA2278}tf16401375</Template>
  <TotalTime>37</TotalTime>
  <Words>430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MS Shell Dlg 2</vt:lpstr>
      <vt:lpstr>Wingdings</vt:lpstr>
      <vt:lpstr>Wingdings 3</vt:lpstr>
      <vt:lpstr>Madison</vt:lpstr>
      <vt:lpstr>Car accident severity project - Seattle </vt:lpstr>
      <vt:lpstr>Buisness understanding</vt:lpstr>
      <vt:lpstr>Data collection and understanding</vt:lpstr>
      <vt:lpstr>Feature selection</vt:lpstr>
      <vt:lpstr>Data Cleaning</vt:lpstr>
      <vt:lpstr>Methodology - EDA </vt:lpstr>
      <vt:lpstr>Methodology - EDA</vt:lpstr>
      <vt:lpstr>Test/Train and SMOTE</vt:lpstr>
      <vt:lpstr>Results of Decision Tree</vt:lpstr>
      <vt:lpstr>Results of Logistic Regression</vt:lpstr>
      <vt:lpstr>Results of K-nearest neighbor</vt:lpstr>
      <vt:lpstr>Discussion </vt:lpstr>
      <vt:lpstr>Recommendations to stakeholders</vt:lpstr>
      <vt:lpstr>Recommendations to stakeholders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project - Seattle</dc:title>
  <dc:creator>Stein Myhre</dc:creator>
  <cp:lastModifiedBy>Stein Myhre</cp:lastModifiedBy>
  <cp:revision>5</cp:revision>
  <dcterms:created xsi:type="dcterms:W3CDTF">2020-10-18T19:08:30Z</dcterms:created>
  <dcterms:modified xsi:type="dcterms:W3CDTF">2020-10-18T19:49:19Z</dcterms:modified>
</cp:coreProperties>
</file>