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Mencionar arquitecturas “presuntas” y tendencias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419"/>
              <a:t>Main program and subroutines</a:t>
            </a:r>
            <a:r>
              <a:rPr lang="es-419"/>
              <a:t>:</a:t>
            </a:r>
            <a:endParaRPr/>
          </a:p>
          <a:p>
            <a:pPr indent="0" lvl="0" marL="457200">
              <a:spcBef>
                <a:spcPts val="0"/>
              </a:spcBef>
              <a:spcAft>
                <a:spcPts val="0"/>
              </a:spcAft>
              <a:buNone/>
            </a:pPr>
            <a:r>
              <a:rPr b="1" lang="es-419"/>
              <a:t>Summary</a:t>
            </a:r>
            <a:r>
              <a:rPr lang="es-419"/>
              <a:t>: Decomposition based upon separation of functional processing steps.</a:t>
            </a:r>
            <a:endParaRPr/>
          </a:p>
          <a:p>
            <a:pPr indent="0" lvl="0" marL="457200">
              <a:spcBef>
                <a:spcPts val="0"/>
              </a:spcBef>
              <a:spcAft>
                <a:spcPts val="0"/>
              </a:spcAft>
              <a:buNone/>
            </a:pPr>
            <a:r>
              <a:rPr b="1" lang="es-419"/>
              <a:t>Components</a:t>
            </a:r>
            <a:r>
              <a:rPr lang="es-419"/>
              <a:t>: Main program and subroutines.</a:t>
            </a:r>
            <a:endParaRPr/>
          </a:p>
          <a:p>
            <a:pPr indent="0" lvl="0" marL="457200">
              <a:spcBef>
                <a:spcPts val="0"/>
              </a:spcBef>
              <a:spcAft>
                <a:spcPts val="0"/>
              </a:spcAft>
              <a:buNone/>
            </a:pPr>
            <a:r>
              <a:rPr b="1" lang="es-419"/>
              <a:t>Connectors</a:t>
            </a:r>
            <a:r>
              <a:rPr lang="es-419"/>
              <a:t>: Function/procedure calls.</a:t>
            </a:r>
            <a:endParaRPr/>
          </a:p>
          <a:p>
            <a:pPr indent="0" lvl="0" marL="457200">
              <a:spcBef>
                <a:spcPts val="0"/>
              </a:spcBef>
              <a:spcAft>
                <a:spcPts val="0"/>
              </a:spcAft>
              <a:buNone/>
            </a:pPr>
            <a:r>
              <a:rPr b="1" lang="es-419"/>
              <a:t>Data elements</a:t>
            </a:r>
            <a:r>
              <a:rPr lang="es-419"/>
              <a:t>: Values passed in/out of subroutines.</a:t>
            </a:r>
            <a:endParaRPr/>
          </a:p>
          <a:p>
            <a:pPr indent="0" lvl="0" marL="457200">
              <a:spcBef>
                <a:spcPts val="0"/>
              </a:spcBef>
              <a:spcAft>
                <a:spcPts val="0"/>
              </a:spcAft>
              <a:buNone/>
            </a:pPr>
            <a:r>
              <a:rPr b="1" lang="es-419"/>
              <a:t>Topology</a:t>
            </a:r>
            <a:r>
              <a:rPr lang="es-419"/>
              <a:t>: Static organization of components is hierarchical; full structure is a directed graph.</a:t>
            </a:r>
            <a:endParaRPr/>
          </a:p>
          <a:p>
            <a:pPr indent="0" lvl="0" marL="457200">
              <a:spcBef>
                <a:spcPts val="0"/>
              </a:spcBef>
              <a:spcAft>
                <a:spcPts val="0"/>
              </a:spcAft>
              <a:buNone/>
            </a:pPr>
            <a:r>
              <a:rPr b="1" lang="es-419"/>
              <a:t>Additional constraints imposed</a:t>
            </a:r>
            <a:r>
              <a:rPr lang="es-419"/>
              <a:t>: None.</a:t>
            </a:r>
            <a:endParaRPr/>
          </a:p>
          <a:p>
            <a:pPr indent="0" lvl="0" marL="457200" rtl="0">
              <a:spcBef>
                <a:spcPts val="0"/>
              </a:spcBef>
              <a:spcAft>
                <a:spcPts val="0"/>
              </a:spcAft>
              <a:buNone/>
            </a:pPr>
            <a:r>
              <a:rPr b="1" lang="es-419"/>
              <a:t>Qualities yielded</a:t>
            </a:r>
            <a:r>
              <a:rPr lang="es-419"/>
              <a:t>: Modularity: Subroutines may be replaced with different implementations as long as interface semantics are unaffected.</a:t>
            </a:r>
            <a:endParaRPr/>
          </a:p>
          <a:p>
            <a:pPr indent="0" lvl="0" marL="457200">
              <a:spcBef>
                <a:spcPts val="0"/>
              </a:spcBef>
              <a:spcAft>
                <a:spcPts val="0"/>
              </a:spcAft>
              <a:buNone/>
            </a:pPr>
            <a:r>
              <a:rPr b="1" lang="es-419"/>
              <a:t>Typical uses</a:t>
            </a:r>
            <a:r>
              <a:rPr lang="es-419"/>
              <a:t>: Small programs; pedagogical purposes.</a:t>
            </a:r>
            <a:endParaRPr/>
          </a:p>
          <a:p>
            <a:pPr indent="0" lvl="0" marL="457200" rtl="0">
              <a:spcBef>
                <a:spcPts val="0"/>
              </a:spcBef>
              <a:spcAft>
                <a:spcPts val="0"/>
              </a:spcAft>
              <a:buNone/>
            </a:pPr>
            <a:r>
              <a:rPr b="1" lang="es-419"/>
              <a:t>Cautions</a:t>
            </a:r>
            <a:r>
              <a:rPr lang="es-419"/>
              <a:t>: Typically fails to scale to large applications; inadequate attention to data structures. Unpredictable effort required to accommodate new requirements.</a:t>
            </a:r>
            <a:endParaRPr/>
          </a:p>
          <a:p>
            <a:pPr indent="0" lvl="0" marL="457200" rtl="0">
              <a:spcBef>
                <a:spcPts val="0"/>
              </a:spcBef>
              <a:spcAft>
                <a:spcPts val="0"/>
              </a:spcAft>
              <a:buNone/>
            </a:pPr>
            <a:r>
              <a:rPr b="1" lang="es-419"/>
              <a:t>Relations to programming languages or environments</a:t>
            </a:r>
            <a:r>
              <a:rPr lang="es-419"/>
              <a:t>: Traditional imperative programming languages, such as BASIC, Pascal, or C.</a:t>
            </a:r>
            <a:endParaRPr/>
          </a:p>
          <a:p>
            <a:pPr indent="0" lvl="0" marL="0" rtl="0">
              <a:spcBef>
                <a:spcPts val="0"/>
              </a:spcBef>
              <a:spcAft>
                <a:spcPts val="0"/>
              </a:spcAft>
              <a:buNone/>
            </a:pPr>
            <a:r>
              <a:t/>
            </a:r>
            <a:endParaRPr/>
          </a:p>
          <a:p>
            <a:pPr indent="0" lvl="0" marL="0" rtl="0">
              <a:spcBef>
                <a:spcPts val="0"/>
              </a:spcBef>
              <a:spcAft>
                <a:spcPts val="0"/>
              </a:spcAft>
              <a:buNone/>
            </a:pPr>
            <a:r>
              <a:rPr b="1" lang="es-419"/>
              <a:t>Object-oriented</a:t>
            </a:r>
            <a:r>
              <a:rPr lang="es-419"/>
              <a:t>:</a:t>
            </a:r>
            <a:endParaRPr/>
          </a:p>
          <a:p>
            <a:pPr indent="0" lvl="0" marL="457200" rtl="0">
              <a:spcBef>
                <a:spcPts val="0"/>
              </a:spcBef>
              <a:spcAft>
                <a:spcPts val="0"/>
              </a:spcAft>
              <a:buNone/>
            </a:pPr>
            <a:r>
              <a:rPr b="1" lang="es-419"/>
              <a:t>Summary</a:t>
            </a:r>
            <a:r>
              <a:rPr lang="es-419"/>
              <a:t>: State strongly encapsulated with functions that operate on that state as objects. Objects must be instantiated before the objects' methods can be called.</a:t>
            </a:r>
            <a:endParaRPr/>
          </a:p>
          <a:p>
            <a:pPr indent="0" lvl="0" marL="457200" rtl="0">
              <a:spcBef>
                <a:spcPts val="0"/>
              </a:spcBef>
              <a:spcAft>
                <a:spcPts val="0"/>
              </a:spcAft>
              <a:buNone/>
            </a:pPr>
            <a:r>
              <a:rPr b="1" lang="es-419"/>
              <a:t>Components</a:t>
            </a:r>
            <a:r>
              <a:rPr lang="es-419"/>
              <a:t>: Objects (aka. instance of a class).</a:t>
            </a:r>
            <a:endParaRPr/>
          </a:p>
          <a:p>
            <a:pPr indent="0" lvl="0" marL="457200" rtl="0">
              <a:spcBef>
                <a:spcPts val="0"/>
              </a:spcBef>
              <a:spcAft>
                <a:spcPts val="0"/>
              </a:spcAft>
              <a:buNone/>
            </a:pPr>
            <a:r>
              <a:rPr b="1" lang="es-419"/>
              <a:t>Connector</a:t>
            </a:r>
            <a:r>
              <a:rPr lang="es-419"/>
              <a:t>: Method invocation (procedure calls to manipulate state).</a:t>
            </a:r>
            <a:endParaRPr/>
          </a:p>
          <a:p>
            <a:pPr indent="0" lvl="0" marL="457200" rtl="0">
              <a:spcBef>
                <a:spcPts val="0"/>
              </a:spcBef>
              <a:spcAft>
                <a:spcPts val="0"/>
              </a:spcAft>
              <a:buNone/>
            </a:pPr>
            <a:r>
              <a:rPr b="1" lang="es-419"/>
              <a:t>Data elements</a:t>
            </a:r>
            <a:r>
              <a:rPr lang="es-419"/>
              <a:t>: Arguments to methods.</a:t>
            </a:r>
            <a:endParaRPr/>
          </a:p>
          <a:p>
            <a:pPr indent="0" lvl="0" marL="457200" rtl="0">
              <a:spcBef>
                <a:spcPts val="0"/>
              </a:spcBef>
              <a:spcAft>
                <a:spcPts val="0"/>
              </a:spcAft>
              <a:buNone/>
            </a:pPr>
            <a:r>
              <a:rPr b="1" lang="es-419"/>
              <a:t>Topology</a:t>
            </a:r>
            <a:r>
              <a:rPr lang="es-419"/>
              <a:t>: Can vary arbitrarily; components may share data and interface functions through inheritance hierarchies.</a:t>
            </a:r>
            <a:endParaRPr/>
          </a:p>
          <a:p>
            <a:pPr indent="0" lvl="0" marL="457200" rtl="0">
              <a:spcBef>
                <a:spcPts val="0"/>
              </a:spcBef>
              <a:spcAft>
                <a:spcPts val="0"/>
              </a:spcAft>
              <a:buNone/>
            </a:pPr>
            <a:r>
              <a:rPr b="1" lang="es-419"/>
              <a:t>Additional constraints imposed</a:t>
            </a:r>
            <a:r>
              <a:rPr lang="es-419"/>
              <a:t>: Commonly: shared memory (to support use of pointers), single-threaded.</a:t>
            </a:r>
            <a:endParaRPr/>
          </a:p>
          <a:p>
            <a:pPr indent="0" lvl="0" marL="457200" rtl="0">
              <a:spcBef>
                <a:spcPts val="0"/>
              </a:spcBef>
              <a:spcAft>
                <a:spcPts val="0"/>
              </a:spcAft>
              <a:buNone/>
            </a:pPr>
            <a:r>
              <a:rPr b="1" lang="es-419"/>
              <a:t>Qualities yielded</a:t>
            </a:r>
            <a:r>
              <a:rPr lang="es-419"/>
              <a:t>: Integrity of data operations: data manipulated only by appropriate functions.</a:t>
            </a:r>
            <a:endParaRPr/>
          </a:p>
          <a:p>
            <a:pPr indent="0" lvl="0" marL="457200" rtl="0">
              <a:spcBef>
                <a:spcPts val="0"/>
              </a:spcBef>
              <a:spcAft>
                <a:spcPts val="0"/>
              </a:spcAft>
              <a:buNone/>
            </a:pPr>
            <a:r>
              <a:rPr b="1" lang="es-419"/>
              <a:t>Abstraction</a:t>
            </a:r>
            <a:r>
              <a:rPr lang="es-419"/>
              <a:t>: implementation details hidden.</a:t>
            </a:r>
            <a:endParaRPr/>
          </a:p>
          <a:p>
            <a:pPr indent="0" lvl="0" marL="457200" rtl="0">
              <a:spcBef>
                <a:spcPts val="0"/>
              </a:spcBef>
              <a:spcAft>
                <a:spcPts val="0"/>
              </a:spcAft>
              <a:buNone/>
            </a:pPr>
            <a:r>
              <a:rPr b="1" lang="es-419"/>
              <a:t>Typical uses</a:t>
            </a:r>
            <a:r>
              <a:rPr lang="es-419"/>
              <a:t>: Applications where the designer wants a close correlation between entities in the physical world and entities in the program; pedagogy; applications involving complex, dynamic data structures.</a:t>
            </a:r>
            <a:endParaRPr/>
          </a:p>
          <a:p>
            <a:pPr indent="0" lvl="0" marL="457200" rtl="0">
              <a:spcBef>
                <a:spcPts val="0"/>
              </a:spcBef>
              <a:spcAft>
                <a:spcPts val="0"/>
              </a:spcAft>
              <a:buNone/>
            </a:pPr>
            <a:r>
              <a:rPr b="1" lang="es-419"/>
              <a:t>Cautions</a:t>
            </a:r>
            <a:r>
              <a:rPr lang="es-419"/>
              <a:t>: Use in distributed applications requires extensive middleware to provide access to remote objects. Relatively inefficient for high perfomance applications with large, regular numeric data structures, such as in scientific Computing. Lack of additional structuring principles can result in highly complex applications.</a:t>
            </a:r>
            <a:endParaRPr/>
          </a:p>
          <a:p>
            <a:pPr indent="0" lvl="0" marL="457200" rtl="0">
              <a:spcBef>
                <a:spcPts val="0"/>
              </a:spcBef>
              <a:spcAft>
                <a:spcPts val="0"/>
              </a:spcAft>
              <a:buNone/>
            </a:pPr>
            <a:r>
              <a:rPr b="1" lang="es-419"/>
              <a:t>Relations to programming languages or environments</a:t>
            </a:r>
            <a:r>
              <a:rPr lang="es-419"/>
              <a:t>: Java, C++.</a:t>
            </a:r>
            <a:endParaRPr/>
          </a:p>
          <a:p>
            <a:pPr indent="0" lvl="0" marL="0" rtl="0">
              <a:spcBef>
                <a:spcPts val="0"/>
              </a:spcBef>
              <a:spcAft>
                <a:spcPts val="0"/>
              </a:spcAft>
              <a:buNone/>
            </a:pPr>
            <a:r>
              <a:t/>
            </a:r>
            <a:endParaRPr/>
          </a:p>
          <a:p>
            <a:pPr indent="0" lvl="0" marL="0" rtl="0">
              <a:spcBef>
                <a:spcPts val="0"/>
              </a:spcBef>
              <a:spcAft>
                <a:spcPts val="0"/>
              </a:spcAft>
              <a:buNone/>
            </a:pPr>
            <a:r>
              <a:rPr b="1" lang="es-419"/>
              <a:t>Layers - Multi-tier</a:t>
            </a:r>
            <a:r>
              <a:rPr lang="es-419"/>
              <a:t>:</a:t>
            </a:r>
            <a:endParaRPr/>
          </a:p>
          <a:p>
            <a:pPr indent="0" lvl="0" marL="457200" rtl="0">
              <a:spcBef>
                <a:spcPts val="0"/>
              </a:spcBef>
              <a:spcAft>
                <a:spcPts val="0"/>
              </a:spcAft>
              <a:buNone/>
            </a:pPr>
            <a:r>
              <a:rPr b="1" lang="es-419"/>
              <a:t>Summary</a:t>
            </a:r>
            <a:r>
              <a:rPr lang="es-419"/>
              <a:t>: Consists of an ordered sequence of layers; each layer, or virtual machine, offers a set of services that may be accessed by programs (subcomponents) residing within the layer above it.</a:t>
            </a:r>
            <a:endParaRPr/>
          </a:p>
          <a:p>
            <a:pPr indent="0" lvl="0" marL="457200" rtl="0">
              <a:spcBef>
                <a:spcPts val="0"/>
              </a:spcBef>
              <a:spcAft>
                <a:spcPts val="0"/>
              </a:spcAft>
              <a:buNone/>
            </a:pPr>
            <a:r>
              <a:rPr b="1" lang="es-419"/>
              <a:t>Components</a:t>
            </a:r>
            <a:r>
              <a:rPr lang="es-419"/>
              <a:t>: Layers offering a set of services to other layers, typically comprising several programs (subcomponents).</a:t>
            </a:r>
            <a:endParaRPr/>
          </a:p>
          <a:p>
            <a:pPr indent="0" lvl="0" marL="457200" rtl="0">
              <a:spcBef>
                <a:spcPts val="0"/>
              </a:spcBef>
              <a:spcAft>
                <a:spcPts val="0"/>
              </a:spcAft>
              <a:buNone/>
            </a:pPr>
            <a:r>
              <a:rPr b="1" lang="es-419"/>
              <a:t>Connectors</a:t>
            </a:r>
            <a:r>
              <a:rPr lang="es-419"/>
              <a:t>: Typically procedure calls.</a:t>
            </a:r>
            <a:endParaRPr/>
          </a:p>
          <a:p>
            <a:pPr indent="0" lvl="0" marL="457200" rtl="0">
              <a:spcBef>
                <a:spcPts val="0"/>
              </a:spcBef>
              <a:spcAft>
                <a:spcPts val="0"/>
              </a:spcAft>
              <a:buNone/>
            </a:pPr>
            <a:r>
              <a:rPr b="1" lang="es-419"/>
              <a:t>Data elements</a:t>
            </a:r>
            <a:r>
              <a:rPr lang="es-419"/>
              <a:t>: Parameters passed between layers.</a:t>
            </a:r>
            <a:endParaRPr/>
          </a:p>
          <a:p>
            <a:pPr indent="0" lvl="0" marL="457200" rtl="0">
              <a:spcBef>
                <a:spcPts val="0"/>
              </a:spcBef>
              <a:spcAft>
                <a:spcPts val="0"/>
              </a:spcAft>
              <a:buNone/>
            </a:pPr>
            <a:r>
              <a:rPr b="1" lang="es-419"/>
              <a:t>Topology</a:t>
            </a:r>
            <a:r>
              <a:rPr lang="es-419"/>
              <a:t>: Linear, for strict virtual machines; a directed acyclic graph in looser interpretations.</a:t>
            </a:r>
            <a:endParaRPr/>
          </a:p>
          <a:p>
            <a:pPr indent="0" lvl="0" marL="457200" rtl="0">
              <a:spcBef>
                <a:spcPts val="0"/>
              </a:spcBef>
              <a:spcAft>
                <a:spcPts val="0"/>
              </a:spcAft>
              <a:buNone/>
            </a:pPr>
            <a:r>
              <a:rPr b="1" lang="es-419"/>
              <a:t>Additional constraints imposed</a:t>
            </a:r>
            <a:r>
              <a:rPr lang="es-419"/>
              <a:t>: None.</a:t>
            </a:r>
            <a:endParaRPr/>
          </a:p>
          <a:p>
            <a:pPr indent="0" lvl="0" marL="457200" rtl="0">
              <a:spcBef>
                <a:spcPts val="0"/>
              </a:spcBef>
              <a:spcAft>
                <a:spcPts val="0"/>
              </a:spcAft>
              <a:buNone/>
            </a:pPr>
            <a:r>
              <a:rPr b="1" lang="es-419"/>
              <a:t>Qualities yielded</a:t>
            </a:r>
            <a:r>
              <a:rPr lang="es-419"/>
              <a:t>: Clear dependence structure; software at upper levels immune to changes of implementation within lower levels as long as the service specifications are invariant. Software at lower levels fully independent of upper levels.</a:t>
            </a:r>
            <a:endParaRPr/>
          </a:p>
          <a:p>
            <a:pPr indent="0" lvl="0" marL="457200" rtl="0">
              <a:spcBef>
                <a:spcPts val="0"/>
              </a:spcBef>
              <a:spcAft>
                <a:spcPts val="0"/>
              </a:spcAft>
              <a:buNone/>
            </a:pPr>
            <a:r>
              <a:rPr b="1" lang="es-419"/>
              <a:t>Typical uses</a:t>
            </a:r>
            <a:r>
              <a:rPr lang="es-419"/>
              <a:t>: Operating system design; network protocol stacks.</a:t>
            </a:r>
            <a:endParaRPr/>
          </a:p>
          <a:p>
            <a:pPr indent="0" lvl="0" marL="457200" rtl="0">
              <a:spcBef>
                <a:spcPts val="0"/>
              </a:spcBef>
              <a:spcAft>
                <a:spcPts val="0"/>
              </a:spcAft>
              <a:buNone/>
            </a:pPr>
            <a:r>
              <a:rPr b="1" lang="es-419"/>
              <a:t>Cautions</a:t>
            </a:r>
            <a:r>
              <a:rPr lang="es-419"/>
              <a:t>: Strict virtual machines with many levels can be relatively inefficient.</a:t>
            </a:r>
            <a:endParaRPr/>
          </a:p>
          <a:p>
            <a:pPr indent="0" lvl="0" marL="0" rtl="0">
              <a:spcBef>
                <a:spcPts val="0"/>
              </a:spcBef>
              <a:spcAft>
                <a:spcPts val="0"/>
              </a:spcAft>
              <a:buNone/>
            </a:pPr>
            <a:r>
              <a:t/>
            </a:r>
            <a:endParaRPr/>
          </a:p>
          <a:p>
            <a:pPr indent="0" lvl="0" marL="0" rtl="0">
              <a:spcBef>
                <a:spcPts val="0"/>
              </a:spcBef>
              <a:spcAft>
                <a:spcPts val="0"/>
              </a:spcAft>
              <a:buNone/>
            </a:pPr>
            <a:r>
              <a:rPr b="1" lang="es-419"/>
              <a:t>Client-server</a:t>
            </a:r>
            <a:r>
              <a:rPr lang="es-419"/>
              <a:t>:</a:t>
            </a:r>
            <a:endParaRPr/>
          </a:p>
          <a:p>
            <a:pPr indent="0" lvl="0" marL="457200" rtl="0">
              <a:spcBef>
                <a:spcPts val="0"/>
              </a:spcBef>
              <a:spcAft>
                <a:spcPts val="0"/>
              </a:spcAft>
              <a:buNone/>
            </a:pPr>
            <a:r>
              <a:rPr b="1" lang="es-419"/>
              <a:t>Summary</a:t>
            </a:r>
            <a:r>
              <a:rPr lang="es-419"/>
              <a:t>: Clients send service requests to the server, which performs the required functions and replies as needed with the requested information. Communication is initiated by the clients.</a:t>
            </a:r>
            <a:endParaRPr/>
          </a:p>
          <a:p>
            <a:pPr indent="0" lvl="0" marL="457200" rtl="0">
              <a:spcBef>
                <a:spcPts val="0"/>
              </a:spcBef>
              <a:spcAft>
                <a:spcPts val="0"/>
              </a:spcAft>
              <a:buNone/>
            </a:pPr>
            <a:r>
              <a:rPr b="1" lang="es-419"/>
              <a:t>Components</a:t>
            </a:r>
            <a:r>
              <a:rPr lang="es-419"/>
              <a:t>: Clients and server.</a:t>
            </a:r>
            <a:endParaRPr/>
          </a:p>
          <a:p>
            <a:pPr indent="0" lvl="0" marL="457200" rtl="0">
              <a:spcBef>
                <a:spcPts val="0"/>
              </a:spcBef>
              <a:spcAft>
                <a:spcPts val="0"/>
              </a:spcAft>
              <a:buNone/>
            </a:pPr>
            <a:r>
              <a:rPr b="1" lang="es-419"/>
              <a:t>Connectors</a:t>
            </a:r>
            <a:r>
              <a:rPr lang="es-419"/>
              <a:t>: Remote procedure call, network protocols.</a:t>
            </a:r>
            <a:endParaRPr/>
          </a:p>
          <a:p>
            <a:pPr indent="0" lvl="0" marL="457200" rtl="0">
              <a:spcBef>
                <a:spcPts val="0"/>
              </a:spcBef>
              <a:spcAft>
                <a:spcPts val="0"/>
              </a:spcAft>
              <a:buNone/>
            </a:pPr>
            <a:r>
              <a:rPr b="1" lang="es-419"/>
              <a:t>Data elements</a:t>
            </a:r>
            <a:r>
              <a:rPr lang="es-419"/>
              <a:t>: Parameters and return values as sent by the connectors.</a:t>
            </a:r>
            <a:endParaRPr/>
          </a:p>
          <a:p>
            <a:pPr indent="0" lvl="0" marL="457200" rtl="0">
              <a:spcBef>
                <a:spcPts val="0"/>
              </a:spcBef>
              <a:spcAft>
                <a:spcPts val="0"/>
              </a:spcAft>
              <a:buNone/>
            </a:pPr>
            <a:r>
              <a:rPr b="1" lang="es-419"/>
              <a:t>Topology</a:t>
            </a:r>
            <a:r>
              <a:rPr lang="es-419"/>
              <a:t>: Two-level, with multiple clients making requests to the server.</a:t>
            </a:r>
            <a:endParaRPr/>
          </a:p>
          <a:p>
            <a:pPr indent="0" lvl="0" marL="457200" rtl="0">
              <a:spcBef>
                <a:spcPts val="0"/>
              </a:spcBef>
              <a:spcAft>
                <a:spcPts val="0"/>
              </a:spcAft>
              <a:buNone/>
            </a:pPr>
            <a:r>
              <a:rPr b="1" lang="es-419"/>
              <a:t>Additional constraints imposed</a:t>
            </a:r>
            <a:r>
              <a:rPr lang="es-419"/>
              <a:t>: Client-to-client Communication prohibited.</a:t>
            </a:r>
            <a:endParaRPr/>
          </a:p>
          <a:p>
            <a:pPr indent="0" lvl="0" marL="457200" rtl="0">
              <a:spcBef>
                <a:spcPts val="0"/>
              </a:spcBef>
              <a:spcAft>
                <a:spcPts val="0"/>
              </a:spcAft>
              <a:buNone/>
            </a:pPr>
            <a:r>
              <a:rPr b="1" lang="es-419"/>
              <a:t>Qualities yielded</a:t>
            </a:r>
            <a:r>
              <a:rPr lang="es-419"/>
              <a:t>: Centralization of computation and data at the server, with the information made available to remote clients. A single powerful server can service many clients.</a:t>
            </a:r>
            <a:endParaRPr/>
          </a:p>
          <a:p>
            <a:pPr indent="0" lvl="0" marL="457200" rtl="0">
              <a:spcBef>
                <a:spcPts val="0"/>
              </a:spcBef>
              <a:spcAft>
                <a:spcPts val="0"/>
              </a:spcAft>
              <a:buNone/>
            </a:pPr>
            <a:r>
              <a:rPr b="1" lang="es-419"/>
              <a:t>Typical uses</a:t>
            </a:r>
            <a:r>
              <a:rPr lang="es-419"/>
              <a:t>: Applications where centralization of data is required, or where processing and data storage benefit from a high-capacity machine, and where clients primarily perform simple user interface tasks, such as many business applications.</a:t>
            </a:r>
            <a:endParaRPr/>
          </a:p>
          <a:p>
            <a:pPr indent="0" lvl="0" marL="457200" rtl="0">
              <a:spcBef>
                <a:spcPts val="0"/>
              </a:spcBef>
              <a:spcAft>
                <a:spcPts val="0"/>
              </a:spcAft>
              <a:buNone/>
            </a:pPr>
            <a:r>
              <a:rPr b="1" lang="es-419"/>
              <a:t>Cautions</a:t>
            </a:r>
            <a:r>
              <a:rPr lang="es-419"/>
              <a:t>: When the network bandwidth is limited and there are a large number of client requests.</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419"/>
              <a:t>Batch-sequential</a:t>
            </a:r>
            <a:r>
              <a:rPr lang="es-419"/>
              <a:t>:</a:t>
            </a:r>
            <a:endParaRPr/>
          </a:p>
          <a:p>
            <a:pPr indent="0" lvl="0" marL="457200">
              <a:spcBef>
                <a:spcPts val="0"/>
              </a:spcBef>
              <a:spcAft>
                <a:spcPts val="0"/>
              </a:spcAft>
              <a:buNone/>
            </a:pPr>
            <a:r>
              <a:rPr b="1" lang="es-419"/>
              <a:t>Summary</a:t>
            </a:r>
            <a:r>
              <a:rPr lang="es-419"/>
              <a:t>: Separate programs are executed in order; data is passed as an aggregate from one program to the next.</a:t>
            </a:r>
            <a:endParaRPr/>
          </a:p>
          <a:p>
            <a:pPr indent="0" lvl="0" marL="457200">
              <a:spcBef>
                <a:spcPts val="0"/>
              </a:spcBef>
              <a:spcAft>
                <a:spcPts val="0"/>
              </a:spcAft>
              <a:buNone/>
            </a:pPr>
            <a:r>
              <a:rPr b="1" lang="es-419"/>
              <a:t>Components</a:t>
            </a:r>
            <a:r>
              <a:rPr lang="es-419"/>
              <a:t>: Independent programs.</a:t>
            </a:r>
            <a:endParaRPr/>
          </a:p>
          <a:p>
            <a:pPr indent="0" lvl="0" marL="457200">
              <a:spcBef>
                <a:spcPts val="0"/>
              </a:spcBef>
              <a:spcAft>
                <a:spcPts val="0"/>
              </a:spcAft>
              <a:buNone/>
            </a:pPr>
            <a:r>
              <a:rPr b="1" lang="es-419"/>
              <a:t>Connectors</a:t>
            </a:r>
            <a:r>
              <a:rPr lang="es-419"/>
              <a:t>: The human hand carrying tapes between the programs, aka "sneaker-net."</a:t>
            </a:r>
            <a:endParaRPr/>
          </a:p>
          <a:p>
            <a:pPr indent="0" lvl="0" marL="457200">
              <a:spcBef>
                <a:spcPts val="0"/>
              </a:spcBef>
              <a:spcAft>
                <a:spcPts val="0"/>
              </a:spcAft>
              <a:buNone/>
            </a:pPr>
            <a:r>
              <a:rPr b="1" lang="es-419"/>
              <a:t>Data elements</a:t>
            </a:r>
            <a:r>
              <a:rPr lang="es-419"/>
              <a:t>: Explicit, aggregate elements passed from one component to the next upon completion of the producing program's execution.</a:t>
            </a:r>
            <a:endParaRPr/>
          </a:p>
          <a:p>
            <a:pPr indent="0" lvl="0" marL="457200">
              <a:spcBef>
                <a:spcPts val="0"/>
              </a:spcBef>
              <a:spcAft>
                <a:spcPts val="0"/>
              </a:spcAft>
              <a:buNone/>
            </a:pPr>
            <a:r>
              <a:rPr b="1" lang="es-419"/>
              <a:t>Topology</a:t>
            </a:r>
            <a:r>
              <a:rPr lang="es-419"/>
              <a:t>: Linear.</a:t>
            </a:r>
            <a:endParaRPr/>
          </a:p>
          <a:p>
            <a:pPr indent="0" lvl="0" marL="457200">
              <a:spcBef>
                <a:spcPts val="0"/>
              </a:spcBef>
              <a:spcAft>
                <a:spcPts val="0"/>
              </a:spcAft>
              <a:buNone/>
            </a:pPr>
            <a:r>
              <a:rPr b="1" lang="es-419"/>
              <a:t>Additional constraints imposed</a:t>
            </a:r>
            <a:r>
              <a:rPr lang="es-419"/>
              <a:t>: One program runs at a time, to completion.</a:t>
            </a:r>
            <a:endParaRPr/>
          </a:p>
          <a:p>
            <a:pPr indent="0" lvl="0" marL="457200">
              <a:spcBef>
                <a:spcPts val="0"/>
              </a:spcBef>
              <a:spcAft>
                <a:spcPts val="0"/>
              </a:spcAft>
              <a:buNone/>
            </a:pPr>
            <a:r>
              <a:rPr b="1" lang="es-419"/>
              <a:t>Qualities yielded</a:t>
            </a:r>
            <a:r>
              <a:rPr lang="es-419"/>
              <a:t>: Severable execution; simplicity.</a:t>
            </a:r>
            <a:endParaRPr/>
          </a:p>
          <a:p>
            <a:pPr indent="0" lvl="0" marL="457200">
              <a:spcBef>
                <a:spcPts val="0"/>
              </a:spcBef>
              <a:spcAft>
                <a:spcPts val="0"/>
              </a:spcAft>
              <a:buNone/>
            </a:pPr>
            <a:r>
              <a:rPr b="1" lang="es-419"/>
              <a:t>Typical uses</a:t>
            </a:r>
            <a:r>
              <a:rPr lang="es-419"/>
              <a:t>: Transaction processing in financial systems.</a:t>
            </a:r>
            <a:endParaRPr/>
          </a:p>
          <a:p>
            <a:pPr indent="0" lvl="0" marL="457200">
              <a:spcBef>
                <a:spcPts val="0"/>
              </a:spcBef>
              <a:spcAft>
                <a:spcPts val="0"/>
              </a:spcAft>
              <a:buNone/>
            </a:pPr>
            <a:r>
              <a:rPr b="1" lang="es-419"/>
              <a:t>Cautions</a:t>
            </a:r>
            <a:r>
              <a:rPr lang="es-419"/>
              <a:t>: When interaction between the components is required; when concurrency between components is possible or required.</a:t>
            </a:r>
            <a:endParaRPr/>
          </a:p>
          <a:p>
            <a:pPr indent="0" lvl="0" marL="457200">
              <a:spcBef>
                <a:spcPts val="0"/>
              </a:spcBef>
              <a:spcAft>
                <a:spcPts val="0"/>
              </a:spcAft>
              <a:buNone/>
            </a:pPr>
            <a:r>
              <a:rPr b="1" lang="es-419"/>
              <a:t>Relations to programming languages or environments</a:t>
            </a:r>
            <a:r>
              <a:rPr lang="es-419"/>
              <a:t>: None.</a:t>
            </a:r>
            <a:endParaRPr/>
          </a:p>
          <a:p>
            <a:pPr indent="0" lvl="0" marL="0" rtl="0">
              <a:spcBef>
                <a:spcPts val="0"/>
              </a:spcBef>
              <a:spcAft>
                <a:spcPts val="0"/>
              </a:spcAft>
              <a:buNone/>
            </a:pPr>
            <a:r>
              <a:t/>
            </a:r>
            <a:endParaRPr/>
          </a:p>
          <a:p>
            <a:pPr indent="0" lvl="0" marL="0" rtl="0">
              <a:spcBef>
                <a:spcPts val="0"/>
              </a:spcBef>
              <a:spcAft>
                <a:spcPts val="0"/>
              </a:spcAft>
              <a:buNone/>
            </a:pPr>
            <a:r>
              <a:rPr b="1" lang="es-419"/>
              <a:t>Pipes-and-filters</a:t>
            </a:r>
            <a:r>
              <a:rPr lang="es-419"/>
              <a:t>:</a:t>
            </a:r>
            <a:endParaRPr/>
          </a:p>
          <a:p>
            <a:pPr indent="0" lvl="0" marL="457200" rtl="0">
              <a:spcBef>
                <a:spcPts val="0"/>
              </a:spcBef>
              <a:spcAft>
                <a:spcPts val="0"/>
              </a:spcAft>
              <a:buNone/>
            </a:pPr>
            <a:r>
              <a:rPr b="1" lang="es-419"/>
              <a:t>Summary</a:t>
            </a:r>
            <a:r>
              <a:rPr lang="es-419"/>
              <a:t>: Separate programs are executed, potentially concurrently; data is passed as a stream from one program to the next.</a:t>
            </a:r>
            <a:endParaRPr/>
          </a:p>
          <a:p>
            <a:pPr indent="0" lvl="0" marL="457200" rtl="0">
              <a:spcBef>
                <a:spcPts val="0"/>
              </a:spcBef>
              <a:spcAft>
                <a:spcPts val="0"/>
              </a:spcAft>
              <a:buNone/>
            </a:pPr>
            <a:r>
              <a:rPr b="1" lang="es-419"/>
              <a:t>Components</a:t>
            </a:r>
            <a:r>
              <a:rPr lang="es-419"/>
              <a:t>: Independent programs, known as filters.</a:t>
            </a:r>
            <a:endParaRPr/>
          </a:p>
          <a:p>
            <a:pPr indent="0" lvl="0" marL="457200" rtl="0">
              <a:spcBef>
                <a:spcPts val="0"/>
              </a:spcBef>
              <a:spcAft>
                <a:spcPts val="0"/>
              </a:spcAft>
              <a:buNone/>
            </a:pPr>
            <a:r>
              <a:rPr b="1" lang="es-419"/>
              <a:t>Connectors</a:t>
            </a:r>
            <a:r>
              <a:rPr lang="es-419"/>
              <a:t>: Explicit routers of data streams; service provided by operating system.</a:t>
            </a:r>
            <a:endParaRPr/>
          </a:p>
          <a:p>
            <a:pPr indent="0" lvl="0" marL="457200" rtl="0">
              <a:spcBef>
                <a:spcPts val="0"/>
              </a:spcBef>
              <a:spcAft>
                <a:spcPts val="0"/>
              </a:spcAft>
              <a:buNone/>
            </a:pPr>
            <a:r>
              <a:rPr b="1" lang="es-419"/>
              <a:t>Data elements</a:t>
            </a:r>
            <a:r>
              <a:rPr lang="es-419"/>
              <a:t>: Not explicit; must be (linear) data streams. In the typical Unix/Linux/DOS implementation the streams must be text.</a:t>
            </a:r>
            <a:endParaRPr/>
          </a:p>
          <a:p>
            <a:pPr indent="0" lvl="0" marL="457200" rtl="0">
              <a:spcBef>
                <a:spcPts val="0"/>
              </a:spcBef>
              <a:spcAft>
                <a:spcPts val="0"/>
              </a:spcAft>
              <a:buNone/>
            </a:pPr>
            <a:r>
              <a:rPr b="1" lang="es-419"/>
              <a:t>Topology</a:t>
            </a:r>
            <a:r>
              <a:rPr lang="es-419"/>
              <a:t>: Pipeline, although T fittings are possible.</a:t>
            </a:r>
            <a:endParaRPr/>
          </a:p>
          <a:p>
            <a:pPr indent="0" lvl="0" marL="457200" rtl="0">
              <a:spcBef>
                <a:spcPts val="0"/>
              </a:spcBef>
              <a:spcAft>
                <a:spcPts val="0"/>
              </a:spcAft>
              <a:buNone/>
            </a:pPr>
            <a:r>
              <a:rPr b="1" lang="es-419"/>
              <a:t>Qualities yielded</a:t>
            </a:r>
            <a:r>
              <a:rPr lang="es-419"/>
              <a:t>: Filters are mutually independent. Simple structure of incoming and outgoing data streams facilitates novel combinations of filters for new, composed applications.</a:t>
            </a:r>
            <a:endParaRPr/>
          </a:p>
          <a:p>
            <a:pPr indent="0" lvl="0" marL="457200" rtl="0">
              <a:spcBef>
                <a:spcPts val="0"/>
              </a:spcBef>
              <a:spcAft>
                <a:spcPts val="0"/>
              </a:spcAft>
              <a:buNone/>
            </a:pPr>
            <a:r>
              <a:rPr b="1" lang="es-419"/>
              <a:t>Typical uses</a:t>
            </a:r>
            <a:r>
              <a:rPr lang="es-419"/>
              <a:t>: Ubiquitous in operating system application programming.</a:t>
            </a:r>
            <a:endParaRPr/>
          </a:p>
          <a:p>
            <a:pPr indent="0" lvl="0" marL="457200" rtl="0">
              <a:spcBef>
                <a:spcPts val="0"/>
              </a:spcBef>
              <a:spcAft>
                <a:spcPts val="0"/>
              </a:spcAft>
              <a:buNone/>
            </a:pPr>
            <a:r>
              <a:rPr b="1" lang="es-419"/>
              <a:t>Cautions</a:t>
            </a:r>
            <a:r>
              <a:rPr lang="es-419"/>
              <a:t>: When complex data structures must be exchanged between filters; when interactivity between the programs is required.</a:t>
            </a:r>
            <a:endParaRPr/>
          </a:p>
          <a:p>
            <a:pPr indent="0" lvl="0" marL="457200" rtl="0">
              <a:spcBef>
                <a:spcPts val="0"/>
              </a:spcBef>
              <a:spcAft>
                <a:spcPts val="0"/>
              </a:spcAft>
              <a:buNone/>
            </a:pPr>
            <a:r>
              <a:rPr b="1" lang="es-419"/>
              <a:t>Relations to programming languages or environments</a:t>
            </a:r>
            <a:r>
              <a:rPr lang="es-419"/>
              <a:t>: Prevalent in Unix shells.</a:t>
            </a:r>
            <a:endParaRPr/>
          </a:p>
          <a:p>
            <a:pPr indent="0" lvl="0" marL="457200" rt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419"/>
              <a:t>Blackboard</a:t>
            </a:r>
            <a:r>
              <a:rPr lang="es-419"/>
              <a:t>:</a:t>
            </a:r>
            <a:endParaRPr/>
          </a:p>
          <a:p>
            <a:pPr indent="0" lvl="0" marL="457200" rtl="0">
              <a:spcBef>
                <a:spcPts val="0"/>
              </a:spcBef>
              <a:spcAft>
                <a:spcPts val="0"/>
              </a:spcAft>
              <a:buNone/>
            </a:pPr>
            <a:r>
              <a:rPr b="1" lang="es-419"/>
              <a:t>Summary</a:t>
            </a:r>
            <a:r>
              <a:rPr lang="es-419"/>
              <a:t>: Independent programs access and communicate exclusively through a global data repository, known as a blackboard.</a:t>
            </a:r>
            <a:br>
              <a:rPr lang="es-419"/>
            </a:br>
            <a:r>
              <a:rPr b="1" lang="es-419"/>
              <a:t>Components</a:t>
            </a:r>
            <a:r>
              <a:rPr lang="es-419"/>
              <a:t>: Independent programs, sometimes referred to as "knowledge sources," blackboard.</a:t>
            </a:r>
            <a:br>
              <a:rPr lang="es-419"/>
            </a:br>
            <a:r>
              <a:rPr b="1" lang="es-419"/>
              <a:t>Connectors</a:t>
            </a:r>
            <a:r>
              <a:rPr lang="es-419"/>
              <a:t>: Access to the blackboard may be by direct memory reference, or can be through a procedure call or a database query.</a:t>
            </a:r>
            <a:br>
              <a:rPr lang="es-419"/>
            </a:br>
            <a:r>
              <a:rPr b="1" lang="es-419"/>
              <a:t>Data elements</a:t>
            </a:r>
            <a:r>
              <a:rPr lang="es-419"/>
              <a:t>: Data stored in the blackboard.</a:t>
            </a:r>
            <a:br>
              <a:rPr lang="es-419"/>
            </a:br>
            <a:r>
              <a:rPr b="1" lang="es-419"/>
              <a:t>Topology</a:t>
            </a:r>
            <a:r>
              <a:rPr lang="es-419"/>
              <a:t>: Star topology, with the backboard at the center.</a:t>
            </a:r>
            <a:br>
              <a:rPr lang="es-419"/>
            </a:br>
            <a:r>
              <a:rPr b="1" lang="es-419"/>
              <a:t>Variants</a:t>
            </a:r>
            <a:r>
              <a:rPr lang="es-419"/>
              <a:t>: In one version of the style, programs poll the blackboard to determine if any values of interest have changed; in another version, a blackboard manager notifies interested components of an update to the blackboard.</a:t>
            </a:r>
            <a:br>
              <a:rPr lang="es-419"/>
            </a:br>
            <a:r>
              <a:rPr b="1" lang="es-419"/>
              <a:t>Qualities yielded</a:t>
            </a:r>
            <a:r>
              <a:rPr lang="es-419"/>
              <a:t>: Complete solution strategies to complex problems do not have to be preplanned. Evolving views of the data/problem determine the strategies that are adopted.</a:t>
            </a:r>
            <a:br>
              <a:rPr lang="es-419"/>
            </a:br>
            <a:r>
              <a:rPr b="1" lang="es-419"/>
              <a:t>Typical uses</a:t>
            </a:r>
            <a:r>
              <a:rPr lang="es-419"/>
              <a:t>: Heuristic problem solving in artificial intelligence applications.</a:t>
            </a:r>
            <a:br>
              <a:rPr lang="es-419"/>
            </a:br>
            <a:r>
              <a:rPr b="1" lang="es-419"/>
              <a:t>Cautions</a:t>
            </a:r>
            <a:r>
              <a:rPr lang="es-419"/>
              <a:t>: When a well-structured solution strategy is available; when interactions between the independent programs require complex regulation; when representation of the data on the blackboard is subject to frequent change (requiring propagating changes to all the participating components).</a:t>
            </a:r>
            <a:br>
              <a:rPr lang="es-419"/>
            </a:br>
            <a:r>
              <a:rPr b="1" lang="es-419"/>
              <a:t>Relations to programming languages or environments</a:t>
            </a:r>
            <a:r>
              <a:rPr lang="es-419"/>
              <a:t>: Versions of the blackboard style that allow concurrency between the constituent programs require concurrency primitives for managing the shared blackboard.</a:t>
            </a:r>
            <a:endParaRPr/>
          </a:p>
          <a:p>
            <a:pPr indent="0" lvl="0" marL="0" rtl="0">
              <a:spcBef>
                <a:spcPts val="0"/>
              </a:spcBef>
              <a:spcAft>
                <a:spcPts val="0"/>
              </a:spcAft>
              <a:buNone/>
            </a:pPr>
            <a:r>
              <a:t/>
            </a:r>
            <a:endParaRPr/>
          </a:p>
          <a:p>
            <a:pPr indent="0" lvl="0" marL="0" rtl="0">
              <a:spcBef>
                <a:spcPts val="0"/>
              </a:spcBef>
              <a:spcAft>
                <a:spcPts val="0"/>
              </a:spcAft>
              <a:buNone/>
            </a:pPr>
            <a:r>
              <a:rPr b="1" lang="es-419"/>
              <a:t>Expert system</a:t>
            </a:r>
            <a:r>
              <a:rPr lang="es-419"/>
              <a:t>:</a:t>
            </a:r>
            <a:endParaRPr/>
          </a:p>
          <a:p>
            <a:pPr indent="0" lvl="0" marL="457200" rtl="0">
              <a:spcBef>
                <a:spcPts val="0"/>
              </a:spcBef>
              <a:spcAft>
                <a:spcPts val="0"/>
              </a:spcAft>
              <a:buNone/>
            </a:pPr>
            <a:r>
              <a:rPr b="1" lang="es-419"/>
              <a:t>Summary</a:t>
            </a:r>
            <a:r>
              <a:rPr lang="es-419"/>
              <a:t>: Inference engine parses user input and determines whether it is a fact/rule or a query. If it is a fact/rule, it adds this entry to the knowledge base. Otherwise, it queries the knowledge base for applicable rules and attempts to resolve the query.</a:t>
            </a:r>
            <a:br>
              <a:rPr lang="es-419"/>
            </a:br>
            <a:r>
              <a:rPr b="1" lang="es-419"/>
              <a:t>Components</a:t>
            </a:r>
            <a:r>
              <a:rPr lang="es-419"/>
              <a:t>: User interface, inference engine, knowledge base.</a:t>
            </a:r>
            <a:br>
              <a:rPr lang="es-419"/>
            </a:br>
            <a:r>
              <a:rPr b="1" lang="es-419"/>
              <a:t>Connectors</a:t>
            </a:r>
            <a:r>
              <a:rPr lang="es-419"/>
              <a:t>: Components are tightly interconnected, with direct procedure calls and/or shared data access.</a:t>
            </a:r>
            <a:br>
              <a:rPr lang="es-419"/>
            </a:br>
            <a:r>
              <a:rPr b="1" lang="es-419"/>
              <a:t>Data Elements</a:t>
            </a:r>
            <a:r>
              <a:rPr lang="es-419"/>
              <a:t>: Facts and queries.</a:t>
            </a:r>
            <a:br>
              <a:rPr lang="es-419"/>
            </a:br>
            <a:r>
              <a:rPr b="1" lang="es-419"/>
              <a:t>Topology</a:t>
            </a:r>
            <a:r>
              <a:rPr lang="es-419"/>
              <a:t>: Tightly coupled three-tier (direct connection of user interface, inference engine, and knowledge base).</a:t>
            </a:r>
            <a:br>
              <a:rPr lang="es-419"/>
            </a:br>
            <a:r>
              <a:rPr b="1" lang="es-419"/>
              <a:t>Qualities yielded</a:t>
            </a:r>
            <a:r>
              <a:rPr lang="es-419"/>
              <a:t>: Behavior of the application can be easily modified through dynamic addition or deletion of rules from the knowledge base. Small systems can he quickly prototyped. Thus useful for iteratively exploring problems whose general solution approach is unclear.</a:t>
            </a:r>
            <a:br>
              <a:rPr lang="es-419"/>
            </a:br>
            <a:r>
              <a:rPr b="1" lang="es-419"/>
              <a:t>Typical uses</a:t>
            </a:r>
            <a:r>
              <a:rPr lang="es-419"/>
              <a:t>: When the problem can be understood as matter of repeatedly resolving a set of predicates.</a:t>
            </a:r>
            <a:br>
              <a:rPr lang="es-419"/>
            </a:br>
            <a:r>
              <a:rPr b="1" lang="es-419"/>
              <a:t>Cautions</a:t>
            </a:r>
            <a:r>
              <a:rPr lang="es-419"/>
              <a:t>: When a large number of rules are involved, understanding the interactions between multiple rules affected by the same facts can become very difficult. Understanding the logical basis for a computed result can be as important as the result itself.</a:t>
            </a:r>
            <a:br>
              <a:rPr lang="es-419"/>
            </a:br>
            <a:r>
              <a:rPr b="1" lang="es-419"/>
              <a:t>Relations to programming languages or environments</a:t>
            </a:r>
            <a:r>
              <a:rPr lang="es-419"/>
              <a:t>: Prolog is a common language for building rule-based systems.</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3807170"/>
            <a:ext cx="443589" cy="140843"/>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1321067"/>
            <a:ext cx="7801500" cy="23067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4233168"/>
            <a:ext cx="78015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673700"/>
            <a:ext cx="8520600" cy="25209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43045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855000"/>
            <a:ext cx="7852200" cy="11481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701800"/>
            <a:ext cx="6227100" cy="5454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441867"/>
            <a:ext cx="4045200" cy="228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3793601"/>
            <a:ext cx="4045200" cy="1794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1321067"/>
            <a:ext cx="7801500" cy="2306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419"/>
              <a:t>Estilos de Arquitectura</a:t>
            </a:r>
            <a:endParaRPr/>
          </a:p>
        </p:txBody>
      </p:sp>
      <p:sp>
        <p:nvSpPr>
          <p:cNvPr id="60" name="Shape 60"/>
          <p:cNvSpPr txBox="1"/>
          <p:nvPr>
            <p:ph idx="1" type="subTitle"/>
          </p:nvPr>
        </p:nvSpPr>
        <p:spPr>
          <a:xfrm>
            <a:off x="671250" y="4233168"/>
            <a:ext cx="7801500" cy="1056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Fundamentos de </a:t>
            </a:r>
            <a:endParaRPr/>
          </a:p>
          <a:p>
            <a:pPr indent="0" lvl="0" marL="0" rtl="0">
              <a:spcBef>
                <a:spcPts val="0"/>
              </a:spcBef>
              <a:spcAft>
                <a:spcPts val="0"/>
              </a:spcAft>
              <a:buNone/>
            </a:pPr>
            <a:r>
              <a:rPr lang="es-419"/>
              <a:t>Arquitectura de Software - Platzi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a:t>Comparando estilos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idx="2" type="body"/>
          </p:nvPr>
        </p:nvSpPr>
        <p:spPr>
          <a:xfrm>
            <a:off x="5015700" y="2328450"/>
            <a:ext cx="3837000" cy="666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sz="3000">
                <a:latin typeface="Oswald"/>
                <a:ea typeface="Oswald"/>
                <a:cs typeface="Oswald"/>
                <a:sym typeface="Oswald"/>
              </a:rPr>
              <a:t>Estilos</a:t>
            </a:r>
            <a:r>
              <a:rPr lang="es-419" sz="3000">
                <a:latin typeface="Oswald"/>
                <a:ea typeface="Oswald"/>
                <a:cs typeface="Oswald"/>
                <a:sym typeface="Oswald"/>
              </a:rPr>
              <a:t> distribuidos</a:t>
            </a:r>
            <a:endParaRPr sz="2400"/>
          </a:p>
        </p:txBody>
      </p:sp>
      <p:sp>
        <p:nvSpPr>
          <p:cNvPr id="132" name="Shape 132"/>
          <p:cNvSpPr txBox="1"/>
          <p:nvPr>
            <p:ph idx="2" type="body"/>
          </p:nvPr>
        </p:nvSpPr>
        <p:spPr>
          <a:xfrm>
            <a:off x="408025" y="2328450"/>
            <a:ext cx="3837000" cy="666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sz="3000">
                <a:solidFill>
                  <a:srgbClr val="FFFFFF"/>
                </a:solidFill>
                <a:latin typeface="Oswald"/>
                <a:ea typeface="Oswald"/>
                <a:cs typeface="Oswald"/>
                <a:sym typeface="Oswald"/>
              </a:rPr>
              <a:t>Estilos</a:t>
            </a:r>
            <a:r>
              <a:rPr lang="es-419" sz="3000">
                <a:solidFill>
                  <a:srgbClr val="FFFFFF"/>
                </a:solidFill>
                <a:latin typeface="Oswald"/>
                <a:ea typeface="Oswald"/>
                <a:cs typeface="Oswald"/>
                <a:sym typeface="Oswald"/>
              </a:rPr>
              <a:t> monolíticos</a:t>
            </a:r>
            <a:endParaRPr sz="2400">
              <a:solidFill>
                <a:srgbClr val="FFFFFF"/>
              </a:solidFill>
            </a:endParaRPr>
          </a:p>
        </p:txBody>
      </p:sp>
      <p:sp>
        <p:nvSpPr>
          <p:cNvPr id="133" name="Shape 133"/>
          <p:cNvSpPr/>
          <p:nvPr/>
        </p:nvSpPr>
        <p:spPr>
          <a:xfrm>
            <a:off x="924700" y="3773400"/>
            <a:ext cx="1327800" cy="908400"/>
          </a:xfrm>
          <a:prstGeom prst="rect">
            <a:avLst/>
          </a:prstGeom>
          <a:solidFill>
            <a:srgbClr val="F9CB9C"/>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s-419" sz="1800">
                <a:solidFill>
                  <a:schemeClr val="lt1"/>
                </a:solidFill>
                <a:latin typeface="Oswald"/>
                <a:ea typeface="Oswald"/>
                <a:cs typeface="Oswald"/>
                <a:sym typeface="Oswald"/>
              </a:rPr>
              <a:t>Eficiencia</a:t>
            </a:r>
            <a:endParaRPr sz="1800">
              <a:solidFill>
                <a:schemeClr val="lt1"/>
              </a:solidFill>
              <a:latin typeface="Oswald"/>
              <a:ea typeface="Oswald"/>
              <a:cs typeface="Oswald"/>
              <a:sym typeface="Oswald"/>
            </a:endParaRPr>
          </a:p>
        </p:txBody>
      </p:sp>
      <p:sp>
        <p:nvSpPr>
          <p:cNvPr id="134" name="Shape 134"/>
          <p:cNvSpPr/>
          <p:nvPr/>
        </p:nvSpPr>
        <p:spPr>
          <a:xfrm>
            <a:off x="2334925" y="3773400"/>
            <a:ext cx="1327800" cy="9084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Curva de aprendizaje</a:t>
            </a:r>
            <a:endParaRPr sz="1800">
              <a:solidFill>
                <a:schemeClr val="lt1"/>
              </a:solidFill>
              <a:latin typeface="Oswald"/>
              <a:ea typeface="Oswald"/>
              <a:cs typeface="Oswald"/>
              <a:sym typeface="Oswald"/>
            </a:endParaRPr>
          </a:p>
        </p:txBody>
      </p:sp>
      <p:sp>
        <p:nvSpPr>
          <p:cNvPr id="135" name="Shape 135"/>
          <p:cNvSpPr/>
          <p:nvPr/>
        </p:nvSpPr>
        <p:spPr>
          <a:xfrm>
            <a:off x="2334925" y="4752075"/>
            <a:ext cx="1327800" cy="9084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Capacidad de Modificación</a:t>
            </a:r>
            <a:endParaRPr sz="1800">
              <a:solidFill>
                <a:srgbClr val="37474F"/>
              </a:solidFill>
              <a:latin typeface="Oswald"/>
              <a:ea typeface="Oswald"/>
              <a:cs typeface="Oswald"/>
              <a:sym typeface="Oswald"/>
            </a:endParaRPr>
          </a:p>
        </p:txBody>
      </p:sp>
      <p:sp>
        <p:nvSpPr>
          <p:cNvPr id="136" name="Shape 136"/>
          <p:cNvSpPr/>
          <p:nvPr/>
        </p:nvSpPr>
        <p:spPr>
          <a:xfrm>
            <a:off x="924700" y="4752072"/>
            <a:ext cx="1327800" cy="9084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Capacidad de Prueba</a:t>
            </a:r>
            <a:endParaRPr sz="1800">
              <a:solidFill>
                <a:srgbClr val="37474F"/>
              </a:solidFill>
              <a:latin typeface="Oswald"/>
              <a:ea typeface="Oswald"/>
              <a:cs typeface="Oswald"/>
              <a:sym typeface="Oswald"/>
            </a:endParaRPr>
          </a:p>
        </p:txBody>
      </p:sp>
      <p:sp>
        <p:nvSpPr>
          <p:cNvPr id="137" name="Shape 137"/>
          <p:cNvSpPr/>
          <p:nvPr/>
        </p:nvSpPr>
        <p:spPr>
          <a:xfrm>
            <a:off x="5599525" y="3773400"/>
            <a:ext cx="1372500" cy="9084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Modularidad</a:t>
            </a:r>
            <a:endParaRPr sz="1800">
              <a:solidFill>
                <a:srgbClr val="37474F"/>
              </a:solidFill>
              <a:latin typeface="Oswald"/>
              <a:ea typeface="Oswald"/>
              <a:cs typeface="Oswald"/>
              <a:sym typeface="Oswald"/>
            </a:endParaRPr>
          </a:p>
        </p:txBody>
      </p:sp>
      <p:sp>
        <p:nvSpPr>
          <p:cNvPr id="138" name="Shape 138"/>
          <p:cNvSpPr/>
          <p:nvPr/>
        </p:nvSpPr>
        <p:spPr>
          <a:xfrm>
            <a:off x="7035500" y="3773400"/>
            <a:ext cx="1372500" cy="9084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Disponibilidad</a:t>
            </a:r>
            <a:endParaRPr sz="1800">
              <a:solidFill>
                <a:srgbClr val="37474F"/>
              </a:solidFill>
              <a:latin typeface="Oswald"/>
              <a:ea typeface="Oswald"/>
              <a:cs typeface="Oswald"/>
              <a:sym typeface="Oswald"/>
            </a:endParaRPr>
          </a:p>
        </p:txBody>
      </p:sp>
      <p:sp>
        <p:nvSpPr>
          <p:cNvPr id="139" name="Shape 139"/>
          <p:cNvSpPr/>
          <p:nvPr/>
        </p:nvSpPr>
        <p:spPr>
          <a:xfrm>
            <a:off x="5599525" y="4752078"/>
            <a:ext cx="1372500" cy="9084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Uso de Recursos</a:t>
            </a:r>
            <a:endParaRPr sz="1800">
              <a:solidFill>
                <a:srgbClr val="37474F"/>
              </a:solidFill>
              <a:latin typeface="Oswald"/>
              <a:ea typeface="Oswald"/>
              <a:cs typeface="Oswald"/>
              <a:sym typeface="Oswald"/>
            </a:endParaRPr>
          </a:p>
        </p:txBody>
      </p:sp>
      <p:sp>
        <p:nvSpPr>
          <p:cNvPr id="140" name="Shape 140"/>
          <p:cNvSpPr/>
          <p:nvPr/>
        </p:nvSpPr>
        <p:spPr>
          <a:xfrm>
            <a:off x="7035500" y="4752079"/>
            <a:ext cx="1372500" cy="9084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Adaptabilidad</a:t>
            </a:r>
            <a:endParaRPr sz="1800">
              <a:solidFill>
                <a:srgbClr val="37474F"/>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a:t>¿Cómo elijo?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p:nvPr/>
        </p:nvSpPr>
        <p:spPr>
          <a:xfrm>
            <a:off x="1047900" y="736650"/>
            <a:ext cx="1566600" cy="6951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Objetivos de negocio</a:t>
            </a:r>
            <a:endParaRPr sz="1800">
              <a:solidFill>
                <a:srgbClr val="37474F"/>
              </a:solidFill>
              <a:latin typeface="Oswald"/>
              <a:ea typeface="Oswald"/>
              <a:cs typeface="Oswald"/>
              <a:sym typeface="Oswald"/>
            </a:endParaRPr>
          </a:p>
        </p:txBody>
      </p:sp>
      <p:sp>
        <p:nvSpPr>
          <p:cNvPr id="151" name="Shape 151"/>
          <p:cNvSpPr/>
          <p:nvPr/>
        </p:nvSpPr>
        <p:spPr>
          <a:xfrm>
            <a:off x="1047900" y="1651050"/>
            <a:ext cx="1566600" cy="6951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Arquitectura de software</a:t>
            </a:r>
            <a:endParaRPr sz="1800">
              <a:solidFill>
                <a:srgbClr val="37474F"/>
              </a:solidFill>
              <a:latin typeface="Oswald"/>
              <a:ea typeface="Oswald"/>
              <a:cs typeface="Oswald"/>
              <a:sym typeface="Oswald"/>
            </a:endParaRPr>
          </a:p>
        </p:txBody>
      </p:sp>
      <p:sp>
        <p:nvSpPr>
          <p:cNvPr id="152" name="Shape 152"/>
          <p:cNvSpPr/>
          <p:nvPr/>
        </p:nvSpPr>
        <p:spPr>
          <a:xfrm>
            <a:off x="3240975" y="736650"/>
            <a:ext cx="1566600" cy="6951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Atributos de calidad</a:t>
            </a:r>
            <a:endParaRPr sz="1800">
              <a:solidFill>
                <a:srgbClr val="37474F"/>
              </a:solidFill>
              <a:latin typeface="Oswald"/>
              <a:ea typeface="Oswald"/>
              <a:cs typeface="Oswald"/>
              <a:sym typeface="Oswald"/>
            </a:endParaRPr>
          </a:p>
        </p:txBody>
      </p:sp>
      <p:sp>
        <p:nvSpPr>
          <p:cNvPr id="153" name="Shape 153"/>
          <p:cNvSpPr/>
          <p:nvPr/>
        </p:nvSpPr>
        <p:spPr>
          <a:xfrm>
            <a:off x="3240975" y="1651050"/>
            <a:ext cx="1566600" cy="6951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Estrategias de arquitectura</a:t>
            </a:r>
            <a:endParaRPr sz="1800">
              <a:solidFill>
                <a:srgbClr val="37474F"/>
              </a:solidFill>
              <a:latin typeface="Oswald"/>
              <a:ea typeface="Oswald"/>
              <a:cs typeface="Oswald"/>
              <a:sym typeface="Oswald"/>
            </a:endParaRPr>
          </a:p>
        </p:txBody>
      </p:sp>
      <p:sp>
        <p:nvSpPr>
          <p:cNvPr id="154" name="Shape 154"/>
          <p:cNvSpPr/>
          <p:nvPr/>
        </p:nvSpPr>
        <p:spPr>
          <a:xfrm>
            <a:off x="5434050" y="736650"/>
            <a:ext cx="1566600" cy="6951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Escenarios</a:t>
            </a:r>
            <a:endParaRPr sz="1800">
              <a:solidFill>
                <a:srgbClr val="37474F"/>
              </a:solidFill>
              <a:latin typeface="Oswald"/>
              <a:ea typeface="Oswald"/>
              <a:cs typeface="Oswald"/>
              <a:sym typeface="Oswald"/>
            </a:endParaRPr>
          </a:p>
        </p:txBody>
      </p:sp>
      <p:sp>
        <p:nvSpPr>
          <p:cNvPr id="155" name="Shape 155"/>
          <p:cNvSpPr/>
          <p:nvPr/>
        </p:nvSpPr>
        <p:spPr>
          <a:xfrm>
            <a:off x="5434050" y="1651050"/>
            <a:ext cx="1566600" cy="6951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Decisiones de Arquitectura</a:t>
            </a:r>
            <a:endParaRPr sz="1800">
              <a:solidFill>
                <a:srgbClr val="37474F"/>
              </a:solidFill>
              <a:latin typeface="Oswald"/>
              <a:ea typeface="Oswald"/>
              <a:cs typeface="Oswald"/>
              <a:sym typeface="Oswald"/>
            </a:endParaRPr>
          </a:p>
        </p:txBody>
      </p:sp>
      <p:sp>
        <p:nvSpPr>
          <p:cNvPr id="156" name="Shape 156"/>
          <p:cNvSpPr/>
          <p:nvPr/>
        </p:nvSpPr>
        <p:spPr>
          <a:xfrm>
            <a:off x="5434050" y="2709325"/>
            <a:ext cx="1566600" cy="6951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Trade-offs</a:t>
            </a:r>
            <a:endParaRPr sz="1800">
              <a:solidFill>
                <a:srgbClr val="37474F"/>
              </a:solidFill>
              <a:latin typeface="Oswald"/>
              <a:ea typeface="Oswald"/>
              <a:cs typeface="Oswald"/>
              <a:sym typeface="Oswald"/>
            </a:endParaRPr>
          </a:p>
        </p:txBody>
      </p:sp>
      <p:sp>
        <p:nvSpPr>
          <p:cNvPr id="157" name="Shape 157"/>
          <p:cNvSpPr/>
          <p:nvPr/>
        </p:nvSpPr>
        <p:spPr>
          <a:xfrm>
            <a:off x="5434050" y="3577600"/>
            <a:ext cx="1566600" cy="6951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Puntos sensibles</a:t>
            </a:r>
            <a:endParaRPr sz="1800">
              <a:solidFill>
                <a:srgbClr val="37474F"/>
              </a:solidFill>
              <a:latin typeface="Oswald"/>
              <a:ea typeface="Oswald"/>
              <a:cs typeface="Oswald"/>
              <a:sym typeface="Oswald"/>
            </a:endParaRPr>
          </a:p>
        </p:txBody>
      </p:sp>
      <p:sp>
        <p:nvSpPr>
          <p:cNvPr id="158" name="Shape 158"/>
          <p:cNvSpPr/>
          <p:nvPr/>
        </p:nvSpPr>
        <p:spPr>
          <a:xfrm>
            <a:off x="5434050" y="4445875"/>
            <a:ext cx="1566600" cy="6951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No-Riesgos</a:t>
            </a:r>
            <a:endParaRPr sz="1800">
              <a:solidFill>
                <a:srgbClr val="37474F"/>
              </a:solidFill>
              <a:latin typeface="Oswald"/>
              <a:ea typeface="Oswald"/>
              <a:cs typeface="Oswald"/>
              <a:sym typeface="Oswald"/>
            </a:endParaRPr>
          </a:p>
        </p:txBody>
      </p:sp>
      <p:sp>
        <p:nvSpPr>
          <p:cNvPr id="159" name="Shape 159"/>
          <p:cNvSpPr/>
          <p:nvPr/>
        </p:nvSpPr>
        <p:spPr>
          <a:xfrm>
            <a:off x="5434050" y="5314150"/>
            <a:ext cx="1566600" cy="6951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Riesgos</a:t>
            </a:r>
            <a:endParaRPr sz="1800">
              <a:solidFill>
                <a:srgbClr val="37474F"/>
              </a:solidFill>
              <a:latin typeface="Oswald"/>
              <a:ea typeface="Oswald"/>
              <a:cs typeface="Oswald"/>
              <a:sym typeface="Oswald"/>
            </a:endParaRPr>
          </a:p>
        </p:txBody>
      </p:sp>
      <p:sp>
        <p:nvSpPr>
          <p:cNvPr id="160" name="Shape 160"/>
          <p:cNvSpPr/>
          <p:nvPr/>
        </p:nvSpPr>
        <p:spPr>
          <a:xfrm>
            <a:off x="1047900" y="5314150"/>
            <a:ext cx="1566600" cy="6951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Tipos de riesgos</a:t>
            </a:r>
            <a:endParaRPr sz="1800">
              <a:solidFill>
                <a:srgbClr val="37474F"/>
              </a:solidFill>
              <a:latin typeface="Oswald"/>
              <a:ea typeface="Oswald"/>
              <a:cs typeface="Oswald"/>
              <a:sym typeface="Oswald"/>
            </a:endParaRPr>
          </a:p>
        </p:txBody>
      </p:sp>
      <p:sp>
        <p:nvSpPr>
          <p:cNvPr id="161" name="Shape 161"/>
          <p:cNvSpPr/>
          <p:nvPr/>
        </p:nvSpPr>
        <p:spPr>
          <a:xfrm>
            <a:off x="7470125" y="923401"/>
            <a:ext cx="1245000" cy="1245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Análisis</a:t>
            </a:r>
            <a:endParaRPr sz="1800">
              <a:solidFill>
                <a:srgbClr val="37474F"/>
              </a:solidFill>
              <a:latin typeface="Oswald"/>
              <a:ea typeface="Oswald"/>
              <a:cs typeface="Oswald"/>
              <a:sym typeface="Oswald"/>
            </a:endParaRPr>
          </a:p>
        </p:txBody>
      </p:sp>
      <p:cxnSp>
        <p:nvCxnSpPr>
          <p:cNvPr id="162" name="Shape 162"/>
          <p:cNvCxnSpPr>
            <a:stCxn id="160" idx="1"/>
            <a:endCxn id="151" idx="1"/>
          </p:cNvCxnSpPr>
          <p:nvPr/>
        </p:nvCxnSpPr>
        <p:spPr>
          <a:xfrm flipH="1" rot="10800000">
            <a:off x="1047900" y="1998700"/>
            <a:ext cx="600" cy="3663000"/>
          </a:xfrm>
          <a:prstGeom prst="bentConnector3">
            <a:avLst>
              <a:gd fmla="val -105558333" name="adj1"/>
            </a:avLst>
          </a:prstGeom>
          <a:noFill/>
          <a:ln cap="flat" cmpd="sng" w="28575">
            <a:solidFill>
              <a:srgbClr val="FFFFFF"/>
            </a:solidFill>
            <a:prstDash val="solid"/>
            <a:round/>
            <a:headEnd len="med" w="med" type="none"/>
            <a:tailEnd len="med" w="med" type="triangle"/>
          </a:ln>
        </p:spPr>
      </p:cxnSp>
      <p:cxnSp>
        <p:nvCxnSpPr>
          <p:cNvPr id="163" name="Shape 163"/>
          <p:cNvCxnSpPr>
            <a:stCxn id="160" idx="1"/>
            <a:endCxn id="150" idx="1"/>
          </p:cNvCxnSpPr>
          <p:nvPr/>
        </p:nvCxnSpPr>
        <p:spPr>
          <a:xfrm flipH="1" rot="10800000">
            <a:off x="1047900" y="1084300"/>
            <a:ext cx="600" cy="4577400"/>
          </a:xfrm>
          <a:prstGeom prst="bentConnector3">
            <a:avLst>
              <a:gd fmla="val -105483333" name="adj1"/>
            </a:avLst>
          </a:prstGeom>
          <a:noFill/>
          <a:ln cap="flat" cmpd="sng" w="28575">
            <a:solidFill>
              <a:srgbClr val="FFFFFF"/>
            </a:solidFill>
            <a:prstDash val="solid"/>
            <a:round/>
            <a:headEnd len="med" w="med" type="none"/>
            <a:tailEnd len="med" w="med" type="triangle"/>
          </a:ln>
        </p:spPr>
      </p:cxnSp>
      <p:cxnSp>
        <p:nvCxnSpPr>
          <p:cNvPr id="164" name="Shape 164"/>
          <p:cNvCxnSpPr>
            <a:stCxn id="150" idx="3"/>
            <a:endCxn id="152" idx="1"/>
          </p:cNvCxnSpPr>
          <p:nvPr/>
        </p:nvCxnSpPr>
        <p:spPr>
          <a:xfrm>
            <a:off x="2614500" y="1084200"/>
            <a:ext cx="626400" cy="600"/>
          </a:xfrm>
          <a:prstGeom prst="bentConnector3">
            <a:avLst>
              <a:gd fmla="val 50006" name="adj1"/>
            </a:avLst>
          </a:prstGeom>
          <a:noFill/>
          <a:ln cap="flat" cmpd="sng" w="28575">
            <a:solidFill>
              <a:srgbClr val="FFFFFF"/>
            </a:solidFill>
            <a:prstDash val="solid"/>
            <a:round/>
            <a:headEnd len="med" w="med" type="none"/>
            <a:tailEnd len="med" w="med" type="triangle"/>
          </a:ln>
        </p:spPr>
      </p:cxnSp>
      <p:cxnSp>
        <p:nvCxnSpPr>
          <p:cNvPr id="165" name="Shape 165"/>
          <p:cNvCxnSpPr>
            <a:stCxn id="151" idx="3"/>
            <a:endCxn id="153" idx="1"/>
          </p:cNvCxnSpPr>
          <p:nvPr/>
        </p:nvCxnSpPr>
        <p:spPr>
          <a:xfrm>
            <a:off x="2614500" y="1998600"/>
            <a:ext cx="626400" cy="600"/>
          </a:xfrm>
          <a:prstGeom prst="bentConnector3">
            <a:avLst>
              <a:gd fmla="val 50006" name="adj1"/>
            </a:avLst>
          </a:prstGeom>
          <a:noFill/>
          <a:ln cap="flat" cmpd="sng" w="28575">
            <a:solidFill>
              <a:srgbClr val="FFFFFF"/>
            </a:solidFill>
            <a:prstDash val="solid"/>
            <a:round/>
            <a:headEnd len="med" w="med" type="none"/>
            <a:tailEnd len="med" w="med" type="triangle"/>
          </a:ln>
        </p:spPr>
      </p:cxnSp>
      <p:cxnSp>
        <p:nvCxnSpPr>
          <p:cNvPr id="166" name="Shape 166"/>
          <p:cNvCxnSpPr>
            <a:stCxn id="152" idx="3"/>
            <a:endCxn id="154" idx="1"/>
          </p:cNvCxnSpPr>
          <p:nvPr/>
        </p:nvCxnSpPr>
        <p:spPr>
          <a:xfrm>
            <a:off x="4807575" y="1084200"/>
            <a:ext cx="626400" cy="600"/>
          </a:xfrm>
          <a:prstGeom prst="bentConnector3">
            <a:avLst>
              <a:gd fmla="val 50006" name="adj1"/>
            </a:avLst>
          </a:prstGeom>
          <a:noFill/>
          <a:ln cap="flat" cmpd="sng" w="28575">
            <a:solidFill>
              <a:srgbClr val="FFFFFF"/>
            </a:solidFill>
            <a:prstDash val="solid"/>
            <a:round/>
            <a:headEnd len="med" w="med" type="none"/>
            <a:tailEnd len="med" w="med" type="triangle"/>
          </a:ln>
        </p:spPr>
      </p:cxnSp>
      <p:cxnSp>
        <p:nvCxnSpPr>
          <p:cNvPr id="167" name="Shape 167"/>
          <p:cNvCxnSpPr>
            <a:stCxn id="153" idx="3"/>
            <a:endCxn id="155" idx="1"/>
          </p:cNvCxnSpPr>
          <p:nvPr/>
        </p:nvCxnSpPr>
        <p:spPr>
          <a:xfrm>
            <a:off x="4807575" y="1998600"/>
            <a:ext cx="626400" cy="600"/>
          </a:xfrm>
          <a:prstGeom prst="bentConnector3">
            <a:avLst>
              <a:gd fmla="val 50006" name="adj1"/>
            </a:avLst>
          </a:prstGeom>
          <a:noFill/>
          <a:ln cap="flat" cmpd="sng" w="28575">
            <a:solidFill>
              <a:srgbClr val="FFFFFF"/>
            </a:solidFill>
            <a:prstDash val="solid"/>
            <a:round/>
            <a:headEnd len="med" w="med" type="none"/>
            <a:tailEnd len="med" w="med" type="triangle"/>
          </a:ln>
        </p:spPr>
      </p:cxnSp>
      <p:cxnSp>
        <p:nvCxnSpPr>
          <p:cNvPr id="168" name="Shape 168"/>
          <p:cNvCxnSpPr>
            <a:stCxn id="161" idx="4"/>
            <a:endCxn id="156" idx="3"/>
          </p:cNvCxnSpPr>
          <p:nvPr/>
        </p:nvCxnSpPr>
        <p:spPr>
          <a:xfrm rot="5400000">
            <a:off x="7102325" y="2066701"/>
            <a:ext cx="888600" cy="1092000"/>
          </a:xfrm>
          <a:prstGeom prst="bentConnector2">
            <a:avLst/>
          </a:prstGeom>
          <a:noFill/>
          <a:ln cap="flat" cmpd="sng" w="28575">
            <a:solidFill>
              <a:srgbClr val="FFFFFF"/>
            </a:solidFill>
            <a:prstDash val="solid"/>
            <a:round/>
            <a:headEnd len="med" w="med" type="none"/>
            <a:tailEnd len="med" w="med" type="triangle"/>
          </a:ln>
        </p:spPr>
      </p:cxnSp>
      <p:cxnSp>
        <p:nvCxnSpPr>
          <p:cNvPr id="169" name="Shape 169"/>
          <p:cNvCxnSpPr>
            <a:stCxn id="161" idx="4"/>
            <a:endCxn id="157" idx="3"/>
          </p:cNvCxnSpPr>
          <p:nvPr/>
        </p:nvCxnSpPr>
        <p:spPr>
          <a:xfrm rot="5400000">
            <a:off x="6668225" y="2500801"/>
            <a:ext cx="1756800" cy="1092000"/>
          </a:xfrm>
          <a:prstGeom prst="bentConnector2">
            <a:avLst/>
          </a:prstGeom>
          <a:noFill/>
          <a:ln cap="flat" cmpd="sng" w="28575">
            <a:solidFill>
              <a:srgbClr val="FFFFFF"/>
            </a:solidFill>
            <a:prstDash val="solid"/>
            <a:round/>
            <a:headEnd len="med" w="med" type="none"/>
            <a:tailEnd len="med" w="med" type="triangle"/>
          </a:ln>
        </p:spPr>
      </p:cxnSp>
      <p:cxnSp>
        <p:nvCxnSpPr>
          <p:cNvPr id="170" name="Shape 170"/>
          <p:cNvCxnSpPr>
            <a:stCxn id="161" idx="4"/>
            <a:endCxn id="158" idx="3"/>
          </p:cNvCxnSpPr>
          <p:nvPr/>
        </p:nvCxnSpPr>
        <p:spPr>
          <a:xfrm rot="5400000">
            <a:off x="6234125" y="2934901"/>
            <a:ext cx="2625000" cy="1092000"/>
          </a:xfrm>
          <a:prstGeom prst="bentConnector2">
            <a:avLst/>
          </a:prstGeom>
          <a:noFill/>
          <a:ln cap="flat" cmpd="sng" w="28575">
            <a:solidFill>
              <a:srgbClr val="FFFFFF"/>
            </a:solidFill>
            <a:prstDash val="solid"/>
            <a:round/>
            <a:headEnd len="med" w="med" type="none"/>
            <a:tailEnd len="med" w="med" type="triangle"/>
          </a:ln>
        </p:spPr>
      </p:cxnSp>
      <p:cxnSp>
        <p:nvCxnSpPr>
          <p:cNvPr id="171" name="Shape 171"/>
          <p:cNvCxnSpPr>
            <a:stCxn id="161" idx="4"/>
            <a:endCxn id="159" idx="3"/>
          </p:cNvCxnSpPr>
          <p:nvPr/>
        </p:nvCxnSpPr>
        <p:spPr>
          <a:xfrm rot="5400000">
            <a:off x="5800025" y="3369001"/>
            <a:ext cx="3493200" cy="1092000"/>
          </a:xfrm>
          <a:prstGeom prst="bentConnector2">
            <a:avLst/>
          </a:prstGeom>
          <a:noFill/>
          <a:ln cap="flat" cmpd="sng" w="28575">
            <a:solidFill>
              <a:srgbClr val="FFFFFF"/>
            </a:solidFill>
            <a:prstDash val="solid"/>
            <a:round/>
            <a:headEnd len="med" w="med" type="none"/>
            <a:tailEnd len="med" w="med" type="triangle"/>
          </a:ln>
        </p:spPr>
      </p:cxnSp>
      <p:cxnSp>
        <p:nvCxnSpPr>
          <p:cNvPr id="172" name="Shape 172"/>
          <p:cNvCxnSpPr>
            <a:stCxn id="159" idx="1"/>
            <a:endCxn id="160" idx="3"/>
          </p:cNvCxnSpPr>
          <p:nvPr/>
        </p:nvCxnSpPr>
        <p:spPr>
          <a:xfrm flipH="1">
            <a:off x="2614650" y="5661700"/>
            <a:ext cx="2819400" cy="600"/>
          </a:xfrm>
          <a:prstGeom prst="bentConnector3">
            <a:avLst>
              <a:gd fmla="val 49997" name="adj1"/>
            </a:avLst>
          </a:prstGeom>
          <a:noFill/>
          <a:ln cap="flat" cmpd="sng" w="28575">
            <a:solidFill>
              <a:srgbClr val="FFFFFF"/>
            </a:solidFill>
            <a:prstDash val="solid"/>
            <a:round/>
            <a:headEnd len="med" w="med" type="none"/>
            <a:tailEnd len="med" w="med" type="triangle"/>
          </a:ln>
        </p:spPr>
      </p:cxnSp>
      <p:cxnSp>
        <p:nvCxnSpPr>
          <p:cNvPr id="173" name="Shape 173"/>
          <p:cNvCxnSpPr>
            <a:stCxn id="154" idx="3"/>
          </p:cNvCxnSpPr>
          <p:nvPr/>
        </p:nvCxnSpPr>
        <p:spPr>
          <a:xfrm>
            <a:off x="7000650" y="1084200"/>
            <a:ext cx="526200" cy="263400"/>
          </a:xfrm>
          <a:prstGeom prst="straightConnector1">
            <a:avLst/>
          </a:prstGeom>
          <a:noFill/>
          <a:ln cap="flat" cmpd="sng" w="28575">
            <a:solidFill>
              <a:srgbClr val="FFFFFF"/>
            </a:solidFill>
            <a:prstDash val="solid"/>
            <a:round/>
            <a:headEnd len="med" w="med" type="none"/>
            <a:tailEnd len="med" w="med" type="triangle"/>
          </a:ln>
        </p:spPr>
      </p:cxnSp>
      <p:cxnSp>
        <p:nvCxnSpPr>
          <p:cNvPr id="174" name="Shape 174"/>
          <p:cNvCxnSpPr>
            <a:stCxn id="155" idx="3"/>
          </p:cNvCxnSpPr>
          <p:nvPr/>
        </p:nvCxnSpPr>
        <p:spPr>
          <a:xfrm flipH="1" rot="10800000">
            <a:off x="7000650" y="1796700"/>
            <a:ext cx="526200" cy="201900"/>
          </a:xfrm>
          <a:prstGeom prst="straightConnector1">
            <a:avLst/>
          </a:prstGeom>
          <a:noFill/>
          <a:ln cap="flat" cmpd="sng" w="28575">
            <a:solidFill>
              <a:srgbClr val="FFFFFF"/>
            </a:solidFill>
            <a:prstDash val="solid"/>
            <a:round/>
            <a:headEnd len="med" w="med" type="none"/>
            <a:tailEnd len="med" w="med" type="triangle"/>
          </a:ln>
        </p:spPr>
      </p:cxnSp>
      <p:sp>
        <p:nvSpPr>
          <p:cNvPr id="175" name="Shape 175"/>
          <p:cNvSpPr txBox="1"/>
          <p:nvPr/>
        </p:nvSpPr>
        <p:spPr>
          <a:xfrm>
            <a:off x="494425" y="3389125"/>
            <a:ext cx="1123200" cy="45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s-419" sz="1800">
                <a:solidFill>
                  <a:srgbClr val="FFFFFF"/>
                </a:solidFill>
                <a:latin typeface="Oswald"/>
                <a:ea typeface="Oswald"/>
                <a:cs typeface="Oswald"/>
                <a:sym typeface="Oswald"/>
              </a:rPr>
              <a:t>Impacta</a:t>
            </a:r>
            <a:endParaRPr i="1" sz="1800">
              <a:solidFill>
                <a:srgbClr val="FFFFFF"/>
              </a:solidFill>
              <a:latin typeface="Oswald"/>
              <a:ea typeface="Oswald"/>
              <a:cs typeface="Oswald"/>
              <a:sym typeface="Oswald"/>
            </a:endParaRPr>
          </a:p>
        </p:txBody>
      </p:sp>
      <p:sp>
        <p:nvSpPr>
          <p:cNvPr id="176" name="Shape 176"/>
          <p:cNvSpPr txBox="1"/>
          <p:nvPr/>
        </p:nvSpPr>
        <p:spPr>
          <a:xfrm>
            <a:off x="3393025" y="5262249"/>
            <a:ext cx="1352400" cy="45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s-419" sz="1800">
                <a:solidFill>
                  <a:srgbClr val="FFFFFF"/>
                </a:solidFill>
                <a:latin typeface="Oswald"/>
                <a:ea typeface="Oswald"/>
                <a:cs typeface="Oswald"/>
                <a:sym typeface="Oswald"/>
              </a:rPr>
              <a:t>Destilado en</a:t>
            </a:r>
            <a:endParaRPr i="1" sz="1800">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a:t>El Panorama Arquitectónico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a:t>¿Qué es un estilo de arquitectura?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37850" y="701800"/>
            <a:ext cx="8399100" cy="5454300"/>
          </a:xfrm>
          <a:prstGeom prst="rect">
            <a:avLst/>
          </a:prstGeom>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lang="es-419" sz="3000"/>
              <a:t>Un estilo de arquitectura es una </a:t>
            </a:r>
            <a:r>
              <a:rPr b="1" lang="es-419" sz="3000"/>
              <a:t>colección de decisiones de diseño</a:t>
            </a:r>
            <a:r>
              <a:rPr lang="es-419" sz="3000"/>
              <a:t>, aplicables en un contexto determinado, que </a:t>
            </a:r>
            <a:r>
              <a:rPr b="1" lang="es-419" sz="3000"/>
              <a:t>restringen</a:t>
            </a:r>
            <a:r>
              <a:rPr lang="es-419" sz="3000"/>
              <a:t> </a:t>
            </a:r>
            <a:r>
              <a:rPr b="1" lang="es-419" sz="3000"/>
              <a:t>las decisiones arquitectónicas específicas</a:t>
            </a:r>
            <a:r>
              <a:rPr lang="es-419" sz="3000"/>
              <a:t> en ese contexto y </a:t>
            </a:r>
            <a:r>
              <a:rPr b="1" lang="es-419" sz="3000"/>
              <a:t>obtienen beneficios</a:t>
            </a:r>
            <a:r>
              <a:rPr lang="es-419" sz="3000"/>
              <a:t> en cada sistema resultante.</a:t>
            </a:r>
            <a:endParaRPr sz="3000"/>
          </a:p>
        </p:txBody>
      </p:sp>
      <p:sp>
        <p:nvSpPr>
          <p:cNvPr id="76" name="Shape 76"/>
          <p:cNvSpPr txBox="1"/>
          <p:nvPr/>
        </p:nvSpPr>
        <p:spPr>
          <a:xfrm>
            <a:off x="400475" y="4869525"/>
            <a:ext cx="8314500" cy="69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s-419" sz="2000">
                <a:solidFill>
                  <a:srgbClr val="37474F"/>
                </a:solidFill>
                <a:latin typeface="Average"/>
                <a:ea typeface="Average"/>
                <a:cs typeface="Average"/>
                <a:sym typeface="Average"/>
              </a:rPr>
              <a:t>Software Architecture: Foundations, Theory and Practice </a:t>
            </a:r>
            <a:r>
              <a:rPr lang="es-419" sz="2000">
                <a:solidFill>
                  <a:srgbClr val="37474F"/>
                </a:solidFill>
                <a:latin typeface="Average"/>
                <a:ea typeface="Average"/>
                <a:cs typeface="Average"/>
                <a:sym typeface="Average"/>
              </a:rPr>
              <a:t>(Taylor</a:t>
            </a:r>
            <a:r>
              <a:rPr i="1" lang="es-419" sz="2000">
                <a:solidFill>
                  <a:srgbClr val="37474F"/>
                </a:solidFill>
                <a:latin typeface="Average"/>
                <a:ea typeface="Average"/>
                <a:cs typeface="Average"/>
                <a:sym typeface="Average"/>
              </a:rPr>
              <a:t>,</a:t>
            </a:r>
            <a:r>
              <a:rPr lang="es-419" sz="2000">
                <a:solidFill>
                  <a:srgbClr val="37474F"/>
                </a:solidFill>
                <a:latin typeface="Average"/>
                <a:ea typeface="Average"/>
                <a:cs typeface="Average"/>
                <a:sym typeface="Average"/>
              </a:rPr>
              <a:t> 2010)</a:t>
            </a:r>
            <a:endParaRPr i="1" sz="2000">
              <a:solidFill>
                <a:srgbClr val="37474F"/>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a:t>Estilos de arquitectura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Llamado y Retorno</a:t>
            </a:r>
            <a:endParaRPr/>
          </a:p>
        </p:txBody>
      </p:sp>
      <p:sp>
        <p:nvSpPr>
          <p:cNvPr id="87" name="Shape 87"/>
          <p:cNvSpPr/>
          <p:nvPr/>
        </p:nvSpPr>
        <p:spPr>
          <a:xfrm>
            <a:off x="714800" y="2916150"/>
            <a:ext cx="1999500" cy="1025700"/>
          </a:xfrm>
          <a:prstGeom prst="rect">
            <a:avLst/>
          </a:prstGeom>
          <a:solidFill>
            <a:srgbClr val="F9CB9C"/>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s-419" sz="2000">
                <a:solidFill>
                  <a:schemeClr val="lt1"/>
                </a:solidFill>
                <a:latin typeface="Oswald"/>
                <a:ea typeface="Oswald"/>
                <a:cs typeface="Oswald"/>
                <a:sym typeface="Oswald"/>
              </a:rPr>
              <a:t>Programa principal y subrutinas</a:t>
            </a:r>
            <a:endParaRPr sz="2000">
              <a:solidFill>
                <a:schemeClr val="lt1"/>
              </a:solidFill>
              <a:latin typeface="Oswald"/>
              <a:ea typeface="Oswald"/>
              <a:cs typeface="Oswald"/>
              <a:sym typeface="Oswald"/>
            </a:endParaRPr>
          </a:p>
        </p:txBody>
      </p:sp>
      <p:sp>
        <p:nvSpPr>
          <p:cNvPr id="88" name="Shape 88"/>
          <p:cNvSpPr/>
          <p:nvPr/>
        </p:nvSpPr>
        <p:spPr>
          <a:xfrm>
            <a:off x="3477813" y="2916150"/>
            <a:ext cx="1999500" cy="10257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Orientado a objetos</a:t>
            </a:r>
            <a:endParaRPr sz="2000">
              <a:solidFill>
                <a:schemeClr val="lt1"/>
              </a:solidFill>
              <a:latin typeface="Oswald"/>
              <a:ea typeface="Oswald"/>
              <a:cs typeface="Oswald"/>
              <a:sym typeface="Oswald"/>
            </a:endParaRPr>
          </a:p>
        </p:txBody>
      </p:sp>
      <p:sp>
        <p:nvSpPr>
          <p:cNvPr id="89" name="Shape 89"/>
          <p:cNvSpPr/>
          <p:nvPr/>
        </p:nvSpPr>
        <p:spPr>
          <a:xfrm>
            <a:off x="6240825" y="2916150"/>
            <a:ext cx="1999500" cy="1025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Multi-nivel</a:t>
            </a:r>
            <a:endParaRPr sz="2000">
              <a:solidFill>
                <a:schemeClr val="lt1"/>
              </a:solidFill>
              <a:latin typeface="Oswald"/>
              <a:ea typeface="Oswald"/>
              <a:cs typeface="Oswald"/>
              <a:sym typeface="Oswald"/>
            </a:endParaRPr>
          </a:p>
        </p:txBody>
      </p:sp>
      <p:sp>
        <p:nvSpPr>
          <p:cNvPr id="90" name="Shape 90"/>
          <p:cNvSpPr/>
          <p:nvPr/>
        </p:nvSpPr>
        <p:spPr>
          <a:xfrm>
            <a:off x="6240825" y="4686950"/>
            <a:ext cx="1999500" cy="1025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Cliente-Servidor</a:t>
            </a:r>
            <a:endParaRPr sz="2000">
              <a:solidFill>
                <a:schemeClr val="lt1"/>
              </a:solidFill>
              <a:latin typeface="Oswald"/>
              <a:ea typeface="Oswald"/>
              <a:cs typeface="Oswald"/>
              <a:sym typeface="Oswald"/>
            </a:endParaRPr>
          </a:p>
        </p:txBody>
      </p:sp>
      <p:cxnSp>
        <p:nvCxnSpPr>
          <p:cNvPr id="91" name="Shape 91"/>
          <p:cNvCxnSpPr>
            <a:stCxn id="90" idx="0"/>
            <a:endCxn id="89" idx="2"/>
          </p:cNvCxnSpPr>
          <p:nvPr/>
        </p:nvCxnSpPr>
        <p:spPr>
          <a:xfrm rot="10800000">
            <a:off x="7240575" y="3941750"/>
            <a:ext cx="0" cy="745200"/>
          </a:xfrm>
          <a:prstGeom prst="straightConnector1">
            <a:avLst/>
          </a:prstGeom>
          <a:noFill/>
          <a:ln cap="flat" cmpd="sng" w="28575">
            <a:solidFill>
              <a:srgbClr val="FFFFFF"/>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Flujo de Datos</a:t>
            </a:r>
            <a:endParaRPr/>
          </a:p>
        </p:txBody>
      </p:sp>
      <p:sp>
        <p:nvSpPr>
          <p:cNvPr id="97" name="Shape 97"/>
          <p:cNvSpPr/>
          <p:nvPr/>
        </p:nvSpPr>
        <p:spPr>
          <a:xfrm>
            <a:off x="1701450" y="2916150"/>
            <a:ext cx="1999500" cy="1025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Lote secuencial</a:t>
            </a:r>
            <a:endParaRPr sz="2000">
              <a:solidFill>
                <a:schemeClr val="lt1"/>
              </a:solidFill>
              <a:latin typeface="Oswald"/>
              <a:ea typeface="Oswald"/>
              <a:cs typeface="Oswald"/>
              <a:sym typeface="Oswald"/>
            </a:endParaRPr>
          </a:p>
        </p:txBody>
      </p:sp>
      <p:sp>
        <p:nvSpPr>
          <p:cNvPr id="98" name="Shape 98"/>
          <p:cNvSpPr/>
          <p:nvPr/>
        </p:nvSpPr>
        <p:spPr>
          <a:xfrm>
            <a:off x="5541650" y="2916150"/>
            <a:ext cx="1999500" cy="1025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Tubos y filtros</a:t>
            </a:r>
            <a:endParaRPr sz="2000">
              <a:solidFill>
                <a:schemeClr val="lt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Centradas en datos</a:t>
            </a:r>
            <a:endParaRPr/>
          </a:p>
        </p:txBody>
      </p:sp>
      <p:sp>
        <p:nvSpPr>
          <p:cNvPr id="104" name="Shape 104"/>
          <p:cNvSpPr/>
          <p:nvPr/>
        </p:nvSpPr>
        <p:spPr>
          <a:xfrm>
            <a:off x="995131" y="2916150"/>
            <a:ext cx="1999500" cy="1025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Pizarrón</a:t>
            </a:r>
            <a:endParaRPr sz="2000">
              <a:solidFill>
                <a:schemeClr val="lt1"/>
              </a:solidFill>
              <a:latin typeface="Oswald"/>
              <a:ea typeface="Oswald"/>
              <a:cs typeface="Oswald"/>
              <a:sym typeface="Oswald"/>
            </a:endParaRPr>
          </a:p>
        </p:txBody>
      </p:sp>
      <p:sp>
        <p:nvSpPr>
          <p:cNvPr id="105" name="Shape 105"/>
          <p:cNvSpPr/>
          <p:nvPr/>
        </p:nvSpPr>
        <p:spPr>
          <a:xfrm>
            <a:off x="6149363" y="2916150"/>
            <a:ext cx="1999500" cy="10257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Sistema experto - Basado en reglas</a:t>
            </a:r>
            <a:endParaRPr sz="2000">
              <a:solidFill>
                <a:schemeClr val="lt1"/>
              </a:solidFill>
              <a:latin typeface="Oswald"/>
              <a:ea typeface="Oswald"/>
              <a:cs typeface="Oswald"/>
              <a:sym typeface="Oswald"/>
            </a:endParaRPr>
          </a:p>
        </p:txBody>
      </p:sp>
      <p:sp>
        <p:nvSpPr>
          <p:cNvPr id="106" name="Shape 106"/>
          <p:cNvSpPr/>
          <p:nvPr/>
        </p:nvSpPr>
        <p:spPr>
          <a:xfrm>
            <a:off x="3572256" y="2916150"/>
            <a:ext cx="1999500" cy="1025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Centrado en </a:t>
            </a:r>
            <a:endParaRPr sz="2000">
              <a:solidFill>
                <a:schemeClr val="lt1"/>
              </a:solidFill>
              <a:latin typeface="Oswald"/>
              <a:ea typeface="Oswald"/>
              <a:cs typeface="Oswald"/>
              <a:sym typeface="Oswald"/>
            </a:endParaRPr>
          </a:p>
          <a:p>
            <a:pPr indent="0" lvl="0" marL="0" rtl="0" algn="ctr">
              <a:spcBef>
                <a:spcPts val="0"/>
              </a:spcBef>
              <a:spcAft>
                <a:spcPts val="0"/>
              </a:spcAft>
              <a:buNone/>
            </a:pPr>
            <a:r>
              <a:rPr lang="es-419" sz="2000">
                <a:solidFill>
                  <a:schemeClr val="lt1"/>
                </a:solidFill>
                <a:latin typeface="Oswald"/>
                <a:ea typeface="Oswald"/>
                <a:cs typeface="Oswald"/>
                <a:sym typeface="Oswald"/>
              </a:rPr>
              <a:t>base de datos</a:t>
            </a:r>
            <a:endParaRPr sz="2000">
              <a:solidFill>
                <a:schemeClr val="lt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Componentes independientes</a:t>
            </a:r>
            <a:endParaRPr/>
          </a:p>
        </p:txBody>
      </p:sp>
      <p:sp>
        <p:nvSpPr>
          <p:cNvPr id="112" name="Shape 112"/>
          <p:cNvSpPr/>
          <p:nvPr/>
        </p:nvSpPr>
        <p:spPr>
          <a:xfrm>
            <a:off x="692688" y="5080025"/>
            <a:ext cx="1999500" cy="1025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Publicar - Suscribir</a:t>
            </a:r>
            <a:endParaRPr sz="2000">
              <a:solidFill>
                <a:schemeClr val="lt1"/>
              </a:solidFill>
              <a:latin typeface="Oswald"/>
              <a:ea typeface="Oswald"/>
              <a:cs typeface="Oswald"/>
              <a:sym typeface="Oswald"/>
            </a:endParaRPr>
          </a:p>
        </p:txBody>
      </p:sp>
      <p:sp>
        <p:nvSpPr>
          <p:cNvPr id="113" name="Shape 113"/>
          <p:cNvSpPr/>
          <p:nvPr/>
        </p:nvSpPr>
        <p:spPr>
          <a:xfrm>
            <a:off x="1947813" y="3267300"/>
            <a:ext cx="1999500" cy="10257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Basado en eventos</a:t>
            </a:r>
            <a:endParaRPr sz="2000">
              <a:solidFill>
                <a:schemeClr val="lt1"/>
              </a:solidFill>
              <a:latin typeface="Oswald"/>
              <a:ea typeface="Oswald"/>
              <a:cs typeface="Oswald"/>
              <a:sym typeface="Oswald"/>
            </a:endParaRPr>
          </a:p>
        </p:txBody>
      </p:sp>
      <p:sp>
        <p:nvSpPr>
          <p:cNvPr id="114" name="Shape 114"/>
          <p:cNvSpPr/>
          <p:nvPr/>
        </p:nvSpPr>
        <p:spPr>
          <a:xfrm>
            <a:off x="1947813" y="1827525"/>
            <a:ext cx="1999500" cy="1025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Invocación</a:t>
            </a:r>
            <a:endParaRPr sz="2000">
              <a:solidFill>
                <a:schemeClr val="lt1"/>
              </a:solidFill>
              <a:latin typeface="Oswald"/>
              <a:ea typeface="Oswald"/>
              <a:cs typeface="Oswald"/>
              <a:sym typeface="Oswald"/>
            </a:endParaRPr>
          </a:p>
          <a:p>
            <a:pPr indent="0" lvl="0" marL="0" rtl="0" algn="ctr">
              <a:spcBef>
                <a:spcPts val="0"/>
              </a:spcBef>
              <a:spcAft>
                <a:spcPts val="0"/>
              </a:spcAft>
              <a:buNone/>
            </a:pPr>
            <a:r>
              <a:rPr lang="es-419" sz="2000">
                <a:solidFill>
                  <a:schemeClr val="lt1"/>
                </a:solidFill>
                <a:latin typeface="Oswald"/>
                <a:ea typeface="Oswald"/>
                <a:cs typeface="Oswald"/>
                <a:sym typeface="Oswald"/>
              </a:rPr>
              <a:t>implícita</a:t>
            </a:r>
            <a:endParaRPr sz="2000">
              <a:solidFill>
                <a:schemeClr val="lt1"/>
              </a:solidFill>
              <a:latin typeface="Oswald"/>
              <a:ea typeface="Oswald"/>
              <a:cs typeface="Oswald"/>
              <a:sym typeface="Oswald"/>
            </a:endParaRPr>
          </a:p>
        </p:txBody>
      </p:sp>
      <p:sp>
        <p:nvSpPr>
          <p:cNvPr id="115" name="Shape 115"/>
          <p:cNvSpPr/>
          <p:nvPr/>
        </p:nvSpPr>
        <p:spPr>
          <a:xfrm>
            <a:off x="5395588" y="1827525"/>
            <a:ext cx="1999500" cy="1025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Invocación</a:t>
            </a:r>
            <a:endParaRPr sz="2000">
              <a:solidFill>
                <a:schemeClr val="lt1"/>
              </a:solidFill>
              <a:latin typeface="Oswald"/>
              <a:ea typeface="Oswald"/>
              <a:cs typeface="Oswald"/>
              <a:sym typeface="Oswald"/>
            </a:endParaRPr>
          </a:p>
          <a:p>
            <a:pPr indent="0" lvl="0" marL="0" rtl="0" algn="ctr">
              <a:spcBef>
                <a:spcPts val="0"/>
              </a:spcBef>
              <a:spcAft>
                <a:spcPts val="0"/>
              </a:spcAft>
              <a:buNone/>
            </a:pPr>
            <a:r>
              <a:rPr lang="es-419" sz="2000">
                <a:solidFill>
                  <a:schemeClr val="lt1"/>
                </a:solidFill>
                <a:latin typeface="Oswald"/>
                <a:ea typeface="Oswald"/>
                <a:cs typeface="Oswald"/>
                <a:sym typeface="Oswald"/>
              </a:rPr>
              <a:t>explícita</a:t>
            </a:r>
            <a:endParaRPr sz="2000">
              <a:solidFill>
                <a:schemeClr val="lt1"/>
              </a:solidFill>
              <a:latin typeface="Oswald"/>
              <a:ea typeface="Oswald"/>
              <a:cs typeface="Oswald"/>
              <a:sym typeface="Oswald"/>
            </a:endParaRPr>
          </a:p>
        </p:txBody>
      </p:sp>
      <p:sp>
        <p:nvSpPr>
          <p:cNvPr id="116" name="Shape 116"/>
          <p:cNvSpPr/>
          <p:nvPr/>
        </p:nvSpPr>
        <p:spPr>
          <a:xfrm>
            <a:off x="3241788" y="5080025"/>
            <a:ext cx="1999500" cy="1025700"/>
          </a:xfrm>
          <a:prstGeom prst="rect">
            <a:avLst/>
          </a:prstGeom>
          <a:solidFill>
            <a:srgbClr val="D5A6B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Orientado a Servicios 2.0</a:t>
            </a:r>
            <a:endParaRPr sz="2000">
              <a:solidFill>
                <a:schemeClr val="lt1"/>
              </a:solidFill>
              <a:latin typeface="Oswald"/>
              <a:ea typeface="Oswald"/>
              <a:cs typeface="Oswald"/>
              <a:sym typeface="Oswald"/>
            </a:endParaRPr>
          </a:p>
        </p:txBody>
      </p:sp>
      <p:cxnSp>
        <p:nvCxnSpPr>
          <p:cNvPr id="117" name="Shape 117"/>
          <p:cNvCxnSpPr>
            <a:stCxn id="112" idx="0"/>
            <a:endCxn id="113" idx="2"/>
          </p:cNvCxnSpPr>
          <p:nvPr/>
        </p:nvCxnSpPr>
        <p:spPr>
          <a:xfrm rot="-5400000">
            <a:off x="1926588" y="4058975"/>
            <a:ext cx="786900" cy="1255200"/>
          </a:xfrm>
          <a:prstGeom prst="bentConnector3">
            <a:avLst>
              <a:gd fmla="val 50008" name="adj1"/>
            </a:avLst>
          </a:prstGeom>
          <a:noFill/>
          <a:ln cap="flat" cmpd="sng" w="28575">
            <a:solidFill>
              <a:srgbClr val="FFFFFF"/>
            </a:solidFill>
            <a:prstDash val="solid"/>
            <a:round/>
            <a:headEnd len="med" w="med" type="none"/>
            <a:tailEnd len="med" w="med" type="triangle"/>
          </a:ln>
        </p:spPr>
      </p:cxnSp>
      <p:cxnSp>
        <p:nvCxnSpPr>
          <p:cNvPr id="118" name="Shape 118"/>
          <p:cNvCxnSpPr>
            <a:stCxn id="116" idx="0"/>
            <a:endCxn id="113" idx="2"/>
          </p:cNvCxnSpPr>
          <p:nvPr/>
        </p:nvCxnSpPr>
        <p:spPr>
          <a:xfrm flipH="1" rot="5400000">
            <a:off x="3201138" y="4039625"/>
            <a:ext cx="786900" cy="1293900"/>
          </a:xfrm>
          <a:prstGeom prst="bentConnector3">
            <a:avLst>
              <a:gd fmla="val 50008" name="adj1"/>
            </a:avLst>
          </a:prstGeom>
          <a:noFill/>
          <a:ln cap="flat" cmpd="sng" w="28575">
            <a:solidFill>
              <a:srgbClr val="FFFFFF"/>
            </a:solidFill>
            <a:prstDash val="solid"/>
            <a:round/>
            <a:headEnd len="med" w="med" type="none"/>
            <a:tailEnd len="med" w="med" type="triangle"/>
          </a:ln>
        </p:spPr>
      </p:cxnSp>
      <p:cxnSp>
        <p:nvCxnSpPr>
          <p:cNvPr id="119" name="Shape 119"/>
          <p:cNvCxnSpPr>
            <a:stCxn id="113" idx="0"/>
            <a:endCxn id="114" idx="2"/>
          </p:cNvCxnSpPr>
          <p:nvPr/>
        </p:nvCxnSpPr>
        <p:spPr>
          <a:xfrm rot="-5400000">
            <a:off x="2740863" y="3060000"/>
            <a:ext cx="414000" cy="600"/>
          </a:xfrm>
          <a:prstGeom prst="bentConnector3">
            <a:avLst>
              <a:gd fmla="val 50009" name="adj1"/>
            </a:avLst>
          </a:prstGeom>
          <a:noFill/>
          <a:ln cap="flat" cmpd="sng" w="28575">
            <a:solidFill>
              <a:srgbClr val="FFFFFF"/>
            </a:solidFill>
            <a:prstDash val="solid"/>
            <a:round/>
            <a:headEnd len="med" w="med" type="none"/>
            <a:tailEnd len="med" w="med" type="triangle"/>
          </a:ln>
        </p:spPr>
      </p:cxnSp>
      <p:sp>
        <p:nvSpPr>
          <p:cNvPr id="120" name="Shape 120"/>
          <p:cNvSpPr/>
          <p:nvPr/>
        </p:nvSpPr>
        <p:spPr>
          <a:xfrm>
            <a:off x="5395588" y="3267300"/>
            <a:ext cx="1999500" cy="10257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Orientado a Servicios 1.0</a:t>
            </a:r>
            <a:endParaRPr sz="2000">
              <a:solidFill>
                <a:schemeClr val="lt1"/>
              </a:solidFill>
              <a:latin typeface="Oswald"/>
              <a:ea typeface="Oswald"/>
              <a:cs typeface="Oswald"/>
              <a:sym typeface="Oswald"/>
            </a:endParaRPr>
          </a:p>
        </p:txBody>
      </p:sp>
      <p:cxnSp>
        <p:nvCxnSpPr>
          <p:cNvPr id="121" name="Shape 121"/>
          <p:cNvCxnSpPr>
            <a:stCxn id="120" idx="0"/>
            <a:endCxn id="115" idx="2"/>
          </p:cNvCxnSpPr>
          <p:nvPr/>
        </p:nvCxnSpPr>
        <p:spPr>
          <a:xfrm rot="-5400000">
            <a:off x="6188638" y="3060000"/>
            <a:ext cx="414000" cy="600"/>
          </a:xfrm>
          <a:prstGeom prst="bentConnector3">
            <a:avLst>
              <a:gd fmla="val 50009" name="adj1"/>
            </a:avLst>
          </a:prstGeom>
          <a:noFill/>
          <a:ln cap="flat" cmpd="sng" w="28575">
            <a:solidFill>
              <a:srgbClr val="FFFFFF"/>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