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42" r:id="rId2"/>
    <p:sldId id="343" r:id="rId3"/>
    <p:sldId id="335" r:id="rId4"/>
    <p:sldId id="337" r:id="rId5"/>
    <p:sldId id="341" r:id="rId6"/>
    <p:sldId id="256" r:id="rId7"/>
    <p:sldId id="320" r:id="rId8"/>
    <p:sldId id="338" r:id="rId9"/>
    <p:sldId id="330" r:id="rId10"/>
    <p:sldId id="258" r:id="rId11"/>
    <p:sldId id="314" r:id="rId12"/>
    <p:sldId id="315" r:id="rId13"/>
    <p:sldId id="316" r:id="rId14"/>
    <p:sldId id="317" r:id="rId15"/>
    <p:sldId id="318" r:id="rId16"/>
    <p:sldId id="271" r:id="rId17"/>
    <p:sldId id="272" r:id="rId18"/>
    <p:sldId id="273" r:id="rId19"/>
    <p:sldId id="274" r:id="rId20"/>
    <p:sldId id="339" r:id="rId21"/>
    <p:sldId id="340" r:id="rId22"/>
    <p:sldId id="279" r:id="rId23"/>
    <p:sldId id="280" r:id="rId24"/>
    <p:sldId id="281" r:id="rId25"/>
    <p:sldId id="282" r:id="rId26"/>
    <p:sldId id="283" r:id="rId27"/>
    <p:sldId id="284" r:id="rId28"/>
    <p:sldId id="344" r:id="rId29"/>
    <p:sldId id="286" r:id="rId30"/>
    <p:sldId id="287" r:id="rId31"/>
    <p:sldId id="288" r:id="rId32"/>
    <p:sldId id="289" r:id="rId33"/>
    <p:sldId id="290" r:id="rId34"/>
    <p:sldId id="332" r:id="rId35"/>
    <p:sldId id="333" r:id="rId36"/>
    <p:sldId id="334"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31" r:id="rId51"/>
    <p:sldId id="323" r:id="rId52"/>
    <p:sldId id="324" r:id="rId53"/>
    <p:sldId id="325" r:id="rId54"/>
    <p:sldId id="326" r:id="rId55"/>
    <p:sldId id="327" r:id="rId56"/>
    <p:sldId id="304" r:id="rId57"/>
    <p:sldId id="305" r:id="rId58"/>
    <p:sldId id="306" r:id="rId59"/>
    <p:sldId id="307" r:id="rId60"/>
    <p:sldId id="308" r:id="rId61"/>
    <p:sldId id="309" r:id="rId62"/>
    <p:sldId id="310" r:id="rId63"/>
    <p:sldId id="311" r:id="rId64"/>
    <p:sldId id="328" r:id="rId65"/>
    <p:sldId id="329" r:id="rId66"/>
    <p:sldId id="313"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B115654-54BD-411A-850A-3F649E209D86}" type="datetimeFigureOut">
              <a:rPr lang="en-US"/>
              <a:pPr>
                <a:defRPr/>
              </a:pPr>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2515167-6FE4-463A-A3B2-377307114F0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6194A12-1A7B-4755-A0A0-438A67D82569}" type="datetimeFigureOut">
              <a:rPr lang="en-US"/>
              <a:pPr>
                <a:defRPr/>
              </a:pPr>
              <a:t>1/22/2016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24966E-DD7E-4221-A835-B57F0248ED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1733CA-6444-42BB-9C77-4AB8599ADE06}" type="datetimeFigureOut">
              <a:rPr lang="en-US"/>
              <a:pPr>
                <a:defRPr/>
              </a:pPr>
              <a:t>1/22/2016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BA528D-47EE-44A4-B829-98C9D8C4A43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85D736-3E89-4A91-A4C5-D7336F3286F8}" type="datetimeFigureOut">
              <a:rPr lang="en-US"/>
              <a:pPr>
                <a:defRPr/>
              </a:pPr>
              <a:t>1/22/2016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848E16-2768-4211-817F-349A47107B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CF063F7-7427-4C1C-9E21-834EBD03B078}" type="datetimeFigureOut">
              <a:rPr lang="en-US"/>
              <a:pPr>
                <a:defRPr/>
              </a:pPr>
              <a:t>1/22/2016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99C8E-059D-473A-90E8-8480944B63E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F54911-7A13-47E3-B4D4-5D86453EAA60}" type="datetimeFigureOut">
              <a:rPr lang="en-US"/>
              <a:pPr>
                <a:defRPr/>
              </a:pPr>
              <a:t>1/22/2016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8D7819-1557-4838-AC03-295DB2FBB4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5202BD-D70F-4132-ADB1-010028644734}" type="datetimeFigureOut">
              <a:rPr lang="en-US"/>
              <a:pPr>
                <a:defRPr/>
              </a:pPr>
              <a:t>1/22/2016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AF93DE-F73A-45BE-BD34-7D28AF562F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A36B929-9489-466F-9F1D-3BCCD7B8ED77}" type="datetimeFigureOut">
              <a:rPr lang="en-US"/>
              <a:pPr>
                <a:defRPr/>
              </a:pPr>
              <a:t>1/22/2016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B98274-9FF7-48BD-8080-AA5AB6702E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45105D-98C4-4AF7-BEF2-20E8A3F529A7}" type="datetimeFigureOut">
              <a:rPr lang="en-US"/>
              <a:pPr>
                <a:defRPr/>
              </a:pPr>
              <a:t>1/22/2016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AE328C-0CD1-4DFD-82E6-11502F6491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CDB7ED-0E46-4381-A866-C27AC18C9B47}" type="datetimeFigureOut">
              <a:rPr lang="en-US"/>
              <a:pPr>
                <a:defRPr/>
              </a:pPr>
              <a:t>1/22/2016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56E63E6-0C7D-4B17-8DF1-B7A4333ACC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97DCD7-E7B8-4835-BB49-94722E9E8809}" type="datetimeFigureOut">
              <a:rPr lang="en-US"/>
              <a:pPr>
                <a:defRPr/>
              </a:pPr>
              <a:t>1/22/2016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4C7C19-31D3-49E4-BBF3-DF6BFFBFB4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7CCE42-36B4-498E-91B4-9509FD58ACC3}" type="datetimeFigureOut">
              <a:rPr lang="en-US"/>
              <a:pPr>
                <a:defRPr/>
              </a:pPr>
              <a:t>1/22/2016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1F735D-C140-49F1-920B-E3CD07AB00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3820617-F62A-4052-8BAC-439C90CF0888}" type="datetimeFigureOut">
              <a:rPr lang="en-US"/>
              <a:pPr>
                <a:defRPr/>
              </a:pPr>
              <a:t>1/22/2016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5A48EB6-F585-48E9-ADA7-E9122F9496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8975"/>
          </a:xfrm>
        </p:spPr>
        <p:txBody>
          <a:bodyPr/>
          <a:lstStyle/>
          <a:p>
            <a:r>
              <a:rPr lang="en-US" b="1" dirty="0" smtClean="0"/>
              <a:t>RESEARCH</a:t>
            </a:r>
            <a:endParaRPr lang="en-US" b="1" dirty="0"/>
          </a:p>
        </p:txBody>
      </p:sp>
      <p:pic>
        <p:nvPicPr>
          <p:cNvPr id="83970" name="Picture 2" descr="https://encrypted-tbn1.gstatic.com/images?q=tbn:ANd9GcTgILfV65igfkzCH7-D80rm4pp1yTHYZwjRleRCe_3WIOj1od82"/>
          <p:cNvPicPr>
            <a:picLocks noChangeAspect="1" noChangeArrowheads="1"/>
          </p:cNvPicPr>
          <p:nvPr/>
        </p:nvPicPr>
        <p:blipFill>
          <a:blip r:embed="rId2" cstate="print"/>
          <a:srcRect/>
          <a:stretch>
            <a:fillRect/>
          </a:stretch>
        </p:blipFill>
        <p:spPr bwMode="auto">
          <a:xfrm>
            <a:off x="457200" y="1295400"/>
            <a:ext cx="8382000" cy="5257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495800" y="685800"/>
            <a:ext cx="4648200" cy="6172200"/>
          </a:xfrm>
          <a:prstGeom prst="rect">
            <a:avLst/>
          </a:prstGeom>
          <a:solidFill>
            <a:schemeClr val="accent1">
              <a:lumMod val="40000"/>
              <a:lumOff val="60000"/>
            </a:schemeClr>
          </a:solidFill>
          <a:ln w="9525">
            <a:noFill/>
            <a:miter lim="800000"/>
            <a:headEnd/>
            <a:tailEnd/>
          </a:ln>
        </p:spPr>
        <p:txBody>
          <a:bodyPr/>
          <a:lstStyle/>
          <a:p>
            <a:pPr marL="509588" indent="-493713" eaLnBrk="0" fontAlgn="auto" hangingPunct="0">
              <a:spcBef>
                <a:spcPct val="20000"/>
              </a:spcBef>
              <a:spcAft>
                <a:spcPts val="0"/>
              </a:spcAft>
              <a:buClr>
                <a:srgbClr val="000000"/>
              </a:buClr>
              <a:buSzPct val="65000"/>
              <a:defRPr/>
            </a:pPr>
            <a:r>
              <a:rPr lang="en-US" sz="2000" b="1" dirty="0" smtClean="0">
                <a:latin typeface="+mn-lt"/>
                <a:cs typeface="+mn-cs"/>
              </a:rPr>
              <a:t>1.   </a:t>
            </a:r>
            <a:r>
              <a:rPr lang="en-US" sz="2400" b="1" dirty="0" smtClean="0">
                <a:latin typeface="+mn-lt"/>
                <a:cs typeface="+mn-cs"/>
              </a:rPr>
              <a:t>Introduction</a:t>
            </a:r>
          </a:p>
          <a:p>
            <a:pPr marL="1108075" lvl="1" indent="-514350" eaLnBrk="0" fontAlgn="auto" hangingPunct="0">
              <a:spcBef>
                <a:spcPct val="20000"/>
              </a:spcBef>
              <a:spcAft>
                <a:spcPts val="0"/>
              </a:spcAft>
              <a:buClr>
                <a:srgbClr val="000000"/>
              </a:buClr>
              <a:buSzPct val="65000"/>
              <a:buFont typeface="+mj-lt"/>
              <a:buAutoNum type="arabicPeriod"/>
              <a:defRPr/>
            </a:pPr>
            <a:r>
              <a:rPr lang="en-US" sz="2400" b="1" dirty="0" smtClean="0">
                <a:latin typeface="+mn-lt"/>
                <a:cs typeface="+mn-cs"/>
              </a:rPr>
              <a:t>Problem</a:t>
            </a:r>
          </a:p>
          <a:p>
            <a:pPr marL="1108075" lvl="1" indent="-514350" eaLnBrk="0" fontAlgn="auto" hangingPunct="0">
              <a:spcBef>
                <a:spcPct val="20000"/>
              </a:spcBef>
              <a:spcAft>
                <a:spcPts val="0"/>
              </a:spcAft>
              <a:buClr>
                <a:srgbClr val="000000"/>
              </a:buClr>
              <a:buSzPct val="65000"/>
              <a:buFont typeface="+mj-lt"/>
              <a:buAutoNum type="arabicPeriod"/>
              <a:defRPr/>
            </a:pPr>
            <a:r>
              <a:rPr lang="en-US" sz="2400" b="1" dirty="0" smtClean="0">
                <a:latin typeface="+mn-lt"/>
                <a:cs typeface="+mn-cs"/>
              </a:rPr>
              <a:t>Hypothesis or</a:t>
            </a:r>
          </a:p>
          <a:p>
            <a:pPr marL="1108075" lvl="1" indent="-514350" eaLnBrk="0" fontAlgn="auto" hangingPunct="0">
              <a:spcBef>
                <a:spcPct val="20000"/>
              </a:spcBef>
              <a:spcAft>
                <a:spcPts val="0"/>
              </a:spcAft>
              <a:buClr>
                <a:srgbClr val="000000"/>
              </a:buClr>
              <a:buSzPct val="65000"/>
              <a:buFont typeface="+mj-lt"/>
              <a:buAutoNum type="arabicPeriod"/>
              <a:defRPr/>
            </a:pPr>
            <a:r>
              <a:rPr lang="en-US" sz="2400" b="1" dirty="0" smtClean="0">
                <a:latin typeface="+mn-lt"/>
                <a:cs typeface="+mn-cs"/>
              </a:rPr>
              <a:t>Objectives</a:t>
            </a:r>
          </a:p>
          <a:p>
            <a:pPr marL="650875" indent="-514350" eaLnBrk="0" fontAlgn="auto" hangingPunct="0">
              <a:spcBef>
                <a:spcPct val="20000"/>
              </a:spcBef>
              <a:spcAft>
                <a:spcPts val="0"/>
              </a:spcAft>
              <a:buClr>
                <a:srgbClr val="000000"/>
              </a:buClr>
              <a:buSzPct val="65000"/>
              <a:defRPr/>
            </a:pPr>
            <a:endParaRPr lang="en-US" sz="1100" b="1" dirty="0" smtClean="0">
              <a:latin typeface="+mn-lt"/>
              <a:cs typeface="+mn-cs"/>
            </a:endParaRPr>
          </a:p>
          <a:p>
            <a:pPr marL="493713" indent="-493713" eaLnBrk="0" fontAlgn="auto" hangingPunct="0">
              <a:spcBef>
                <a:spcPct val="20000"/>
              </a:spcBef>
              <a:spcAft>
                <a:spcPts val="0"/>
              </a:spcAft>
              <a:buClr>
                <a:srgbClr val="000000"/>
              </a:buClr>
              <a:buSzPct val="65000"/>
              <a:defRPr/>
            </a:pPr>
            <a:r>
              <a:rPr lang="en-US" sz="2400" b="1" dirty="0" smtClean="0">
                <a:latin typeface="+mn-lt"/>
                <a:cs typeface="+mn-cs"/>
              </a:rPr>
              <a:t>2.   Reviews of Literatures</a:t>
            </a:r>
            <a:endParaRPr lang="en-US" sz="2400" b="1" dirty="0">
              <a:latin typeface="+mn-lt"/>
              <a:cs typeface="+mn-cs"/>
            </a:endParaRPr>
          </a:p>
          <a:p>
            <a:pPr marL="1108075" lvl="1" indent="-514350" eaLnBrk="0" fontAlgn="auto" hangingPunct="0">
              <a:spcBef>
                <a:spcPct val="20000"/>
              </a:spcBef>
              <a:spcAft>
                <a:spcPts val="0"/>
              </a:spcAft>
              <a:buClr>
                <a:srgbClr val="000000"/>
              </a:buClr>
              <a:buSzPct val="65000"/>
              <a:buFont typeface="+mj-lt"/>
              <a:buAutoNum type="arabicPeriod"/>
              <a:defRPr/>
            </a:pPr>
            <a:r>
              <a:rPr lang="en-US" sz="2400" b="1" dirty="0">
                <a:latin typeface="+mn-lt"/>
                <a:cs typeface="+mn-cs"/>
              </a:rPr>
              <a:t>Conceptual framework</a:t>
            </a:r>
          </a:p>
          <a:p>
            <a:pPr marL="1108075" lvl="1" indent="-514350" eaLnBrk="0" fontAlgn="auto" hangingPunct="0">
              <a:spcBef>
                <a:spcPct val="20000"/>
              </a:spcBef>
              <a:spcAft>
                <a:spcPts val="0"/>
              </a:spcAft>
              <a:buClr>
                <a:srgbClr val="000000"/>
              </a:buClr>
              <a:buSzPct val="65000"/>
              <a:buFont typeface="+mj-lt"/>
              <a:buAutoNum type="arabicPeriod"/>
              <a:defRPr/>
            </a:pPr>
            <a:r>
              <a:rPr lang="en-US" sz="2400" b="1" dirty="0">
                <a:latin typeface="+mn-lt"/>
                <a:cs typeface="+mn-cs"/>
              </a:rPr>
              <a:t>Organization of the </a:t>
            </a:r>
            <a:r>
              <a:rPr lang="en-US" sz="2400" b="1" dirty="0" smtClean="0">
                <a:latin typeface="+mn-lt"/>
                <a:cs typeface="+mn-cs"/>
              </a:rPr>
              <a:t>thesis</a:t>
            </a:r>
          </a:p>
          <a:p>
            <a:pPr marL="546100" lvl="1" indent="-546100" eaLnBrk="0" fontAlgn="auto" hangingPunct="0">
              <a:spcBef>
                <a:spcPct val="20000"/>
              </a:spcBef>
              <a:spcAft>
                <a:spcPts val="0"/>
              </a:spcAft>
              <a:buClr>
                <a:srgbClr val="000000"/>
              </a:buClr>
              <a:buSzPct val="65000"/>
              <a:defRPr/>
            </a:pPr>
            <a:r>
              <a:rPr lang="en-US" sz="2400" b="1" dirty="0" smtClean="0">
                <a:latin typeface="+mn-lt"/>
                <a:cs typeface="+mn-cs"/>
              </a:rPr>
              <a:t>3.    Methods </a:t>
            </a:r>
            <a:r>
              <a:rPr lang="en-US" sz="2400" b="1" dirty="0">
                <a:latin typeface="+mn-lt"/>
                <a:cs typeface="+mn-cs"/>
              </a:rPr>
              <a:t>of </a:t>
            </a:r>
            <a:r>
              <a:rPr lang="en-US" sz="2400" b="1" dirty="0" smtClean="0">
                <a:latin typeface="+mn-lt"/>
                <a:cs typeface="+mn-cs"/>
              </a:rPr>
              <a:t>study</a:t>
            </a:r>
          </a:p>
          <a:p>
            <a:pPr marL="546100" lvl="1" indent="-546100" eaLnBrk="0" fontAlgn="auto" hangingPunct="0">
              <a:spcBef>
                <a:spcPct val="20000"/>
              </a:spcBef>
              <a:spcAft>
                <a:spcPts val="0"/>
              </a:spcAft>
              <a:buClr>
                <a:srgbClr val="000000"/>
              </a:buClr>
              <a:buSzPct val="65000"/>
              <a:buAutoNum type="arabicPeriod" startAt="3"/>
              <a:defRPr/>
            </a:pPr>
            <a:endParaRPr lang="en-US" sz="2000" b="1" dirty="0" smtClean="0">
              <a:latin typeface="+mn-lt"/>
              <a:cs typeface="+mn-cs"/>
            </a:endParaRPr>
          </a:p>
          <a:p>
            <a:pPr marL="515938" indent="-514350" eaLnBrk="0" fontAlgn="auto" hangingPunct="0">
              <a:spcBef>
                <a:spcPct val="20000"/>
              </a:spcBef>
              <a:spcAft>
                <a:spcPts val="0"/>
              </a:spcAft>
              <a:buClr>
                <a:srgbClr val="000000"/>
              </a:buClr>
              <a:buSzPct val="65000"/>
              <a:defRPr/>
            </a:pPr>
            <a:r>
              <a:rPr lang="en-US" sz="2400" b="1" dirty="0" smtClean="0">
                <a:latin typeface="+mn-lt"/>
                <a:cs typeface="+mn-cs"/>
              </a:rPr>
              <a:t>4.    Result, Discussion, &amp;</a:t>
            </a:r>
            <a:endParaRPr lang="en-US" sz="2400" b="1" dirty="0">
              <a:latin typeface="+mn-lt"/>
              <a:cs typeface="+mn-cs"/>
            </a:endParaRPr>
          </a:p>
          <a:p>
            <a:pPr marL="650875" indent="-514350" eaLnBrk="0" fontAlgn="auto" hangingPunct="0">
              <a:spcBef>
                <a:spcPct val="20000"/>
              </a:spcBef>
              <a:spcAft>
                <a:spcPts val="0"/>
              </a:spcAft>
              <a:buClr>
                <a:srgbClr val="000000"/>
              </a:buClr>
              <a:buSzPct val="65000"/>
              <a:defRPr/>
            </a:pPr>
            <a:r>
              <a:rPr lang="en-US" sz="2400" b="1" dirty="0">
                <a:latin typeface="+mn-lt"/>
                <a:cs typeface="+mn-cs"/>
              </a:rPr>
              <a:t>	Conclusion</a:t>
            </a:r>
          </a:p>
          <a:p>
            <a:pPr marL="1108075" lvl="1" indent="-514350" eaLnBrk="0" fontAlgn="auto" hangingPunct="0">
              <a:spcBef>
                <a:spcPct val="20000"/>
              </a:spcBef>
              <a:spcAft>
                <a:spcPts val="0"/>
              </a:spcAft>
              <a:buClr>
                <a:srgbClr val="000000"/>
              </a:buClr>
              <a:buSzPct val="65000"/>
              <a:defRPr/>
            </a:pPr>
            <a:endParaRPr lang="en-US" sz="700" b="1" dirty="0" smtClean="0">
              <a:latin typeface="+mn-lt"/>
              <a:cs typeface="+mn-cs"/>
            </a:endParaRPr>
          </a:p>
          <a:p>
            <a:pPr marL="1108075" lvl="1" indent="-514350" eaLnBrk="0" fontAlgn="auto" hangingPunct="0">
              <a:spcBef>
                <a:spcPct val="20000"/>
              </a:spcBef>
              <a:spcAft>
                <a:spcPts val="0"/>
              </a:spcAft>
              <a:buClr>
                <a:srgbClr val="000000"/>
              </a:buClr>
              <a:buSzPct val="65000"/>
              <a:defRPr/>
            </a:pPr>
            <a:r>
              <a:rPr lang="en-US" sz="2400" b="1" dirty="0" smtClean="0">
                <a:latin typeface="+mn-lt"/>
                <a:cs typeface="+mn-cs"/>
              </a:rPr>
              <a:t>Appendix</a:t>
            </a:r>
            <a:endParaRPr lang="en-US" sz="2400" b="1" dirty="0">
              <a:latin typeface="+mn-lt"/>
              <a:cs typeface="+mn-cs"/>
            </a:endParaRPr>
          </a:p>
          <a:p>
            <a:pPr marL="650875" indent="-514350" eaLnBrk="0" fontAlgn="auto" hangingPunct="0">
              <a:spcBef>
                <a:spcPct val="20000"/>
              </a:spcBef>
              <a:spcAft>
                <a:spcPts val="0"/>
              </a:spcAft>
              <a:buClr>
                <a:srgbClr val="000000"/>
              </a:buClr>
              <a:buSzPct val="65000"/>
              <a:defRPr/>
            </a:pPr>
            <a:r>
              <a:rPr lang="en-US" sz="2400" b="1" dirty="0">
                <a:latin typeface="+mn-lt"/>
                <a:cs typeface="+mn-cs"/>
              </a:rPr>
              <a:t>	Reference</a:t>
            </a:r>
          </a:p>
          <a:p>
            <a:pPr marL="650875" indent="-514350" eaLnBrk="0" fontAlgn="auto" hangingPunct="0">
              <a:spcBef>
                <a:spcPct val="20000"/>
              </a:spcBef>
              <a:spcAft>
                <a:spcPts val="0"/>
              </a:spcAft>
              <a:buClr>
                <a:srgbClr val="000000"/>
              </a:buClr>
              <a:buSzPct val="65000"/>
              <a:buFont typeface="+mj-lt"/>
              <a:buAutoNum type="arabicPeriod"/>
              <a:defRPr/>
            </a:pPr>
            <a:endParaRPr lang="en-US" sz="2400" dirty="0">
              <a:latin typeface="+mn-lt"/>
              <a:cs typeface="+mn-cs"/>
            </a:endParaRPr>
          </a:p>
          <a:p>
            <a:pPr marL="650875" indent="-514350" eaLnBrk="0" fontAlgn="auto" hangingPunct="0">
              <a:spcBef>
                <a:spcPct val="20000"/>
              </a:spcBef>
              <a:spcAft>
                <a:spcPts val="0"/>
              </a:spcAft>
              <a:buClr>
                <a:srgbClr val="000000"/>
              </a:buClr>
              <a:buSzPct val="65000"/>
              <a:buFont typeface="+mj-lt"/>
              <a:buAutoNum type="arabicPeriod"/>
              <a:defRPr/>
            </a:pPr>
            <a:endParaRPr lang="en-US" sz="2400" dirty="0">
              <a:latin typeface="+mn-lt"/>
              <a:cs typeface="+mn-cs"/>
            </a:endParaRPr>
          </a:p>
          <a:p>
            <a:pPr marL="650875" indent="-514350" eaLnBrk="0" fontAlgn="auto" hangingPunct="0">
              <a:spcBef>
                <a:spcPct val="20000"/>
              </a:spcBef>
              <a:spcAft>
                <a:spcPts val="0"/>
              </a:spcAft>
              <a:buClr>
                <a:srgbClr val="000000"/>
              </a:buClr>
              <a:buSzPct val="65000"/>
              <a:buFont typeface="+mj-lt"/>
              <a:buAutoNum type="arabicPeriod"/>
              <a:defRPr/>
            </a:pPr>
            <a:endParaRPr lang="en-US" sz="2400" dirty="0">
              <a:latin typeface="+mn-lt"/>
              <a:cs typeface="+mn-cs"/>
            </a:endParaRPr>
          </a:p>
          <a:p>
            <a:pPr marL="650875" indent="-514350" eaLnBrk="0" fontAlgn="auto" hangingPunct="0">
              <a:spcBef>
                <a:spcPct val="20000"/>
              </a:spcBef>
              <a:spcAft>
                <a:spcPts val="0"/>
              </a:spcAft>
              <a:buClr>
                <a:srgbClr val="000000"/>
              </a:buClr>
              <a:buSzPct val="65000"/>
              <a:buFont typeface="+mj-lt"/>
              <a:buAutoNum type="arabicPeriod"/>
              <a:defRPr/>
            </a:pPr>
            <a:endParaRPr lang="en-US" sz="2400" dirty="0">
              <a:latin typeface="+mn-lt"/>
              <a:cs typeface="+mn-cs"/>
            </a:endParaRPr>
          </a:p>
          <a:p>
            <a:pPr marL="547688" indent="-411163" eaLnBrk="0" fontAlgn="auto" hangingPunct="0">
              <a:spcBef>
                <a:spcPct val="20000"/>
              </a:spcBef>
              <a:spcAft>
                <a:spcPts val="0"/>
              </a:spcAft>
              <a:buClr>
                <a:srgbClr val="000000"/>
              </a:buClr>
              <a:buSzPct val="65000"/>
              <a:buFont typeface="Wingdings 2" pitchFamily="18" charset="2"/>
              <a:buNone/>
              <a:defRPr/>
            </a:pPr>
            <a:endParaRPr lang="en-US" sz="2400" dirty="0">
              <a:latin typeface="+mn-lt"/>
              <a:cs typeface="+mn-cs"/>
            </a:endParaRPr>
          </a:p>
        </p:txBody>
      </p:sp>
      <p:sp>
        <p:nvSpPr>
          <p:cNvPr id="5" name="Content Placeholder 4"/>
          <p:cNvSpPr>
            <a:spLocks noGrp="1"/>
          </p:cNvSpPr>
          <p:nvPr>
            <p:ph idx="1"/>
          </p:nvPr>
        </p:nvSpPr>
        <p:spPr>
          <a:xfrm>
            <a:off x="0" y="1"/>
            <a:ext cx="4495800" cy="609599"/>
          </a:xfrm>
          <a:solidFill>
            <a:schemeClr val="accent6">
              <a:lumMod val="40000"/>
              <a:lumOff val="60000"/>
            </a:schemeClr>
          </a:solidFill>
        </p:spPr>
        <p:txBody>
          <a:bodyPr/>
          <a:lstStyle/>
          <a:p>
            <a:pPr>
              <a:buNone/>
            </a:pPr>
            <a:r>
              <a:rPr lang="en-US" dirty="0" smtClean="0"/>
              <a:t>Preliminaries</a:t>
            </a:r>
            <a:endParaRPr lang="en-US" dirty="0"/>
          </a:p>
        </p:txBody>
      </p:sp>
      <p:sp>
        <p:nvSpPr>
          <p:cNvPr id="6" name="Content Placeholder 4"/>
          <p:cNvSpPr txBox="1">
            <a:spLocks/>
          </p:cNvSpPr>
          <p:nvPr/>
        </p:nvSpPr>
        <p:spPr bwMode="auto">
          <a:xfrm>
            <a:off x="0" y="762000"/>
            <a:ext cx="4495800" cy="182880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4"/>
          <p:cNvSpPr txBox="1">
            <a:spLocks/>
          </p:cNvSpPr>
          <p:nvPr/>
        </p:nvSpPr>
        <p:spPr bwMode="auto">
          <a:xfrm>
            <a:off x="0" y="762000"/>
            <a:ext cx="44196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Chapter 1</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4"/>
          <p:cNvSpPr txBox="1">
            <a:spLocks/>
          </p:cNvSpPr>
          <p:nvPr/>
        </p:nvSpPr>
        <p:spPr bwMode="auto">
          <a:xfrm>
            <a:off x="0" y="2667000"/>
            <a:ext cx="4495800" cy="1219200"/>
          </a:xfrm>
          <a:prstGeom prst="rect">
            <a:avLst/>
          </a:prstGeom>
          <a:solidFill>
            <a:schemeClr val="accent4">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Chapter 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4"/>
          <p:cNvSpPr txBox="1">
            <a:spLocks/>
          </p:cNvSpPr>
          <p:nvPr/>
        </p:nvSpPr>
        <p:spPr bwMode="auto">
          <a:xfrm>
            <a:off x="0" y="3962401"/>
            <a:ext cx="4495800" cy="609599"/>
          </a:xfrm>
          <a:prstGeom prst="rect">
            <a:avLst/>
          </a:prstGeom>
          <a:solidFill>
            <a:schemeClr val="accent3">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Chapter 3</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4"/>
          <p:cNvSpPr txBox="1">
            <a:spLocks/>
          </p:cNvSpPr>
          <p:nvPr/>
        </p:nvSpPr>
        <p:spPr bwMode="auto">
          <a:xfrm>
            <a:off x="0" y="4724400"/>
            <a:ext cx="4495800" cy="9144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Chapter 4</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4"/>
          <p:cNvSpPr txBox="1">
            <a:spLocks/>
          </p:cNvSpPr>
          <p:nvPr/>
        </p:nvSpPr>
        <p:spPr bwMode="auto">
          <a:xfrm>
            <a:off x="0" y="5715000"/>
            <a:ext cx="4495800" cy="1143000"/>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noProof="0" dirty="0" smtClean="0">
                <a:latin typeface="+mn-lt"/>
                <a:cs typeface="+mn-cs"/>
              </a:rPr>
              <a:t>No Chapter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a:off x="4572000" y="609600"/>
            <a:ext cx="45720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2590800"/>
            <a:ext cx="45720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0" y="3886200"/>
            <a:ext cx="45720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0" y="4572000"/>
            <a:ext cx="45720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5638800"/>
            <a:ext cx="457200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4"/>
          <p:cNvSpPr txBox="1">
            <a:spLocks/>
          </p:cNvSpPr>
          <p:nvPr/>
        </p:nvSpPr>
        <p:spPr bwMode="auto">
          <a:xfrm>
            <a:off x="4648200" y="1"/>
            <a:ext cx="4495800" cy="609599"/>
          </a:xfrm>
          <a:prstGeom prst="rect">
            <a:avLst/>
          </a:prstGeom>
          <a:solidFill>
            <a:schemeClr val="accent6">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Title, </a:t>
            </a:r>
            <a:r>
              <a:rPr lang="en-US" sz="2400" b="1" dirty="0" smtClean="0">
                <a:latin typeface="+mn-lt"/>
                <a:cs typeface="+mn-cs"/>
              </a:rPr>
              <a:t>Recommendation, etc.</a:t>
            </a:r>
            <a:r>
              <a:rPr lang="en-US" sz="3200" dirty="0" smtClean="0">
                <a:latin typeface="+mn-lt"/>
                <a:cs typeface="+mn-cs"/>
              </a:rPr>
              <a:t> </a:t>
            </a:r>
            <a:endParaRPr lang="en-US" sz="2400" b="1" dirty="0" smtClean="0">
              <a:latin typeface="+mn-lt"/>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3200" dirty="0" smtClean="0">
                <a:latin typeface="+mn-lt"/>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1"/>
          </p:nvPr>
        </p:nvSpPr>
        <p:spPr/>
        <p:txBody>
          <a:bodyPr/>
          <a:lstStyle/>
          <a:p>
            <a:pPr>
              <a:defRPr/>
            </a:pPr>
            <a:r>
              <a:rPr lang="en-US"/>
              <a:t>Shishir Subba, PhD/</a:t>
            </a:r>
          </a:p>
        </p:txBody>
      </p:sp>
      <p:sp>
        <p:nvSpPr>
          <p:cNvPr id="10243" name="Rectangle 2"/>
          <p:cNvSpPr>
            <a:spLocks noGrp="1" noChangeArrowheads="1"/>
          </p:cNvSpPr>
          <p:nvPr>
            <p:ph type="ctrTitle"/>
          </p:nvPr>
        </p:nvSpPr>
        <p:spPr>
          <a:xfrm>
            <a:off x="609600" y="228600"/>
            <a:ext cx="7772400" cy="609600"/>
          </a:xfrm>
        </p:spPr>
        <p:txBody>
          <a:bodyPr/>
          <a:lstStyle/>
          <a:p>
            <a:pPr eaLnBrk="1" hangingPunct="1"/>
            <a:endParaRPr lang="en-US" sz="3200" smtClean="0"/>
          </a:p>
        </p:txBody>
      </p:sp>
      <p:sp>
        <p:nvSpPr>
          <p:cNvPr id="10244" name="Rectangle 3"/>
          <p:cNvSpPr>
            <a:spLocks noGrp="1" noChangeArrowheads="1"/>
          </p:cNvSpPr>
          <p:nvPr>
            <p:ph type="subTitle" idx="1"/>
          </p:nvPr>
        </p:nvSpPr>
        <p:spPr>
          <a:xfrm>
            <a:off x="304800" y="1295400"/>
            <a:ext cx="8458200" cy="5257800"/>
          </a:xfrm>
        </p:spPr>
        <p:txBody>
          <a:bodyPr/>
          <a:lstStyle/>
          <a:p>
            <a:pPr marL="533400" indent="-533400" algn="l" eaLnBrk="1" hangingPunct="1"/>
            <a:r>
              <a:rPr lang="en-US" altLang="ko-KR" sz="2800" smtClean="0">
                <a:solidFill>
                  <a:schemeClr val="tx1"/>
                </a:solidFill>
                <a:ea typeface="굴림" pitchFamily="34" charset="-127"/>
              </a:rPr>
              <a:t>	</a:t>
            </a:r>
          </a:p>
          <a:p>
            <a:pPr marL="533400" indent="-533400" algn="l" eaLnBrk="1" hangingPunct="1"/>
            <a:endParaRPr lang="en-US" sz="2800" smtClean="0">
              <a:solidFill>
                <a:schemeClr val="tx1"/>
              </a:solidFill>
              <a:ea typeface="굴림" pitchFamily="34" charset="-127"/>
            </a:endParaRPr>
          </a:p>
          <a:p>
            <a:pPr marL="533400" indent="-533400" algn="l" eaLnBrk="1" hangingPunct="1"/>
            <a:endParaRPr lang="en-US" sz="2800" smtClean="0">
              <a:solidFill>
                <a:schemeClr val="tx1"/>
              </a:solidFill>
              <a:ea typeface="굴림" pitchFamily="34" charset="-127"/>
            </a:endParaRPr>
          </a:p>
          <a:p>
            <a:pPr marL="533400" indent="-533400" eaLnBrk="1" hangingPunct="1"/>
            <a:r>
              <a:rPr lang="en-US" sz="3600" b="1" smtClean="0">
                <a:solidFill>
                  <a:schemeClr val="tx1"/>
                </a:solidFill>
                <a:ea typeface="굴림" pitchFamily="34" charset="-127"/>
              </a:rPr>
              <a:t>INTRODUCTION </a:t>
            </a:r>
          </a:p>
          <a:p>
            <a:pPr marL="533400" indent="-533400" eaLnBrk="1" hangingPunct="1"/>
            <a:r>
              <a:rPr lang="en-US" sz="3600" b="1" smtClean="0">
                <a:solidFill>
                  <a:schemeClr val="tx1"/>
                </a:solidFill>
                <a:ea typeface="굴림" pitchFamily="34" charset="-127"/>
              </a:rPr>
              <a:t>AND </a:t>
            </a:r>
          </a:p>
          <a:p>
            <a:pPr marL="533400" indent="-533400" eaLnBrk="1" hangingPunct="1"/>
            <a:r>
              <a:rPr lang="en-US" sz="3600" b="1" smtClean="0">
                <a:solidFill>
                  <a:schemeClr val="tx1"/>
                </a:solidFill>
                <a:ea typeface="굴림" pitchFamily="34" charset="-127"/>
              </a:rPr>
              <a:t>BACKGROUND</a:t>
            </a:r>
            <a:endParaRPr lang="en-US" sz="3600" b="1"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1"/>
          </p:nvPr>
        </p:nvSpPr>
        <p:spPr/>
        <p:txBody>
          <a:bodyPr/>
          <a:lstStyle/>
          <a:p>
            <a:pPr>
              <a:defRPr/>
            </a:pPr>
            <a:r>
              <a:rPr lang="en-US"/>
              <a:t>Shishir Subba, PhD/</a:t>
            </a:r>
          </a:p>
        </p:txBody>
      </p:sp>
      <p:sp>
        <p:nvSpPr>
          <p:cNvPr id="11267" name="Rectangle 2"/>
          <p:cNvSpPr>
            <a:spLocks noGrp="1" noChangeArrowheads="1"/>
          </p:cNvSpPr>
          <p:nvPr>
            <p:ph type="ctrTitle"/>
          </p:nvPr>
        </p:nvSpPr>
        <p:spPr>
          <a:xfrm>
            <a:off x="609600" y="228600"/>
            <a:ext cx="7772400" cy="609600"/>
          </a:xfrm>
        </p:spPr>
        <p:txBody>
          <a:bodyPr/>
          <a:lstStyle/>
          <a:p>
            <a:pPr eaLnBrk="1" hangingPunct="1"/>
            <a:r>
              <a:rPr lang="en-US" sz="3200" smtClean="0"/>
              <a:t>INTRODUCTION/BACKGROUND</a:t>
            </a:r>
          </a:p>
        </p:txBody>
      </p:sp>
      <p:sp>
        <p:nvSpPr>
          <p:cNvPr id="11268" name="Rectangle 3"/>
          <p:cNvSpPr>
            <a:spLocks noGrp="1" noChangeArrowheads="1"/>
          </p:cNvSpPr>
          <p:nvPr>
            <p:ph type="subTitle" idx="1"/>
          </p:nvPr>
        </p:nvSpPr>
        <p:spPr>
          <a:xfrm>
            <a:off x="304800" y="1066800"/>
            <a:ext cx="8458200" cy="5486400"/>
          </a:xfrm>
        </p:spPr>
        <p:txBody>
          <a:bodyPr/>
          <a:lstStyle/>
          <a:p>
            <a:pPr marL="533400" indent="-533400" algn="l" eaLnBrk="1" hangingPunct="1">
              <a:buFont typeface="+mj-lt"/>
              <a:buAutoNum type="arabicPeriod"/>
            </a:pPr>
            <a:endParaRPr lang="en-US" altLang="ko-KR" sz="2800" dirty="0" smtClean="0">
              <a:solidFill>
                <a:schemeClr val="tx1"/>
              </a:solidFill>
              <a:ea typeface="굴림" pitchFamily="34" charset="-127"/>
            </a:endParaRPr>
          </a:p>
          <a:p>
            <a:pPr marL="533400" indent="-533400" algn="l" eaLnBrk="1" hangingPunct="1">
              <a:buFont typeface="+mj-lt"/>
              <a:buAutoNum type="arabicPeriod"/>
            </a:pPr>
            <a:endParaRPr lang="en-US" altLang="ko-KR" sz="2800" dirty="0" smtClean="0">
              <a:solidFill>
                <a:schemeClr val="tx1"/>
              </a:solidFill>
              <a:ea typeface="굴림" pitchFamily="34" charset="-127"/>
            </a:endParaRPr>
          </a:p>
          <a:p>
            <a:pPr marL="533400" indent="-533400" algn="l" eaLnBrk="1" hangingPunct="1">
              <a:buFont typeface="+mj-lt"/>
              <a:buAutoNum type="arabicPeriod"/>
            </a:pPr>
            <a:r>
              <a:rPr lang="en-US" altLang="ko-KR" sz="2800" dirty="0" smtClean="0">
                <a:solidFill>
                  <a:schemeClr val="tx1"/>
                </a:solidFill>
                <a:ea typeface="굴림" pitchFamily="34" charset="-127"/>
              </a:rPr>
              <a:t>Locate research topic in its context and background.</a:t>
            </a:r>
          </a:p>
          <a:p>
            <a:pPr marL="533400" indent="-533400" algn="l" eaLnBrk="1" hangingPunct="1">
              <a:buFont typeface="+mj-lt"/>
              <a:buAutoNum type="arabicPeriod"/>
            </a:pPr>
            <a:r>
              <a:rPr lang="en-US" altLang="ko-KR" sz="2800" dirty="0" smtClean="0">
                <a:solidFill>
                  <a:schemeClr val="tx1"/>
                </a:solidFill>
                <a:ea typeface="굴림" pitchFamily="34" charset="-127"/>
              </a:rPr>
              <a:t>How and Why topic as a research problem arise?</a:t>
            </a:r>
          </a:p>
          <a:p>
            <a:pPr marL="533400" indent="-533400" algn="l" eaLnBrk="1" hangingPunct="1">
              <a:buFont typeface="+mj-lt"/>
              <a:buAutoNum type="arabicPeriod"/>
            </a:pPr>
            <a:r>
              <a:rPr lang="en-US" altLang="ko-KR" sz="2800" dirty="0" smtClean="0">
                <a:solidFill>
                  <a:schemeClr val="tx1"/>
                </a:solidFill>
                <a:ea typeface="굴림" pitchFamily="34" charset="-127"/>
              </a:rPr>
              <a:t>Why it is worth doing?</a:t>
            </a:r>
          </a:p>
          <a:p>
            <a:pPr marL="533400" indent="-533400" algn="l" eaLnBrk="1" hangingPunct="1">
              <a:buFont typeface="+mj-lt"/>
              <a:buAutoNum type="arabicPeriod"/>
            </a:pPr>
            <a:r>
              <a:rPr lang="en-US" altLang="ko-KR" sz="2800" dirty="0" smtClean="0">
                <a:solidFill>
                  <a:schemeClr val="tx1"/>
                </a:solidFill>
                <a:ea typeface="굴림" pitchFamily="34" charset="-127"/>
              </a:rPr>
              <a:t>What will be the outcomes and how significant the research is and for whom?</a:t>
            </a:r>
          </a:p>
          <a:p>
            <a:pPr marL="533400" indent="-533400" algn="l" eaLnBrk="1" hangingPunct="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ftr" sz="quarter" idx="11"/>
          </p:nvPr>
        </p:nvSpPr>
        <p:spPr/>
        <p:txBody>
          <a:bodyPr/>
          <a:lstStyle/>
          <a:p>
            <a:pPr>
              <a:defRPr/>
            </a:pPr>
            <a:r>
              <a:rPr lang="en-US"/>
              <a:t>Shishir Subba, PhD/</a:t>
            </a:r>
          </a:p>
        </p:txBody>
      </p:sp>
      <p:sp>
        <p:nvSpPr>
          <p:cNvPr id="12291" name="Rectangle 2"/>
          <p:cNvSpPr>
            <a:spLocks noGrp="1" noChangeArrowheads="1"/>
          </p:cNvSpPr>
          <p:nvPr>
            <p:ph type="subTitle" idx="1"/>
          </p:nvPr>
        </p:nvSpPr>
        <p:spPr>
          <a:xfrm>
            <a:off x="304800" y="304800"/>
            <a:ext cx="8458200" cy="6248400"/>
          </a:xfrm>
        </p:spPr>
        <p:txBody>
          <a:bodyPr/>
          <a:lstStyle/>
          <a:p>
            <a:pPr eaLnBrk="1" hangingPunct="1"/>
            <a:r>
              <a:rPr lang="en-US" altLang="ko-KR" b="1" dirty="0" smtClean="0">
                <a:solidFill>
                  <a:schemeClr val="tx1"/>
                </a:solidFill>
                <a:ea typeface="굴림" pitchFamily="34" charset="-127"/>
              </a:rPr>
              <a:t>SEVERAL WAYS TO PROVIDE BACKGROUND</a:t>
            </a:r>
            <a:endParaRPr lang="en-US" altLang="ko-KR" dirty="0" smtClean="0">
              <a:solidFill>
                <a:schemeClr val="tx1"/>
              </a:solidFill>
              <a:ea typeface="굴림" pitchFamily="34" charset="-127"/>
            </a:endParaRPr>
          </a:p>
          <a:p>
            <a:pPr marL="857250" lvl="1" indent="-400050" eaLnBrk="1" hangingPunct="1">
              <a:buFontTx/>
              <a:buNone/>
            </a:pPr>
            <a:endParaRPr lang="en-US" altLang="ko-KR" dirty="0" smtClean="0">
              <a:solidFill>
                <a:schemeClr val="tx1"/>
              </a:solidFill>
              <a:ea typeface="굴림" pitchFamily="34" charset="-127"/>
            </a:endParaRPr>
          </a:p>
          <a:p>
            <a:pPr marL="971550" lvl="1" indent="-514350" algn="just" eaLnBrk="1" hangingPunct="1">
              <a:buFont typeface="+mj-lt"/>
              <a:buAutoNum type="arabicPeriod"/>
            </a:pPr>
            <a:r>
              <a:rPr lang="en-US" altLang="ko-KR" dirty="0" smtClean="0">
                <a:solidFill>
                  <a:schemeClr val="tx1"/>
                </a:solidFill>
                <a:ea typeface="굴림" pitchFamily="34" charset="-127"/>
              </a:rPr>
              <a:t>Theoretical interest to explain the particular phenomenon</a:t>
            </a:r>
          </a:p>
          <a:p>
            <a:pPr marL="971550" lvl="1" indent="-514350" algn="just" eaLnBrk="1" hangingPunct="1">
              <a:buFont typeface="+mj-lt"/>
              <a:buAutoNum type="arabicPeriod"/>
            </a:pPr>
            <a:r>
              <a:rPr lang="en-US" altLang="ko-KR" dirty="0" smtClean="0">
                <a:solidFill>
                  <a:schemeClr val="tx1"/>
                </a:solidFill>
                <a:ea typeface="굴림" pitchFamily="34" charset="-127"/>
              </a:rPr>
              <a:t>To test the particular theory and its explanation (caste theory and four castes)</a:t>
            </a:r>
          </a:p>
          <a:p>
            <a:pPr marL="971550" lvl="1" indent="-514350" algn="just" eaLnBrk="1" hangingPunct="1">
              <a:buFont typeface="+mj-lt"/>
              <a:buAutoNum type="arabicPeriod"/>
            </a:pPr>
            <a:r>
              <a:rPr lang="en-US" altLang="ko-KR" dirty="0" smtClean="0">
                <a:solidFill>
                  <a:schemeClr val="tx1"/>
                </a:solidFill>
                <a:ea typeface="굴림" pitchFamily="34" charset="-127"/>
              </a:rPr>
              <a:t>To unearth the fact, unexplored issue (e.g., marital rape in Nepal)</a:t>
            </a:r>
          </a:p>
          <a:p>
            <a:pPr marL="857250" lvl="1" indent="-400050" eaLnBrk="1" hangingPunct="1">
              <a:buFontTx/>
              <a:buNone/>
            </a:pPr>
            <a:endParaRPr lang="en-US" altLang="ko-KR" dirty="0" smtClean="0">
              <a:solidFill>
                <a:schemeClr val="tx1"/>
              </a:solidFill>
              <a:ea typeface="굴림" pitchFamily="34" charset="-127"/>
            </a:endParaRPr>
          </a:p>
          <a:p>
            <a:pPr marL="857250" lvl="1" indent="-400050" eaLnBrk="1" hangingPunct="1">
              <a:buFontTx/>
              <a:buNone/>
            </a:pPr>
            <a:r>
              <a:rPr lang="en-US" altLang="ko-KR" i="1" dirty="0" smtClean="0">
                <a:solidFill>
                  <a:schemeClr val="tx1"/>
                </a:solidFill>
                <a:ea typeface="굴림" pitchFamily="34" charset="-127"/>
              </a:rPr>
              <a:t>The analysis should lead you to interrogate your own assumptions about why the problem is significant.</a:t>
            </a:r>
            <a:r>
              <a:rPr lang="en-US" altLang="ko-KR" sz="3200" dirty="0" smtClean="0">
                <a:solidFill>
                  <a:schemeClr val="tx1"/>
                </a:solidFill>
                <a:ea typeface="굴림" pitchFamily="34" charset="-127"/>
              </a:rPr>
              <a:t> </a:t>
            </a:r>
            <a:endParaRPr lang="en-US" sz="3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ftr" sz="quarter" idx="11"/>
          </p:nvPr>
        </p:nvSpPr>
        <p:spPr/>
        <p:txBody>
          <a:bodyPr/>
          <a:lstStyle/>
          <a:p>
            <a:pPr>
              <a:defRPr/>
            </a:pPr>
            <a:r>
              <a:rPr lang="en-US"/>
              <a:t>Shishir Subba, PhD/</a:t>
            </a:r>
          </a:p>
        </p:txBody>
      </p:sp>
      <p:sp>
        <p:nvSpPr>
          <p:cNvPr id="13315" name="Rectangle 2"/>
          <p:cNvSpPr>
            <a:spLocks noGrp="1" noChangeArrowheads="1"/>
          </p:cNvSpPr>
          <p:nvPr>
            <p:ph type="subTitle" idx="1"/>
          </p:nvPr>
        </p:nvSpPr>
        <p:spPr>
          <a:xfrm>
            <a:off x="304800" y="228600"/>
            <a:ext cx="8458200" cy="6324600"/>
          </a:xfrm>
        </p:spPr>
        <p:txBody>
          <a:bodyPr/>
          <a:lstStyle/>
          <a:p>
            <a:pPr eaLnBrk="1" hangingPunct="1"/>
            <a:r>
              <a:rPr lang="en-US" altLang="ko-KR" b="1" dirty="0" smtClean="0">
                <a:solidFill>
                  <a:schemeClr val="tx1"/>
                </a:solidFill>
                <a:ea typeface="굴림" pitchFamily="34" charset="-127"/>
              </a:rPr>
              <a:t>WHAT TO REMEMBER MOST….</a:t>
            </a:r>
            <a:endParaRPr lang="en-US" altLang="ko-KR" dirty="0" smtClean="0">
              <a:solidFill>
                <a:schemeClr val="tx1"/>
              </a:solidFill>
              <a:ea typeface="굴림" pitchFamily="34" charset="-127"/>
            </a:endParaRPr>
          </a:p>
          <a:p>
            <a:pPr eaLnBrk="1" hangingPunct="1"/>
            <a:endParaRPr lang="en-US" altLang="ko-KR" dirty="0" smtClean="0">
              <a:solidFill>
                <a:schemeClr val="tx1"/>
              </a:solidFill>
              <a:ea typeface="굴림" pitchFamily="34" charset="-127"/>
            </a:endParaRPr>
          </a:p>
          <a:p>
            <a:pPr marL="514350" indent="-514350" algn="l" eaLnBrk="1" hangingPunct="1">
              <a:buFont typeface="+mj-lt"/>
              <a:buAutoNum type="arabicPeriod"/>
            </a:pPr>
            <a:r>
              <a:rPr lang="en-US" altLang="ko-KR" dirty="0" smtClean="0">
                <a:solidFill>
                  <a:schemeClr val="tx1"/>
                </a:solidFill>
                <a:ea typeface="굴림" pitchFamily="34" charset="-127"/>
              </a:rPr>
              <a:t>The main purpose of the introduction is to provide the necessary background or context for your research problem. </a:t>
            </a:r>
          </a:p>
          <a:p>
            <a:pPr marL="514350" indent="-514350" algn="l" eaLnBrk="1" hangingPunct="1">
              <a:buFont typeface="+mj-lt"/>
              <a:buAutoNum type="arabicPeriod"/>
            </a:pPr>
            <a:endParaRPr lang="en-US" altLang="ko-KR" dirty="0" smtClean="0">
              <a:solidFill>
                <a:schemeClr val="tx1"/>
              </a:solidFill>
              <a:ea typeface="굴림" pitchFamily="34" charset="-127"/>
            </a:endParaRPr>
          </a:p>
          <a:p>
            <a:pPr marL="514350" indent="-514350" algn="l" eaLnBrk="1" hangingPunct="1">
              <a:buFont typeface="+mj-lt"/>
              <a:buAutoNum type="arabicPeriod"/>
            </a:pPr>
            <a:r>
              <a:rPr lang="en-US" altLang="ko-KR" dirty="0" smtClean="0">
                <a:solidFill>
                  <a:schemeClr val="tx1"/>
                </a:solidFill>
                <a:ea typeface="굴림" pitchFamily="34" charset="-127"/>
              </a:rPr>
              <a:t>Poorly framed research problem lead to uninteresting research question. It should be placed in context and focused on current research area. Review of current literature is necessary </a:t>
            </a:r>
            <a:endParaRPr lang="en-US"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ftr" sz="quarter" idx="11"/>
          </p:nvPr>
        </p:nvSpPr>
        <p:spPr/>
        <p:txBody>
          <a:bodyPr/>
          <a:lstStyle/>
          <a:p>
            <a:pPr>
              <a:defRPr/>
            </a:pPr>
            <a:r>
              <a:rPr lang="en-US"/>
              <a:t>Shishir Subba, PhD/</a:t>
            </a:r>
          </a:p>
        </p:txBody>
      </p:sp>
      <p:sp>
        <p:nvSpPr>
          <p:cNvPr id="14339" name="Rectangle 2"/>
          <p:cNvSpPr>
            <a:spLocks noGrp="1" noChangeArrowheads="1"/>
          </p:cNvSpPr>
          <p:nvPr>
            <p:ph type="subTitle" idx="1"/>
          </p:nvPr>
        </p:nvSpPr>
        <p:spPr>
          <a:xfrm>
            <a:off x="304800" y="228600"/>
            <a:ext cx="8458200" cy="6324600"/>
          </a:xfrm>
        </p:spPr>
        <p:txBody>
          <a:bodyPr/>
          <a:lstStyle/>
          <a:p>
            <a:pPr marL="381000" indent="-381000" eaLnBrk="1" hangingPunct="1">
              <a:lnSpc>
                <a:spcPct val="80000"/>
              </a:lnSpc>
            </a:pPr>
            <a:r>
              <a:rPr lang="en-US" altLang="ko-KR" sz="2800" b="1" dirty="0" smtClean="0">
                <a:solidFill>
                  <a:schemeClr val="tx1"/>
                </a:solidFill>
                <a:ea typeface="굴림" pitchFamily="34" charset="-127"/>
              </a:rPr>
              <a:t>The introduction generally covers the following elements:</a:t>
            </a:r>
            <a:endParaRPr lang="en-US" altLang="ko-KR" sz="2800" dirty="0" smtClean="0">
              <a:solidFill>
                <a:schemeClr val="tx1"/>
              </a:solidFill>
              <a:ea typeface="굴림" pitchFamily="34" charset="-127"/>
            </a:endParaRPr>
          </a:p>
          <a:p>
            <a:pPr marL="381000" indent="-381000" algn="l" eaLnBrk="1" hangingPunct="1">
              <a:lnSpc>
                <a:spcPct val="80000"/>
              </a:lnSpc>
            </a:pPr>
            <a:endParaRPr lang="en-US" altLang="ko-KR" sz="2800" dirty="0" smtClean="0">
              <a:solidFill>
                <a:schemeClr val="tx1"/>
              </a:solidFill>
              <a:ea typeface="굴림" pitchFamily="34" charset="-127"/>
            </a:endParaRP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State research problem (purpose of the study).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Context that explains why it is necessity and importance.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Provide rationale to indicate why it is worth doing.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Briefly describe the major issues and sub-problems to be addressed by your research.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Identify the key variables (e.g., suicide research)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State hypothesis. For exploratory research no hypothesis (e.g., Mother &amp; child health practices of </a:t>
            </a:r>
            <a:r>
              <a:rPr lang="en-US" altLang="ko-KR" sz="2800" dirty="0" err="1" smtClean="0">
                <a:solidFill>
                  <a:schemeClr val="tx1"/>
                </a:solidFill>
                <a:ea typeface="굴림" pitchFamily="34" charset="-127"/>
              </a:rPr>
              <a:t>Rajbansi</a:t>
            </a:r>
            <a:r>
              <a:rPr lang="en-US" altLang="ko-KR" sz="2800" dirty="0" smtClean="0">
                <a:solidFill>
                  <a:schemeClr val="tx1"/>
                </a:solidFill>
                <a:ea typeface="굴림" pitchFamily="34" charset="-127"/>
              </a:rPr>
              <a:t>)</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Provide a clear focus. </a:t>
            </a:r>
          </a:p>
          <a:p>
            <a:pPr marL="381000" indent="-381000" algn="l" eaLnBrk="1" hangingPunct="1">
              <a:lnSpc>
                <a:spcPct val="80000"/>
              </a:lnSpc>
              <a:buFontTx/>
              <a:buAutoNum type="arabicPeriod"/>
            </a:pPr>
            <a:r>
              <a:rPr lang="en-US" altLang="ko-KR" sz="2800" dirty="0" smtClean="0">
                <a:solidFill>
                  <a:schemeClr val="tx1"/>
                </a:solidFill>
                <a:ea typeface="굴림" pitchFamily="34" charset="-127"/>
              </a:rPr>
              <a:t>Provide definitions of key concepts. (This is optional.) </a:t>
            </a:r>
            <a:endParaRPr lang="en-US" sz="28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1447800"/>
            <a:ext cx="7086600" cy="2133600"/>
          </a:xfrm>
          <a:gradFill>
            <a:gsLst>
              <a:gs pos="0">
                <a:srgbClr val="FFC000"/>
              </a:gs>
              <a:gs pos="50000">
                <a:schemeClr val="accent1">
                  <a:tint val="44500"/>
                  <a:satMod val="160000"/>
                </a:schemeClr>
              </a:gs>
              <a:gs pos="100000">
                <a:schemeClr val="accent1">
                  <a:tint val="23500"/>
                  <a:satMod val="160000"/>
                </a:schemeClr>
              </a:gs>
            </a:gsLst>
            <a:lin ang="5400000" scaled="0"/>
          </a:gradFill>
          <a:effectLst>
            <a:innerShdw blurRad="63500" dist="50800" dir="13500000">
              <a:prstClr val="black">
                <a:alpha val="50000"/>
              </a:prstClr>
            </a:innerShdw>
            <a:reflection blurRad="6350" stA="50000" endA="300" endPos="90000" dir="5400000" sy="-100000" algn="bl" rotWithShape="0"/>
          </a:effectLst>
        </p:spPr>
        <p:txBody>
          <a:bodyPr rtlCol="0">
            <a:normAutofit/>
          </a:bodyPr>
          <a:lstStyle/>
          <a:p>
            <a:pPr algn="ctr" eaLnBrk="1" fontAlgn="auto" hangingPunct="1">
              <a:spcAft>
                <a:spcPts val="0"/>
              </a:spcAft>
              <a:buFont typeface="Wingdings 2" pitchFamily="18" charset="2"/>
              <a:buNone/>
              <a:defRPr/>
            </a:pPr>
            <a:r>
              <a:rPr lang="en-US" altLang="ko-KR" sz="6000" dirty="0" smtClean="0">
                <a:latin typeface="Anime Ace" pitchFamily="34" charset="0"/>
                <a:ea typeface="굴림"/>
                <a:cs typeface="굴림"/>
              </a:rPr>
              <a:t>The research problem</a:t>
            </a:r>
            <a:endParaRPr lang="en-US" sz="6000" dirty="0" smtClean="0">
              <a:latin typeface="Anime Ace"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8">
                                            <p:bg/>
                                          </p:spTgt>
                                        </p:tgtEl>
                                        <p:attrNameLst>
                                          <p:attrName>style.visibility</p:attrName>
                                        </p:attrNameLst>
                                      </p:cBhvr>
                                      <p:to>
                                        <p:strVal val="visible"/>
                                      </p:to>
                                    </p:set>
                                    <p:animEffect transition="in" filter="wipe(down)">
                                      <p:cBhvr>
                                        <p:cTn id="7" dur="500"/>
                                        <p:tgtEl>
                                          <p:spTgt spid="19458">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458">
                                            <p:txEl>
                                              <p:pRg st="0" end="0"/>
                                            </p:txEl>
                                          </p:spTgt>
                                        </p:tgtEl>
                                        <p:attrNameLst>
                                          <p:attrName>style.visibility</p:attrName>
                                        </p:attrNameLst>
                                      </p:cBhvr>
                                      <p:to>
                                        <p:strVal val="visible"/>
                                      </p:to>
                                    </p:set>
                                    <p:animEffect transition="in" filter="wipe(down)">
                                      <p:cBhvr>
                                        <p:cTn id="10" dur="500"/>
                                        <p:tgtEl>
                                          <p:spTgt spid="19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09600" y="228600"/>
            <a:ext cx="7772400" cy="609600"/>
          </a:xfrm>
        </p:spPr>
        <p:txBody>
          <a:bodyPr/>
          <a:lstStyle/>
          <a:p>
            <a:pPr eaLnBrk="1" hangingPunct="1"/>
            <a:r>
              <a:rPr lang="en-US" altLang="ko-KR" sz="3200" smtClean="0">
                <a:latin typeface="Comic Sans MS" pitchFamily="66" charset="0"/>
                <a:ea typeface="굴림" pitchFamily="34" charset="-127"/>
              </a:rPr>
              <a:t>The research problem</a:t>
            </a:r>
            <a:endParaRPr lang="en-US" sz="3200" smtClean="0">
              <a:latin typeface="Comic Sans MS" pitchFamily="66" charset="0"/>
            </a:endParaRPr>
          </a:p>
        </p:txBody>
      </p:sp>
      <p:sp>
        <p:nvSpPr>
          <p:cNvPr id="17410" name="Footer Placeholder 4"/>
          <p:cNvSpPr>
            <a:spLocks noGrp="1"/>
          </p:cNvSpPr>
          <p:nvPr>
            <p:ph type="ftr" sz="quarter" idx="11"/>
          </p:nvPr>
        </p:nvSpPr>
        <p:spPr/>
        <p:txBody>
          <a:bodyPr/>
          <a:lstStyle/>
          <a:p>
            <a:pPr>
              <a:defRPr/>
            </a:pPr>
            <a:r>
              <a:rPr lang="en-US"/>
              <a:t>Shishir Subba, PhD/</a:t>
            </a:r>
          </a:p>
        </p:txBody>
      </p:sp>
      <p:sp>
        <p:nvSpPr>
          <p:cNvPr id="17412" name="Rectangle 3"/>
          <p:cNvSpPr>
            <a:spLocks noGrp="1" noChangeArrowheads="1"/>
          </p:cNvSpPr>
          <p:nvPr>
            <p:ph type="subTitle" idx="1"/>
          </p:nvPr>
        </p:nvSpPr>
        <p:spPr>
          <a:xfrm>
            <a:off x="1219200" y="1447800"/>
            <a:ext cx="6934200" cy="4267200"/>
          </a:xfrm>
        </p:spPr>
        <p:txBody>
          <a:bodyPr rtlCol="0">
            <a:normAutofit/>
          </a:bodyPr>
          <a:lstStyle/>
          <a:p>
            <a:pPr marL="457200" indent="-457200" algn="l" eaLnBrk="1" fontAlgn="auto" hangingPunct="1">
              <a:lnSpc>
                <a:spcPct val="90000"/>
              </a:lnSpc>
              <a:spcAft>
                <a:spcPts val="0"/>
              </a:spcAft>
              <a:buClr>
                <a:schemeClr val="tx1">
                  <a:shade val="95000"/>
                </a:schemeClr>
              </a:buClr>
              <a:buFont typeface="Wingdings 2"/>
              <a:buNone/>
              <a:defRPr/>
            </a:pPr>
            <a:r>
              <a:rPr lang="en-US" altLang="ko-KR" b="1" dirty="0" smtClean="0">
                <a:solidFill>
                  <a:schemeClr val="tx1"/>
                </a:solidFill>
                <a:ea typeface="굴림" charset="-127"/>
              </a:rPr>
              <a:t>	</a:t>
            </a:r>
            <a:endParaRPr lang="en-US" altLang="ko-KR" dirty="0" smtClean="0">
              <a:solidFill>
                <a:schemeClr val="tx1"/>
              </a:solidFill>
              <a:ea typeface="굴림" charset="-127"/>
            </a:endParaRPr>
          </a:p>
          <a:p>
            <a:pPr marL="457200" indent="-457200" algn="l" eaLnBrk="1" fontAlgn="auto" hangingPunct="1">
              <a:lnSpc>
                <a:spcPct val="90000"/>
              </a:lnSpc>
              <a:spcAft>
                <a:spcPts val="0"/>
              </a:spcAft>
              <a:buClr>
                <a:schemeClr val="tx1">
                  <a:shade val="95000"/>
                </a:schemeClr>
              </a:buClr>
              <a:defRPr/>
            </a:pPr>
            <a:r>
              <a:rPr lang="en-US" altLang="ko-KR" b="1" dirty="0" smtClean="0">
                <a:solidFill>
                  <a:schemeClr val="tx1"/>
                </a:solidFill>
                <a:ea typeface="굴림" charset="-127"/>
              </a:rPr>
              <a:t>	First and most important step</a:t>
            </a:r>
          </a:p>
          <a:p>
            <a:pPr marL="457200" indent="-457200" algn="l" eaLnBrk="1" fontAlgn="auto" hangingPunct="1">
              <a:lnSpc>
                <a:spcPct val="90000"/>
              </a:lnSpc>
              <a:spcAft>
                <a:spcPts val="0"/>
              </a:spcAft>
              <a:buClr>
                <a:schemeClr val="tx1">
                  <a:shade val="95000"/>
                </a:schemeClr>
              </a:buClr>
              <a:defRPr/>
            </a:pPr>
            <a:endParaRPr lang="en-US" altLang="ko-KR" b="1" dirty="0" smtClean="0">
              <a:solidFill>
                <a:schemeClr val="tx1"/>
              </a:solidFill>
              <a:ea typeface="굴림" charset="-127"/>
            </a:endParaRPr>
          </a:p>
          <a:p>
            <a:pPr marL="457200" indent="-457200" algn="l" eaLnBrk="1" fontAlgn="auto" hangingPunct="1">
              <a:lnSpc>
                <a:spcPct val="90000"/>
              </a:lnSpc>
              <a:spcAft>
                <a:spcPts val="0"/>
              </a:spcAft>
              <a:buClr>
                <a:schemeClr val="tx1">
                  <a:shade val="95000"/>
                </a:schemeClr>
              </a:buClr>
              <a:defRPr/>
            </a:pPr>
            <a:r>
              <a:rPr lang="en-US" altLang="ko-KR" b="1" dirty="0" smtClean="0">
                <a:solidFill>
                  <a:schemeClr val="tx1"/>
                </a:solidFill>
                <a:ea typeface="굴림" charset="-127"/>
              </a:rPr>
              <a:t>	It identifies the research </a:t>
            </a:r>
            <a:r>
              <a:rPr lang="en-US" altLang="ko-KR" b="1" u="sng" dirty="0" smtClean="0">
                <a:solidFill>
                  <a:srgbClr val="FF0000"/>
                </a:solidFill>
                <a:ea typeface="굴림" charset="-127"/>
              </a:rPr>
              <a:t>DESTINATION</a:t>
            </a:r>
            <a:r>
              <a:rPr lang="en-US" altLang="ko-KR" b="1" dirty="0" smtClean="0">
                <a:solidFill>
                  <a:schemeClr val="tx1"/>
                </a:solidFill>
                <a:ea typeface="굴림" charset="-127"/>
              </a:rPr>
              <a:t>, </a:t>
            </a:r>
            <a:r>
              <a:rPr lang="en-US" altLang="ko-KR" b="1" u="sng" dirty="0" smtClean="0">
                <a:solidFill>
                  <a:srgbClr val="FF0000"/>
                </a:solidFill>
                <a:ea typeface="굴림" charset="-127"/>
              </a:rPr>
              <a:t>DIRECTION</a:t>
            </a:r>
            <a:r>
              <a:rPr lang="en-US" altLang="ko-KR" b="1" dirty="0" smtClean="0">
                <a:solidFill>
                  <a:schemeClr val="tx1"/>
                </a:solidFill>
                <a:ea typeface="굴림" charset="-127"/>
              </a:rPr>
              <a:t> and tells </a:t>
            </a:r>
            <a:r>
              <a:rPr lang="en-US" altLang="ko-KR" b="1" u="sng" dirty="0" smtClean="0">
                <a:solidFill>
                  <a:srgbClr val="FF0000"/>
                </a:solidFill>
                <a:ea typeface="굴림" charset="-127"/>
              </a:rPr>
              <a:t>WHAT</a:t>
            </a:r>
            <a:r>
              <a:rPr lang="en-US" altLang="ko-KR" b="1" dirty="0" smtClean="0">
                <a:solidFill>
                  <a:schemeClr val="tx1"/>
                </a:solidFill>
                <a:ea typeface="굴림" charset="-127"/>
              </a:rPr>
              <a:t> and </a:t>
            </a:r>
            <a:r>
              <a:rPr lang="en-US" altLang="ko-KR" b="1" u="sng" dirty="0" smtClean="0">
                <a:solidFill>
                  <a:srgbClr val="FF0000"/>
                </a:solidFill>
                <a:ea typeface="굴림" charset="-127"/>
              </a:rPr>
              <a:t>HOW</a:t>
            </a:r>
            <a:r>
              <a:rPr lang="en-US" altLang="ko-KR" b="1" dirty="0" smtClean="0">
                <a:solidFill>
                  <a:schemeClr val="tx1"/>
                </a:solidFill>
                <a:ea typeface="굴림" charset="-127"/>
              </a:rPr>
              <a:t> you intend to do. </a:t>
            </a:r>
          </a:p>
          <a:p>
            <a:pPr marL="457200" indent="-457200" algn="l" eaLnBrk="1" fontAlgn="auto" hangingPunct="1">
              <a:lnSpc>
                <a:spcPct val="90000"/>
              </a:lnSpc>
              <a:spcAft>
                <a:spcPts val="0"/>
              </a:spcAft>
              <a:buClr>
                <a:schemeClr val="tx1">
                  <a:shade val="95000"/>
                </a:schemeClr>
              </a:buClr>
              <a:buFontTx/>
              <a:buAutoNum type="arabicPeriod"/>
              <a:defRPr/>
            </a:pPr>
            <a:endParaRPr lang="en-US" altLang="ko-KR" b="1" dirty="0" smtClean="0">
              <a:solidFill>
                <a:schemeClr val="tx1"/>
              </a:solidFill>
              <a:ea typeface="굴림" charset="-127"/>
            </a:endParaRPr>
          </a:p>
          <a:p>
            <a:pPr marL="457200" indent="-457200" algn="l" eaLnBrk="1" fontAlgn="auto" hangingPunct="1">
              <a:lnSpc>
                <a:spcPct val="90000"/>
              </a:lnSpc>
              <a:spcAft>
                <a:spcPts val="0"/>
              </a:spcAft>
              <a:buClr>
                <a:schemeClr val="tx1">
                  <a:shade val="95000"/>
                </a:schemeClr>
              </a:buClr>
              <a:buFontTx/>
              <a:buAutoNum type="arabicPeriod"/>
              <a:defRPr/>
            </a:pPr>
            <a:endParaRPr lang="en-US" altLang="ko-KR" b="1" dirty="0" smtClean="0">
              <a:solidFill>
                <a:schemeClr val="tx1"/>
              </a:solidFill>
              <a:ea typeface="굴림" charset="-127"/>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228600"/>
            <a:ext cx="7772400" cy="609600"/>
          </a:xfrm>
        </p:spPr>
        <p:txBody>
          <a:bodyPr/>
          <a:lstStyle/>
          <a:p>
            <a:pPr eaLnBrk="1" hangingPunct="1"/>
            <a:r>
              <a:rPr lang="en-US" altLang="ko-KR" sz="3200" smtClean="0">
                <a:latin typeface="Comic Sans MS" pitchFamily="66" charset="0"/>
                <a:ea typeface="굴림" pitchFamily="34" charset="-127"/>
              </a:rPr>
              <a:t>The research problem</a:t>
            </a:r>
            <a:endParaRPr lang="en-US" sz="3200" smtClean="0">
              <a:latin typeface="Comic Sans MS" pitchFamily="66" charset="0"/>
            </a:endParaRPr>
          </a:p>
        </p:txBody>
      </p:sp>
      <p:sp>
        <p:nvSpPr>
          <p:cNvPr id="2" name="Footer Placeholder 4"/>
          <p:cNvSpPr>
            <a:spLocks noGrp="1"/>
          </p:cNvSpPr>
          <p:nvPr>
            <p:ph type="ftr" sz="quarter" idx="11"/>
          </p:nvPr>
        </p:nvSpPr>
        <p:spPr/>
        <p:txBody>
          <a:bodyPr/>
          <a:lstStyle/>
          <a:p>
            <a:pPr>
              <a:defRPr/>
            </a:pPr>
            <a:r>
              <a:rPr lang="en-US"/>
              <a:t>Shishir Subba, PhD/</a:t>
            </a:r>
          </a:p>
        </p:txBody>
      </p:sp>
      <p:sp>
        <p:nvSpPr>
          <p:cNvPr id="17412" name="Rectangle 3"/>
          <p:cNvSpPr>
            <a:spLocks noGrp="1" noChangeArrowheads="1"/>
          </p:cNvSpPr>
          <p:nvPr>
            <p:ph type="subTitle" idx="1"/>
          </p:nvPr>
        </p:nvSpPr>
        <p:spPr>
          <a:xfrm>
            <a:off x="1066800" y="1600200"/>
            <a:ext cx="6858000" cy="4724400"/>
          </a:xfrm>
        </p:spPr>
        <p:txBody>
          <a:bodyPr rtlCol="0">
            <a:normAutofit/>
          </a:bodyPr>
          <a:lstStyle/>
          <a:p>
            <a:pPr marL="457200" indent="-457200" algn="l" eaLnBrk="1" fontAlgn="auto" hangingPunct="1">
              <a:lnSpc>
                <a:spcPct val="90000"/>
              </a:lnSpc>
              <a:spcAft>
                <a:spcPts val="0"/>
              </a:spcAft>
              <a:buClr>
                <a:schemeClr val="tx1">
                  <a:shade val="95000"/>
                </a:schemeClr>
              </a:buClr>
              <a:buFont typeface="Wingdings 2"/>
              <a:buNone/>
              <a:defRPr/>
            </a:pPr>
            <a:r>
              <a:rPr lang="en-US" altLang="ko-KR" b="1" dirty="0" smtClean="0">
                <a:solidFill>
                  <a:schemeClr val="tx1"/>
                </a:solidFill>
                <a:ea typeface="굴림" charset="-127"/>
              </a:rPr>
              <a:t>		“</a:t>
            </a:r>
            <a:r>
              <a:rPr lang="en-US" altLang="ko-KR" sz="4000" b="1" dirty="0" smtClean="0">
                <a:solidFill>
                  <a:schemeClr val="tx1"/>
                </a:solidFill>
                <a:ea typeface="굴림" charset="-127"/>
              </a:rPr>
              <a:t>A problem is like a foundation of a building - the better it is designed the stronger the building will be.”</a:t>
            </a:r>
          </a:p>
          <a:p>
            <a:pPr marL="457200" indent="-457200" algn="l" eaLnBrk="1" fontAlgn="auto" hangingPunct="1">
              <a:lnSpc>
                <a:spcPct val="90000"/>
              </a:lnSpc>
              <a:spcAft>
                <a:spcPts val="0"/>
              </a:spcAft>
              <a:buClr>
                <a:schemeClr val="tx1">
                  <a:shade val="95000"/>
                </a:schemeClr>
              </a:buClr>
              <a:defRPr/>
            </a:pPr>
            <a:r>
              <a:rPr lang="en-US" altLang="ko-KR" sz="4000" b="1" dirty="0" smtClean="0">
                <a:solidFill>
                  <a:schemeClr val="tx1"/>
                </a:solidFill>
                <a:ea typeface="굴림" charset="-127"/>
              </a:rPr>
              <a:t> 	</a:t>
            </a:r>
          </a:p>
          <a:p>
            <a:pPr marL="457200" indent="-457200" algn="l" eaLnBrk="1" fontAlgn="auto" hangingPunct="1">
              <a:lnSpc>
                <a:spcPct val="90000"/>
              </a:lnSpc>
              <a:spcAft>
                <a:spcPts val="0"/>
              </a:spcAft>
              <a:buClr>
                <a:schemeClr val="tx1">
                  <a:shade val="95000"/>
                </a:schemeClr>
              </a:buClr>
              <a:defRPr/>
            </a:pPr>
            <a:r>
              <a:rPr lang="en-US" altLang="ko-KR" sz="4000" b="1" dirty="0" smtClean="0">
                <a:solidFill>
                  <a:schemeClr val="tx1"/>
                </a:solidFill>
                <a:ea typeface="굴림" charset="-127"/>
              </a:rPr>
              <a:t>	“Like a guidepost it tells how and where to move.” </a:t>
            </a:r>
          </a:p>
          <a:p>
            <a:pPr marL="457200" indent="-457200" algn="l" eaLnBrk="1" fontAlgn="auto" hangingPunct="1">
              <a:lnSpc>
                <a:spcPct val="90000"/>
              </a:lnSpc>
              <a:spcAft>
                <a:spcPts val="0"/>
              </a:spcAft>
              <a:buClr>
                <a:schemeClr val="tx1">
                  <a:shade val="95000"/>
                </a:schemeClr>
              </a:buClr>
              <a:buFontTx/>
              <a:buAutoNum type="arabicPeriod"/>
              <a:defRPr/>
            </a:pPr>
            <a:endParaRPr lang="en-US" altLang="ko-KR" b="1" dirty="0" smtClean="0">
              <a:solidFill>
                <a:schemeClr val="tx1"/>
              </a:solidFill>
              <a:ea typeface="굴림" charset="-127"/>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609600" y="228600"/>
            <a:ext cx="7772400" cy="609600"/>
          </a:xfrm>
        </p:spPr>
        <p:txBody>
          <a:bodyPr rtlCol="0">
            <a:noAutofit/>
          </a:bodyPr>
          <a:lstStyle/>
          <a:p>
            <a:pPr eaLnBrk="1" fontAlgn="auto" hangingPunct="1">
              <a:spcAft>
                <a:spcPts val="0"/>
              </a:spcAft>
              <a:defRPr/>
            </a:pPr>
            <a:r>
              <a:rPr lang="en-US" altLang="ko-KR" sz="4000" dirty="0" smtClean="0">
                <a:latin typeface="+mn-lt"/>
                <a:ea typeface="굴림" charset="-127"/>
              </a:rPr>
              <a:t>THE RESEARCH PROBLEM</a:t>
            </a:r>
            <a:endParaRPr lang="en-US" sz="4000" dirty="0" smtClean="0">
              <a:latin typeface="+mn-lt"/>
            </a:endParaRPr>
          </a:p>
        </p:txBody>
      </p:sp>
      <p:sp>
        <p:nvSpPr>
          <p:cNvPr id="17410" name="Footer Placeholder 4"/>
          <p:cNvSpPr>
            <a:spLocks noGrp="1"/>
          </p:cNvSpPr>
          <p:nvPr>
            <p:ph type="ftr" sz="quarter" idx="11"/>
          </p:nvPr>
        </p:nvSpPr>
        <p:spPr/>
        <p:txBody>
          <a:bodyPr/>
          <a:lstStyle/>
          <a:p>
            <a:pPr>
              <a:defRPr/>
            </a:pPr>
            <a:r>
              <a:rPr lang="en-US"/>
              <a:t>Shishir Subba, PhD/</a:t>
            </a:r>
          </a:p>
        </p:txBody>
      </p:sp>
      <p:sp>
        <p:nvSpPr>
          <p:cNvPr id="17412" name="Rectangle 3"/>
          <p:cNvSpPr>
            <a:spLocks noGrp="1" noChangeArrowheads="1"/>
          </p:cNvSpPr>
          <p:nvPr>
            <p:ph type="subTitle" idx="1"/>
          </p:nvPr>
        </p:nvSpPr>
        <p:spPr>
          <a:xfrm>
            <a:off x="1066800" y="1600200"/>
            <a:ext cx="7010400" cy="4572000"/>
          </a:xfrm>
        </p:spPr>
        <p:txBody>
          <a:bodyPr rtlCol="0">
            <a:normAutofit/>
          </a:bodyPr>
          <a:lstStyle/>
          <a:p>
            <a:pPr marL="457200" indent="-457200" algn="l" eaLnBrk="1" fontAlgn="auto" hangingPunct="1">
              <a:lnSpc>
                <a:spcPct val="90000"/>
              </a:lnSpc>
              <a:spcAft>
                <a:spcPts val="0"/>
              </a:spcAft>
              <a:buClr>
                <a:schemeClr val="tx1">
                  <a:shade val="95000"/>
                </a:schemeClr>
              </a:buClr>
              <a:buFont typeface="Wingdings 2"/>
              <a:buNone/>
              <a:defRPr/>
            </a:pPr>
            <a:r>
              <a:rPr lang="en-US" altLang="ko-KR" dirty="0" smtClean="0">
                <a:solidFill>
                  <a:schemeClr val="tx1"/>
                </a:solidFill>
                <a:ea typeface="굴림" charset="-127"/>
              </a:rPr>
              <a:t>	</a:t>
            </a:r>
          </a:p>
          <a:p>
            <a:pPr marL="457200" indent="-457200" algn="l" eaLnBrk="1" fontAlgn="auto" hangingPunct="1">
              <a:lnSpc>
                <a:spcPct val="90000"/>
              </a:lnSpc>
              <a:spcAft>
                <a:spcPts val="0"/>
              </a:spcAft>
              <a:buClr>
                <a:schemeClr val="tx1">
                  <a:shade val="95000"/>
                </a:schemeClr>
              </a:buClr>
              <a:buFontTx/>
              <a:buAutoNum type="arabicPeriod"/>
              <a:defRPr/>
            </a:pPr>
            <a:r>
              <a:rPr lang="en-US" altLang="ko-KR" sz="3600" dirty="0" smtClean="0">
                <a:solidFill>
                  <a:schemeClr val="tx1"/>
                </a:solidFill>
                <a:ea typeface="굴림" charset="-127"/>
              </a:rPr>
              <a:t>It tells why the research is significant and ‘worth doing’. </a:t>
            </a:r>
          </a:p>
          <a:p>
            <a:pPr marL="457200" indent="-457200" algn="l" eaLnBrk="1" fontAlgn="auto" hangingPunct="1">
              <a:lnSpc>
                <a:spcPct val="90000"/>
              </a:lnSpc>
              <a:spcAft>
                <a:spcPts val="0"/>
              </a:spcAft>
              <a:buClr>
                <a:schemeClr val="tx1">
                  <a:shade val="95000"/>
                </a:schemeClr>
              </a:buClr>
              <a:buFontTx/>
              <a:buAutoNum type="arabicPeriod"/>
              <a:defRPr/>
            </a:pPr>
            <a:endParaRPr lang="en-US" altLang="ko-KR" sz="3600" dirty="0" smtClean="0">
              <a:solidFill>
                <a:schemeClr val="tx1"/>
              </a:solidFill>
              <a:ea typeface="굴림" charset="-127"/>
            </a:endParaRPr>
          </a:p>
          <a:p>
            <a:pPr marL="457200" indent="-457200" algn="l" eaLnBrk="1" fontAlgn="auto" hangingPunct="1">
              <a:lnSpc>
                <a:spcPct val="90000"/>
              </a:lnSpc>
              <a:spcAft>
                <a:spcPts val="0"/>
              </a:spcAft>
              <a:buClr>
                <a:schemeClr val="tx1">
                  <a:shade val="95000"/>
                </a:schemeClr>
              </a:buClr>
              <a:buFontTx/>
              <a:buAutoNum type="arabicPeriod"/>
              <a:defRPr/>
            </a:pPr>
            <a:r>
              <a:rPr lang="en-US" altLang="ko-KR" sz="3600" dirty="0" smtClean="0">
                <a:solidFill>
                  <a:schemeClr val="tx1"/>
                </a:solidFill>
                <a:ea typeface="굴림" charset="-127"/>
              </a:rPr>
              <a:t>If not well stated, the quality of result suffers.</a:t>
            </a:r>
            <a:endParaRPr lang="en-US" sz="360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WHAT IS RESEARCH?</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	An activity of answering the question or solving the problem by using systematic procedure. </a:t>
            </a:r>
          </a:p>
          <a:p>
            <a:pPr>
              <a:buNone/>
            </a:pPr>
            <a:endParaRPr lang="en-US" dirty="0" smtClean="0"/>
          </a:p>
          <a:p>
            <a:pPr>
              <a:buNone/>
            </a:pPr>
            <a:r>
              <a:rPr lang="en-US" dirty="0" smtClean="0"/>
              <a:t>	An activity that usually leads to discovery of new knowledge or new understanding related to topic involved. </a:t>
            </a:r>
          </a:p>
          <a:p>
            <a:pPr>
              <a:buNone/>
            </a:pPr>
            <a:r>
              <a:rPr lang="en-US" dirty="0" smtClean="0"/>
              <a:t>	</a:t>
            </a:r>
          </a:p>
          <a:p>
            <a:pPr>
              <a:buNone/>
            </a:pPr>
            <a:r>
              <a:rPr lang="en-US" dirty="0" smtClean="0"/>
              <a:t>	An organized way of finding answer.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A PROBLEM EMERGES WHEN…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When there is gap in knowledge</a:t>
            </a:r>
            <a:r>
              <a:rPr lang="en-US" dirty="0" smtClean="0"/>
              <a:t> (e.g., does mentally sick abuse drug or drug abuser becomes mentally sick? Or both?</a:t>
            </a:r>
          </a:p>
          <a:p>
            <a:pPr marL="514350" indent="-514350">
              <a:buFont typeface="+mj-lt"/>
              <a:buAutoNum type="arabicPeriod"/>
            </a:pPr>
            <a:r>
              <a:rPr lang="en-US" b="1" dirty="0" smtClean="0"/>
              <a:t>When the result conflicts or contradict</a:t>
            </a:r>
            <a:r>
              <a:rPr lang="en-US" dirty="0" smtClean="0"/>
              <a:t> (e.g., alcohol and domestic violence)</a:t>
            </a:r>
          </a:p>
          <a:p>
            <a:pPr marL="514350" indent="-514350">
              <a:buFont typeface="+mj-lt"/>
              <a:buAutoNum type="arabicPeriod"/>
            </a:pPr>
            <a:r>
              <a:rPr lang="en-US" b="1" dirty="0" smtClean="0"/>
              <a:t>When there is no literatures </a:t>
            </a:r>
            <a:r>
              <a:rPr lang="en-US" dirty="0" smtClean="0"/>
              <a:t>(e.g., ‘The </a:t>
            </a:r>
            <a:r>
              <a:rPr lang="en-US" dirty="0" err="1" smtClean="0"/>
              <a:t>Newars</a:t>
            </a:r>
            <a:r>
              <a:rPr lang="en-US" dirty="0" smtClean="0"/>
              <a:t>’ by Prof. Dr. </a:t>
            </a:r>
            <a:r>
              <a:rPr lang="en-US" dirty="0" err="1" smtClean="0"/>
              <a:t>Gopal</a:t>
            </a:r>
            <a:r>
              <a:rPr lang="en-US" dirty="0" smtClean="0"/>
              <a:t> Singh Nepali)</a:t>
            </a:r>
            <a:endParaRPr lang="en-US" b="1" dirty="0" smtClean="0"/>
          </a:p>
          <a:p>
            <a:pPr marL="514350" indent="-514350">
              <a:buFont typeface="+mj-lt"/>
              <a:buAutoNum type="arabicPeriod"/>
            </a:pPr>
            <a:endParaRPr lang="en-US" b="1" dirty="0" smtClean="0"/>
          </a:p>
          <a:p>
            <a:pPr marL="514350" indent="-514350">
              <a:buFont typeface="+mj-lt"/>
              <a:buAutoNum type="arabi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good criteria of stating research problem?</a:t>
            </a:r>
            <a:endParaRPr lang="en-US" b="1" dirty="0"/>
          </a:p>
        </p:txBody>
      </p:sp>
      <p:sp>
        <p:nvSpPr>
          <p:cNvPr id="3" name="Content Placeholder 2"/>
          <p:cNvSpPr>
            <a:spLocks noGrp="1"/>
          </p:cNvSpPr>
          <p:nvPr>
            <p:ph idx="1"/>
          </p:nvPr>
        </p:nvSpPr>
        <p:spPr>
          <a:xfrm>
            <a:off x="457200" y="1676400"/>
            <a:ext cx="8229600" cy="4876800"/>
          </a:xfrm>
        </p:spPr>
        <p:txBody>
          <a:bodyPr/>
          <a:lstStyle/>
          <a:p>
            <a:pPr marL="514350" indent="-514350">
              <a:buFont typeface="+mj-lt"/>
              <a:buAutoNum type="arabicPeriod"/>
            </a:pPr>
            <a:r>
              <a:rPr lang="en-US" dirty="0" smtClean="0"/>
              <a:t>The Simple the best (To test the level of intelligence of ….)</a:t>
            </a:r>
          </a:p>
          <a:p>
            <a:pPr marL="514350" indent="-514350">
              <a:buFont typeface="+mj-lt"/>
              <a:buAutoNum type="arabicPeriod"/>
            </a:pPr>
            <a:r>
              <a:rPr lang="en-US" dirty="0" smtClean="0"/>
              <a:t>Understandable and complete (Socialization practices on Nepalese people)</a:t>
            </a:r>
          </a:p>
          <a:p>
            <a:pPr marL="514350" indent="-514350">
              <a:buFont typeface="+mj-lt"/>
              <a:buAutoNum type="arabicPeriod"/>
            </a:pPr>
            <a:r>
              <a:rPr lang="en-US" dirty="0" smtClean="0"/>
              <a:t>Clear-cut/not ambiguous (e.g., does smoking cause cancer? or ‘Good’ performance)</a:t>
            </a:r>
          </a:p>
          <a:p>
            <a:pPr marL="514350" indent="-514350">
              <a:buFont typeface="+mj-lt"/>
              <a:buAutoNum type="arabicPeriod"/>
            </a:pPr>
            <a:r>
              <a:rPr lang="en-US" dirty="0" smtClean="0"/>
              <a:t>Solvable (e.g., are all men mortal?)</a:t>
            </a:r>
          </a:p>
          <a:p>
            <a:pPr marL="514350" indent="-514350">
              <a:buFont typeface="+mj-lt"/>
              <a:buAutoNum type="arabicPeriod"/>
            </a:pPr>
            <a:r>
              <a:rPr lang="en-US" dirty="0" smtClean="0"/>
              <a:t>Variables included (e.g., see no. 3)</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5600"/>
            <a:ext cx="8229600" cy="1752600"/>
          </a:xfrm>
        </p:spPr>
        <p:txBody>
          <a:bodyPr rtlCol="0">
            <a:normAutofit/>
          </a:bodyPr>
          <a:lstStyle/>
          <a:p>
            <a:pPr algn="ctr" eaLnBrk="1" fontAlgn="auto" hangingPunct="1">
              <a:spcAft>
                <a:spcPts val="0"/>
              </a:spcAft>
              <a:buFont typeface="Wingdings 2" pitchFamily="18" charset="2"/>
              <a:buNone/>
              <a:defRPr/>
            </a:pPr>
            <a:r>
              <a:rPr lang="en-US" sz="3600" b="1" dirty="0" smtClean="0">
                <a:latin typeface="+mj-lt"/>
              </a:rPr>
              <a:t>WHAT IS HYPOTHESIS?</a:t>
            </a:r>
            <a:endParaRPr lang="en-US" sz="3600" b="1"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33400" y="762000"/>
            <a:ext cx="8229600" cy="5638800"/>
          </a:xfrm>
        </p:spPr>
        <p:txBody>
          <a:bodyPr rtlCol="0">
            <a:normAutofit/>
          </a:bodyPr>
          <a:lstStyle/>
          <a:p>
            <a:pPr eaLnBrk="1" fontAlgn="auto" hangingPunct="1">
              <a:spcAft>
                <a:spcPts val="0"/>
              </a:spcAft>
              <a:defRPr/>
            </a:pPr>
            <a:r>
              <a:rPr lang="en-US" dirty="0" smtClean="0"/>
              <a:t>A guess …tentative answer. </a:t>
            </a:r>
          </a:p>
          <a:p>
            <a:pPr eaLnBrk="1" fontAlgn="auto" hangingPunct="1">
              <a:spcAft>
                <a:spcPts val="0"/>
              </a:spcAft>
              <a:defRPr/>
            </a:pPr>
            <a:r>
              <a:rPr lang="en-US" dirty="0" smtClean="0"/>
              <a:t>A predictive statement</a:t>
            </a:r>
          </a:p>
          <a:p>
            <a:pPr eaLnBrk="1" fontAlgn="auto" hangingPunct="1">
              <a:spcAft>
                <a:spcPts val="0"/>
              </a:spcAft>
              <a:defRPr/>
            </a:pPr>
            <a:r>
              <a:rPr lang="en-US" dirty="0" smtClean="0"/>
              <a:t>Testable</a:t>
            </a:r>
          </a:p>
          <a:p>
            <a:pPr eaLnBrk="1" fontAlgn="auto" hangingPunct="1">
              <a:spcAft>
                <a:spcPts val="0"/>
              </a:spcAft>
              <a:defRPr/>
            </a:pPr>
            <a:r>
              <a:rPr lang="en-US" dirty="0" smtClean="0"/>
              <a:t>Composed of Variables</a:t>
            </a:r>
          </a:p>
          <a:p>
            <a:pPr eaLnBrk="1" fontAlgn="auto" hangingPunct="1">
              <a:spcAft>
                <a:spcPts val="0"/>
              </a:spcAft>
              <a:defRPr/>
            </a:pPr>
            <a:r>
              <a:rPr lang="en-US" dirty="0" smtClean="0"/>
              <a:t>Clarity (functional definition) in variables is must</a:t>
            </a:r>
          </a:p>
          <a:p>
            <a:pPr eaLnBrk="1" fontAlgn="auto" hangingPunct="1">
              <a:spcAft>
                <a:spcPts val="0"/>
              </a:spcAft>
              <a:buNone/>
              <a:defRPr/>
            </a:pPr>
            <a:r>
              <a:rPr lang="en-US" dirty="0" smtClean="0"/>
              <a:t>e.g., IV, </a:t>
            </a:r>
            <a:r>
              <a:rPr lang="en-US" dirty="0" err="1" smtClean="0"/>
              <a:t>DV</a:t>
            </a:r>
            <a:r>
              <a:rPr lang="en-US" dirty="0" smtClean="0"/>
              <a:t>, RV….etc.</a:t>
            </a:r>
          </a:p>
          <a:p>
            <a:pPr eaLnBrk="1" fontAlgn="auto" hangingPunct="1">
              <a:spcAft>
                <a:spcPts val="0"/>
              </a:spcAft>
              <a:buNone/>
              <a:defRPr/>
            </a:pPr>
            <a:r>
              <a:rPr lang="en-US" dirty="0" smtClean="0"/>
              <a:t>				</a:t>
            </a:r>
            <a:r>
              <a:rPr lang="en-US" u="sng" dirty="0" smtClean="0">
                <a:solidFill>
                  <a:srgbClr val="FF0000"/>
                </a:solidFill>
              </a:rPr>
              <a:t>Smoking</a:t>
            </a:r>
            <a:r>
              <a:rPr lang="en-US" dirty="0" smtClean="0"/>
              <a:t> causes </a:t>
            </a:r>
            <a:r>
              <a:rPr lang="en-US" u="sng" dirty="0" smtClean="0">
                <a:solidFill>
                  <a:srgbClr val="FF0000"/>
                </a:solidFill>
              </a:rPr>
              <a:t>cancer</a:t>
            </a:r>
          </a:p>
          <a:p>
            <a:pPr eaLnBrk="1" fontAlgn="auto" hangingPunct="1">
              <a:spcAft>
                <a:spcPts val="0"/>
              </a:spcAft>
              <a:buNone/>
              <a:defRPr/>
            </a:pPr>
            <a:r>
              <a:rPr lang="en-US" dirty="0" smtClean="0"/>
              <a:t>					</a:t>
            </a:r>
          </a:p>
        </p:txBody>
      </p:sp>
      <p:cxnSp>
        <p:nvCxnSpPr>
          <p:cNvPr id="4" name="Straight Arrow Connector 3"/>
          <p:cNvCxnSpPr/>
          <p:nvPr/>
        </p:nvCxnSpPr>
        <p:spPr>
          <a:xfrm flipH="1">
            <a:off x="3581400" y="5181600"/>
            <a:ext cx="304800" cy="457200"/>
          </a:xfrm>
          <a:prstGeom prst="straightConnector1">
            <a:avLst/>
          </a:prstGeom>
          <a:ln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19800" y="5029200"/>
            <a:ext cx="228600" cy="609600"/>
          </a:xfrm>
          <a:prstGeom prst="straightConnector1">
            <a:avLst/>
          </a:prstGeom>
          <a:ln cmpd="sng">
            <a:solidFill>
              <a:schemeClr val="tx1"/>
            </a:solidFill>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5638800"/>
            <a:ext cx="2743200" cy="830997"/>
          </a:xfrm>
          <a:prstGeom prst="rect">
            <a:avLst/>
          </a:prstGeom>
          <a:noFill/>
        </p:spPr>
        <p:txBody>
          <a:bodyPr wrap="square" rtlCol="0">
            <a:spAutoFit/>
          </a:bodyPr>
          <a:lstStyle/>
          <a:p>
            <a:pPr algn="ctr"/>
            <a:r>
              <a:rPr lang="en-US" sz="2400" dirty="0" err="1" smtClean="0"/>
              <a:t>Independet</a:t>
            </a:r>
            <a:r>
              <a:rPr lang="en-US" sz="2400" dirty="0" smtClean="0"/>
              <a:t> variable</a:t>
            </a:r>
            <a:endParaRPr lang="en-US" sz="2400" dirty="0"/>
          </a:p>
        </p:txBody>
      </p:sp>
      <p:sp>
        <p:nvSpPr>
          <p:cNvPr id="13" name="TextBox 12"/>
          <p:cNvSpPr txBox="1"/>
          <p:nvPr/>
        </p:nvSpPr>
        <p:spPr>
          <a:xfrm>
            <a:off x="5105400" y="5638800"/>
            <a:ext cx="2743200" cy="830997"/>
          </a:xfrm>
          <a:prstGeom prst="rect">
            <a:avLst/>
          </a:prstGeom>
          <a:noFill/>
        </p:spPr>
        <p:txBody>
          <a:bodyPr wrap="square" rtlCol="0">
            <a:spAutoFit/>
          </a:bodyPr>
          <a:lstStyle/>
          <a:p>
            <a:pPr algn="ctr"/>
            <a:r>
              <a:rPr lang="en-US" sz="2400" dirty="0" smtClean="0"/>
              <a:t>Dependent variable</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676400" y="2057400"/>
            <a:ext cx="5410200" cy="1981200"/>
          </a:xfrm>
        </p:spPr>
        <p:txBody>
          <a:bodyPr/>
          <a:lstStyle/>
          <a:p>
            <a:pPr algn="ctr" eaLnBrk="1" hangingPunct="1">
              <a:buFont typeface="Wingdings 2" pitchFamily="18" charset="2"/>
              <a:buNone/>
            </a:pPr>
            <a:r>
              <a:rPr lang="en-US" sz="4800" smtClean="0">
                <a:latin typeface="Stencil" pitchFamily="82" charset="0"/>
              </a:rPr>
              <a:t>OBJECTIVES OF THE STUDY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68362"/>
          </a:xfrm>
        </p:spPr>
        <p:txBody>
          <a:bodyPr/>
          <a:lstStyle/>
          <a:p>
            <a:pPr eaLnBrk="1" hangingPunct="1"/>
            <a:r>
              <a:rPr lang="en-US" smtClean="0"/>
              <a:t>What is research objective?</a:t>
            </a:r>
          </a:p>
        </p:txBody>
      </p:sp>
      <p:sp>
        <p:nvSpPr>
          <p:cNvPr id="27651" name="Content Placeholder 2"/>
          <p:cNvSpPr>
            <a:spLocks noGrp="1"/>
          </p:cNvSpPr>
          <p:nvPr>
            <p:ph idx="1"/>
          </p:nvPr>
        </p:nvSpPr>
        <p:spPr>
          <a:xfrm>
            <a:off x="457200" y="1600200"/>
            <a:ext cx="8229600" cy="4572000"/>
          </a:xfrm>
        </p:spPr>
        <p:txBody>
          <a:bodyPr rtlCol="0">
            <a:normAutofit/>
          </a:bodyPr>
          <a:lstStyle/>
          <a:p>
            <a:pPr marL="688975" indent="-688975" eaLnBrk="1" fontAlgn="auto" hangingPunct="1">
              <a:spcAft>
                <a:spcPts val="0"/>
              </a:spcAft>
              <a:buFont typeface="+mj-lt"/>
              <a:buAutoNum type="arabicPeriod"/>
              <a:defRPr/>
            </a:pPr>
            <a:r>
              <a:rPr lang="en-US" altLang="ko-KR" dirty="0" smtClean="0">
                <a:latin typeface="Arial" charset="0"/>
                <a:ea typeface="굴림" pitchFamily="34" charset="-127"/>
                <a:cs typeface="Arial" charset="0"/>
              </a:rPr>
              <a:t>Objectives are goals set to achieve</a:t>
            </a:r>
          </a:p>
          <a:p>
            <a:pPr marL="688975" indent="-688975" eaLnBrk="1" fontAlgn="auto" hangingPunct="1">
              <a:spcAft>
                <a:spcPts val="0"/>
              </a:spcAft>
              <a:buFont typeface="+mj-lt"/>
              <a:buAutoNum type="arabicPeriod"/>
              <a:defRPr/>
            </a:pPr>
            <a:r>
              <a:rPr lang="en-US" altLang="ko-KR" dirty="0" smtClean="0">
                <a:latin typeface="Arial" charset="0"/>
                <a:ea typeface="굴림" pitchFamily="34" charset="-127"/>
                <a:cs typeface="Arial" charset="0"/>
              </a:rPr>
              <a:t>Tells readers what and how researcher attempting to achieve by research</a:t>
            </a:r>
          </a:p>
          <a:p>
            <a:pPr marL="688975" indent="-688975" eaLnBrk="1" fontAlgn="auto" hangingPunct="1">
              <a:spcAft>
                <a:spcPts val="0"/>
              </a:spcAft>
              <a:buFont typeface="+mj-lt"/>
              <a:buAutoNum type="arabicPeriod"/>
              <a:defRPr/>
            </a:pPr>
            <a:r>
              <a:rPr lang="en-US" altLang="ko-KR" dirty="0" smtClean="0">
                <a:latin typeface="Arial" charset="0"/>
                <a:ea typeface="굴림" pitchFamily="34" charset="-127"/>
                <a:cs typeface="Arial" charset="0"/>
              </a:rPr>
              <a:t>What critical factors are included</a:t>
            </a:r>
          </a:p>
          <a:p>
            <a:pPr marL="688975" indent="-688975" eaLnBrk="1" fontAlgn="auto" hangingPunct="1">
              <a:spcAft>
                <a:spcPts val="0"/>
              </a:spcAft>
              <a:buFont typeface="+mj-lt"/>
              <a:buAutoNum type="arabicPeriod"/>
              <a:defRPr/>
            </a:pPr>
            <a:r>
              <a:rPr lang="en-US" altLang="ko-KR" dirty="0" smtClean="0">
                <a:latin typeface="Arial" charset="0"/>
                <a:ea typeface="굴림" pitchFamily="34" charset="-127"/>
                <a:cs typeface="Arial" charset="0"/>
              </a:rPr>
              <a:t>The clear the objectives the clear the goal</a:t>
            </a:r>
          </a:p>
          <a:p>
            <a:pPr marL="688975" indent="-688975" eaLnBrk="1" fontAlgn="auto" hangingPunct="1">
              <a:spcAft>
                <a:spcPts val="0"/>
              </a:spcAft>
              <a:buFont typeface="+mj-lt"/>
              <a:buAutoNum type="arabicPeriod"/>
              <a:defRPr/>
            </a:pPr>
            <a:r>
              <a:rPr lang="en-US" altLang="ko-KR" dirty="0" smtClean="0">
                <a:latin typeface="Arial" charset="0"/>
                <a:ea typeface="굴림" pitchFamily="34" charset="-127"/>
                <a:cs typeface="Arial" charset="0"/>
              </a:rPr>
              <a:t>In descriptive and explanatory studies objectives are important to state. </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09600" y="228601"/>
            <a:ext cx="7772400" cy="841375"/>
          </a:xfrm>
        </p:spPr>
        <p:txBody>
          <a:bodyPr/>
          <a:lstStyle/>
          <a:p>
            <a:pPr eaLnBrk="1" hangingPunct="1"/>
            <a:r>
              <a:rPr lang="en-US" altLang="ko-KR" sz="3600" smtClean="0">
                <a:latin typeface="Comic Sans MS" pitchFamily="66" charset="0"/>
                <a:ea typeface="굴림" pitchFamily="34" charset="-127"/>
              </a:rPr>
              <a:t>How Objectives are stated?</a:t>
            </a:r>
            <a:endParaRPr lang="en-US" sz="3600" smtClean="0">
              <a:latin typeface="Comic Sans MS" pitchFamily="66" charset="0"/>
            </a:endParaRPr>
          </a:p>
        </p:txBody>
      </p:sp>
      <p:sp>
        <p:nvSpPr>
          <p:cNvPr id="24578" name="Footer Placeholder 4"/>
          <p:cNvSpPr>
            <a:spLocks noGrp="1"/>
          </p:cNvSpPr>
          <p:nvPr>
            <p:ph type="ftr" sz="quarter" idx="11"/>
          </p:nvPr>
        </p:nvSpPr>
        <p:spPr/>
        <p:txBody>
          <a:bodyPr/>
          <a:lstStyle/>
          <a:p>
            <a:pPr>
              <a:defRPr/>
            </a:pPr>
            <a:r>
              <a:rPr lang="en-US"/>
              <a:t>Shishir Subba, PhD/</a:t>
            </a:r>
          </a:p>
        </p:txBody>
      </p:sp>
      <p:sp>
        <p:nvSpPr>
          <p:cNvPr id="24580" name="Rectangle 3"/>
          <p:cNvSpPr>
            <a:spLocks noGrp="1" noChangeArrowheads="1"/>
          </p:cNvSpPr>
          <p:nvPr>
            <p:ph type="subTitle" idx="1"/>
          </p:nvPr>
        </p:nvSpPr>
        <p:spPr>
          <a:xfrm>
            <a:off x="304800" y="1371600"/>
            <a:ext cx="3810000" cy="4953000"/>
          </a:xfrm>
        </p:spPr>
        <p:txBody>
          <a:bodyPr rtlCol="0">
            <a:normAutofit fontScale="85000" lnSpcReduction="10000"/>
          </a:bodyPr>
          <a:lstStyle/>
          <a:p>
            <a:pPr marL="457200" indent="-457200" eaLnBrk="1" fontAlgn="auto" hangingPunct="1">
              <a:lnSpc>
                <a:spcPct val="80000"/>
              </a:lnSpc>
              <a:spcAft>
                <a:spcPts val="0"/>
              </a:spcAft>
              <a:buClr>
                <a:schemeClr val="tx1">
                  <a:shade val="95000"/>
                </a:schemeClr>
              </a:buClr>
              <a:buFont typeface="Wingdings 2"/>
              <a:buNone/>
              <a:defRPr/>
            </a:pPr>
            <a:r>
              <a:rPr lang="en-US" altLang="ko-KR" b="1" dirty="0" smtClean="0">
                <a:solidFill>
                  <a:schemeClr val="tx1"/>
                </a:solidFill>
                <a:ea typeface="굴림" charset="-127"/>
              </a:rPr>
              <a:t>	</a:t>
            </a:r>
          </a:p>
          <a:p>
            <a:pPr marL="457200" indent="-457200" algn="l" eaLnBrk="1" fontAlgn="auto" hangingPunct="1">
              <a:lnSpc>
                <a:spcPct val="80000"/>
              </a:lnSpc>
              <a:spcAft>
                <a:spcPts val="0"/>
              </a:spcAft>
              <a:buClr>
                <a:schemeClr val="tx1">
                  <a:shade val="95000"/>
                </a:schemeClr>
              </a:buClr>
              <a:buFontTx/>
              <a:buAutoNum type="arabicPeriod"/>
              <a:defRPr/>
            </a:pPr>
            <a:r>
              <a:rPr lang="en-US" altLang="ko-KR" b="1" dirty="0" smtClean="0">
                <a:solidFill>
                  <a:schemeClr val="tx1"/>
                </a:solidFill>
                <a:ea typeface="굴림" charset="-127"/>
              </a:rPr>
              <a:t>There are main objective and sub-objectives. </a:t>
            </a:r>
          </a:p>
          <a:p>
            <a:pPr marL="457200" indent="-457200" algn="l" eaLnBrk="1" fontAlgn="auto" hangingPunct="1">
              <a:lnSpc>
                <a:spcPct val="80000"/>
              </a:lnSpc>
              <a:spcAft>
                <a:spcPts val="0"/>
              </a:spcAft>
              <a:buClr>
                <a:schemeClr val="tx1">
                  <a:shade val="95000"/>
                </a:schemeClr>
              </a:buClr>
              <a:buFontTx/>
              <a:buAutoNum type="arabicPeriod"/>
              <a:defRPr/>
            </a:pPr>
            <a:endParaRPr lang="en-US" altLang="ko-KR" b="1" dirty="0" smtClean="0">
              <a:solidFill>
                <a:schemeClr val="tx1"/>
              </a:solidFill>
              <a:ea typeface="굴림" charset="-127"/>
            </a:endParaRPr>
          </a:p>
          <a:p>
            <a:pPr marL="457200" indent="-457200" algn="l" eaLnBrk="1" fontAlgn="auto" hangingPunct="1">
              <a:lnSpc>
                <a:spcPct val="80000"/>
              </a:lnSpc>
              <a:spcAft>
                <a:spcPts val="0"/>
              </a:spcAft>
              <a:buClr>
                <a:schemeClr val="tx1">
                  <a:shade val="95000"/>
                </a:schemeClr>
              </a:buClr>
              <a:buFontTx/>
              <a:buAutoNum type="arabicPeriod"/>
              <a:defRPr/>
            </a:pPr>
            <a:r>
              <a:rPr lang="en-US" altLang="ko-KR" b="1" dirty="0" smtClean="0">
                <a:solidFill>
                  <a:schemeClr val="tx1"/>
                </a:solidFill>
                <a:ea typeface="굴림" charset="-127"/>
              </a:rPr>
              <a:t>Main objective is an overall statement of the thrust of the study while specific objectives are the specific aspects of the topic that the researcher wants to investigate within the main framework of the study. </a:t>
            </a:r>
          </a:p>
          <a:p>
            <a:pPr marL="457200" indent="-457200" algn="l" eaLnBrk="1" fontAlgn="auto" hangingPunct="1">
              <a:lnSpc>
                <a:spcPct val="80000"/>
              </a:lnSpc>
              <a:spcAft>
                <a:spcPts val="0"/>
              </a:spcAft>
              <a:buClr>
                <a:schemeClr val="tx1">
                  <a:shade val="95000"/>
                </a:schemeClr>
              </a:buClr>
              <a:buFontTx/>
              <a:buAutoNum type="arabicPeriod"/>
              <a:defRPr/>
            </a:pPr>
            <a:endParaRPr lang="en-US" altLang="ko-KR" b="1" dirty="0" smtClean="0">
              <a:solidFill>
                <a:schemeClr val="tx1"/>
              </a:solidFill>
              <a:ea typeface="굴림" charset="-127"/>
            </a:endParaRPr>
          </a:p>
        </p:txBody>
      </p:sp>
      <p:pic>
        <p:nvPicPr>
          <p:cNvPr id="1026" name="Picture 2"/>
          <p:cNvPicPr>
            <a:picLocks noChangeAspect="1" noChangeArrowheads="1"/>
          </p:cNvPicPr>
          <p:nvPr/>
        </p:nvPicPr>
        <p:blipFill>
          <a:blip r:embed="rId2" cstate="print"/>
          <a:srcRect/>
          <a:stretch>
            <a:fillRect/>
          </a:stretch>
        </p:blipFill>
        <p:spPr bwMode="auto">
          <a:xfrm>
            <a:off x="4238277" y="1905000"/>
            <a:ext cx="4905723"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09600" y="228601"/>
            <a:ext cx="7772400" cy="841375"/>
          </a:xfrm>
        </p:spPr>
        <p:txBody>
          <a:bodyPr/>
          <a:lstStyle/>
          <a:p>
            <a:pPr eaLnBrk="1" hangingPunct="1"/>
            <a:r>
              <a:rPr lang="en-US" smtClean="0">
                <a:latin typeface="Comic Sans MS" pitchFamily="66" charset="0"/>
              </a:rPr>
              <a:t>Points to remember</a:t>
            </a:r>
          </a:p>
        </p:txBody>
      </p:sp>
      <p:sp>
        <p:nvSpPr>
          <p:cNvPr id="24578" name="Footer Placeholder 4"/>
          <p:cNvSpPr>
            <a:spLocks noGrp="1"/>
          </p:cNvSpPr>
          <p:nvPr>
            <p:ph type="ftr" sz="quarter" idx="11"/>
          </p:nvPr>
        </p:nvSpPr>
        <p:spPr/>
        <p:txBody>
          <a:bodyPr/>
          <a:lstStyle/>
          <a:p>
            <a:pPr>
              <a:defRPr/>
            </a:pPr>
            <a:r>
              <a:rPr lang="en-US"/>
              <a:t>Shishir Subba, PhD/</a:t>
            </a:r>
          </a:p>
        </p:txBody>
      </p:sp>
      <p:sp>
        <p:nvSpPr>
          <p:cNvPr id="34820" name="Rectangle 3"/>
          <p:cNvSpPr>
            <a:spLocks noGrp="1" noChangeArrowheads="1"/>
          </p:cNvSpPr>
          <p:nvPr>
            <p:ph type="subTitle" idx="1"/>
          </p:nvPr>
        </p:nvSpPr>
        <p:spPr>
          <a:xfrm>
            <a:off x="533400" y="1447800"/>
            <a:ext cx="8382000" cy="4648200"/>
          </a:xfrm>
        </p:spPr>
        <p:txBody>
          <a:bodyPr rtlCol="0">
            <a:normAutofit/>
          </a:bodyPr>
          <a:lstStyle/>
          <a:p>
            <a:pPr marL="457200" indent="-457200" algn="l" eaLnBrk="1" fontAlgn="auto" hangingPunct="1">
              <a:lnSpc>
                <a:spcPct val="80000"/>
              </a:lnSpc>
              <a:spcAft>
                <a:spcPts val="0"/>
              </a:spcAft>
              <a:defRPr/>
            </a:pPr>
            <a:endParaRPr lang="en-US" altLang="ko-KR" sz="2800" b="1" dirty="0" smtClean="0">
              <a:solidFill>
                <a:schemeClr val="tx1"/>
              </a:solidFill>
              <a:ea typeface="굴림"/>
              <a:cs typeface="굴림"/>
            </a:endParaRPr>
          </a:p>
          <a:p>
            <a:pPr marL="457200" indent="-457200" algn="l" eaLnBrk="1" fontAlgn="auto" hangingPunct="1">
              <a:lnSpc>
                <a:spcPct val="80000"/>
              </a:lnSpc>
              <a:spcAft>
                <a:spcPts val="0"/>
              </a:spcAft>
              <a:defRPr/>
            </a:pPr>
            <a:r>
              <a:rPr lang="en-US" altLang="ko-KR" sz="2800" b="1" dirty="0" smtClean="0">
                <a:solidFill>
                  <a:schemeClr val="tx1"/>
                </a:solidFill>
                <a:ea typeface="굴림"/>
                <a:cs typeface="굴림"/>
              </a:rPr>
              <a:t>	Objective helps to identify </a:t>
            </a:r>
          </a:p>
          <a:p>
            <a:pPr marL="457200" indent="-457200" algn="l" eaLnBrk="1" fontAlgn="auto" hangingPunct="1">
              <a:lnSpc>
                <a:spcPct val="80000"/>
              </a:lnSpc>
              <a:spcAft>
                <a:spcPts val="0"/>
              </a:spcAft>
              <a:defRPr/>
            </a:pPr>
            <a:endParaRPr lang="en-US" altLang="ko-KR" sz="2800" b="1" dirty="0" smtClean="0">
              <a:solidFill>
                <a:schemeClr val="tx1"/>
              </a:solidFill>
              <a:ea typeface="굴림"/>
              <a:cs typeface="굴림"/>
            </a:endParaRPr>
          </a:p>
          <a:p>
            <a:pPr marL="514350" indent="-514350" algn="l" eaLnBrk="1" fontAlgn="auto" hangingPunct="1">
              <a:lnSpc>
                <a:spcPct val="80000"/>
              </a:lnSpc>
              <a:spcAft>
                <a:spcPts val="0"/>
              </a:spcAft>
              <a:buFont typeface="+mj-lt"/>
              <a:buAutoNum type="arabicPeriod"/>
              <a:defRPr/>
            </a:pPr>
            <a:r>
              <a:rPr lang="en-US" altLang="ko-KR" sz="2800" b="1" dirty="0" smtClean="0">
                <a:solidFill>
                  <a:schemeClr val="tx1"/>
                </a:solidFill>
                <a:ea typeface="굴림"/>
                <a:cs typeface="굴림"/>
              </a:rPr>
              <a:t>THE KEY STUDY VARIABLES (FACTORS)</a:t>
            </a:r>
          </a:p>
          <a:p>
            <a:pPr marL="514350" indent="-514350" algn="l" eaLnBrk="1" fontAlgn="auto" hangingPunct="1">
              <a:lnSpc>
                <a:spcPct val="80000"/>
              </a:lnSpc>
              <a:spcAft>
                <a:spcPts val="0"/>
              </a:spcAft>
              <a:buFont typeface="+mj-lt"/>
              <a:buAutoNum type="arabicPeriod"/>
              <a:defRPr/>
            </a:pPr>
            <a:endParaRPr lang="en-US" altLang="ko-KR" sz="2800" b="1" dirty="0" smtClean="0">
              <a:solidFill>
                <a:schemeClr val="tx1"/>
              </a:solidFill>
              <a:ea typeface="굴림"/>
              <a:cs typeface="굴림"/>
            </a:endParaRPr>
          </a:p>
          <a:p>
            <a:pPr marL="514350" indent="-514350" algn="l" eaLnBrk="1" fontAlgn="auto" hangingPunct="1">
              <a:lnSpc>
                <a:spcPct val="80000"/>
              </a:lnSpc>
              <a:spcAft>
                <a:spcPts val="0"/>
              </a:spcAft>
              <a:buFont typeface="+mj-lt"/>
              <a:buAutoNum type="arabicPeriod"/>
              <a:defRPr/>
            </a:pPr>
            <a:r>
              <a:rPr lang="en-US" altLang="ko-KR" sz="2800" b="1" dirty="0" smtClean="0">
                <a:solidFill>
                  <a:schemeClr val="tx1"/>
                </a:solidFill>
                <a:ea typeface="굴림"/>
                <a:cs typeface="굴림"/>
              </a:rPr>
              <a:t>THEIR POSSIBLE INTERRELATIONSHIPS. </a:t>
            </a:r>
          </a:p>
          <a:p>
            <a:pPr marL="514350" indent="-514350" algn="l" eaLnBrk="1" fontAlgn="auto" hangingPunct="1">
              <a:lnSpc>
                <a:spcPct val="80000"/>
              </a:lnSpc>
              <a:spcAft>
                <a:spcPts val="0"/>
              </a:spcAft>
              <a:buFont typeface="+mj-lt"/>
              <a:buAutoNum type="arabicPeriod"/>
              <a:defRPr/>
            </a:pPr>
            <a:endParaRPr lang="en-US" altLang="ko-KR" sz="2800" b="1" dirty="0" smtClean="0">
              <a:solidFill>
                <a:schemeClr val="tx1"/>
              </a:solidFill>
              <a:ea typeface="굴림"/>
              <a:cs typeface="굴림"/>
            </a:endParaRPr>
          </a:p>
          <a:p>
            <a:pPr marL="514350" indent="-514350" algn="l" eaLnBrk="1" fontAlgn="auto" hangingPunct="1">
              <a:lnSpc>
                <a:spcPct val="80000"/>
              </a:lnSpc>
              <a:spcAft>
                <a:spcPts val="0"/>
              </a:spcAft>
              <a:buFont typeface="+mj-lt"/>
              <a:buAutoNum type="arabicPeriod"/>
              <a:defRPr/>
            </a:pPr>
            <a:r>
              <a:rPr lang="en-US" sz="2800" b="1" dirty="0" smtClean="0">
                <a:solidFill>
                  <a:schemeClr val="tx1"/>
                </a:solidFill>
                <a:ea typeface="굴림"/>
              </a:rPr>
              <a:t>IT IS IMPORTANT TO REVIEW THE LITERATURE TO PRECISELY IDENTIFY THE CRITICAL FACTORS OR VARIABLES RELATED TO THE STUDY.</a:t>
            </a:r>
            <a:endParaRPr lang="en-US" sz="2800" b="1"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endParaRPr lang="en-US" dirty="0"/>
          </a:p>
        </p:txBody>
      </p:sp>
      <p:sp>
        <p:nvSpPr>
          <p:cNvPr id="3" name="Content Placeholder 2"/>
          <p:cNvSpPr>
            <a:spLocks noGrp="1"/>
          </p:cNvSpPr>
          <p:nvPr>
            <p:ph idx="1"/>
          </p:nvPr>
        </p:nvSpPr>
        <p:spPr>
          <a:xfrm>
            <a:off x="457200" y="990600"/>
            <a:ext cx="3581400" cy="5333999"/>
          </a:xfrm>
        </p:spPr>
        <p:txBody>
          <a:bodyPr/>
          <a:lstStyle/>
          <a:p>
            <a:pPr marL="514350" indent="-514350">
              <a:buFont typeface="+mj-lt"/>
              <a:buAutoNum type="arabicPeriod"/>
            </a:pPr>
            <a:r>
              <a:rPr lang="en-US" sz="2800" dirty="0" smtClean="0"/>
              <a:t>Who commits more suicide in terms of age?</a:t>
            </a:r>
          </a:p>
          <a:p>
            <a:pPr marL="514350" indent="-514350">
              <a:buFont typeface="+mj-lt"/>
              <a:buAutoNum type="arabicPeriod"/>
            </a:pPr>
            <a:r>
              <a:rPr lang="en-US" sz="2800" dirty="0" smtClean="0"/>
              <a:t>Who commits more suicide in terms of sex?</a:t>
            </a:r>
          </a:p>
          <a:p>
            <a:pPr marL="514350" indent="-514350">
              <a:buFont typeface="+mj-lt"/>
              <a:buAutoNum type="arabicPeriod"/>
            </a:pPr>
            <a:r>
              <a:rPr lang="en-US" sz="2800" dirty="0" smtClean="0"/>
              <a:t>What major methods are used to commit suicide?</a:t>
            </a:r>
          </a:p>
          <a:p>
            <a:pPr marL="0" indent="0">
              <a:buNone/>
            </a:pPr>
            <a:r>
              <a:rPr lang="en-US" sz="2800" dirty="0" smtClean="0"/>
              <a:t>WHO IS THE VULNERABLE GROUP?</a:t>
            </a:r>
            <a:endParaRPr lang="en-US" sz="2800" dirty="0"/>
          </a:p>
        </p:txBody>
      </p:sp>
      <p:pic>
        <p:nvPicPr>
          <p:cNvPr id="2050" name="Picture 2" descr="H:\Research Method 2014 for RM\Capture2.PNG"/>
          <p:cNvPicPr>
            <a:picLocks noChangeAspect="1" noChangeArrowheads="1"/>
          </p:cNvPicPr>
          <p:nvPr/>
        </p:nvPicPr>
        <p:blipFill>
          <a:blip r:embed="rId2" cstate="print"/>
          <a:srcRect/>
          <a:stretch>
            <a:fillRect/>
          </a:stretch>
        </p:blipFill>
        <p:spPr bwMode="auto">
          <a:xfrm>
            <a:off x="4038600" y="1066800"/>
            <a:ext cx="4800600" cy="3962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a:xfrm>
            <a:off x="457200" y="1600200"/>
            <a:ext cx="8229600" cy="2667000"/>
          </a:xfrm>
        </p:spPr>
        <p:txBody>
          <a:bodyPr rtlCol="0">
            <a:normAutofit fontScale="92500" lnSpcReduction="10000"/>
          </a:bodyPr>
          <a:lstStyle/>
          <a:p>
            <a:pPr eaLnBrk="1" fontAlgn="auto" hangingPunct="1">
              <a:spcAft>
                <a:spcPts val="0"/>
              </a:spcAft>
              <a:buFont typeface="Wingdings 2" pitchFamily="18" charset="2"/>
              <a:buNone/>
              <a:defRPr/>
            </a:pPr>
            <a:endParaRPr lang="en-US" b="1" dirty="0" smtClean="0"/>
          </a:p>
          <a:p>
            <a:pPr eaLnBrk="1" fontAlgn="auto" hangingPunct="1">
              <a:spcAft>
                <a:spcPts val="0"/>
              </a:spcAft>
              <a:buFont typeface="Wingdings 2" pitchFamily="18" charset="2"/>
              <a:buNone/>
              <a:defRPr/>
            </a:pPr>
            <a:endParaRPr lang="en-US" b="1" dirty="0" smtClean="0"/>
          </a:p>
          <a:p>
            <a:pPr algn="ctr" eaLnBrk="1" fontAlgn="auto" hangingPunct="1">
              <a:spcAft>
                <a:spcPts val="0"/>
              </a:spcAft>
              <a:buFont typeface="Wingdings 2" pitchFamily="18" charset="2"/>
              <a:buNone/>
              <a:defRPr/>
            </a:pPr>
            <a:r>
              <a:rPr lang="en-US" b="1" dirty="0" smtClean="0">
                <a:latin typeface="+mj-lt"/>
              </a:rPr>
              <a:t>OPERATIONAL DEFINITION </a:t>
            </a:r>
          </a:p>
          <a:p>
            <a:pPr algn="ctr" eaLnBrk="1" fontAlgn="auto" hangingPunct="1">
              <a:spcAft>
                <a:spcPts val="0"/>
              </a:spcAft>
              <a:buFont typeface="Wingdings 2" pitchFamily="18" charset="2"/>
              <a:buNone/>
              <a:defRPr/>
            </a:pPr>
            <a:r>
              <a:rPr lang="en-US" b="1" dirty="0" smtClean="0">
                <a:latin typeface="+mj-lt"/>
              </a:rPr>
              <a:t>OF </a:t>
            </a:r>
          </a:p>
          <a:p>
            <a:pPr algn="ctr" eaLnBrk="1" fontAlgn="auto" hangingPunct="1">
              <a:spcAft>
                <a:spcPts val="0"/>
              </a:spcAft>
              <a:buFont typeface="Wingdings 2" pitchFamily="18" charset="2"/>
              <a:buNone/>
              <a:defRPr/>
            </a:pPr>
            <a:r>
              <a:rPr lang="en-US" b="1" dirty="0" smtClean="0">
                <a:latin typeface="+mj-lt"/>
              </a:rPr>
              <a:t>KEY TERMS</a:t>
            </a:r>
            <a:endParaRPr lang="en-US" b="1"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7772400" cy="990600"/>
          </a:xfrm>
        </p:spPr>
        <p:txBody>
          <a:bodyPr rtlCol="0">
            <a:normAutofit/>
          </a:bodyPr>
          <a:lstStyle/>
          <a:p>
            <a:pPr eaLnBrk="1" fontAlgn="auto" hangingPunct="1">
              <a:spcAft>
                <a:spcPts val="0"/>
              </a:spcAft>
              <a:defRPr/>
            </a:pPr>
            <a:r>
              <a:rPr lang="en-US" b="1" dirty="0" smtClean="0"/>
              <a:t>RESEARCH can be understood as</a:t>
            </a:r>
            <a:endParaRPr lang="en-US" b="1" dirty="0"/>
          </a:p>
        </p:txBody>
      </p:sp>
      <p:sp>
        <p:nvSpPr>
          <p:cNvPr id="3" name="Subtitle 2"/>
          <p:cNvSpPr>
            <a:spLocks noGrp="1"/>
          </p:cNvSpPr>
          <p:nvPr>
            <p:ph type="subTitle" idx="1"/>
          </p:nvPr>
        </p:nvSpPr>
        <p:spPr>
          <a:xfrm>
            <a:off x="381000" y="1600200"/>
            <a:ext cx="8458200" cy="4953000"/>
          </a:xfrm>
        </p:spPr>
        <p:txBody>
          <a:bodyPr rtlCol="0">
            <a:normAutofit/>
          </a:bodyPr>
          <a:lstStyle/>
          <a:p>
            <a:pPr marL="609600" indent="-609600" algn="l" eaLnBrk="1" fontAlgn="auto" hangingPunct="1">
              <a:spcAft>
                <a:spcPts val="0"/>
              </a:spcAft>
              <a:buClr>
                <a:schemeClr val="tx1">
                  <a:shade val="95000"/>
                </a:schemeClr>
              </a:buClr>
              <a:buFont typeface="+mj-lt"/>
              <a:buAutoNum type="arabicPeriod"/>
              <a:defRPr/>
            </a:pPr>
            <a:endParaRPr lang="en-US" dirty="0" smtClean="0">
              <a:solidFill>
                <a:schemeClr val="tx1"/>
              </a:solidFill>
            </a:endParaRPr>
          </a:p>
          <a:p>
            <a:pPr marL="609600" indent="-609600" algn="l" eaLnBrk="1" fontAlgn="auto" hangingPunct="1">
              <a:spcAft>
                <a:spcPts val="0"/>
              </a:spcAft>
              <a:buClr>
                <a:schemeClr val="tx1">
                  <a:shade val="95000"/>
                </a:schemeClr>
              </a:buClr>
              <a:buFont typeface="+mj-lt"/>
              <a:buAutoNum type="arabicPeriod"/>
              <a:defRPr/>
            </a:pPr>
            <a:r>
              <a:rPr lang="en-US" dirty="0" smtClean="0">
                <a:solidFill>
                  <a:schemeClr val="tx1"/>
                </a:solidFill>
              </a:rPr>
              <a:t>Structured inquiry </a:t>
            </a:r>
          </a:p>
          <a:p>
            <a:pPr marL="609600" indent="-609600" algn="l" eaLnBrk="1" fontAlgn="auto" hangingPunct="1">
              <a:spcAft>
                <a:spcPts val="0"/>
              </a:spcAft>
              <a:buClr>
                <a:schemeClr val="tx1">
                  <a:shade val="95000"/>
                </a:schemeClr>
              </a:buClr>
              <a:buFont typeface="+mj-lt"/>
              <a:buAutoNum type="arabicPeriod"/>
              <a:defRPr/>
            </a:pPr>
            <a:r>
              <a:rPr lang="en-US" dirty="0" smtClean="0">
                <a:solidFill>
                  <a:schemeClr val="tx1"/>
                </a:solidFill>
              </a:rPr>
              <a:t>An effective use of method</a:t>
            </a:r>
          </a:p>
          <a:p>
            <a:pPr marL="609600" indent="-609600" algn="l" eaLnBrk="1" fontAlgn="auto" hangingPunct="1">
              <a:spcAft>
                <a:spcPts val="0"/>
              </a:spcAft>
              <a:buClr>
                <a:schemeClr val="tx1">
                  <a:shade val="95000"/>
                </a:schemeClr>
              </a:buClr>
              <a:buFont typeface="+mj-lt"/>
              <a:buAutoNum type="arabicPeriod"/>
              <a:defRPr/>
            </a:pPr>
            <a:r>
              <a:rPr lang="en-US" dirty="0" smtClean="0">
                <a:solidFill>
                  <a:schemeClr val="tx1"/>
                </a:solidFill>
              </a:rPr>
              <a:t>Problem solving activity</a:t>
            </a:r>
          </a:p>
          <a:p>
            <a:pPr marL="609600" indent="-609600" algn="l" eaLnBrk="1" fontAlgn="auto" hangingPunct="1">
              <a:spcAft>
                <a:spcPts val="0"/>
              </a:spcAft>
              <a:buClr>
                <a:schemeClr val="tx1">
                  <a:shade val="95000"/>
                </a:schemeClr>
              </a:buClr>
              <a:buFont typeface="+mj-lt"/>
              <a:buAutoNum type="arabicPeriod"/>
              <a:defRPr/>
            </a:pPr>
            <a:r>
              <a:rPr lang="en-US" dirty="0" smtClean="0">
                <a:solidFill>
                  <a:schemeClr val="tx1"/>
                </a:solidFill>
              </a:rPr>
              <a:t>Process of generating new knowledge</a:t>
            </a:r>
          </a:p>
          <a:p>
            <a:pPr marL="609600" indent="-609600" algn="l" eaLnBrk="1" fontAlgn="auto" hangingPunct="1">
              <a:spcAft>
                <a:spcPts val="0"/>
              </a:spcAft>
              <a:buClr>
                <a:schemeClr val="tx1">
                  <a:shade val="95000"/>
                </a:schemeClr>
              </a:buClr>
              <a:buFont typeface="+mj-lt"/>
              <a:buAutoNum type="arabicPeriod"/>
              <a:defRPr/>
            </a:pPr>
            <a:endParaRPr lang="en-US" dirty="0" smtClean="0">
              <a:solidFill>
                <a:schemeClr val="tx1"/>
              </a:solidFill>
            </a:endParaRPr>
          </a:p>
          <a:p>
            <a:pPr marL="609600" indent="-609600" algn="l" eaLnBrk="1" fontAlgn="auto" hangingPunct="1">
              <a:spcAft>
                <a:spcPts val="0"/>
              </a:spcAft>
              <a:buClr>
                <a:schemeClr val="tx1">
                  <a:shade val="95000"/>
                </a:schemeClr>
              </a:buClr>
              <a:buFont typeface="+mj-lt"/>
              <a:buAutoNum type="arabicPeriod"/>
              <a:defRPr/>
            </a:pPr>
            <a:endParaRPr lang="en-US" dirty="0" smtClean="0">
              <a:solidFill>
                <a:schemeClr val="tx1"/>
              </a:solidFill>
            </a:endParaRPr>
          </a:p>
          <a:p>
            <a:pPr algn="just" eaLnBrk="1" fontAlgn="auto" hangingPunct="1">
              <a:spcAft>
                <a:spcPts val="0"/>
              </a:spcAft>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09600" y="381001"/>
            <a:ext cx="7772400" cy="838199"/>
          </a:xfrm>
        </p:spPr>
        <p:txBody>
          <a:bodyPr/>
          <a:lstStyle/>
          <a:p>
            <a:pPr eaLnBrk="1" hangingPunct="1"/>
            <a:r>
              <a:rPr lang="en-US" altLang="ko-KR" sz="3200" dirty="0" smtClean="0">
                <a:ea typeface="굴림" pitchFamily="34" charset="-127"/>
              </a:rPr>
              <a:t>Operational definitions of the key terms</a:t>
            </a:r>
            <a:endParaRPr lang="en-US" sz="3200" dirty="0" smtClean="0"/>
          </a:p>
        </p:txBody>
      </p:sp>
      <p:sp>
        <p:nvSpPr>
          <p:cNvPr id="34818" name="Footer Placeholder 4"/>
          <p:cNvSpPr>
            <a:spLocks noGrp="1"/>
          </p:cNvSpPr>
          <p:nvPr>
            <p:ph type="ftr" sz="quarter" idx="11"/>
          </p:nvPr>
        </p:nvSpPr>
        <p:spPr/>
        <p:txBody>
          <a:bodyPr/>
          <a:lstStyle/>
          <a:p>
            <a:pPr>
              <a:defRPr/>
            </a:pPr>
            <a:r>
              <a:rPr lang="en-US"/>
              <a:t>Shishir Subba, PhD/</a:t>
            </a:r>
          </a:p>
        </p:txBody>
      </p:sp>
      <p:sp>
        <p:nvSpPr>
          <p:cNvPr id="32772" name="Rectangle 3"/>
          <p:cNvSpPr>
            <a:spLocks noGrp="1" noChangeArrowheads="1"/>
          </p:cNvSpPr>
          <p:nvPr>
            <p:ph type="subTitle" idx="1"/>
          </p:nvPr>
        </p:nvSpPr>
        <p:spPr>
          <a:xfrm>
            <a:off x="304800" y="1371600"/>
            <a:ext cx="8458200" cy="5181600"/>
          </a:xfrm>
        </p:spPr>
        <p:txBody>
          <a:bodyPr rtlCol="0">
            <a:normAutofit/>
          </a:bodyPr>
          <a:lstStyle/>
          <a:p>
            <a:pPr marL="533400" indent="-533400" algn="just" eaLnBrk="1" fontAlgn="auto" hangingPunct="1">
              <a:lnSpc>
                <a:spcPct val="80000"/>
              </a:lnSpc>
              <a:spcAft>
                <a:spcPts val="0"/>
              </a:spcAft>
              <a:defRPr/>
            </a:pPr>
            <a:r>
              <a:rPr lang="en-US" altLang="ko-KR" b="1" dirty="0" smtClean="0">
                <a:solidFill>
                  <a:schemeClr val="tx1"/>
                </a:solidFill>
                <a:ea typeface="굴림" pitchFamily="34" charset="-127"/>
              </a:rPr>
              <a:t>	</a:t>
            </a:r>
            <a:endParaRPr lang="en-US" altLang="ko-KR" dirty="0" smtClean="0">
              <a:solidFill>
                <a:schemeClr val="tx1"/>
              </a:solidFill>
              <a:ea typeface="굴림" pitchFamily="34" charset="-127"/>
            </a:endParaRPr>
          </a:p>
          <a:p>
            <a:pPr marL="533400" indent="-5334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Define key variable (key term) e.g., ‘violence’ or ‘cancer’ is not clear term.</a:t>
            </a:r>
          </a:p>
          <a:p>
            <a:pPr marL="533400" indent="-5334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Definition provides operational meaning to the variable to describe and explain (e.g., sexual/domestic/marital/partner violence, etc). </a:t>
            </a:r>
          </a:p>
          <a:p>
            <a:pPr marL="533400" indent="-5334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Such definitions may differ from the dictionary definitions as well as from day-to-day meanings.  </a:t>
            </a:r>
          </a:p>
          <a:p>
            <a:pPr marL="533400" indent="-533400" algn="just" eaLnBrk="1" fontAlgn="auto" hangingPunct="1">
              <a:lnSpc>
                <a:spcPct val="80000"/>
              </a:lnSpc>
              <a:spcAft>
                <a:spcPts val="0"/>
              </a:spcAft>
              <a:defRPr/>
            </a:pPr>
            <a:r>
              <a:rPr lang="en-US" altLang="ko-KR" dirty="0" smtClean="0">
                <a:solidFill>
                  <a:schemeClr val="tx1"/>
                </a:solidFill>
                <a:ea typeface="굴림" pitchFamily="34" charset="-127"/>
              </a:rPr>
              <a:t>	</a:t>
            </a:r>
          </a:p>
          <a:p>
            <a:pPr marL="533400" indent="-533400" algn="just" eaLnBrk="1" fontAlgn="auto" hangingPunct="1">
              <a:lnSpc>
                <a:spcPct val="80000"/>
              </a:lnSpc>
              <a:spcAft>
                <a:spcPts val="0"/>
              </a:spcAft>
              <a:defRPr/>
            </a:pPr>
            <a:r>
              <a:rPr lang="en-US" altLang="ko-KR" dirty="0" smtClean="0">
                <a:solidFill>
                  <a:schemeClr val="tx1"/>
                </a:solidFill>
                <a:ea typeface="굴림" pitchFamily="34" charset="-127"/>
              </a:rPr>
              <a:t>	Example: </a:t>
            </a:r>
            <a:r>
              <a:rPr lang="en-US" altLang="ko-KR" b="1" dirty="0" smtClean="0">
                <a:solidFill>
                  <a:schemeClr val="tx1"/>
                </a:solidFill>
                <a:ea typeface="굴림" pitchFamily="34" charset="-127"/>
              </a:rPr>
              <a:t>Intelligence</a:t>
            </a:r>
            <a:r>
              <a:rPr lang="en-US" altLang="ko-KR" dirty="0" smtClean="0">
                <a:solidFill>
                  <a:schemeClr val="tx1"/>
                </a:solidFill>
                <a:ea typeface="굴림" pitchFamily="34" charset="-127"/>
              </a:rPr>
              <a:t> is what the test tests.</a:t>
            </a:r>
            <a:endParaRPr lang="en-US" dirty="0" smtClean="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algn="ctr" eaLnBrk="1" fontAlgn="auto" hangingPunct="1">
              <a:spcAft>
                <a:spcPts val="0"/>
              </a:spcAft>
              <a:buFont typeface="Wingdings 2" pitchFamily="18" charset="2"/>
              <a:buNone/>
              <a:defRPr/>
            </a:pPr>
            <a:r>
              <a:rPr lang="en-US" b="1" dirty="0" smtClean="0"/>
              <a:t>		</a:t>
            </a:r>
          </a:p>
          <a:p>
            <a:pPr algn="ctr" eaLnBrk="1" fontAlgn="auto" hangingPunct="1">
              <a:spcAft>
                <a:spcPts val="0"/>
              </a:spcAft>
              <a:buFont typeface="Wingdings 2" pitchFamily="18" charset="2"/>
              <a:buNone/>
              <a:defRPr/>
            </a:pPr>
            <a:endParaRPr lang="en-US" sz="4000" b="1" dirty="0" smtClean="0">
              <a:latin typeface="+mj-lt"/>
            </a:endParaRPr>
          </a:p>
          <a:p>
            <a:pPr algn="ctr" eaLnBrk="1" fontAlgn="auto" hangingPunct="1">
              <a:spcAft>
                <a:spcPts val="0"/>
              </a:spcAft>
              <a:buFont typeface="Wingdings 2" pitchFamily="18" charset="2"/>
              <a:buNone/>
              <a:defRPr/>
            </a:pPr>
            <a:endParaRPr lang="en-US" sz="4000" b="1" dirty="0" smtClean="0">
              <a:latin typeface="+mj-lt"/>
            </a:endParaRPr>
          </a:p>
          <a:p>
            <a:pPr algn="ctr" eaLnBrk="1" fontAlgn="auto" hangingPunct="1">
              <a:spcAft>
                <a:spcPts val="0"/>
              </a:spcAft>
              <a:buFont typeface="Wingdings 2" pitchFamily="18" charset="2"/>
              <a:buNone/>
              <a:defRPr/>
            </a:pPr>
            <a:r>
              <a:rPr lang="en-US" sz="4000" b="1" dirty="0" smtClean="0">
                <a:latin typeface="Arial Rounded MT Bold" pitchFamily="34" charset="0"/>
              </a:rPr>
              <a:t>REVIEW OF LITERATURE</a:t>
            </a:r>
            <a:endParaRPr lang="en-US" sz="4000" dirty="0" smtClean="0">
              <a:latin typeface="Arial Rounded MT Bold" pitchFamily="34" charset="0"/>
            </a:endParaRPr>
          </a:p>
          <a:p>
            <a:pPr eaLnBrk="1" fontAlgn="auto" hangingPunct="1">
              <a:spcAft>
                <a:spcPts val="0"/>
              </a:spcAft>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457200" y="685801"/>
            <a:ext cx="8229600" cy="5622925"/>
          </a:xfrm>
        </p:spPr>
        <p:txBody>
          <a:bodyPr rtlCol="0">
            <a:normAutofit/>
          </a:bodyPr>
          <a:lstStyle/>
          <a:p>
            <a:pPr eaLnBrk="1" fontAlgn="auto" hangingPunct="1">
              <a:spcAft>
                <a:spcPts val="0"/>
              </a:spcAft>
              <a:defRPr/>
            </a:pPr>
            <a:endParaRPr lang="en-US" dirty="0" smtClean="0"/>
          </a:p>
          <a:p>
            <a:pPr eaLnBrk="1" fontAlgn="auto" hangingPunct="1">
              <a:spcAft>
                <a:spcPts val="0"/>
              </a:spcAft>
              <a:defRPr/>
            </a:pPr>
            <a:r>
              <a:rPr lang="en-US" dirty="0" smtClean="0"/>
              <a:t>Reading books, articles, unpublished reports and theses.</a:t>
            </a:r>
          </a:p>
          <a:p>
            <a:pPr eaLnBrk="1" fontAlgn="auto" hangingPunct="1">
              <a:spcAft>
                <a:spcPts val="0"/>
              </a:spcAft>
              <a:defRPr/>
            </a:pPr>
            <a:r>
              <a:rPr lang="en-US" dirty="0" smtClean="0"/>
              <a:t>Intensive and critical readings</a:t>
            </a:r>
          </a:p>
          <a:p>
            <a:pPr eaLnBrk="1" fontAlgn="auto" hangingPunct="1">
              <a:spcAft>
                <a:spcPts val="0"/>
              </a:spcAft>
              <a:defRPr/>
            </a:pPr>
            <a:r>
              <a:rPr lang="en-US" dirty="0" smtClean="0"/>
              <a:t>To gain knowledge and ideas on topic</a:t>
            </a:r>
          </a:p>
          <a:p>
            <a:pPr eaLnBrk="1" fontAlgn="auto" hangingPunct="1">
              <a:spcAft>
                <a:spcPts val="0"/>
              </a:spcAft>
              <a:defRPr/>
            </a:pPr>
            <a:r>
              <a:rPr lang="en-US" dirty="0" smtClean="0"/>
              <a:t>To frame the problem, justify the importance of research</a:t>
            </a:r>
          </a:p>
          <a:p>
            <a:pPr eaLnBrk="1" fontAlgn="auto" hangingPunct="1">
              <a:spcAft>
                <a:spcPts val="0"/>
              </a:spcAft>
              <a:defRPr/>
            </a:pPr>
            <a:r>
              <a:rPr lang="en-US" dirty="0" smtClean="0"/>
              <a:t>It should be selective and critical.</a:t>
            </a:r>
          </a:p>
          <a:p>
            <a:pPr eaLnBrk="1" fontAlgn="auto" hangingPunct="1">
              <a:spcAft>
                <a:spcPts val="0"/>
              </a:spcAft>
              <a:defRPr/>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smtClean="0">
                <a:ea typeface="굴림"/>
                <a:cs typeface="굴림"/>
              </a:rPr>
              <a:t>Many literature reviews suffer from :</a:t>
            </a:r>
            <a:endParaRPr lang="en-US" dirty="0"/>
          </a:p>
        </p:txBody>
      </p:sp>
      <p:sp>
        <p:nvSpPr>
          <p:cNvPr id="34819" name="Content Placeholder 2"/>
          <p:cNvSpPr>
            <a:spLocks noGrp="1"/>
          </p:cNvSpPr>
          <p:nvPr>
            <p:ph idx="1"/>
          </p:nvPr>
        </p:nvSpPr>
        <p:spPr>
          <a:xfrm>
            <a:off x="457200" y="1447801"/>
            <a:ext cx="8229600" cy="4860925"/>
          </a:xfrm>
        </p:spPr>
        <p:txBody>
          <a:bodyPr/>
          <a:lstStyle/>
          <a:p>
            <a:pPr marL="623888" lvl="1" indent="-514350" eaLnBrk="1" hangingPunct="1">
              <a:buFont typeface="+mj-lt"/>
              <a:buAutoNum type="arabicPeriod"/>
            </a:pPr>
            <a:r>
              <a:rPr lang="en-US" sz="3000" dirty="0" smtClean="0"/>
              <a:t>Lacking organization and structure </a:t>
            </a:r>
          </a:p>
          <a:p>
            <a:pPr marL="623888" lvl="1" indent="-514350" eaLnBrk="1" hangingPunct="1">
              <a:buFont typeface="+mj-lt"/>
              <a:buAutoNum type="arabicPeriod"/>
            </a:pPr>
            <a:r>
              <a:rPr lang="en-US" sz="3000" dirty="0" smtClean="0"/>
              <a:t>Lacking focus, unity and coherence </a:t>
            </a:r>
          </a:p>
          <a:p>
            <a:pPr marL="623888" lvl="1" indent="-514350" eaLnBrk="1" hangingPunct="1">
              <a:buFont typeface="+mj-lt"/>
              <a:buAutoNum type="arabicPeriod"/>
            </a:pPr>
            <a:r>
              <a:rPr lang="en-US" sz="3000" dirty="0" smtClean="0"/>
              <a:t>Being repetitive, Failing to cite influential papers </a:t>
            </a:r>
          </a:p>
          <a:p>
            <a:pPr marL="623888" lvl="1" indent="-514350" eaLnBrk="1" hangingPunct="1">
              <a:buFont typeface="+mj-lt"/>
              <a:buAutoNum type="arabicPeriod"/>
            </a:pPr>
            <a:r>
              <a:rPr lang="en-US" sz="3000" dirty="0" smtClean="0"/>
              <a:t>Failing to keep up with recent developments </a:t>
            </a:r>
          </a:p>
          <a:p>
            <a:pPr marL="623888" lvl="1" indent="-514350" eaLnBrk="1" hangingPunct="1">
              <a:buFont typeface="+mj-lt"/>
              <a:buAutoNum type="arabicPeriod"/>
            </a:pPr>
            <a:r>
              <a:rPr lang="en-US" sz="3000" dirty="0" smtClean="0"/>
              <a:t>Failing to critically evaluate cited papers </a:t>
            </a:r>
          </a:p>
          <a:p>
            <a:pPr marL="623888" lvl="1" indent="-514350" eaLnBrk="1" hangingPunct="1">
              <a:buFont typeface="+mj-lt"/>
              <a:buAutoNum type="arabicPeriod"/>
            </a:pPr>
            <a:r>
              <a:rPr lang="en-US" sz="3000" dirty="0" smtClean="0"/>
              <a:t>Citing irrelevant or trivial references </a:t>
            </a:r>
          </a:p>
          <a:p>
            <a:pPr marL="623888" lvl="1" indent="-514350" eaLnBrk="1" hangingPunct="1">
              <a:buFont typeface="+mj-lt"/>
              <a:buAutoNum type="arabicPeriod"/>
            </a:pPr>
            <a:r>
              <a:rPr lang="en-US" sz="3000" dirty="0" smtClean="0"/>
              <a:t>Depending too much on secondary sources (e.g., third author) </a:t>
            </a:r>
          </a:p>
          <a:p>
            <a:pPr eaLnBrk="1" hangingPunct="1"/>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9"/>
            <a:ext cx="8229600" cy="725487"/>
          </a:xfrm>
        </p:spPr>
        <p:txBody>
          <a:bodyPr/>
          <a:lstStyle/>
          <a:p>
            <a:pPr eaLnBrk="1" hangingPunct="1"/>
            <a:r>
              <a:rPr lang="en-US" smtClean="0"/>
              <a:t>Conceptual Framework</a:t>
            </a:r>
          </a:p>
        </p:txBody>
      </p:sp>
      <p:sp>
        <p:nvSpPr>
          <p:cNvPr id="35843" name="Content Placeholder 2"/>
          <p:cNvSpPr>
            <a:spLocks noGrp="1"/>
          </p:cNvSpPr>
          <p:nvPr>
            <p:ph idx="1"/>
          </p:nvPr>
        </p:nvSpPr>
        <p:spPr>
          <a:xfrm>
            <a:off x="457200" y="1600201"/>
            <a:ext cx="8229600" cy="4900613"/>
          </a:xfrm>
        </p:spPr>
        <p:txBody>
          <a:bodyPr/>
          <a:lstStyle/>
          <a:p>
            <a:pPr eaLnBrk="1" hangingPunct="1"/>
            <a:r>
              <a:rPr lang="en-US" sz="4000" dirty="0" smtClean="0"/>
              <a:t>FRAMEWORK : Main things, key factors, presumed relationship, and theoretical notion</a:t>
            </a:r>
          </a:p>
          <a:p>
            <a:pPr eaLnBrk="1" hangingPunct="1"/>
            <a:endParaRPr lang="en-US" sz="4000" dirty="0" smtClean="0"/>
          </a:p>
          <a:p>
            <a:pPr eaLnBrk="1" hangingPunct="1"/>
            <a:r>
              <a:rPr lang="en-US" sz="4000" dirty="0" smtClean="0"/>
              <a:t>It can be…..Rudimentary, Elaborate, Theory‐driven, Descriptive or Causal</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9"/>
            <a:ext cx="8229600" cy="725487"/>
          </a:xfrm>
        </p:spPr>
        <p:txBody>
          <a:bodyPr/>
          <a:lstStyle/>
          <a:p>
            <a:pPr eaLnBrk="1" hangingPunct="1"/>
            <a:r>
              <a:rPr lang="en-US" smtClean="0"/>
              <a:t>Conceptual Framework</a:t>
            </a:r>
          </a:p>
        </p:txBody>
      </p:sp>
      <p:sp>
        <p:nvSpPr>
          <p:cNvPr id="36867" name="Content Placeholder 2"/>
          <p:cNvSpPr>
            <a:spLocks noGrp="1"/>
          </p:cNvSpPr>
          <p:nvPr>
            <p:ph idx="1"/>
          </p:nvPr>
        </p:nvSpPr>
        <p:spPr>
          <a:xfrm>
            <a:off x="457200" y="1600201"/>
            <a:ext cx="8229600" cy="4900613"/>
          </a:xfrm>
        </p:spPr>
        <p:txBody>
          <a:bodyPr/>
          <a:lstStyle/>
          <a:p>
            <a:pPr eaLnBrk="1" hangingPunct="1">
              <a:buFont typeface="Arial" pitchFamily="34" charset="0"/>
              <a:buNone/>
            </a:pPr>
            <a:r>
              <a:rPr lang="en-US" smtClean="0"/>
              <a:t>SUGGESTIONS</a:t>
            </a:r>
          </a:p>
          <a:p>
            <a:pPr eaLnBrk="1" hangingPunct="1"/>
            <a:r>
              <a:rPr lang="en-US" smtClean="0"/>
              <a:t>Best done in graphic rather than in text.</a:t>
            </a:r>
          </a:p>
          <a:p>
            <a:pPr eaLnBrk="1" hangingPunct="1"/>
            <a:r>
              <a:rPr lang="en-US" smtClean="0"/>
              <a:t>Expect to do several instructions.</a:t>
            </a:r>
          </a:p>
          <a:p>
            <a:pPr eaLnBrk="1" hangingPunct="1"/>
            <a:r>
              <a:rPr lang="en-US" smtClean="0"/>
              <a:t>In group research work comparing the several version of framework is good.</a:t>
            </a:r>
          </a:p>
          <a:p>
            <a:pPr eaLnBrk="1" hangingPunct="1"/>
            <a:r>
              <a:rPr lang="en-US" smtClean="0"/>
              <a:t>Avoid the no‐risk framework (having two directional arrows everywhere).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9"/>
            <a:ext cx="8229600" cy="725487"/>
          </a:xfrm>
        </p:spPr>
        <p:txBody>
          <a:bodyPr/>
          <a:lstStyle/>
          <a:p>
            <a:pPr eaLnBrk="1" hangingPunct="1"/>
            <a:r>
              <a:rPr lang="en-US" smtClean="0"/>
              <a:t>Conceptual Design</a:t>
            </a:r>
          </a:p>
        </p:txBody>
      </p:sp>
      <p:sp>
        <p:nvSpPr>
          <p:cNvPr id="37891" name="Content Placeholder 2"/>
          <p:cNvSpPr>
            <a:spLocks noGrp="1"/>
          </p:cNvSpPr>
          <p:nvPr>
            <p:ph idx="1"/>
          </p:nvPr>
        </p:nvSpPr>
        <p:spPr>
          <a:xfrm>
            <a:off x="1500189" y="1600201"/>
            <a:ext cx="6000751" cy="4900613"/>
          </a:xfrm>
        </p:spPr>
        <p:txBody>
          <a:bodyPr/>
          <a:lstStyle/>
          <a:p>
            <a:pPr eaLnBrk="1" hangingPunct="1">
              <a:buFont typeface="Arial" pitchFamily="34" charset="0"/>
              <a:buNone/>
            </a:pPr>
            <a:r>
              <a:rPr lang="en-US" smtClean="0"/>
              <a:t>1. Write down 3-7 key concepts from your research object (more underlying concepts can be added during the steps below, if necessary). These can be entity like (e.g. negotiation support system) or phenomenal (e.g. search efficiency). </a:t>
            </a:r>
          </a:p>
          <a:p>
            <a:pPr eaLnBrk="1" hangingPunct="1">
              <a:buFont typeface="Arial" pitchFamily="34" charset="0"/>
              <a:buNone/>
            </a:pPr>
            <a:endParaRPr lang="en-US"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1"/>
            <a:ext cx="8229600" cy="3489325"/>
          </a:xfrm>
        </p:spPr>
        <p:txBody>
          <a:bodyPr rtlCol="0">
            <a:normAutofit/>
          </a:bodyPr>
          <a:lstStyle/>
          <a:p>
            <a:pPr algn="ctr" eaLnBrk="1" fontAlgn="auto" hangingPunct="1">
              <a:spcAft>
                <a:spcPts val="0"/>
              </a:spcAft>
              <a:buFont typeface="Wingdings 2" pitchFamily="18" charset="2"/>
              <a:buNone/>
              <a:defRPr/>
            </a:pPr>
            <a:r>
              <a:rPr lang="en-US" sz="4000" b="1" dirty="0" smtClean="0">
                <a:latin typeface="+mj-lt"/>
              </a:rPr>
              <a:t>WHAT IS RESEARCH DESIGN?</a:t>
            </a:r>
            <a:endParaRPr lang="en-US" sz="4000" b="1"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5470525"/>
          </a:xfrm>
        </p:spPr>
        <p:txBody>
          <a:bodyPr rtlCol="0">
            <a:normAutofit lnSpcReduction="10000"/>
          </a:bodyPr>
          <a:lstStyle/>
          <a:p>
            <a:pPr marL="514350" indent="-514350" algn="just" eaLnBrk="1" fontAlgn="auto" hangingPunct="1">
              <a:spcAft>
                <a:spcPts val="0"/>
              </a:spcAft>
              <a:buFont typeface="+mj-lt"/>
              <a:buAutoNum type="arabicPeriod"/>
              <a:defRPr/>
            </a:pPr>
            <a:r>
              <a:rPr lang="en-US" dirty="0" smtClean="0">
                <a:latin typeface="+mj-lt"/>
              </a:rPr>
              <a:t>A blue print, road map about methodology</a:t>
            </a:r>
          </a:p>
          <a:p>
            <a:pPr marL="514350" indent="-514350" algn="just" eaLnBrk="1" fontAlgn="auto" hangingPunct="1">
              <a:spcAft>
                <a:spcPts val="0"/>
              </a:spcAft>
              <a:buFont typeface="+mj-lt"/>
              <a:buAutoNum type="arabicPeriod"/>
              <a:defRPr/>
            </a:pPr>
            <a:r>
              <a:rPr lang="en-US" dirty="0" smtClean="0">
                <a:latin typeface="+mj-lt"/>
              </a:rPr>
              <a:t>A detailed plan for how a research study is to be completed</a:t>
            </a:r>
          </a:p>
          <a:p>
            <a:pPr marL="514350" indent="-514350" algn="just" eaLnBrk="1" fontAlgn="auto" hangingPunct="1">
              <a:spcAft>
                <a:spcPts val="0"/>
              </a:spcAft>
              <a:buFont typeface="+mj-lt"/>
              <a:buAutoNum type="arabicPeriod"/>
              <a:defRPr/>
            </a:pPr>
            <a:r>
              <a:rPr lang="en-US" dirty="0" smtClean="0">
                <a:latin typeface="+mj-lt"/>
              </a:rPr>
              <a:t>It contains variables so they can be measured, type and size of sample of interested in</a:t>
            </a:r>
          </a:p>
          <a:p>
            <a:pPr marL="514350" indent="-514350" algn="just" eaLnBrk="1" fontAlgn="auto" hangingPunct="1">
              <a:spcAft>
                <a:spcPts val="0"/>
              </a:spcAft>
              <a:buFont typeface="+mj-lt"/>
              <a:buAutoNum type="arabicPeriod"/>
              <a:defRPr/>
            </a:pPr>
            <a:r>
              <a:rPr lang="en-US" dirty="0" smtClean="0">
                <a:latin typeface="+mj-lt"/>
              </a:rPr>
              <a:t>Date type and collection process</a:t>
            </a:r>
          </a:p>
          <a:p>
            <a:pPr marL="514350" indent="-514350" algn="just" eaLnBrk="1" fontAlgn="auto" hangingPunct="1">
              <a:spcAft>
                <a:spcPts val="0"/>
              </a:spcAft>
              <a:buFont typeface="+mj-lt"/>
              <a:buAutoNum type="arabicPeriod"/>
              <a:defRPr/>
            </a:pPr>
            <a:r>
              <a:rPr lang="en-US" dirty="0" smtClean="0">
                <a:latin typeface="+mj-lt"/>
              </a:rPr>
              <a:t>Analysis </a:t>
            </a:r>
            <a:r>
              <a:rPr lang="en-US" dirty="0" err="1" smtClean="0">
                <a:latin typeface="+mj-lt"/>
              </a:rPr>
              <a:t>appproach</a:t>
            </a:r>
            <a:endParaRPr lang="en-US" dirty="0" smtClean="0">
              <a:latin typeface="+mj-lt"/>
            </a:endParaRPr>
          </a:p>
          <a:p>
            <a:pPr marL="514350" indent="-514350" algn="just" eaLnBrk="1" fontAlgn="auto" hangingPunct="1">
              <a:spcAft>
                <a:spcPts val="0"/>
              </a:spcAft>
              <a:buFont typeface="+mj-lt"/>
              <a:buAutoNum type="arabicPeriod"/>
              <a:defRPr/>
            </a:pPr>
            <a:endParaRPr lang="en-US" dirty="0" smtClean="0">
              <a:latin typeface="+mj-lt"/>
            </a:endParaRPr>
          </a:p>
          <a:p>
            <a:pPr marL="514350" indent="-514350" algn="r" eaLnBrk="1" fontAlgn="auto" hangingPunct="1">
              <a:spcAft>
                <a:spcPts val="0"/>
              </a:spcAft>
              <a:buNone/>
              <a:defRPr/>
            </a:pPr>
            <a:r>
              <a:rPr lang="en-US" dirty="0" smtClean="0">
                <a:latin typeface="+mj-lt"/>
              </a:rPr>
              <a:t>(</a:t>
            </a:r>
            <a:r>
              <a:rPr lang="en-US" dirty="0" err="1" smtClean="0">
                <a:latin typeface="+mj-lt"/>
              </a:rPr>
              <a:t>Thyer</a:t>
            </a:r>
            <a:r>
              <a:rPr lang="en-US" dirty="0" smtClean="0">
                <a:latin typeface="+mj-lt"/>
              </a:rPr>
              <a:t>, 1993)</a:t>
            </a:r>
            <a:endParaRPr lang="en-US"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5089525"/>
          </a:xfrm>
        </p:spPr>
        <p:txBody>
          <a:bodyPr rtlCol="0">
            <a:normAutofit/>
          </a:bodyPr>
          <a:lstStyle/>
          <a:p>
            <a:pPr marL="514350" indent="-514350" algn="just" eaLnBrk="1" fontAlgn="auto" hangingPunct="1">
              <a:spcAft>
                <a:spcPts val="0"/>
              </a:spcAft>
              <a:buFont typeface="+mj-lt"/>
              <a:buAutoNum type="arabicPeriod"/>
              <a:defRPr/>
            </a:pPr>
            <a:endParaRPr lang="en-US" dirty="0" smtClean="0">
              <a:latin typeface="+mj-lt"/>
            </a:endParaRPr>
          </a:p>
          <a:p>
            <a:pPr marL="514350" indent="-514350" algn="just" eaLnBrk="1" fontAlgn="auto" hangingPunct="1">
              <a:spcAft>
                <a:spcPts val="0"/>
              </a:spcAft>
              <a:buFont typeface="+mj-lt"/>
              <a:buAutoNum type="arabicPeriod"/>
              <a:defRPr/>
            </a:pPr>
            <a:r>
              <a:rPr lang="en-US" dirty="0" smtClean="0">
                <a:latin typeface="+mj-lt"/>
              </a:rPr>
              <a:t>A research design is a  procedural  plan that is adopted by the researcher to answer questions validly, objectively, accurately, and economically. </a:t>
            </a:r>
          </a:p>
          <a:p>
            <a:pPr marL="514350" indent="-514350" algn="just" eaLnBrk="1" fontAlgn="auto" hangingPunct="1">
              <a:spcAft>
                <a:spcPts val="0"/>
              </a:spcAft>
              <a:buFont typeface="+mj-lt"/>
              <a:buAutoNum type="arabicPeriod"/>
              <a:defRPr/>
            </a:pPr>
            <a:endParaRPr lang="en-US" dirty="0" smtClean="0">
              <a:latin typeface="+mj-lt"/>
            </a:endParaRPr>
          </a:p>
          <a:p>
            <a:pPr marL="514350" indent="-514350" algn="just" eaLnBrk="1" fontAlgn="auto" hangingPunct="1">
              <a:spcAft>
                <a:spcPts val="0"/>
              </a:spcAft>
              <a:buFont typeface="+mj-lt"/>
              <a:buAutoNum type="arabicPeriod"/>
              <a:defRPr/>
            </a:pPr>
            <a:r>
              <a:rPr lang="en-US" smtClean="0">
                <a:latin typeface="+mj-lt"/>
              </a:rPr>
              <a:t>It </a:t>
            </a:r>
            <a:r>
              <a:rPr lang="en-US" dirty="0" smtClean="0">
                <a:latin typeface="+mj-lt"/>
              </a:rPr>
              <a:t>is an arrangement of conditions to collect the data</a:t>
            </a:r>
            <a:endParaRPr lang="en-US"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458200" cy="6324600"/>
          </a:xfrm>
        </p:spPr>
        <p:txBody>
          <a:bodyPr rtlCol="0">
            <a:normAutofit fontScale="47500" lnSpcReduction="20000"/>
          </a:bodyPr>
          <a:lstStyle/>
          <a:p>
            <a:pPr marL="650875" indent="-514350" algn="just" eaLnBrk="1" fontAlgn="auto" hangingPunct="1">
              <a:spcAft>
                <a:spcPts val="0"/>
              </a:spcAft>
              <a:buFont typeface="+mj-lt"/>
              <a:buAutoNum type="arabicPeriod"/>
              <a:defRPr/>
            </a:pPr>
            <a:r>
              <a:rPr lang="en-US" b="1" dirty="0" smtClean="0">
                <a:solidFill>
                  <a:schemeClr val="tx1"/>
                </a:solidFill>
              </a:rPr>
              <a:t>How much information I have about the issue ? (Pre-Review)</a:t>
            </a:r>
          </a:p>
          <a:p>
            <a:pPr marL="650875" indent="-514350" algn="just" eaLnBrk="1" fontAlgn="auto" hangingPunct="1">
              <a:spcAft>
                <a:spcPts val="0"/>
              </a:spcAft>
              <a:buFont typeface="+mj-lt"/>
              <a:buAutoNum type="arabicPeriod"/>
              <a:defRPr/>
            </a:pPr>
            <a:r>
              <a:rPr lang="en-US" b="1" dirty="0" smtClean="0">
                <a:solidFill>
                  <a:schemeClr val="tx1"/>
                </a:solidFill>
              </a:rPr>
              <a:t>Problem/Question  (Why it emerged?)</a:t>
            </a:r>
          </a:p>
          <a:p>
            <a:pPr marL="650875" indent="-514350" algn="just" eaLnBrk="1" fontAlgn="auto" hangingPunct="1">
              <a:spcAft>
                <a:spcPts val="0"/>
              </a:spcAft>
              <a:buFont typeface="+mj-lt"/>
              <a:buAutoNum type="arabicPeriod"/>
              <a:defRPr/>
            </a:pPr>
            <a:r>
              <a:rPr lang="en-US" b="1" dirty="0" smtClean="0">
                <a:solidFill>
                  <a:schemeClr val="tx1"/>
                </a:solidFill>
              </a:rPr>
              <a:t>Finding the importance of problem/question  (when solved)</a:t>
            </a:r>
          </a:p>
          <a:p>
            <a:pPr marL="650875" indent="-514350" algn="just" eaLnBrk="1" fontAlgn="auto" hangingPunct="1">
              <a:spcAft>
                <a:spcPts val="0"/>
              </a:spcAft>
              <a:buFont typeface="+mj-lt"/>
              <a:buAutoNum type="arabicPeriod"/>
              <a:defRPr/>
            </a:pPr>
            <a:r>
              <a:rPr lang="en-US" b="1" dirty="0" smtClean="0">
                <a:solidFill>
                  <a:schemeClr val="tx1"/>
                </a:solidFill>
              </a:rPr>
              <a:t>Need of doing research (finding answer/solution)</a:t>
            </a:r>
          </a:p>
          <a:p>
            <a:pPr marL="650875" indent="-514350" algn="just" eaLnBrk="1" fontAlgn="auto" hangingPunct="1">
              <a:spcAft>
                <a:spcPts val="0"/>
              </a:spcAft>
              <a:buFont typeface="+mj-lt"/>
              <a:buAutoNum type="arabicPeriod"/>
              <a:defRPr/>
            </a:pPr>
            <a:r>
              <a:rPr lang="en-US" b="1" dirty="0" smtClean="0">
                <a:solidFill>
                  <a:schemeClr val="tx1"/>
                </a:solidFill>
              </a:rPr>
              <a:t>Setting goal (what to achieve)</a:t>
            </a:r>
          </a:p>
          <a:p>
            <a:pPr marL="650875" indent="-514350" algn="just" eaLnBrk="1" fontAlgn="auto" hangingPunct="1">
              <a:spcAft>
                <a:spcPts val="0"/>
              </a:spcAft>
              <a:buFont typeface="+mj-lt"/>
              <a:buAutoNum type="arabicPeriod"/>
              <a:defRPr/>
            </a:pPr>
            <a:r>
              <a:rPr lang="en-US" b="1" dirty="0" smtClean="0">
                <a:solidFill>
                  <a:schemeClr val="tx1"/>
                </a:solidFill>
              </a:rPr>
              <a:t>Stating objectives (how to achieve)</a:t>
            </a:r>
          </a:p>
          <a:p>
            <a:pPr marL="650875" indent="-514350" algn="just" eaLnBrk="1" fontAlgn="auto" hangingPunct="1">
              <a:spcAft>
                <a:spcPts val="0"/>
              </a:spcAft>
              <a:buFont typeface="+mj-lt"/>
              <a:buAutoNum type="arabicPeriod"/>
              <a:defRPr/>
            </a:pPr>
            <a:r>
              <a:rPr lang="en-US" b="1" dirty="0" smtClean="0">
                <a:solidFill>
                  <a:schemeClr val="tx1"/>
                </a:solidFill>
              </a:rPr>
              <a:t>Stating hypothesis (if wants to see cause effect relationship)</a:t>
            </a:r>
          </a:p>
          <a:p>
            <a:pPr marL="650875" indent="-514350" algn="just" eaLnBrk="1" fontAlgn="auto" hangingPunct="1">
              <a:spcAft>
                <a:spcPts val="0"/>
              </a:spcAft>
              <a:buFont typeface="+mj-lt"/>
              <a:buAutoNum type="arabicPeriod"/>
              <a:defRPr/>
            </a:pPr>
            <a:r>
              <a:rPr lang="en-US" b="1" dirty="0" smtClean="0">
                <a:solidFill>
                  <a:schemeClr val="tx1"/>
                </a:solidFill>
              </a:rPr>
              <a:t>Literature Reviews: </a:t>
            </a:r>
          </a:p>
          <a:p>
            <a:pPr marL="1108075" lvl="1" indent="-514350" algn="just" eaLnBrk="1" fontAlgn="auto" hangingPunct="1">
              <a:spcAft>
                <a:spcPts val="0"/>
              </a:spcAft>
              <a:buFont typeface="+mj-lt"/>
              <a:buAutoNum type="arabicPeriod"/>
              <a:defRPr/>
            </a:pPr>
            <a:r>
              <a:rPr lang="en-US" b="1" dirty="0" smtClean="0">
                <a:solidFill>
                  <a:schemeClr val="tx1"/>
                </a:solidFill>
              </a:rPr>
              <a:t>To find out what others have done so far</a:t>
            </a:r>
          </a:p>
          <a:p>
            <a:pPr marL="1108075" lvl="1" indent="-514350" algn="just" eaLnBrk="1" fontAlgn="auto" hangingPunct="1">
              <a:spcAft>
                <a:spcPts val="0"/>
              </a:spcAft>
              <a:buFont typeface="+mj-lt"/>
              <a:buAutoNum type="arabicPeriod"/>
              <a:defRPr/>
            </a:pPr>
            <a:r>
              <a:rPr lang="en-US" b="1" dirty="0" smtClean="0">
                <a:solidFill>
                  <a:schemeClr val="tx1"/>
                </a:solidFill>
              </a:rPr>
              <a:t>What type of research being selected? </a:t>
            </a:r>
          </a:p>
          <a:p>
            <a:pPr marL="1108075" lvl="1" indent="-514350" algn="just" eaLnBrk="1" fontAlgn="auto" hangingPunct="1">
              <a:spcAft>
                <a:spcPts val="0"/>
              </a:spcAft>
              <a:buFont typeface="+mj-lt"/>
              <a:buAutoNum type="arabicPeriod"/>
              <a:defRPr/>
            </a:pPr>
            <a:r>
              <a:rPr lang="en-US" b="1" dirty="0" smtClean="0">
                <a:solidFill>
                  <a:schemeClr val="tx1"/>
                </a:solidFill>
              </a:rPr>
              <a:t>How it is being done</a:t>
            </a:r>
          </a:p>
          <a:p>
            <a:pPr marL="1108075" lvl="1" indent="-514350" algn="just" eaLnBrk="1" fontAlgn="auto" hangingPunct="1">
              <a:spcAft>
                <a:spcPts val="0"/>
              </a:spcAft>
              <a:buFont typeface="+mj-lt"/>
              <a:buAutoNum type="arabicPeriod"/>
              <a:defRPr/>
            </a:pPr>
            <a:r>
              <a:rPr lang="en-US" b="1" dirty="0" smtClean="0">
                <a:solidFill>
                  <a:schemeClr val="tx1"/>
                </a:solidFill>
              </a:rPr>
              <a:t>To get more knowledge about the topic </a:t>
            </a:r>
          </a:p>
          <a:p>
            <a:pPr marL="1108075" lvl="1" indent="-514350" algn="just" eaLnBrk="1" fontAlgn="auto" hangingPunct="1">
              <a:spcAft>
                <a:spcPts val="0"/>
              </a:spcAft>
              <a:buFont typeface="+mj-lt"/>
              <a:buAutoNum type="arabicPeriod"/>
              <a:defRPr/>
            </a:pPr>
            <a:r>
              <a:rPr lang="en-US" b="1" dirty="0" smtClean="0">
                <a:solidFill>
                  <a:schemeClr val="tx1"/>
                </a:solidFill>
              </a:rPr>
              <a:t>To reconstruct problem and objectives</a:t>
            </a:r>
          </a:p>
          <a:p>
            <a:pPr marL="1108075" lvl="1" indent="-514350" algn="just" eaLnBrk="1" fontAlgn="auto" hangingPunct="1">
              <a:spcAft>
                <a:spcPts val="0"/>
              </a:spcAft>
              <a:buFont typeface="+mj-lt"/>
              <a:buAutoNum type="arabicPeriod"/>
              <a:defRPr/>
            </a:pPr>
            <a:r>
              <a:rPr lang="en-US" b="1" dirty="0" smtClean="0">
                <a:solidFill>
                  <a:schemeClr val="tx1"/>
                </a:solidFill>
              </a:rPr>
              <a:t>To find out what theoretical explanation being provided)</a:t>
            </a:r>
          </a:p>
          <a:p>
            <a:pPr marL="650875" indent="-514350" algn="just" eaLnBrk="1" fontAlgn="auto" hangingPunct="1">
              <a:spcAft>
                <a:spcPts val="0"/>
              </a:spcAft>
              <a:buFont typeface="+mj-lt"/>
              <a:buAutoNum type="arabicPeriod"/>
              <a:defRPr/>
            </a:pPr>
            <a:r>
              <a:rPr lang="en-US" b="1" dirty="0" smtClean="0">
                <a:solidFill>
                  <a:schemeClr val="tx1"/>
                </a:solidFill>
              </a:rPr>
              <a:t>Conceptual framework</a:t>
            </a:r>
          </a:p>
          <a:p>
            <a:pPr marL="1108075" lvl="1" indent="-514350" algn="just" eaLnBrk="1" fontAlgn="auto" hangingPunct="1">
              <a:spcAft>
                <a:spcPts val="0"/>
              </a:spcAft>
              <a:buFont typeface="+mj-lt"/>
              <a:buAutoNum type="arabicPeriod"/>
              <a:defRPr/>
            </a:pPr>
            <a:r>
              <a:rPr lang="en-US" b="1" dirty="0" smtClean="0">
                <a:solidFill>
                  <a:schemeClr val="tx1"/>
                </a:solidFill>
              </a:rPr>
              <a:t>How to answer the Q?</a:t>
            </a:r>
          </a:p>
          <a:p>
            <a:pPr marL="1108075" lvl="1" indent="-514350" algn="just" eaLnBrk="1" fontAlgn="auto" hangingPunct="1">
              <a:spcAft>
                <a:spcPts val="0"/>
              </a:spcAft>
              <a:buFont typeface="+mj-lt"/>
              <a:buAutoNum type="arabicPeriod"/>
              <a:defRPr/>
            </a:pPr>
            <a:r>
              <a:rPr lang="en-US" b="1" dirty="0" smtClean="0">
                <a:solidFill>
                  <a:schemeClr val="tx1"/>
                </a:solidFill>
              </a:rPr>
              <a:t>What factors to include or how to measure the cause and effect?</a:t>
            </a:r>
          </a:p>
          <a:p>
            <a:pPr marL="1108075" lvl="1" indent="-514350" algn="just" eaLnBrk="1" fontAlgn="auto" hangingPunct="1">
              <a:spcAft>
                <a:spcPts val="0"/>
              </a:spcAft>
              <a:buFont typeface="+mj-lt"/>
              <a:buAutoNum type="arabicPeriod"/>
              <a:defRPr/>
            </a:pPr>
            <a:r>
              <a:rPr lang="en-US" b="1" dirty="0" smtClean="0">
                <a:solidFill>
                  <a:schemeClr val="tx1"/>
                </a:solidFill>
              </a:rPr>
              <a:t>What method to use?</a:t>
            </a:r>
          </a:p>
          <a:p>
            <a:pPr marL="1108075" lvl="1" indent="-514350" algn="just" eaLnBrk="1" fontAlgn="auto" hangingPunct="1">
              <a:spcAft>
                <a:spcPts val="0"/>
              </a:spcAft>
              <a:buFont typeface="+mj-lt"/>
              <a:buAutoNum type="arabicPeriod"/>
              <a:defRPr/>
            </a:pPr>
            <a:r>
              <a:rPr lang="en-US" b="1" dirty="0" smtClean="0">
                <a:solidFill>
                  <a:schemeClr val="tx1"/>
                </a:solidFill>
              </a:rPr>
              <a:t>What sample to collect, how?</a:t>
            </a:r>
          </a:p>
          <a:p>
            <a:pPr marL="1108075" lvl="1" indent="-514350" algn="just" eaLnBrk="1" fontAlgn="auto" hangingPunct="1">
              <a:spcAft>
                <a:spcPts val="0"/>
              </a:spcAft>
              <a:buFont typeface="+mj-lt"/>
              <a:buAutoNum type="arabicPeriod"/>
              <a:defRPr/>
            </a:pPr>
            <a:r>
              <a:rPr lang="en-US" b="1" dirty="0" smtClean="0">
                <a:solidFill>
                  <a:schemeClr val="tx1"/>
                </a:solidFill>
              </a:rPr>
              <a:t>What theory to use ?</a:t>
            </a:r>
          </a:p>
          <a:p>
            <a:pPr marL="1108075" lvl="1" indent="-514350" algn="just" eaLnBrk="1" fontAlgn="auto" hangingPunct="1">
              <a:spcAft>
                <a:spcPts val="0"/>
              </a:spcAft>
              <a:buFont typeface="+mj-lt"/>
              <a:buAutoNum type="arabicPeriod"/>
              <a:defRPr/>
            </a:pPr>
            <a:r>
              <a:rPr lang="en-US" b="1" dirty="0" smtClean="0">
                <a:solidFill>
                  <a:schemeClr val="tx1"/>
                </a:solidFill>
              </a:rPr>
              <a:t>How to link all above in a single thread?</a:t>
            </a:r>
          </a:p>
          <a:p>
            <a:pPr marL="650875" indent="-514350" algn="just" eaLnBrk="1" fontAlgn="auto" hangingPunct="1">
              <a:spcAft>
                <a:spcPts val="0"/>
              </a:spcAft>
              <a:buFont typeface="+mj-lt"/>
              <a:buAutoNum type="arabicPeriod"/>
              <a:defRPr/>
            </a:pPr>
            <a:r>
              <a:rPr lang="en-US" b="1" dirty="0" smtClean="0">
                <a:solidFill>
                  <a:schemeClr val="tx1"/>
                </a:solidFill>
              </a:rPr>
              <a:t>Methods</a:t>
            </a:r>
          </a:p>
          <a:p>
            <a:pPr marL="1108075" lvl="1" indent="-514350" algn="just" eaLnBrk="1" fontAlgn="auto" hangingPunct="1">
              <a:spcAft>
                <a:spcPts val="0"/>
              </a:spcAft>
              <a:buFont typeface="+mj-lt"/>
              <a:buAutoNum type="arabicPeriod"/>
              <a:defRPr/>
            </a:pPr>
            <a:r>
              <a:rPr lang="en-US" b="1" dirty="0" smtClean="0">
                <a:solidFill>
                  <a:schemeClr val="tx1"/>
                </a:solidFill>
              </a:rPr>
              <a:t>What type of data are qualified to answer the question?</a:t>
            </a:r>
          </a:p>
          <a:p>
            <a:pPr marL="1108075" lvl="1" indent="-514350" algn="just" eaLnBrk="1" fontAlgn="auto" hangingPunct="1">
              <a:spcAft>
                <a:spcPts val="0"/>
              </a:spcAft>
              <a:buFont typeface="+mj-lt"/>
              <a:buAutoNum type="arabicPeriod"/>
              <a:defRPr/>
            </a:pPr>
            <a:r>
              <a:rPr lang="en-US" b="1" dirty="0" smtClean="0">
                <a:solidFill>
                  <a:schemeClr val="tx1"/>
                </a:solidFill>
              </a:rPr>
              <a:t>What method to select (quantitative or quantitative) ?</a:t>
            </a:r>
          </a:p>
          <a:p>
            <a:pPr marL="1108075" lvl="1" indent="-514350" algn="just" eaLnBrk="1" fontAlgn="auto" hangingPunct="1">
              <a:spcAft>
                <a:spcPts val="0"/>
              </a:spcAft>
              <a:buFont typeface="+mj-lt"/>
              <a:buAutoNum type="arabicPeriod"/>
              <a:defRPr/>
            </a:pPr>
            <a:r>
              <a:rPr lang="en-US" b="1" dirty="0" smtClean="0">
                <a:solidFill>
                  <a:schemeClr val="tx1"/>
                </a:solidFill>
              </a:rPr>
              <a:t>Whom to ask the question?</a:t>
            </a:r>
          </a:p>
          <a:p>
            <a:pPr marL="1108075" lvl="1" indent="-514350" algn="just" eaLnBrk="1" fontAlgn="auto" hangingPunct="1">
              <a:spcAft>
                <a:spcPts val="0"/>
              </a:spcAft>
              <a:buFont typeface="+mj-lt"/>
              <a:buAutoNum type="arabicPeriod"/>
              <a:defRPr/>
            </a:pPr>
            <a:r>
              <a:rPr lang="en-US" b="1" dirty="0" smtClean="0">
                <a:solidFill>
                  <a:schemeClr val="tx1"/>
                </a:solidFill>
              </a:rPr>
              <a:t>How much information (sample) is adequate ?</a:t>
            </a:r>
          </a:p>
          <a:p>
            <a:pPr marL="1108075" lvl="1" indent="-514350" algn="just" eaLnBrk="1" fontAlgn="auto" hangingPunct="1">
              <a:spcAft>
                <a:spcPts val="0"/>
              </a:spcAft>
              <a:buFont typeface="+mj-lt"/>
              <a:buAutoNum type="arabicPeriod"/>
              <a:defRPr/>
            </a:pPr>
            <a:r>
              <a:rPr lang="en-US" b="1" dirty="0" smtClean="0">
                <a:solidFill>
                  <a:schemeClr val="tx1"/>
                </a:solidFill>
              </a:rPr>
              <a:t>What type of information to collect (Qualitative or Quantitative or both) ?</a:t>
            </a:r>
          </a:p>
          <a:p>
            <a:pPr marL="1108075" lvl="1" indent="-514350" algn="just" eaLnBrk="1" fontAlgn="auto" hangingPunct="1">
              <a:spcAft>
                <a:spcPts val="0"/>
              </a:spcAft>
              <a:buFont typeface="+mj-lt"/>
              <a:buAutoNum type="arabicPeriod"/>
              <a:defRPr/>
            </a:pPr>
            <a:r>
              <a:rPr lang="en-US" b="1" dirty="0" smtClean="0">
                <a:solidFill>
                  <a:schemeClr val="tx1"/>
                </a:solidFill>
              </a:rPr>
              <a:t>How to collect the question (Tools)</a:t>
            </a:r>
          </a:p>
          <a:p>
            <a:pPr algn="just" eaLnBrk="1" fontAlgn="auto" hangingPunct="1">
              <a:spcAft>
                <a:spcPts val="0"/>
              </a:spcAft>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p:txBody>
          <a:bodyPr/>
          <a:lstStyle/>
          <a:p>
            <a:pPr>
              <a:defRPr/>
            </a:pPr>
            <a:r>
              <a:rPr lang="en-US"/>
              <a:t>Shishir Subba, PhD/</a:t>
            </a:r>
          </a:p>
        </p:txBody>
      </p:sp>
      <p:grpSp>
        <p:nvGrpSpPr>
          <p:cNvPr id="41987" name="Group 2"/>
          <p:cNvGrpSpPr>
            <a:grpSpLocks noChangeAspect="1"/>
          </p:cNvGrpSpPr>
          <p:nvPr/>
        </p:nvGrpSpPr>
        <p:grpSpPr bwMode="auto">
          <a:xfrm>
            <a:off x="-381000" y="0"/>
            <a:ext cx="9525000" cy="6629400"/>
            <a:chOff x="4374" y="1110"/>
            <a:chExt cx="8135" cy="5158"/>
          </a:xfrm>
        </p:grpSpPr>
        <p:sp>
          <p:nvSpPr>
            <p:cNvPr id="41988" name="AutoShape 3"/>
            <p:cNvSpPr>
              <a:spLocks noChangeAspect="1" noChangeArrowheads="1"/>
            </p:cNvSpPr>
            <p:nvPr/>
          </p:nvSpPr>
          <p:spPr bwMode="auto">
            <a:xfrm>
              <a:off x="4374" y="1110"/>
              <a:ext cx="8135" cy="5158"/>
            </a:xfrm>
            <a:prstGeom prst="rect">
              <a:avLst/>
            </a:prstGeom>
            <a:noFill/>
            <a:ln w="9525">
              <a:solidFill>
                <a:srgbClr val="000000"/>
              </a:solidFill>
              <a:prstDash val="sysDot"/>
              <a:miter lim="800000"/>
              <a:headEnd/>
              <a:tailEnd/>
            </a:ln>
          </p:spPr>
          <p:txBody>
            <a:bodyPr/>
            <a:lstStyle/>
            <a:p>
              <a:endParaRPr lang="en-US">
                <a:latin typeface="Book Antiqua" pitchFamily="18" charset="0"/>
              </a:endParaRPr>
            </a:p>
          </p:txBody>
        </p:sp>
        <p:sp>
          <p:nvSpPr>
            <p:cNvPr id="41989" name="Text Box 4"/>
            <p:cNvSpPr txBox="1">
              <a:spLocks noChangeArrowheads="1"/>
            </p:cNvSpPr>
            <p:nvPr/>
          </p:nvSpPr>
          <p:spPr bwMode="auto">
            <a:xfrm>
              <a:off x="7684" y="2331"/>
              <a:ext cx="1085" cy="2441"/>
            </a:xfrm>
            <a:prstGeom prst="rect">
              <a:avLst/>
            </a:prstGeom>
            <a:solidFill>
              <a:srgbClr val="C0C0C0"/>
            </a:solidFill>
            <a:ln w="9525">
              <a:solidFill>
                <a:srgbClr val="000000"/>
              </a:solidFill>
              <a:miter lim="800000"/>
              <a:headEnd/>
              <a:tailEnd/>
            </a:ln>
          </p:spPr>
          <p:txBody>
            <a:bodyPr/>
            <a:lstStyle/>
            <a:p>
              <a:pPr algn="ctr"/>
              <a:r>
                <a:rPr lang="en-US" sz="1600" b="1" u="sng">
                  <a:solidFill>
                    <a:srgbClr val="000000"/>
                  </a:solidFill>
                  <a:latin typeface="Times New Roman" pitchFamily="18" charset="0"/>
                </a:rPr>
                <a:t>Personal Construct</a:t>
              </a:r>
            </a:p>
            <a:p>
              <a:pPr algn="ctr"/>
              <a:endParaRPr lang="en-US" sz="1600">
                <a:solidFill>
                  <a:srgbClr val="000000"/>
                </a:solidFill>
                <a:latin typeface="Times New Roman" pitchFamily="18" charset="0"/>
              </a:endParaRPr>
            </a:p>
            <a:p>
              <a:pPr algn="ctr"/>
              <a:r>
                <a:rPr lang="en-US" sz="1600">
                  <a:solidFill>
                    <a:srgbClr val="000000"/>
                  </a:solidFill>
                  <a:latin typeface="Times New Roman" pitchFamily="18" charset="0"/>
                </a:rPr>
                <a:t> </a:t>
              </a:r>
            </a:p>
            <a:p>
              <a:pPr algn="ctr"/>
              <a:r>
                <a:rPr lang="en-US" sz="1600" b="1">
                  <a:solidFill>
                    <a:srgbClr val="000000"/>
                  </a:solidFill>
                  <a:latin typeface="Times New Roman" pitchFamily="18" charset="0"/>
                </a:rPr>
                <a:t>Narrow-Minded</a:t>
              </a:r>
            </a:p>
            <a:p>
              <a:pPr algn="ctr"/>
              <a:r>
                <a:rPr lang="en-US" sz="1600" b="1">
                  <a:solidFill>
                    <a:srgbClr val="000000"/>
                  </a:solidFill>
                  <a:latin typeface="Times New Roman" pitchFamily="18" charset="0"/>
                </a:rPr>
                <a:t>(Rigid)</a:t>
              </a:r>
            </a:p>
            <a:p>
              <a:pPr algn="ctr"/>
              <a:r>
                <a:rPr lang="en-US" sz="1600" b="1">
                  <a:solidFill>
                    <a:srgbClr val="000000"/>
                  </a:solidFill>
                  <a:latin typeface="Times New Roman" pitchFamily="18" charset="0"/>
                </a:rPr>
                <a:t>or</a:t>
              </a:r>
            </a:p>
            <a:p>
              <a:pPr algn="ctr"/>
              <a:r>
                <a:rPr lang="en-US" sz="1600" b="1">
                  <a:solidFill>
                    <a:srgbClr val="000000"/>
                  </a:solidFill>
                  <a:latin typeface="Times New Roman" pitchFamily="18" charset="0"/>
                </a:rPr>
                <a:t>Broad-Minded</a:t>
              </a:r>
            </a:p>
            <a:p>
              <a:pPr algn="ctr"/>
              <a:r>
                <a:rPr lang="en-US" sz="1600" b="1">
                  <a:solidFill>
                    <a:srgbClr val="000000"/>
                  </a:solidFill>
                  <a:latin typeface="Times New Roman" pitchFamily="18" charset="0"/>
                </a:rPr>
                <a:t>(Flexible)</a:t>
              </a:r>
              <a:endParaRPr lang="en-US" sz="1600">
                <a:solidFill>
                  <a:srgbClr val="000000"/>
                </a:solidFill>
                <a:latin typeface="Times New Roman" pitchFamily="18" charset="0"/>
              </a:endParaRPr>
            </a:p>
          </p:txBody>
        </p:sp>
        <p:sp>
          <p:nvSpPr>
            <p:cNvPr id="41990" name="Rectangle 5"/>
            <p:cNvSpPr>
              <a:spLocks noChangeArrowheads="1"/>
            </p:cNvSpPr>
            <p:nvPr/>
          </p:nvSpPr>
          <p:spPr bwMode="auto">
            <a:xfrm>
              <a:off x="4561" y="4491"/>
              <a:ext cx="1157" cy="1127"/>
            </a:xfrm>
            <a:prstGeom prst="rect">
              <a:avLst/>
            </a:prstGeom>
            <a:solidFill>
              <a:srgbClr val="C0C0C0"/>
            </a:solidFill>
            <a:ln w="9525">
              <a:solidFill>
                <a:srgbClr val="000000"/>
              </a:solidFill>
              <a:miter lim="800000"/>
              <a:headEnd/>
              <a:tailEnd/>
            </a:ln>
          </p:spPr>
          <p:txBody>
            <a:bodyPr/>
            <a:lstStyle/>
            <a:p>
              <a:r>
                <a:rPr lang="en-US" sz="1600" b="1">
                  <a:solidFill>
                    <a:srgbClr val="000000"/>
                  </a:solidFill>
                  <a:latin typeface="Times New Roman" pitchFamily="18" charset="0"/>
                </a:rPr>
                <a:t>Community</a:t>
              </a:r>
            </a:p>
            <a:p>
              <a:endParaRPr lang="en-US" sz="1600" b="1">
                <a:solidFill>
                  <a:srgbClr val="000000"/>
                </a:solidFill>
                <a:latin typeface="Times New Roman" pitchFamily="18" charset="0"/>
              </a:endParaRPr>
            </a:p>
            <a:p>
              <a:r>
                <a:rPr lang="en-US" sz="1600" b="1">
                  <a:solidFill>
                    <a:srgbClr val="000000"/>
                  </a:solidFill>
                  <a:latin typeface="Times New Roman" pitchFamily="18" charset="0"/>
                </a:rPr>
                <a:t>(Ecological Variable)</a:t>
              </a:r>
              <a:endParaRPr lang="en-US" sz="1600">
                <a:solidFill>
                  <a:srgbClr val="000000"/>
                </a:solidFill>
                <a:latin typeface="Times New Roman" pitchFamily="18" charset="0"/>
              </a:endParaRPr>
            </a:p>
          </p:txBody>
        </p:sp>
        <p:sp>
          <p:nvSpPr>
            <p:cNvPr id="41991" name="Rectangle 6"/>
            <p:cNvSpPr>
              <a:spLocks noChangeArrowheads="1"/>
            </p:cNvSpPr>
            <p:nvPr/>
          </p:nvSpPr>
          <p:spPr bwMode="auto">
            <a:xfrm>
              <a:off x="4655" y="1767"/>
              <a:ext cx="1102" cy="939"/>
            </a:xfrm>
            <a:prstGeom prst="rect">
              <a:avLst/>
            </a:prstGeom>
            <a:solidFill>
              <a:srgbClr val="C0C0C0"/>
            </a:solidFill>
            <a:ln w="9525">
              <a:solidFill>
                <a:srgbClr val="000000"/>
              </a:solidFill>
              <a:miter lim="800000"/>
              <a:headEnd/>
              <a:tailEnd/>
            </a:ln>
          </p:spPr>
          <p:txBody>
            <a:bodyPr/>
            <a:lstStyle/>
            <a:p>
              <a:r>
                <a:rPr lang="en-US" sz="1600" b="1">
                  <a:solidFill>
                    <a:srgbClr val="000000"/>
                  </a:solidFill>
                  <a:latin typeface="Times New Roman" pitchFamily="18" charset="0"/>
                </a:rPr>
                <a:t>Beliefs</a:t>
              </a:r>
            </a:p>
            <a:p>
              <a:r>
                <a:rPr lang="en-US" sz="1600" b="1">
                  <a:solidFill>
                    <a:srgbClr val="000000"/>
                  </a:solidFill>
                  <a:latin typeface="Times New Roman" pitchFamily="18" charset="0"/>
                </a:rPr>
                <a:t>(Cultural Variable)</a:t>
              </a:r>
              <a:endParaRPr lang="en-US" sz="1600">
                <a:solidFill>
                  <a:srgbClr val="000000"/>
                </a:solidFill>
                <a:latin typeface="Times New Roman" pitchFamily="18" charset="0"/>
              </a:endParaRPr>
            </a:p>
          </p:txBody>
        </p:sp>
        <p:sp>
          <p:nvSpPr>
            <p:cNvPr id="41992" name="Rectangle 7"/>
            <p:cNvSpPr>
              <a:spLocks noChangeArrowheads="1"/>
            </p:cNvSpPr>
            <p:nvPr/>
          </p:nvSpPr>
          <p:spPr bwMode="auto">
            <a:xfrm>
              <a:off x="4655" y="3176"/>
              <a:ext cx="1063" cy="939"/>
            </a:xfrm>
            <a:prstGeom prst="rect">
              <a:avLst/>
            </a:prstGeom>
            <a:solidFill>
              <a:srgbClr val="C0C0C0"/>
            </a:solidFill>
            <a:ln w="9525">
              <a:solidFill>
                <a:srgbClr val="000000"/>
              </a:solidFill>
              <a:miter lim="800000"/>
              <a:headEnd/>
              <a:tailEnd/>
            </a:ln>
          </p:spPr>
          <p:txBody>
            <a:bodyPr/>
            <a:lstStyle/>
            <a:p>
              <a:r>
                <a:rPr lang="en-US" sz="1600" b="1">
                  <a:solidFill>
                    <a:srgbClr val="000000"/>
                  </a:solidFill>
                  <a:latin typeface="Times New Roman" pitchFamily="18" charset="0"/>
                </a:rPr>
                <a:t>Religious Practices</a:t>
              </a:r>
            </a:p>
            <a:p>
              <a:r>
                <a:rPr lang="en-US" sz="1600" b="1">
                  <a:solidFill>
                    <a:srgbClr val="000000"/>
                  </a:solidFill>
                  <a:latin typeface="Times New Roman" pitchFamily="18" charset="0"/>
                </a:rPr>
                <a:t>(Social Variable)</a:t>
              </a:r>
              <a:endParaRPr lang="en-US" sz="1600">
                <a:solidFill>
                  <a:srgbClr val="000000"/>
                </a:solidFill>
                <a:latin typeface="Times New Roman" pitchFamily="18" charset="0"/>
              </a:endParaRPr>
            </a:p>
          </p:txBody>
        </p:sp>
        <p:sp>
          <p:nvSpPr>
            <p:cNvPr id="41993" name="Rectangle 8"/>
            <p:cNvSpPr>
              <a:spLocks noChangeArrowheads="1"/>
            </p:cNvSpPr>
            <p:nvPr/>
          </p:nvSpPr>
          <p:spPr bwMode="auto">
            <a:xfrm>
              <a:off x="6244" y="2329"/>
              <a:ext cx="935" cy="470"/>
            </a:xfrm>
            <a:prstGeom prst="rect">
              <a:avLst/>
            </a:prstGeom>
            <a:solidFill>
              <a:srgbClr val="CC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Non traditional</a:t>
              </a:r>
              <a:endParaRPr lang="en-US" sz="1600">
                <a:solidFill>
                  <a:srgbClr val="000000"/>
                </a:solidFill>
                <a:latin typeface="Times New Roman" pitchFamily="18" charset="0"/>
              </a:endParaRPr>
            </a:p>
          </p:txBody>
        </p:sp>
        <p:sp>
          <p:nvSpPr>
            <p:cNvPr id="41994" name="Rectangle 9"/>
            <p:cNvSpPr>
              <a:spLocks noChangeArrowheads="1"/>
            </p:cNvSpPr>
            <p:nvPr/>
          </p:nvSpPr>
          <p:spPr bwMode="auto">
            <a:xfrm>
              <a:off x="6244" y="1767"/>
              <a:ext cx="935" cy="468"/>
            </a:xfrm>
            <a:prstGeom prst="rect">
              <a:avLst/>
            </a:prstGeom>
            <a:solidFill>
              <a:srgbClr val="CCFFFF"/>
            </a:solidFill>
            <a:ln w="9525">
              <a:solidFill>
                <a:srgbClr val="000000"/>
              </a:solidFill>
              <a:miter lim="800000"/>
              <a:headEnd/>
              <a:tailEnd/>
            </a:ln>
          </p:spPr>
          <p:txBody>
            <a:bodyPr/>
            <a:lstStyle/>
            <a:p>
              <a:pPr algn="ctr"/>
              <a:r>
                <a:rPr lang="en-US" b="1">
                  <a:solidFill>
                    <a:srgbClr val="000000"/>
                  </a:solidFill>
                  <a:latin typeface="Times New Roman" pitchFamily="18" charset="0"/>
                </a:rPr>
                <a:t>Traditional</a:t>
              </a:r>
              <a:endParaRPr lang="en-US">
                <a:solidFill>
                  <a:srgbClr val="000000"/>
                </a:solidFill>
                <a:latin typeface="Times New Roman" pitchFamily="18" charset="0"/>
              </a:endParaRPr>
            </a:p>
          </p:txBody>
        </p:sp>
        <p:sp>
          <p:nvSpPr>
            <p:cNvPr id="41995" name="Rectangle 10"/>
            <p:cNvSpPr>
              <a:spLocks noChangeArrowheads="1"/>
            </p:cNvSpPr>
            <p:nvPr/>
          </p:nvSpPr>
          <p:spPr bwMode="auto">
            <a:xfrm>
              <a:off x="6244" y="2988"/>
              <a:ext cx="935" cy="655"/>
            </a:xfrm>
            <a:prstGeom prst="rect">
              <a:avLst/>
            </a:prstGeom>
            <a:solidFill>
              <a:srgbClr val="FFCC99"/>
            </a:solidFill>
            <a:ln w="9525">
              <a:solidFill>
                <a:srgbClr val="000000"/>
              </a:solidFill>
              <a:miter lim="800000"/>
              <a:headEnd/>
              <a:tailEnd/>
            </a:ln>
          </p:spPr>
          <p:txBody>
            <a:bodyPr/>
            <a:lstStyle/>
            <a:p>
              <a:pPr algn="ctr"/>
              <a:r>
                <a:rPr lang="en-US" sz="1600" b="1">
                  <a:solidFill>
                    <a:srgbClr val="000000"/>
                  </a:solidFill>
                  <a:latin typeface="Times New Roman" pitchFamily="18" charset="0"/>
                </a:rPr>
                <a:t>Hindu</a:t>
              </a:r>
            </a:p>
            <a:p>
              <a:pPr algn="ctr"/>
              <a:r>
                <a:rPr lang="en-US" sz="1600" b="1">
                  <a:solidFill>
                    <a:srgbClr val="000000"/>
                  </a:solidFill>
                  <a:latin typeface="Times New Roman" pitchFamily="18" charset="0"/>
                </a:rPr>
                <a:t>Rigid Vs Liberal</a:t>
              </a:r>
              <a:endParaRPr lang="en-US" sz="1600">
                <a:solidFill>
                  <a:srgbClr val="000000"/>
                </a:solidFill>
                <a:latin typeface="Times New Roman" pitchFamily="18" charset="0"/>
              </a:endParaRPr>
            </a:p>
          </p:txBody>
        </p:sp>
        <p:sp>
          <p:nvSpPr>
            <p:cNvPr id="41996" name="Rectangle 11"/>
            <p:cNvSpPr>
              <a:spLocks noChangeArrowheads="1"/>
            </p:cNvSpPr>
            <p:nvPr/>
          </p:nvSpPr>
          <p:spPr bwMode="auto">
            <a:xfrm>
              <a:off x="6244" y="3737"/>
              <a:ext cx="898" cy="561"/>
            </a:xfrm>
            <a:prstGeom prst="rect">
              <a:avLst/>
            </a:prstGeom>
            <a:solidFill>
              <a:srgbClr val="FFCC99"/>
            </a:solidFill>
            <a:ln w="9525">
              <a:solidFill>
                <a:srgbClr val="000000"/>
              </a:solidFill>
              <a:miter lim="800000"/>
              <a:headEnd/>
              <a:tailEnd/>
            </a:ln>
          </p:spPr>
          <p:txBody>
            <a:bodyPr/>
            <a:lstStyle/>
            <a:p>
              <a:pPr algn="ctr"/>
              <a:r>
                <a:rPr lang="en-US" sz="1400" b="1">
                  <a:solidFill>
                    <a:srgbClr val="000000"/>
                  </a:solidFill>
                  <a:latin typeface="Times New Roman" pitchFamily="18" charset="0"/>
                </a:rPr>
                <a:t>Non-Hindu Rigid Vs Liberal</a:t>
              </a:r>
              <a:endParaRPr lang="en-US" sz="1400">
                <a:solidFill>
                  <a:srgbClr val="000000"/>
                </a:solidFill>
                <a:latin typeface="Times New Roman" pitchFamily="18" charset="0"/>
              </a:endParaRPr>
            </a:p>
          </p:txBody>
        </p:sp>
        <p:sp>
          <p:nvSpPr>
            <p:cNvPr id="41997" name="Rectangle 12"/>
            <p:cNvSpPr>
              <a:spLocks noChangeArrowheads="1"/>
            </p:cNvSpPr>
            <p:nvPr/>
          </p:nvSpPr>
          <p:spPr bwMode="auto">
            <a:xfrm>
              <a:off x="6244" y="5334"/>
              <a:ext cx="898" cy="374"/>
            </a:xfrm>
            <a:prstGeom prst="rect">
              <a:avLst/>
            </a:prstGeom>
            <a:solidFill>
              <a:srgbClr val="FFFF99"/>
            </a:solidFill>
            <a:ln w="9525">
              <a:solidFill>
                <a:srgbClr val="000000"/>
              </a:solidFill>
              <a:miter lim="800000"/>
              <a:headEnd/>
              <a:tailEnd/>
            </a:ln>
          </p:spPr>
          <p:txBody>
            <a:bodyPr/>
            <a:lstStyle/>
            <a:p>
              <a:pPr algn="ctr"/>
              <a:r>
                <a:rPr lang="en-US" sz="1400" b="1">
                  <a:solidFill>
                    <a:srgbClr val="000000"/>
                  </a:solidFill>
                  <a:latin typeface="Times New Roman" pitchFamily="18" charset="0"/>
                </a:rPr>
                <a:t>Tarai</a:t>
              </a:r>
              <a:endParaRPr lang="en-US" sz="1400">
                <a:solidFill>
                  <a:srgbClr val="000000"/>
                </a:solidFill>
                <a:latin typeface="Times New Roman" pitchFamily="18" charset="0"/>
              </a:endParaRPr>
            </a:p>
          </p:txBody>
        </p:sp>
        <p:sp>
          <p:nvSpPr>
            <p:cNvPr id="41998" name="Rectangle 13"/>
            <p:cNvSpPr>
              <a:spLocks noChangeArrowheads="1"/>
            </p:cNvSpPr>
            <p:nvPr/>
          </p:nvSpPr>
          <p:spPr bwMode="auto">
            <a:xfrm>
              <a:off x="6244" y="4866"/>
              <a:ext cx="898" cy="376"/>
            </a:xfrm>
            <a:prstGeom prst="rect">
              <a:avLst/>
            </a:prstGeom>
            <a:solidFill>
              <a:srgbClr val="FFFF99"/>
            </a:solidFill>
            <a:ln w="9525">
              <a:solidFill>
                <a:srgbClr val="000000"/>
              </a:solidFill>
              <a:miter lim="800000"/>
              <a:headEnd/>
              <a:tailEnd/>
            </a:ln>
          </p:spPr>
          <p:txBody>
            <a:bodyPr/>
            <a:lstStyle/>
            <a:p>
              <a:pPr algn="ctr"/>
              <a:r>
                <a:rPr lang="en-US" sz="1600" b="1">
                  <a:solidFill>
                    <a:srgbClr val="000000"/>
                  </a:solidFill>
                  <a:latin typeface="Times New Roman" pitchFamily="18" charset="0"/>
                </a:rPr>
                <a:t>Hill</a:t>
              </a:r>
              <a:endParaRPr lang="en-US" sz="1600">
                <a:solidFill>
                  <a:srgbClr val="000000"/>
                </a:solidFill>
                <a:latin typeface="Times New Roman" pitchFamily="18" charset="0"/>
              </a:endParaRPr>
            </a:p>
          </p:txBody>
        </p:sp>
        <p:sp>
          <p:nvSpPr>
            <p:cNvPr id="41999" name="Rectangle 14"/>
            <p:cNvSpPr>
              <a:spLocks noChangeArrowheads="1"/>
            </p:cNvSpPr>
            <p:nvPr/>
          </p:nvSpPr>
          <p:spPr bwMode="auto">
            <a:xfrm>
              <a:off x="6244" y="4395"/>
              <a:ext cx="898" cy="375"/>
            </a:xfrm>
            <a:prstGeom prst="rect">
              <a:avLst/>
            </a:prstGeom>
            <a:solidFill>
              <a:srgbClr val="FFFF99"/>
            </a:solidFill>
            <a:ln w="9525">
              <a:solidFill>
                <a:srgbClr val="000000"/>
              </a:solidFill>
              <a:miter lim="800000"/>
              <a:headEnd/>
              <a:tailEnd/>
            </a:ln>
          </p:spPr>
          <p:txBody>
            <a:bodyPr/>
            <a:lstStyle/>
            <a:p>
              <a:pPr algn="ctr"/>
              <a:r>
                <a:rPr lang="en-US" sz="1400" b="1">
                  <a:solidFill>
                    <a:srgbClr val="000000"/>
                  </a:solidFill>
                  <a:latin typeface="Times New Roman" pitchFamily="18" charset="0"/>
                </a:rPr>
                <a:t>Mountain</a:t>
              </a:r>
              <a:endParaRPr lang="en-US" sz="1400">
                <a:solidFill>
                  <a:srgbClr val="000000"/>
                </a:solidFill>
                <a:latin typeface="Times New Roman" pitchFamily="18" charset="0"/>
              </a:endParaRPr>
            </a:p>
          </p:txBody>
        </p:sp>
        <p:sp>
          <p:nvSpPr>
            <p:cNvPr id="42000" name="Rectangle 15"/>
            <p:cNvSpPr>
              <a:spLocks noChangeArrowheads="1"/>
            </p:cNvSpPr>
            <p:nvPr/>
          </p:nvSpPr>
          <p:spPr bwMode="auto">
            <a:xfrm>
              <a:off x="9236" y="3927"/>
              <a:ext cx="1029" cy="657"/>
            </a:xfrm>
            <a:prstGeom prst="rect">
              <a:avLst/>
            </a:prstGeom>
            <a:solidFill>
              <a:srgbClr val="99CC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Broad Range (Liberal)</a:t>
              </a:r>
              <a:endParaRPr lang="en-US" sz="1600">
                <a:solidFill>
                  <a:srgbClr val="000000"/>
                </a:solidFill>
                <a:latin typeface="Times New Roman" pitchFamily="18" charset="0"/>
              </a:endParaRPr>
            </a:p>
          </p:txBody>
        </p:sp>
        <p:sp>
          <p:nvSpPr>
            <p:cNvPr id="42001" name="Rectangle 16"/>
            <p:cNvSpPr>
              <a:spLocks noChangeArrowheads="1"/>
            </p:cNvSpPr>
            <p:nvPr/>
          </p:nvSpPr>
          <p:spPr bwMode="auto">
            <a:xfrm>
              <a:off x="9236" y="2988"/>
              <a:ext cx="1028" cy="657"/>
            </a:xfrm>
            <a:prstGeom prst="rect">
              <a:avLst/>
            </a:prstGeom>
            <a:solidFill>
              <a:srgbClr val="FFCCFF"/>
            </a:solidFill>
            <a:ln w="9525">
              <a:solidFill>
                <a:srgbClr val="000000"/>
              </a:solidFill>
              <a:miter lim="800000"/>
              <a:headEnd/>
              <a:tailEnd/>
            </a:ln>
          </p:spPr>
          <p:txBody>
            <a:bodyPr/>
            <a:lstStyle/>
            <a:p>
              <a:pPr algn="ctr"/>
              <a:r>
                <a:rPr lang="en-US" sz="1400" b="1">
                  <a:solidFill>
                    <a:srgbClr val="000000"/>
                  </a:solidFill>
                  <a:latin typeface="Times New Roman" pitchFamily="18" charset="0"/>
                </a:rPr>
                <a:t>Narrow range (Rigid)</a:t>
              </a:r>
              <a:endParaRPr lang="en-US" sz="1400">
                <a:solidFill>
                  <a:srgbClr val="000000"/>
                </a:solidFill>
                <a:latin typeface="Times New Roman" pitchFamily="18" charset="0"/>
              </a:endParaRPr>
            </a:p>
          </p:txBody>
        </p:sp>
        <p:sp>
          <p:nvSpPr>
            <p:cNvPr id="42002" name="Text Box 17"/>
            <p:cNvSpPr txBox="1">
              <a:spLocks noChangeArrowheads="1"/>
            </p:cNvSpPr>
            <p:nvPr/>
          </p:nvSpPr>
          <p:spPr bwMode="auto">
            <a:xfrm>
              <a:off x="7460" y="1385"/>
              <a:ext cx="2057" cy="283"/>
            </a:xfrm>
            <a:prstGeom prst="rect">
              <a:avLst/>
            </a:prstGeom>
            <a:solidFill>
              <a:srgbClr val="00FFFF"/>
            </a:solidFill>
            <a:ln w="38100">
              <a:solidFill>
                <a:srgbClr val="FF0000"/>
              </a:solidFill>
              <a:miter lim="800000"/>
              <a:headEnd/>
              <a:tailEnd/>
            </a:ln>
          </p:spPr>
          <p:txBody>
            <a:bodyPr/>
            <a:lstStyle/>
            <a:p>
              <a:pPr algn="ctr"/>
              <a:r>
                <a:rPr lang="en-US" b="1">
                  <a:solidFill>
                    <a:srgbClr val="000000"/>
                  </a:solidFill>
                  <a:latin typeface="Times New Roman" pitchFamily="18" charset="0"/>
                </a:rPr>
                <a:t>Conceptual Model</a:t>
              </a:r>
              <a:endParaRPr lang="en-US" sz="1200">
                <a:solidFill>
                  <a:srgbClr val="000000"/>
                </a:solidFill>
                <a:latin typeface="Times New Roman" pitchFamily="18" charset="0"/>
              </a:endParaRPr>
            </a:p>
          </p:txBody>
        </p:sp>
        <p:sp>
          <p:nvSpPr>
            <p:cNvPr id="42003" name="AutoShape 18"/>
            <p:cNvSpPr>
              <a:spLocks noChangeArrowheads="1"/>
            </p:cNvSpPr>
            <p:nvPr/>
          </p:nvSpPr>
          <p:spPr bwMode="auto">
            <a:xfrm>
              <a:off x="5721" y="2425"/>
              <a:ext cx="562" cy="187"/>
            </a:xfrm>
            <a:prstGeom prst="rightArrow">
              <a:avLst>
                <a:gd name="adj1" fmla="val 50000"/>
                <a:gd name="adj2" fmla="val 751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04" name="AutoShape 19"/>
            <p:cNvSpPr>
              <a:spLocks noChangeArrowheads="1"/>
            </p:cNvSpPr>
            <p:nvPr/>
          </p:nvSpPr>
          <p:spPr bwMode="auto">
            <a:xfrm>
              <a:off x="8806" y="3270"/>
              <a:ext cx="467" cy="188"/>
            </a:xfrm>
            <a:prstGeom prst="rightArrow">
              <a:avLst>
                <a:gd name="adj1" fmla="val 50000"/>
                <a:gd name="adj2" fmla="val 62101"/>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05" name="Text Box 20"/>
            <p:cNvSpPr txBox="1">
              <a:spLocks noChangeArrowheads="1"/>
            </p:cNvSpPr>
            <p:nvPr/>
          </p:nvSpPr>
          <p:spPr bwMode="auto">
            <a:xfrm>
              <a:off x="4692" y="5805"/>
              <a:ext cx="2487" cy="281"/>
            </a:xfrm>
            <a:prstGeom prst="rect">
              <a:avLst/>
            </a:prstGeom>
            <a:solidFill>
              <a:srgbClr val="FF99CC"/>
            </a:solidFill>
            <a:ln w="9525">
              <a:solidFill>
                <a:srgbClr val="000000"/>
              </a:solidFill>
              <a:miter lim="800000"/>
              <a:headEnd/>
              <a:tailEnd/>
            </a:ln>
          </p:spPr>
          <p:txBody>
            <a:bodyPr/>
            <a:lstStyle/>
            <a:p>
              <a:r>
                <a:rPr lang="en-US" sz="1600" b="1">
                  <a:solidFill>
                    <a:srgbClr val="000000"/>
                  </a:solidFill>
                  <a:latin typeface="Times New Roman" pitchFamily="18" charset="0"/>
                </a:rPr>
                <a:t>Macro Level Process Analysis</a:t>
              </a:r>
              <a:endParaRPr lang="en-US" sz="1600">
                <a:solidFill>
                  <a:srgbClr val="000000"/>
                </a:solidFill>
                <a:latin typeface="Times New Roman" pitchFamily="18" charset="0"/>
              </a:endParaRPr>
            </a:p>
          </p:txBody>
        </p:sp>
        <p:sp>
          <p:nvSpPr>
            <p:cNvPr id="42006" name="Text Box 21"/>
            <p:cNvSpPr txBox="1">
              <a:spLocks noChangeArrowheads="1"/>
            </p:cNvSpPr>
            <p:nvPr/>
          </p:nvSpPr>
          <p:spPr bwMode="auto">
            <a:xfrm>
              <a:off x="7647" y="5799"/>
              <a:ext cx="2334" cy="284"/>
            </a:xfrm>
            <a:prstGeom prst="rect">
              <a:avLst/>
            </a:prstGeom>
            <a:solidFill>
              <a:srgbClr val="CC99FF"/>
            </a:solidFill>
            <a:ln w="9525">
              <a:solidFill>
                <a:srgbClr val="000000"/>
              </a:solidFill>
              <a:miter lim="800000"/>
              <a:headEnd/>
              <a:tailEnd/>
            </a:ln>
          </p:spPr>
          <p:txBody>
            <a:bodyPr/>
            <a:lstStyle/>
            <a:p>
              <a:r>
                <a:rPr lang="en-US" sz="1600">
                  <a:solidFill>
                    <a:srgbClr val="000000"/>
                  </a:solidFill>
                  <a:latin typeface="Times New Roman" pitchFamily="18" charset="0"/>
                </a:rPr>
                <a:t>Micro Level Process Analysis</a:t>
              </a:r>
            </a:p>
          </p:txBody>
        </p:sp>
        <p:sp>
          <p:nvSpPr>
            <p:cNvPr id="42007" name="Line 22"/>
            <p:cNvSpPr>
              <a:spLocks noChangeShapeType="1"/>
            </p:cNvSpPr>
            <p:nvPr/>
          </p:nvSpPr>
          <p:spPr bwMode="auto">
            <a:xfrm>
              <a:off x="7217" y="2049"/>
              <a:ext cx="374" cy="751"/>
            </a:xfrm>
            <a:prstGeom prst="line">
              <a:avLst/>
            </a:prstGeom>
            <a:noFill/>
            <a:ln w="28575">
              <a:solidFill>
                <a:srgbClr val="000000"/>
              </a:solidFill>
              <a:round/>
              <a:headEnd/>
              <a:tailEnd/>
            </a:ln>
          </p:spPr>
          <p:txBody>
            <a:bodyPr/>
            <a:lstStyle/>
            <a:p>
              <a:endParaRPr lang="en-US"/>
            </a:p>
          </p:txBody>
        </p:sp>
        <p:sp>
          <p:nvSpPr>
            <p:cNvPr id="42008" name="Line 23"/>
            <p:cNvSpPr>
              <a:spLocks noChangeShapeType="1"/>
            </p:cNvSpPr>
            <p:nvPr/>
          </p:nvSpPr>
          <p:spPr bwMode="auto">
            <a:xfrm>
              <a:off x="7217" y="2612"/>
              <a:ext cx="336" cy="370"/>
            </a:xfrm>
            <a:prstGeom prst="line">
              <a:avLst/>
            </a:prstGeom>
            <a:noFill/>
            <a:ln w="28575">
              <a:solidFill>
                <a:srgbClr val="000000"/>
              </a:solidFill>
              <a:round/>
              <a:headEnd/>
              <a:tailEnd/>
            </a:ln>
          </p:spPr>
          <p:txBody>
            <a:bodyPr/>
            <a:lstStyle/>
            <a:p>
              <a:endParaRPr lang="en-US"/>
            </a:p>
          </p:txBody>
        </p:sp>
        <p:sp>
          <p:nvSpPr>
            <p:cNvPr id="42009" name="Line 24"/>
            <p:cNvSpPr>
              <a:spLocks noChangeShapeType="1"/>
            </p:cNvSpPr>
            <p:nvPr/>
          </p:nvSpPr>
          <p:spPr bwMode="auto">
            <a:xfrm>
              <a:off x="7217" y="3364"/>
              <a:ext cx="374" cy="281"/>
            </a:xfrm>
            <a:prstGeom prst="line">
              <a:avLst/>
            </a:prstGeom>
            <a:noFill/>
            <a:ln w="28575">
              <a:solidFill>
                <a:srgbClr val="000000"/>
              </a:solidFill>
              <a:round/>
              <a:headEnd/>
              <a:tailEnd/>
            </a:ln>
          </p:spPr>
          <p:txBody>
            <a:bodyPr/>
            <a:lstStyle/>
            <a:p>
              <a:endParaRPr lang="en-US"/>
            </a:p>
          </p:txBody>
        </p:sp>
        <p:sp>
          <p:nvSpPr>
            <p:cNvPr id="42010" name="Line 25"/>
            <p:cNvSpPr>
              <a:spLocks noChangeShapeType="1"/>
            </p:cNvSpPr>
            <p:nvPr/>
          </p:nvSpPr>
          <p:spPr bwMode="auto">
            <a:xfrm flipV="1">
              <a:off x="7217" y="3833"/>
              <a:ext cx="374" cy="189"/>
            </a:xfrm>
            <a:prstGeom prst="line">
              <a:avLst/>
            </a:prstGeom>
            <a:noFill/>
            <a:ln w="28575">
              <a:solidFill>
                <a:srgbClr val="000000"/>
              </a:solidFill>
              <a:round/>
              <a:headEnd/>
              <a:tailEnd/>
            </a:ln>
          </p:spPr>
          <p:txBody>
            <a:bodyPr/>
            <a:lstStyle/>
            <a:p>
              <a:endParaRPr lang="en-US"/>
            </a:p>
          </p:txBody>
        </p:sp>
        <p:sp>
          <p:nvSpPr>
            <p:cNvPr id="42011" name="Line 26"/>
            <p:cNvSpPr>
              <a:spLocks noChangeShapeType="1"/>
            </p:cNvSpPr>
            <p:nvPr/>
          </p:nvSpPr>
          <p:spPr bwMode="auto">
            <a:xfrm>
              <a:off x="7217" y="4584"/>
              <a:ext cx="374" cy="1"/>
            </a:xfrm>
            <a:prstGeom prst="line">
              <a:avLst/>
            </a:prstGeom>
            <a:noFill/>
            <a:ln w="28575">
              <a:solidFill>
                <a:srgbClr val="000000"/>
              </a:solidFill>
              <a:round/>
              <a:headEnd/>
              <a:tailEnd/>
            </a:ln>
          </p:spPr>
          <p:txBody>
            <a:bodyPr/>
            <a:lstStyle/>
            <a:p>
              <a:endParaRPr lang="en-US"/>
            </a:p>
          </p:txBody>
        </p:sp>
        <p:sp>
          <p:nvSpPr>
            <p:cNvPr id="42012" name="Line 27"/>
            <p:cNvSpPr>
              <a:spLocks noChangeShapeType="1"/>
            </p:cNvSpPr>
            <p:nvPr/>
          </p:nvSpPr>
          <p:spPr bwMode="auto">
            <a:xfrm flipV="1">
              <a:off x="7217" y="5054"/>
              <a:ext cx="374" cy="469"/>
            </a:xfrm>
            <a:prstGeom prst="line">
              <a:avLst/>
            </a:prstGeom>
            <a:noFill/>
            <a:ln w="28575">
              <a:solidFill>
                <a:srgbClr val="000000"/>
              </a:solidFill>
              <a:round/>
              <a:headEnd/>
              <a:tailEnd/>
            </a:ln>
          </p:spPr>
          <p:txBody>
            <a:bodyPr/>
            <a:lstStyle/>
            <a:p>
              <a:endParaRPr lang="en-US"/>
            </a:p>
          </p:txBody>
        </p:sp>
        <p:sp>
          <p:nvSpPr>
            <p:cNvPr id="42013" name="Line 28"/>
            <p:cNvSpPr>
              <a:spLocks noChangeShapeType="1"/>
            </p:cNvSpPr>
            <p:nvPr/>
          </p:nvSpPr>
          <p:spPr bwMode="auto">
            <a:xfrm flipV="1">
              <a:off x="7217" y="4866"/>
              <a:ext cx="374" cy="281"/>
            </a:xfrm>
            <a:prstGeom prst="line">
              <a:avLst/>
            </a:prstGeom>
            <a:noFill/>
            <a:ln w="28575">
              <a:solidFill>
                <a:srgbClr val="000000"/>
              </a:solidFill>
              <a:round/>
              <a:headEnd/>
              <a:tailEnd/>
            </a:ln>
          </p:spPr>
          <p:txBody>
            <a:bodyPr/>
            <a:lstStyle/>
            <a:p>
              <a:endParaRPr lang="en-US"/>
            </a:p>
          </p:txBody>
        </p:sp>
        <p:sp>
          <p:nvSpPr>
            <p:cNvPr id="42014" name="Line 29"/>
            <p:cNvSpPr>
              <a:spLocks noChangeShapeType="1"/>
            </p:cNvSpPr>
            <p:nvPr/>
          </p:nvSpPr>
          <p:spPr bwMode="auto">
            <a:xfrm>
              <a:off x="10209" y="3176"/>
              <a:ext cx="280" cy="282"/>
            </a:xfrm>
            <a:prstGeom prst="line">
              <a:avLst/>
            </a:prstGeom>
            <a:noFill/>
            <a:ln w="28575">
              <a:solidFill>
                <a:srgbClr val="000000"/>
              </a:solidFill>
              <a:round/>
              <a:headEnd/>
              <a:tailEnd/>
            </a:ln>
          </p:spPr>
          <p:txBody>
            <a:bodyPr/>
            <a:lstStyle/>
            <a:p>
              <a:endParaRPr lang="en-US"/>
            </a:p>
          </p:txBody>
        </p:sp>
        <p:sp>
          <p:nvSpPr>
            <p:cNvPr id="42015" name="Line 30"/>
            <p:cNvSpPr>
              <a:spLocks noChangeShapeType="1"/>
            </p:cNvSpPr>
            <p:nvPr/>
          </p:nvSpPr>
          <p:spPr bwMode="auto">
            <a:xfrm flipV="1">
              <a:off x="10209" y="4115"/>
              <a:ext cx="281" cy="282"/>
            </a:xfrm>
            <a:prstGeom prst="line">
              <a:avLst/>
            </a:prstGeom>
            <a:noFill/>
            <a:ln w="28575">
              <a:solidFill>
                <a:srgbClr val="000000"/>
              </a:solidFill>
              <a:round/>
              <a:headEnd/>
              <a:tailEnd/>
            </a:ln>
          </p:spPr>
          <p:txBody>
            <a:bodyPr/>
            <a:lstStyle/>
            <a:p>
              <a:endParaRPr lang="en-US"/>
            </a:p>
          </p:txBody>
        </p:sp>
        <p:sp>
          <p:nvSpPr>
            <p:cNvPr id="42016" name="Rectangle 31"/>
            <p:cNvSpPr>
              <a:spLocks noChangeArrowheads="1"/>
            </p:cNvSpPr>
            <p:nvPr/>
          </p:nvSpPr>
          <p:spPr bwMode="auto">
            <a:xfrm>
              <a:off x="10583" y="3833"/>
              <a:ext cx="973" cy="564"/>
            </a:xfrm>
            <a:prstGeom prst="rect">
              <a:avLst/>
            </a:prstGeom>
            <a:solidFill>
              <a:srgbClr val="CCFFCC"/>
            </a:solidFill>
            <a:ln w="9525">
              <a:solidFill>
                <a:srgbClr val="000000"/>
              </a:solidFill>
              <a:miter lim="800000"/>
              <a:headEnd/>
              <a:tailEnd/>
            </a:ln>
          </p:spPr>
          <p:txBody>
            <a:bodyPr/>
            <a:lstStyle/>
            <a:p>
              <a:endParaRPr lang="en-US" sz="1400" b="1">
                <a:latin typeface="Wide Latin" pitchFamily="18" charset="0"/>
              </a:endParaRPr>
            </a:p>
            <a:p>
              <a:r>
                <a:rPr lang="en-US" sz="1600" b="1">
                  <a:solidFill>
                    <a:srgbClr val="000000"/>
                  </a:solidFill>
                  <a:latin typeface="Times New Roman" pitchFamily="18" charset="0"/>
                </a:rPr>
                <a:t>Accept</a:t>
              </a:r>
            </a:p>
            <a:p>
              <a:r>
                <a:rPr lang="en-US" sz="1600">
                  <a:latin typeface="Times New Roman" pitchFamily="18" charset="0"/>
                </a:rPr>
                <a:t> </a:t>
              </a:r>
            </a:p>
          </p:txBody>
        </p:sp>
        <p:sp>
          <p:nvSpPr>
            <p:cNvPr id="42017" name="Rectangle 32"/>
            <p:cNvSpPr>
              <a:spLocks noChangeArrowheads="1"/>
            </p:cNvSpPr>
            <p:nvPr/>
          </p:nvSpPr>
          <p:spPr bwMode="auto">
            <a:xfrm>
              <a:off x="10583" y="3082"/>
              <a:ext cx="973" cy="563"/>
            </a:xfrm>
            <a:prstGeom prst="rect">
              <a:avLst/>
            </a:prstGeom>
            <a:solidFill>
              <a:srgbClr val="CCFFCC"/>
            </a:solidFill>
            <a:ln w="9525">
              <a:solidFill>
                <a:srgbClr val="000000"/>
              </a:solidFill>
              <a:miter lim="800000"/>
              <a:headEnd/>
              <a:tailEnd/>
            </a:ln>
          </p:spPr>
          <p:txBody>
            <a:bodyPr/>
            <a:lstStyle/>
            <a:p>
              <a:r>
                <a:rPr lang="en-US" sz="1600" b="1">
                  <a:solidFill>
                    <a:srgbClr val="000000"/>
                  </a:solidFill>
                  <a:latin typeface="Times New Roman" pitchFamily="18" charset="0"/>
                </a:rPr>
                <a:t>Not  to Accept </a:t>
              </a:r>
              <a:endParaRPr lang="en-US" sz="1600">
                <a:solidFill>
                  <a:srgbClr val="000000"/>
                </a:solidFill>
                <a:latin typeface="Times New Roman" pitchFamily="18" charset="0"/>
              </a:endParaRPr>
            </a:p>
          </p:txBody>
        </p:sp>
        <p:sp>
          <p:nvSpPr>
            <p:cNvPr id="42018" name="Rectangle 33"/>
            <p:cNvSpPr>
              <a:spLocks noChangeArrowheads="1"/>
            </p:cNvSpPr>
            <p:nvPr/>
          </p:nvSpPr>
          <p:spPr bwMode="auto">
            <a:xfrm>
              <a:off x="11798" y="3458"/>
              <a:ext cx="655" cy="657"/>
            </a:xfrm>
            <a:prstGeom prst="rect">
              <a:avLst/>
            </a:prstGeom>
            <a:solidFill>
              <a:srgbClr val="C0C0C0"/>
            </a:solidFill>
            <a:ln w="9525">
              <a:solidFill>
                <a:srgbClr val="000000"/>
              </a:solidFill>
              <a:miter lim="800000"/>
              <a:headEnd/>
              <a:tailEnd/>
            </a:ln>
          </p:spPr>
          <p:txBody>
            <a:bodyPr/>
            <a:lstStyle/>
            <a:p>
              <a:r>
                <a:rPr lang="en-US" sz="1600" b="1">
                  <a:latin typeface="Wide Latin" pitchFamily="18" charset="0"/>
                </a:rPr>
                <a:t> </a:t>
              </a:r>
              <a:r>
                <a:rPr lang="en-US" sz="1400" b="1">
                  <a:solidFill>
                    <a:srgbClr val="000000"/>
                  </a:solidFill>
                  <a:latin typeface="Times New Roman" pitchFamily="18" charset="0"/>
                </a:rPr>
                <a:t>farm techno-</a:t>
              </a:r>
            </a:p>
            <a:p>
              <a:r>
                <a:rPr lang="en-US" sz="1400" b="1">
                  <a:solidFill>
                    <a:srgbClr val="000000"/>
                  </a:solidFill>
                  <a:latin typeface="Times New Roman" pitchFamily="18" charset="0"/>
                </a:rPr>
                <a:t>logy</a:t>
              </a:r>
              <a:endParaRPr lang="en-US" sz="1200">
                <a:solidFill>
                  <a:srgbClr val="000000"/>
                </a:solidFill>
                <a:latin typeface="Times New Roman" pitchFamily="18" charset="0"/>
              </a:endParaRPr>
            </a:p>
          </p:txBody>
        </p:sp>
        <p:sp>
          <p:nvSpPr>
            <p:cNvPr id="42019" name="AutoShape 34"/>
            <p:cNvSpPr>
              <a:spLocks noChangeArrowheads="1"/>
            </p:cNvSpPr>
            <p:nvPr/>
          </p:nvSpPr>
          <p:spPr bwMode="auto">
            <a:xfrm>
              <a:off x="5721" y="1955"/>
              <a:ext cx="562" cy="187"/>
            </a:xfrm>
            <a:prstGeom prst="rightArrow">
              <a:avLst>
                <a:gd name="adj1" fmla="val 50000"/>
                <a:gd name="adj2" fmla="val 751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0" name="AutoShape 35"/>
            <p:cNvSpPr>
              <a:spLocks noChangeArrowheads="1"/>
            </p:cNvSpPr>
            <p:nvPr/>
          </p:nvSpPr>
          <p:spPr bwMode="auto">
            <a:xfrm>
              <a:off x="5721" y="3176"/>
              <a:ext cx="562" cy="187"/>
            </a:xfrm>
            <a:prstGeom prst="rightArrow">
              <a:avLst>
                <a:gd name="adj1" fmla="val 50000"/>
                <a:gd name="adj2" fmla="val 751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1" name="AutoShape 36"/>
            <p:cNvSpPr>
              <a:spLocks noChangeArrowheads="1"/>
            </p:cNvSpPr>
            <p:nvPr/>
          </p:nvSpPr>
          <p:spPr bwMode="auto">
            <a:xfrm>
              <a:off x="5721" y="3833"/>
              <a:ext cx="562" cy="187"/>
            </a:xfrm>
            <a:prstGeom prst="rightArrow">
              <a:avLst>
                <a:gd name="adj1" fmla="val 50000"/>
                <a:gd name="adj2" fmla="val 751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2" name="AutoShape 37"/>
            <p:cNvSpPr>
              <a:spLocks noChangeArrowheads="1"/>
            </p:cNvSpPr>
            <p:nvPr/>
          </p:nvSpPr>
          <p:spPr bwMode="auto">
            <a:xfrm>
              <a:off x="5721" y="4584"/>
              <a:ext cx="562" cy="188"/>
            </a:xfrm>
            <a:prstGeom prst="rightArrow">
              <a:avLst>
                <a:gd name="adj1" fmla="val 50000"/>
                <a:gd name="adj2" fmla="val 747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3" name="AutoShape 38"/>
            <p:cNvSpPr>
              <a:spLocks noChangeArrowheads="1"/>
            </p:cNvSpPr>
            <p:nvPr/>
          </p:nvSpPr>
          <p:spPr bwMode="auto">
            <a:xfrm>
              <a:off x="5721" y="4960"/>
              <a:ext cx="562" cy="188"/>
            </a:xfrm>
            <a:prstGeom prst="rightArrow">
              <a:avLst>
                <a:gd name="adj1" fmla="val 50000"/>
                <a:gd name="adj2" fmla="val 747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4" name="AutoShape 39"/>
            <p:cNvSpPr>
              <a:spLocks noChangeArrowheads="1"/>
            </p:cNvSpPr>
            <p:nvPr/>
          </p:nvSpPr>
          <p:spPr bwMode="auto">
            <a:xfrm>
              <a:off x="5721" y="5430"/>
              <a:ext cx="562" cy="187"/>
            </a:xfrm>
            <a:prstGeom prst="rightArrow">
              <a:avLst>
                <a:gd name="adj1" fmla="val 50000"/>
                <a:gd name="adj2" fmla="val 75134"/>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5" name="AutoShape 40"/>
            <p:cNvSpPr>
              <a:spLocks noChangeArrowheads="1"/>
            </p:cNvSpPr>
            <p:nvPr/>
          </p:nvSpPr>
          <p:spPr bwMode="auto">
            <a:xfrm>
              <a:off x="8806" y="4115"/>
              <a:ext cx="467" cy="188"/>
            </a:xfrm>
            <a:prstGeom prst="rightArrow">
              <a:avLst>
                <a:gd name="adj1" fmla="val 50000"/>
                <a:gd name="adj2" fmla="val 62101"/>
              </a:avLst>
            </a:prstGeom>
            <a:solidFill>
              <a:srgbClr val="333333"/>
            </a:solidFill>
            <a:ln w="9525">
              <a:solidFill>
                <a:srgbClr val="000000"/>
              </a:solidFill>
              <a:miter lim="800000"/>
              <a:headEnd/>
              <a:tailEnd/>
            </a:ln>
          </p:spPr>
          <p:txBody>
            <a:bodyPr/>
            <a:lstStyle/>
            <a:p>
              <a:endParaRPr lang="en-US">
                <a:latin typeface="Book Antiqua" pitchFamily="18" charset="0"/>
              </a:endParaRPr>
            </a:p>
          </p:txBody>
        </p:sp>
        <p:sp>
          <p:nvSpPr>
            <p:cNvPr id="42026" name="Line 41"/>
            <p:cNvSpPr>
              <a:spLocks noChangeShapeType="1"/>
            </p:cNvSpPr>
            <p:nvPr/>
          </p:nvSpPr>
          <p:spPr bwMode="auto">
            <a:xfrm>
              <a:off x="11518" y="3458"/>
              <a:ext cx="187" cy="186"/>
            </a:xfrm>
            <a:prstGeom prst="line">
              <a:avLst/>
            </a:prstGeom>
            <a:noFill/>
            <a:ln w="28575">
              <a:solidFill>
                <a:srgbClr val="000000"/>
              </a:solidFill>
              <a:round/>
              <a:headEnd/>
              <a:tailEnd/>
            </a:ln>
          </p:spPr>
          <p:txBody>
            <a:bodyPr/>
            <a:lstStyle/>
            <a:p>
              <a:endParaRPr lang="en-US"/>
            </a:p>
          </p:txBody>
        </p:sp>
        <p:sp>
          <p:nvSpPr>
            <p:cNvPr id="42027" name="Line 42"/>
            <p:cNvSpPr>
              <a:spLocks noChangeShapeType="1"/>
            </p:cNvSpPr>
            <p:nvPr/>
          </p:nvSpPr>
          <p:spPr bwMode="auto">
            <a:xfrm flipV="1">
              <a:off x="11518" y="3833"/>
              <a:ext cx="187" cy="188"/>
            </a:xfrm>
            <a:prstGeom prst="line">
              <a:avLst/>
            </a:prstGeom>
            <a:noFill/>
            <a:ln w="28575">
              <a:solidFill>
                <a:srgbClr val="000000"/>
              </a:solidFill>
              <a:round/>
              <a:headEnd/>
              <a:tailEnd/>
            </a:ln>
          </p:spPr>
          <p:txBody>
            <a:bodyPr/>
            <a:lstStyle/>
            <a:p>
              <a:endParaRPr lang="en-US"/>
            </a:p>
          </p:txBody>
        </p:sp>
        <p:sp>
          <p:nvSpPr>
            <p:cNvPr id="42028" name="Text Box 43"/>
            <p:cNvSpPr txBox="1">
              <a:spLocks noChangeArrowheads="1"/>
            </p:cNvSpPr>
            <p:nvPr/>
          </p:nvSpPr>
          <p:spPr bwMode="auto">
            <a:xfrm>
              <a:off x="9236" y="1767"/>
              <a:ext cx="1028" cy="659"/>
            </a:xfrm>
            <a:prstGeom prst="rect">
              <a:avLst/>
            </a:prstGeom>
            <a:solidFill>
              <a:srgbClr val="C0C0C0"/>
            </a:solidFill>
            <a:ln w="28575">
              <a:solidFill>
                <a:srgbClr val="000000"/>
              </a:solidFill>
              <a:prstDash val="dashDot"/>
              <a:miter lim="800000"/>
              <a:headEnd/>
              <a:tailEnd/>
            </a:ln>
          </p:spPr>
          <p:txBody>
            <a:bodyPr/>
            <a:lstStyle/>
            <a:p>
              <a:pPr algn="ctr"/>
              <a:r>
                <a:rPr lang="en-US" sz="1600" b="1">
                  <a:solidFill>
                    <a:srgbClr val="000000"/>
                  </a:solidFill>
                  <a:latin typeface="Times New Roman" pitchFamily="18" charset="0"/>
                </a:rPr>
                <a:t>Dichotomy Corollary</a:t>
              </a:r>
              <a:endParaRPr lang="en-US" sz="1200">
                <a:solidFill>
                  <a:srgbClr val="000000"/>
                </a:solidFill>
                <a:latin typeface="Times New Roman" pitchFamily="18" charset="0"/>
              </a:endParaRPr>
            </a:p>
          </p:txBody>
        </p:sp>
        <p:sp>
          <p:nvSpPr>
            <p:cNvPr id="42029" name="Text Box 44"/>
            <p:cNvSpPr txBox="1">
              <a:spLocks noChangeArrowheads="1"/>
            </p:cNvSpPr>
            <p:nvPr/>
          </p:nvSpPr>
          <p:spPr bwMode="auto">
            <a:xfrm>
              <a:off x="10545" y="1767"/>
              <a:ext cx="936" cy="658"/>
            </a:xfrm>
            <a:prstGeom prst="rect">
              <a:avLst/>
            </a:prstGeom>
            <a:solidFill>
              <a:srgbClr val="C0C0C0"/>
            </a:solidFill>
            <a:ln w="28575">
              <a:solidFill>
                <a:srgbClr val="000000"/>
              </a:solidFill>
              <a:prstDash val="dashDot"/>
              <a:miter lim="800000"/>
              <a:headEnd/>
              <a:tailEnd/>
            </a:ln>
          </p:spPr>
          <p:txBody>
            <a:bodyPr/>
            <a:lstStyle/>
            <a:p>
              <a:r>
                <a:rPr lang="en-US" sz="1600" b="1">
                  <a:solidFill>
                    <a:srgbClr val="000000"/>
                  </a:solidFill>
                  <a:latin typeface="Times New Roman" pitchFamily="18" charset="0"/>
                </a:rPr>
                <a:t>Choice Corollary</a:t>
              </a:r>
              <a:endParaRPr lang="en-US" sz="1600">
                <a:solidFill>
                  <a:srgbClr val="000000"/>
                </a:solidFill>
                <a:latin typeface="Times New Roman" pitchFamily="18" charset="0"/>
              </a:endParaRPr>
            </a:p>
          </p:txBody>
        </p:sp>
        <p:sp>
          <p:nvSpPr>
            <p:cNvPr id="42030" name="Line 45"/>
            <p:cNvSpPr>
              <a:spLocks noChangeShapeType="1"/>
            </p:cNvSpPr>
            <p:nvPr/>
          </p:nvSpPr>
          <p:spPr bwMode="auto">
            <a:xfrm>
              <a:off x="9704" y="2425"/>
              <a:ext cx="1" cy="563"/>
            </a:xfrm>
            <a:prstGeom prst="line">
              <a:avLst/>
            </a:prstGeom>
            <a:noFill/>
            <a:ln w="28575">
              <a:solidFill>
                <a:srgbClr val="000000"/>
              </a:solidFill>
              <a:prstDash val="sysDot"/>
              <a:round/>
              <a:headEnd/>
              <a:tailEnd/>
            </a:ln>
          </p:spPr>
          <p:txBody>
            <a:bodyPr/>
            <a:lstStyle/>
            <a:p>
              <a:endParaRPr lang="en-US"/>
            </a:p>
          </p:txBody>
        </p:sp>
        <p:sp>
          <p:nvSpPr>
            <p:cNvPr id="42031" name="Line 46"/>
            <p:cNvSpPr>
              <a:spLocks noChangeShapeType="1"/>
            </p:cNvSpPr>
            <p:nvPr/>
          </p:nvSpPr>
          <p:spPr bwMode="auto">
            <a:xfrm>
              <a:off x="11013" y="2425"/>
              <a:ext cx="1" cy="657"/>
            </a:xfrm>
            <a:prstGeom prst="line">
              <a:avLst/>
            </a:prstGeom>
            <a:noFill/>
            <a:ln w="28575">
              <a:solidFill>
                <a:srgbClr val="000000"/>
              </a:solidFill>
              <a:prstDash val="sysDot"/>
              <a:round/>
              <a:headEnd/>
              <a:tailEnd/>
            </a:ln>
          </p:spPr>
          <p:txBody>
            <a:bodyPr/>
            <a:lstStyle/>
            <a:p>
              <a:endParaRPr lang="en-US"/>
            </a:p>
          </p:txBody>
        </p:sp>
        <p:sp>
          <p:nvSpPr>
            <p:cNvPr id="42032" name="Line 47"/>
            <p:cNvSpPr>
              <a:spLocks noChangeShapeType="1"/>
            </p:cNvSpPr>
            <p:nvPr/>
          </p:nvSpPr>
          <p:spPr bwMode="auto">
            <a:xfrm>
              <a:off x="9704" y="3645"/>
              <a:ext cx="0" cy="282"/>
            </a:xfrm>
            <a:prstGeom prst="line">
              <a:avLst/>
            </a:prstGeom>
            <a:noFill/>
            <a:ln w="28575">
              <a:solidFill>
                <a:srgbClr val="000000"/>
              </a:solidFill>
              <a:prstDash val="sysDot"/>
              <a:round/>
              <a:headEnd/>
              <a:tailEnd/>
            </a:ln>
          </p:spPr>
          <p:txBody>
            <a:bodyPr/>
            <a:lstStyle/>
            <a:p>
              <a:endParaRPr lang="en-US"/>
            </a:p>
          </p:txBody>
        </p:sp>
        <p:sp>
          <p:nvSpPr>
            <p:cNvPr id="42033" name="Line 48"/>
            <p:cNvSpPr>
              <a:spLocks noChangeShapeType="1"/>
            </p:cNvSpPr>
            <p:nvPr/>
          </p:nvSpPr>
          <p:spPr bwMode="auto">
            <a:xfrm>
              <a:off x="11013" y="3645"/>
              <a:ext cx="1" cy="188"/>
            </a:xfrm>
            <a:prstGeom prst="line">
              <a:avLst/>
            </a:prstGeom>
            <a:noFill/>
            <a:ln w="28575">
              <a:solidFill>
                <a:srgbClr val="000000"/>
              </a:solidFill>
              <a:prstDash val="sysDot"/>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057400"/>
            <a:ext cx="4775200" cy="1905000"/>
          </a:xfrm>
        </p:spPr>
        <p:style>
          <a:lnRef idx="1">
            <a:schemeClr val="accent6"/>
          </a:lnRef>
          <a:fillRef idx="2">
            <a:schemeClr val="accent6"/>
          </a:fillRef>
          <a:effectRef idx="1">
            <a:schemeClr val="accent6"/>
          </a:effectRef>
          <a:fontRef idx="minor">
            <a:schemeClr val="dk1"/>
          </a:fontRef>
        </p:style>
        <p:txBody>
          <a:bodyPr rtlCol="0">
            <a:noAutofit/>
          </a:bodyPr>
          <a:lstStyle/>
          <a:p>
            <a:pPr eaLnBrk="1" fontAlgn="auto" hangingPunct="1">
              <a:spcAft>
                <a:spcPts val="0"/>
              </a:spcAft>
              <a:defRPr/>
            </a:pPr>
            <a:r>
              <a:rPr lang="en-US" sz="6600" dirty="0" smtClean="0">
                <a:solidFill>
                  <a:schemeClr val="tx1"/>
                </a:solidFill>
              </a:rPr>
              <a:t>METHODS</a:t>
            </a:r>
            <a:endParaRPr lang="en-US" sz="66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rtlCol="0">
            <a:normAutofit fontScale="90000"/>
          </a:bodyPr>
          <a:lstStyle/>
          <a:p>
            <a:pPr eaLnBrk="1" fontAlgn="auto" hangingPunct="1">
              <a:spcAft>
                <a:spcPts val="0"/>
              </a:spcAft>
              <a:defRPr/>
            </a:pPr>
            <a:r>
              <a:rPr lang="en-US" dirty="0" smtClean="0"/>
              <a:t>METHODOLOGY</a:t>
            </a:r>
            <a:endParaRPr lang="en-US" dirty="0"/>
          </a:p>
        </p:txBody>
      </p:sp>
      <p:sp>
        <p:nvSpPr>
          <p:cNvPr id="3" name="Content Placeholder 2"/>
          <p:cNvSpPr>
            <a:spLocks noGrp="1"/>
          </p:cNvSpPr>
          <p:nvPr>
            <p:ph idx="1"/>
          </p:nvPr>
        </p:nvSpPr>
        <p:spPr>
          <a:xfrm>
            <a:off x="533400" y="990600"/>
            <a:ext cx="8305800" cy="5486400"/>
          </a:xfrm>
        </p:spPr>
        <p:txBody>
          <a:bodyPr rtlCol="0">
            <a:normAutofit fontScale="92500"/>
          </a:bodyPr>
          <a:lstStyle/>
          <a:p>
            <a:pPr eaLnBrk="1" fontAlgn="auto" hangingPunct="1">
              <a:spcAft>
                <a:spcPts val="0"/>
              </a:spcAft>
              <a:defRPr/>
            </a:pPr>
            <a:r>
              <a:rPr lang="en-US" altLang="ko-KR" dirty="0" smtClean="0">
                <a:ea typeface="굴림"/>
                <a:cs typeface="굴림"/>
              </a:rPr>
              <a:t>Methodology, put simply, is the research methods one is intend to develop or employ and their justification. </a:t>
            </a:r>
          </a:p>
          <a:p>
            <a:pPr eaLnBrk="1" fontAlgn="auto" hangingPunct="1">
              <a:spcAft>
                <a:spcPts val="0"/>
              </a:spcAft>
              <a:defRPr/>
            </a:pPr>
            <a:endParaRPr lang="en-US" altLang="ko-KR" dirty="0" smtClean="0">
              <a:ea typeface="굴림"/>
              <a:cs typeface="굴림"/>
            </a:endParaRPr>
          </a:p>
          <a:p>
            <a:pPr eaLnBrk="1" fontAlgn="auto" hangingPunct="1">
              <a:spcAft>
                <a:spcPts val="0"/>
              </a:spcAft>
              <a:defRPr/>
            </a:pPr>
            <a:r>
              <a:rPr lang="en-US" altLang="ko-KR" dirty="0" smtClean="0">
                <a:ea typeface="굴림"/>
                <a:cs typeface="굴림"/>
              </a:rPr>
              <a:t>It is more than a description of the techniques or procedures proposed, and should outline the key assumptions the researcher's approach makes. </a:t>
            </a:r>
          </a:p>
          <a:p>
            <a:pPr eaLnBrk="1" fontAlgn="auto" hangingPunct="1">
              <a:spcAft>
                <a:spcPts val="0"/>
              </a:spcAft>
              <a:defRPr/>
            </a:pPr>
            <a:endParaRPr lang="en-US" altLang="ko-KR" dirty="0" smtClean="0">
              <a:ea typeface="굴림"/>
              <a:cs typeface="굴림"/>
            </a:endParaRPr>
          </a:p>
          <a:p>
            <a:pPr eaLnBrk="1" fontAlgn="auto" hangingPunct="1">
              <a:spcAft>
                <a:spcPts val="0"/>
              </a:spcAft>
              <a:defRPr/>
            </a:pPr>
            <a:r>
              <a:rPr lang="en-US" altLang="ko-KR" dirty="0" smtClean="0">
                <a:ea typeface="굴림"/>
                <a:cs typeface="굴림"/>
              </a:rPr>
              <a:t>Methodology to be adopted in conducting the research should be consistent to the </a:t>
            </a:r>
            <a:r>
              <a:rPr lang="en-US" altLang="ko-KR" b="1" dirty="0" smtClean="0">
                <a:ea typeface="굴림"/>
                <a:cs typeface="굴림"/>
              </a:rPr>
              <a:t>objective, scope and conceptual framework</a:t>
            </a:r>
            <a:r>
              <a:rPr lang="en-US" altLang="ko-KR" dirty="0" smtClean="0">
                <a:ea typeface="굴림"/>
                <a:cs typeface="굴림"/>
              </a:rPr>
              <a:t> of the study.</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METHODOLOGY</a:t>
            </a:r>
          </a:p>
        </p:txBody>
      </p:sp>
      <p:sp>
        <p:nvSpPr>
          <p:cNvPr id="45059" name="Content Placeholder 2"/>
          <p:cNvSpPr>
            <a:spLocks noGrp="1"/>
          </p:cNvSpPr>
          <p:nvPr>
            <p:ph idx="1"/>
          </p:nvPr>
        </p:nvSpPr>
        <p:spPr/>
        <p:txBody>
          <a:bodyPr/>
          <a:lstStyle/>
          <a:p>
            <a:pPr eaLnBrk="1" hangingPunct="1">
              <a:lnSpc>
                <a:spcPct val="90000"/>
              </a:lnSpc>
            </a:pPr>
            <a:r>
              <a:rPr lang="en-US" altLang="ko-KR" smtClean="0">
                <a:ea typeface="굴림" pitchFamily="34" charset="-127"/>
              </a:rPr>
              <a:t>Describes the design of the proposed study. </a:t>
            </a:r>
          </a:p>
          <a:p>
            <a:pPr eaLnBrk="1" hangingPunct="1">
              <a:lnSpc>
                <a:spcPct val="90000"/>
              </a:lnSpc>
            </a:pPr>
            <a:r>
              <a:rPr lang="en-US" altLang="ko-KR" smtClean="0">
                <a:ea typeface="굴림" pitchFamily="34" charset="-127"/>
              </a:rPr>
              <a:t>Describes your population and sampling procedure. </a:t>
            </a:r>
          </a:p>
          <a:p>
            <a:pPr eaLnBrk="1" hangingPunct="1">
              <a:lnSpc>
                <a:spcPct val="90000"/>
              </a:lnSpc>
            </a:pPr>
            <a:r>
              <a:rPr lang="en-US" altLang="ko-KR" smtClean="0">
                <a:ea typeface="굴림" pitchFamily="34" charset="-127"/>
              </a:rPr>
              <a:t>Describes the measuring instrument to be used. </a:t>
            </a:r>
          </a:p>
          <a:p>
            <a:pPr eaLnBrk="1" hangingPunct="1">
              <a:lnSpc>
                <a:spcPct val="90000"/>
              </a:lnSpc>
            </a:pPr>
            <a:r>
              <a:rPr lang="en-US" altLang="ko-KR" smtClean="0">
                <a:ea typeface="굴림" pitchFamily="34" charset="-127"/>
              </a:rPr>
              <a:t>Describes the procedure and the time frame of data collection. </a:t>
            </a:r>
          </a:p>
          <a:p>
            <a:pPr eaLnBrk="1" hangingPunct="1">
              <a:lnSpc>
                <a:spcPct val="90000"/>
              </a:lnSpc>
            </a:pPr>
            <a:r>
              <a:rPr lang="en-US" altLang="ko-KR" smtClean="0">
                <a:ea typeface="굴림" pitchFamily="34" charset="-127"/>
              </a:rPr>
              <a:t>Describes </a:t>
            </a:r>
            <a:r>
              <a:rPr lang="en-US" altLang="ko-KR" b="1" smtClean="0">
                <a:ea typeface="굴림" pitchFamily="34" charset="-127"/>
              </a:rPr>
              <a:t>how</a:t>
            </a:r>
            <a:r>
              <a:rPr lang="en-US" altLang="ko-KR" smtClean="0">
                <a:ea typeface="굴림" pitchFamily="34" charset="-127"/>
              </a:rPr>
              <a:t> you will analyze the data. </a:t>
            </a:r>
          </a:p>
          <a:p>
            <a:pPr eaLnBrk="1" hangingPunct="1">
              <a:buFont typeface="Wingdings 2" pitchFamily="18" charset="2"/>
              <a:buNone/>
            </a:pPr>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Rectangle 5"/>
          <p:cNvSpPr>
            <a:spLocks noGrp="1" noChangeArrowheads="1"/>
          </p:cNvSpPr>
          <p:nvPr>
            <p:ph type="ftr" sz="quarter" idx="11"/>
          </p:nvPr>
        </p:nvSpPr>
        <p:spPr>
          <a:xfrm>
            <a:off x="3124200" y="6248400"/>
            <a:ext cx="2895600" cy="457200"/>
          </a:xfrm>
        </p:spPr>
        <p:txBody>
          <a:bodyPr/>
          <a:lstStyle/>
          <a:p>
            <a:pPr>
              <a:defRPr/>
            </a:pPr>
            <a:r>
              <a:rPr lang="en-US"/>
              <a:t>Shishir Subba, PhD/</a:t>
            </a:r>
          </a:p>
        </p:txBody>
      </p:sp>
      <p:graphicFrame>
        <p:nvGraphicFramePr>
          <p:cNvPr id="142389" name="Group 53"/>
          <p:cNvGraphicFramePr>
            <a:graphicFrameLocks noGrp="1"/>
          </p:cNvGraphicFramePr>
          <p:nvPr/>
        </p:nvGraphicFramePr>
        <p:xfrm>
          <a:off x="228600" y="2133600"/>
          <a:ext cx="8610601" cy="2436876"/>
        </p:xfrm>
        <a:graphic>
          <a:graphicData uri="http://schemas.openxmlformats.org/drawingml/2006/table">
            <a:tbl>
              <a:tblPr/>
              <a:tblGrid>
                <a:gridCol w="1562100"/>
                <a:gridCol w="1327151"/>
                <a:gridCol w="1325563"/>
                <a:gridCol w="1576387"/>
                <a:gridCol w="1295400"/>
                <a:gridCol w="1524000"/>
              </a:tblGrid>
              <a:tr h="2436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OBJECTIVE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QUALITATIVE?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WOMEN/CHILD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LITERATE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ILLITERATE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PATIENTS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DOCTORS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FGD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OBSERVATION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099" name="Text Box 54"/>
          <p:cNvSpPr txBox="1">
            <a:spLocks noChangeArrowheads="1"/>
          </p:cNvSpPr>
          <p:nvPr/>
        </p:nvSpPr>
        <p:spPr bwMode="auto">
          <a:xfrm>
            <a:off x="228600" y="152400"/>
            <a:ext cx="1752600" cy="369332"/>
          </a:xfrm>
          <a:prstGeom prst="rect">
            <a:avLst/>
          </a:prstGeom>
          <a:noFill/>
          <a:ln w="9525">
            <a:noFill/>
            <a:miter lim="800000"/>
            <a:headEnd/>
            <a:tailEnd/>
          </a:ln>
        </p:spPr>
        <p:txBody>
          <a:bodyPr>
            <a:spAutoFit/>
          </a:bodyPr>
          <a:lstStyle/>
          <a:p>
            <a:pPr>
              <a:spcBef>
                <a:spcPct val="50000"/>
              </a:spcBef>
            </a:pPr>
            <a:r>
              <a:rPr lang="en-US">
                <a:latin typeface="Calibri" pitchFamily="34" charset="0"/>
              </a:rPr>
              <a:t>Example…</a:t>
            </a:r>
          </a:p>
        </p:txBody>
      </p:sp>
      <p:graphicFrame>
        <p:nvGraphicFramePr>
          <p:cNvPr id="7" name="Group 53"/>
          <p:cNvGraphicFramePr>
            <a:graphicFrameLocks noGrp="1"/>
          </p:cNvGraphicFramePr>
          <p:nvPr/>
        </p:nvGraphicFramePr>
        <p:xfrm>
          <a:off x="228600" y="3505200"/>
          <a:ext cx="8610601" cy="1219200"/>
        </p:xfrm>
        <a:graphic>
          <a:graphicData uri="http://schemas.openxmlformats.org/drawingml/2006/table">
            <a:tbl>
              <a:tblPr/>
              <a:tblGrid>
                <a:gridCol w="1562100"/>
                <a:gridCol w="1327151"/>
                <a:gridCol w="1325563"/>
                <a:gridCol w="1576387"/>
                <a:gridCol w="1295400"/>
                <a:gridCol w="1524000"/>
              </a:tblGrid>
              <a:tr h="1219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OBJECTIVE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QUANTITATIVE?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QUESTIONNAIRE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53"/>
          <p:cNvGraphicFramePr>
            <a:graphicFrameLocks noGrp="1"/>
          </p:cNvGraphicFramePr>
          <p:nvPr/>
        </p:nvGraphicFramePr>
        <p:xfrm>
          <a:off x="228600" y="4800600"/>
          <a:ext cx="8610601" cy="1219200"/>
        </p:xfrm>
        <a:graphic>
          <a:graphicData uri="http://schemas.openxmlformats.org/drawingml/2006/table">
            <a:tbl>
              <a:tblPr/>
              <a:tblGrid>
                <a:gridCol w="1562100"/>
                <a:gridCol w="1327151"/>
                <a:gridCol w="1325563"/>
                <a:gridCol w="1576387"/>
                <a:gridCol w="1295400"/>
                <a:gridCol w="1524000"/>
              </a:tblGrid>
              <a:tr h="1219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OBJECTIVE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TRIANGULATION?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smtClean="0">
                          <a:ln>
                            <a:noFill/>
                          </a:ln>
                          <a:solidFill>
                            <a:schemeClr val="tx1"/>
                          </a:solidFill>
                          <a:effectLst/>
                          <a:latin typeface="Arial" charset="0"/>
                          <a:cs typeface="Times New Roman" pitchFamily="18" charset="0"/>
                        </a:rPr>
                        <a:t>Interview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53"/>
          <p:cNvGraphicFramePr>
            <a:graphicFrameLocks noGrp="1"/>
          </p:cNvGraphicFramePr>
          <p:nvPr/>
        </p:nvGraphicFramePr>
        <p:xfrm>
          <a:off x="228600" y="838200"/>
          <a:ext cx="8610601" cy="1655064"/>
        </p:xfrm>
        <a:graphic>
          <a:graphicData uri="http://schemas.openxmlformats.org/drawingml/2006/table">
            <a:tbl>
              <a:tblPr/>
              <a:tblGrid>
                <a:gridCol w="1562100"/>
                <a:gridCol w="1327151"/>
                <a:gridCol w="1325563"/>
                <a:gridCol w="1576387"/>
                <a:gridCol w="1295400"/>
                <a:gridCol w="1524000"/>
              </a:tblGrid>
              <a:tr h="16550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OBJECTIVES</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Times New Roman" pitchFamily="18" charset="0"/>
                        </a:rPr>
                        <a:t>Sample area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METHODS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(Qualitative or Quantitative)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TYPES OF SAME.E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SAMPLE,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609600" y="304801"/>
            <a:ext cx="8229600" cy="5927725"/>
          </a:xfrm>
        </p:spPr>
        <p:txBody>
          <a:bodyPr/>
          <a:lstStyle/>
          <a:p>
            <a:pPr algn="ctr" eaLnBrk="1" hangingPunct="1">
              <a:buFont typeface="Wingdings 2" pitchFamily="18" charset="2"/>
              <a:buNone/>
            </a:pPr>
            <a:endParaRPr lang="en-US" sz="4000" smtClean="0">
              <a:latin typeface="Arial Rounded MT Bold" pitchFamily="34" charset="0"/>
            </a:endParaRPr>
          </a:p>
          <a:p>
            <a:pPr algn="ctr" eaLnBrk="1" hangingPunct="1">
              <a:buFont typeface="Wingdings 2" pitchFamily="18" charset="2"/>
              <a:buNone/>
            </a:pPr>
            <a:r>
              <a:rPr lang="en-US" sz="4000" smtClean="0">
                <a:latin typeface="Arial Rounded MT Bold" pitchFamily="34" charset="0"/>
              </a:rPr>
              <a:t>METHOD TYPES</a:t>
            </a:r>
          </a:p>
          <a:p>
            <a:pPr algn="ctr" eaLnBrk="1" hangingPunct="1">
              <a:buFont typeface="Wingdings 2" pitchFamily="18" charset="2"/>
              <a:buNone/>
            </a:pPr>
            <a:endParaRPr lang="en-US" sz="4000" smtClean="0">
              <a:latin typeface="Arial Rounded MT Bold" pitchFamily="34" charset="0"/>
            </a:endParaRPr>
          </a:p>
          <a:p>
            <a:pPr algn="ctr" eaLnBrk="1" hangingPunct="1">
              <a:buFont typeface="Wingdings 2" pitchFamily="18" charset="2"/>
              <a:buNone/>
            </a:pPr>
            <a:r>
              <a:rPr lang="en-US" smtClean="0">
                <a:latin typeface="Arial Rounded MT Bold" pitchFamily="34" charset="0"/>
              </a:rPr>
              <a:t>Quantitative &amp; Qualitative</a:t>
            </a:r>
          </a:p>
        </p:txBody>
      </p:sp>
      <p:pic>
        <p:nvPicPr>
          <p:cNvPr id="47107" name="Picture 4" descr="stress fd"/>
          <p:cNvPicPr>
            <a:picLocks noChangeAspect="1" noChangeArrowheads="1"/>
          </p:cNvPicPr>
          <p:nvPr/>
        </p:nvPicPr>
        <p:blipFill>
          <a:blip r:embed="rId2" cstate="print"/>
          <a:srcRect/>
          <a:stretch>
            <a:fillRect/>
          </a:stretch>
        </p:blipFill>
        <p:spPr bwMode="auto">
          <a:xfrm>
            <a:off x="5334001" y="3276600"/>
            <a:ext cx="3340100" cy="27432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639762"/>
          </a:xfrm>
        </p:spPr>
        <p:txBody>
          <a:bodyPr/>
          <a:lstStyle/>
          <a:p>
            <a:pPr eaLnBrk="1" hangingPunct="1"/>
            <a:r>
              <a:rPr lang="en-US" sz="3200" smtClean="0"/>
              <a:t>Quantitative Method</a:t>
            </a:r>
          </a:p>
        </p:txBody>
      </p:sp>
      <p:sp>
        <p:nvSpPr>
          <p:cNvPr id="48131" name="Content Placeholder 2"/>
          <p:cNvSpPr>
            <a:spLocks noGrp="1"/>
          </p:cNvSpPr>
          <p:nvPr>
            <p:ph idx="1"/>
          </p:nvPr>
        </p:nvSpPr>
        <p:spPr>
          <a:xfrm>
            <a:off x="457200" y="2209801"/>
            <a:ext cx="8229600" cy="4098925"/>
          </a:xfrm>
        </p:spPr>
        <p:txBody>
          <a:bodyPr/>
          <a:lstStyle/>
          <a:p>
            <a:pPr eaLnBrk="1" hangingPunct="1"/>
            <a:r>
              <a:rPr lang="en-US" smtClean="0"/>
              <a:t>Involves information or data in the form of numbers</a:t>
            </a:r>
          </a:p>
          <a:p>
            <a:pPr eaLnBrk="1" hangingPunct="1"/>
            <a:r>
              <a:rPr lang="en-US" smtClean="0"/>
              <a:t>Allows us to </a:t>
            </a:r>
            <a:r>
              <a:rPr lang="en-US" i="1" smtClean="0"/>
              <a:t>measure </a:t>
            </a:r>
            <a:r>
              <a:rPr lang="en-US" smtClean="0"/>
              <a:t>or to </a:t>
            </a:r>
            <a:r>
              <a:rPr lang="en-US" i="1" smtClean="0"/>
              <a:t>quantify </a:t>
            </a:r>
            <a:r>
              <a:rPr lang="en-US" smtClean="0"/>
              <a:t>things </a:t>
            </a:r>
          </a:p>
          <a:p>
            <a:pPr eaLnBrk="1" hangingPunct="1"/>
            <a:r>
              <a:rPr lang="en-US" smtClean="0"/>
              <a:t>Respondents don’t necessarily give numbers as answers - answers are analysed as numbers </a:t>
            </a:r>
          </a:p>
          <a:p>
            <a:pPr eaLnBrk="1" hangingPunct="1"/>
            <a:r>
              <a:rPr lang="en-US" smtClean="0"/>
              <a:t>Good example of quantitative research is the survey </a:t>
            </a:r>
          </a:p>
          <a:p>
            <a:pPr eaLnBrk="1" hangingPunct="1"/>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639762"/>
          </a:xfrm>
        </p:spPr>
        <p:txBody>
          <a:bodyPr/>
          <a:lstStyle/>
          <a:p>
            <a:pPr eaLnBrk="1" hangingPunct="1"/>
            <a:r>
              <a:rPr lang="en-US" sz="3200" smtClean="0"/>
              <a:t>Qualitative Method</a:t>
            </a:r>
          </a:p>
        </p:txBody>
      </p:sp>
      <p:sp>
        <p:nvSpPr>
          <p:cNvPr id="3" name="Content Placeholder 2"/>
          <p:cNvSpPr>
            <a:spLocks noGrp="1"/>
          </p:cNvSpPr>
          <p:nvPr>
            <p:ph idx="1"/>
          </p:nvPr>
        </p:nvSpPr>
        <p:spPr>
          <a:xfrm>
            <a:off x="533400" y="1371600"/>
            <a:ext cx="8229600" cy="5105400"/>
          </a:xfrm>
        </p:spPr>
        <p:txBody>
          <a:bodyPr rtlCol="0">
            <a:normAutofit fontScale="92500" lnSpcReduction="10000"/>
          </a:bodyPr>
          <a:lstStyle/>
          <a:p>
            <a:pPr eaLnBrk="1" fontAlgn="auto" hangingPunct="1">
              <a:spcAft>
                <a:spcPts val="0"/>
              </a:spcAft>
              <a:buFont typeface="Wingdings 2" pitchFamily="18" charset="2"/>
              <a:buNone/>
              <a:defRPr/>
            </a:pPr>
            <a:r>
              <a:rPr lang="en-US" dirty="0" smtClean="0"/>
              <a:t> </a:t>
            </a:r>
            <a:endParaRPr lang="en-US" dirty="0" smtClean="0">
              <a:latin typeface="Lucida Sans" pitchFamily="34" charset="0"/>
            </a:endParaRPr>
          </a:p>
          <a:p>
            <a:pPr marL="173038" indent="-36513" eaLnBrk="1" fontAlgn="auto" hangingPunct="1">
              <a:spcAft>
                <a:spcPts val="0"/>
              </a:spcAft>
              <a:buFont typeface="Wingdings 2" pitchFamily="18" charset="2"/>
              <a:buNone/>
              <a:defRPr/>
            </a:pPr>
            <a:r>
              <a:rPr lang="en-US" dirty="0" smtClean="0">
                <a:latin typeface="Lucida Sans" pitchFamily="34" charset="0"/>
              </a:rPr>
              <a:t>	Qualitative researchers seek answers to their questions in the real world. They gather what they see, hear and read from people and places and from events and activities … their purpose is to learn about some aspects of the social world and to generate new understandings that can be used by that social world</a:t>
            </a:r>
          </a:p>
          <a:p>
            <a:pPr eaLnBrk="1" fontAlgn="auto" hangingPunct="1">
              <a:spcAft>
                <a:spcPts val="0"/>
              </a:spcAft>
              <a:buFont typeface="Wingdings 2" pitchFamily="18" charset="2"/>
              <a:buNone/>
              <a:defRPr/>
            </a:pPr>
            <a:endParaRPr lang="en-US" dirty="0" smtClean="0">
              <a:latin typeface="Lucida Sans" pitchFamily="34" charset="0"/>
            </a:endParaRPr>
          </a:p>
          <a:p>
            <a:pPr eaLnBrk="1" fontAlgn="auto" hangingPunct="1">
              <a:spcAft>
                <a:spcPts val="0"/>
              </a:spcAft>
              <a:buFont typeface="Wingdings 2" pitchFamily="18" charset="2"/>
              <a:buNone/>
              <a:defRPr/>
            </a:pPr>
            <a:r>
              <a:rPr lang="en-US" dirty="0" smtClean="0">
                <a:latin typeface="Lucida Sans" pitchFamily="34" charset="0"/>
              </a:rPr>
              <a:t> (</a:t>
            </a:r>
            <a:r>
              <a:rPr lang="en-US" dirty="0" err="1" smtClean="0">
                <a:latin typeface="Lucida Sans" pitchFamily="34" charset="0"/>
              </a:rPr>
              <a:t>Rossman</a:t>
            </a:r>
            <a:r>
              <a:rPr lang="en-US" dirty="0" smtClean="0">
                <a:latin typeface="Lucida Sans" pitchFamily="34" charset="0"/>
              </a:rPr>
              <a:t> and Rallis 1998:5). </a:t>
            </a:r>
          </a:p>
          <a:p>
            <a:pPr eaLnBrk="1" fontAlgn="auto" hangingPunct="1">
              <a:spcAft>
                <a:spcPts val="0"/>
              </a:spcAft>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639762"/>
          </a:xfrm>
        </p:spPr>
        <p:txBody>
          <a:bodyPr/>
          <a:lstStyle/>
          <a:p>
            <a:pPr eaLnBrk="1" hangingPunct="1"/>
            <a:r>
              <a:rPr lang="en-US" sz="3200" smtClean="0"/>
              <a:t>Qualitative Method</a:t>
            </a:r>
          </a:p>
        </p:txBody>
      </p:sp>
      <p:sp>
        <p:nvSpPr>
          <p:cNvPr id="3" name="Content Placeholder 2"/>
          <p:cNvSpPr>
            <a:spLocks noGrp="1"/>
          </p:cNvSpPr>
          <p:nvPr>
            <p:ph idx="1"/>
          </p:nvPr>
        </p:nvSpPr>
        <p:spPr>
          <a:xfrm>
            <a:off x="533400" y="1371600"/>
            <a:ext cx="8229600" cy="5105400"/>
          </a:xfrm>
        </p:spPr>
        <p:txBody>
          <a:bodyPr rtlCol="0">
            <a:normAutofit/>
          </a:bodyPr>
          <a:lstStyle/>
          <a:p>
            <a:pPr eaLnBrk="1" fontAlgn="auto" hangingPunct="1">
              <a:spcAft>
                <a:spcPts val="0"/>
              </a:spcAft>
              <a:buFont typeface="Wingdings 2" pitchFamily="18" charset="2"/>
              <a:buNone/>
              <a:defRPr/>
            </a:pPr>
            <a:r>
              <a:rPr lang="en-US" dirty="0" smtClean="0"/>
              <a:t> </a:t>
            </a:r>
            <a:endParaRPr lang="en-US" dirty="0" smtClean="0">
              <a:latin typeface="Lucida Sans" pitchFamily="34" charset="0"/>
            </a:endParaRPr>
          </a:p>
          <a:p>
            <a:pPr eaLnBrk="1" fontAlgn="auto" hangingPunct="1">
              <a:spcAft>
                <a:spcPts val="0"/>
              </a:spcAft>
              <a:defRPr/>
            </a:pPr>
            <a:r>
              <a:rPr lang="en-US" dirty="0" smtClean="0"/>
              <a:t>Helps us flesh out the story and develop a deeper understanding of a topic</a:t>
            </a:r>
          </a:p>
          <a:p>
            <a:pPr eaLnBrk="1" fontAlgn="auto" hangingPunct="1">
              <a:spcAft>
                <a:spcPts val="0"/>
              </a:spcAft>
              <a:defRPr/>
            </a:pPr>
            <a:r>
              <a:rPr lang="en-US" dirty="0" smtClean="0"/>
              <a:t>Often contrasted to quantitative research </a:t>
            </a:r>
          </a:p>
          <a:p>
            <a:pPr eaLnBrk="1" fontAlgn="auto" hangingPunct="1">
              <a:spcAft>
                <a:spcPts val="0"/>
              </a:spcAft>
              <a:defRPr/>
            </a:pPr>
            <a:r>
              <a:rPr lang="en-US" dirty="0" smtClean="0"/>
              <a:t>Together they give us the ‘bigger picture’</a:t>
            </a:r>
          </a:p>
          <a:p>
            <a:pPr eaLnBrk="1" fontAlgn="auto" hangingPunct="1">
              <a:spcAft>
                <a:spcPts val="0"/>
              </a:spcAft>
              <a:defRPr/>
            </a:pPr>
            <a:r>
              <a:rPr lang="en-US" dirty="0" smtClean="0"/>
              <a:t>Good examples of qualitative research are face-to-face interviews, focus groups and site visits </a:t>
            </a:r>
          </a:p>
          <a:p>
            <a:pPr marL="173038" indent="-36513" eaLnBrk="1" fontAlgn="auto" hangingPunct="1">
              <a:spcAft>
                <a:spcPts val="0"/>
              </a:spcAft>
              <a:buFont typeface="Wingdings 2" pitchFamily="18" charset="2"/>
              <a:buNone/>
              <a:defRPr/>
            </a:pPr>
            <a:endParaRPr lang="en-US" dirty="0" smtClean="0">
              <a:latin typeface="Lucida Sans" pitchFamily="34" charset="0"/>
            </a:endParaRPr>
          </a:p>
          <a:p>
            <a:pPr eaLnBrk="1" fontAlgn="auto" hangingPunct="1">
              <a:spcAft>
                <a:spcPts val="0"/>
              </a:spcAft>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endParaRPr lang="en-US" smtClean="0"/>
          </a:p>
        </p:txBody>
      </p:sp>
      <p:sp>
        <p:nvSpPr>
          <p:cNvPr id="51203"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algn="ctr" eaLnBrk="1" hangingPunct="1">
              <a:buFont typeface="Wingdings 2" pitchFamily="18" charset="2"/>
              <a:buNone/>
            </a:pPr>
            <a:r>
              <a:rPr lang="en-US" sz="4000" smtClean="0">
                <a:latin typeface="Arial Rounded MT Bold" pitchFamily="34" charset="0"/>
              </a:rPr>
              <a:t>SOURCES OF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http://www.bcps.org/offices/lis/researchcourse/images/research_process.gif"/>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p:cNvPicPr>
            <a:picLocks noChangeAspect="1" noChangeArrowheads="1"/>
          </p:cNvPicPr>
          <p:nvPr/>
        </p:nvPicPr>
        <p:blipFill>
          <a:blip r:embed="rId2" cstate="print"/>
          <a:srcRect/>
          <a:stretch>
            <a:fillRect/>
          </a:stretch>
        </p:blipFill>
        <p:spPr bwMode="auto">
          <a:xfrm>
            <a:off x="0" y="1"/>
            <a:ext cx="9144000" cy="3357563"/>
          </a:xfrm>
          <a:prstGeom prst="rect">
            <a:avLst/>
          </a:prstGeom>
          <a:noFill/>
          <a:ln w="9525">
            <a:noFill/>
            <a:miter lim="800000"/>
            <a:headEnd/>
            <a:tailEnd/>
          </a:ln>
        </p:spPr>
      </p:pic>
      <p:pic>
        <p:nvPicPr>
          <p:cNvPr id="52227" name="Picture 4"/>
          <p:cNvPicPr>
            <a:picLocks noChangeAspect="1" noChangeArrowheads="1"/>
          </p:cNvPicPr>
          <p:nvPr/>
        </p:nvPicPr>
        <p:blipFill>
          <a:blip r:embed="rId3" cstate="print"/>
          <a:srcRect/>
          <a:stretch>
            <a:fillRect/>
          </a:stretch>
        </p:blipFill>
        <p:spPr bwMode="auto">
          <a:xfrm>
            <a:off x="0" y="3357564"/>
            <a:ext cx="9144000" cy="3500437"/>
          </a:xfrm>
          <a:prstGeom prst="rect">
            <a:avLst/>
          </a:prstGeom>
          <a:noFill/>
          <a:ln w="9525">
            <a:noFill/>
            <a:miter lim="800000"/>
            <a:headEnd/>
            <a:tailEnd/>
          </a:ln>
        </p:spPr>
      </p:pic>
      <p:sp>
        <p:nvSpPr>
          <p:cNvPr id="52228" name="TextBox 5"/>
          <p:cNvSpPr txBox="1">
            <a:spLocks noChangeArrowheads="1"/>
          </p:cNvSpPr>
          <p:nvPr/>
        </p:nvSpPr>
        <p:spPr bwMode="auto">
          <a:xfrm>
            <a:off x="5572126" y="857250"/>
            <a:ext cx="357188"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1</a:t>
            </a:r>
          </a:p>
        </p:txBody>
      </p:sp>
      <p:sp>
        <p:nvSpPr>
          <p:cNvPr id="52229" name="TextBox 6"/>
          <p:cNvSpPr txBox="1">
            <a:spLocks noChangeArrowheads="1"/>
          </p:cNvSpPr>
          <p:nvPr/>
        </p:nvSpPr>
        <p:spPr bwMode="auto">
          <a:xfrm>
            <a:off x="5500689" y="1714500"/>
            <a:ext cx="357187"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2</a:t>
            </a:r>
          </a:p>
        </p:txBody>
      </p:sp>
      <p:sp>
        <p:nvSpPr>
          <p:cNvPr id="52230" name="TextBox 7"/>
          <p:cNvSpPr txBox="1">
            <a:spLocks noChangeArrowheads="1"/>
          </p:cNvSpPr>
          <p:nvPr/>
        </p:nvSpPr>
        <p:spPr bwMode="auto">
          <a:xfrm>
            <a:off x="4929188" y="2714625"/>
            <a:ext cx="357187"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3</a:t>
            </a:r>
          </a:p>
        </p:txBody>
      </p:sp>
      <p:sp>
        <p:nvSpPr>
          <p:cNvPr id="52231" name="TextBox 8"/>
          <p:cNvSpPr txBox="1">
            <a:spLocks noChangeArrowheads="1"/>
          </p:cNvSpPr>
          <p:nvPr/>
        </p:nvSpPr>
        <p:spPr bwMode="auto">
          <a:xfrm>
            <a:off x="3929064" y="3500439"/>
            <a:ext cx="357187"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4</a:t>
            </a:r>
          </a:p>
        </p:txBody>
      </p:sp>
      <p:sp>
        <p:nvSpPr>
          <p:cNvPr id="52232" name="TextBox 9"/>
          <p:cNvSpPr txBox="1">
            <a:spLocks noChangeArrowheads="1"/>
          </p:cNvSpPr>
          <p:nvPr/>
        </p:nvSpPr>
        <p:spPr bwMode="auto">
          <a:xfrm>
            <a:off x="3000375" y="3429000"/>
            <a:ext cx="285751"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5</a:t>
            </a:r>
          </a:p>
        </p:txBody>
      </p:sp>
      <p:sp>
        <p:nvSpPr>
          <p:cNvPr id="52233" name="TextBox 10"/>
          <p:cNvSpPr txBox="1">
            <a:spLocks noChangeArrowheads="1"/>
          </p:cNvSpPr>
          <p:nvPr/>
        </p:nvSpPr>
        <p:spPr bwMode="auto">
          <a:xfrm>
            <a:off x="1643063" y="3857625"/>
            <a:ext cx="285751" cy="338554"/>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6</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609600" y="228601"/>
            <a:ext cx="7772400" cy="841375"/>
          </a:xfrm>
        </p:spPr>
        <p:txBody>
          <a:bodyPr/>
          <a:lstStyle/>
          <a:p>
            <a:pPr eaLnBrk="1" hangingPunct="1"/>
            <a:r>
              <a:rPr lang="en-US" altLang="ko-KR" smtClean="0">
                <a:ea typeface="굴림" pitchFamily="34" charset="-127"/>
              </a:rPr>
              <a:t>Data source</a:t>
            </a:r>
            <a:endParaRPr lang="en-US" smtClean="0"/>
          </a:p>
        </p:txBody>
      </p:sp>
      <p:sp>
        <p:nvSpPr>
          <p:cNvPr id="44034" name="Footer Placeholder 4"/>
          <p:cNvSpPr>
            <a:spLocks noGrp="1"/>
          </p:cNvSpPr>
          <p:nvPr>
            <p:ph type="ftr" sz="quarter" idx="11"/>
          </p:nvPr>
        </p:nvSpPr>
        <p:spPr/>
        <p:txBody>
          <a:bodyPr/>
          <a:lstStyle/>
          <a:p>
            <a:pPr>
              <a:defRPr/>
            </a:pPr>
            <a:r>
              <a:rPr lang="en-US"/>
              <a:t>Shishir Subba, PhD/</a:t>
            </a:r>
          </a:p>
        </p:txBody>
      </p:sp>
      <p:sp>
        <p:nvSpPr>
          <p:cNvPr id="53252" name="Rectangle 3"/>
          <p:cNvSpPr>
            <a:spLocks noGrp="1" noChangeArrowheads="1"/>
          </p:cNvSpPr>
          <p:nvPr>
            <p:ph type="subTitle" idx="1"/>
          </p:nvPr>
        </p:nvSpPr>
        <p:spPr>
          <a:xfrm>
            <a:off x="304800" y="1295400"/>
            <a:ext cx="8458200" cy="5257800"/>
          </a:xfrm>
        </p:spPr>
        <p:txBody>
          <a:bodyPr/>
          <a:lstStyle/>
          <a:p>
            <a:pPr marL="609600" indent="-609600" eaLnBrk="1" hangingPunct="1"/>
            <a:endParaRPr lang="en-US" altLang="ko-KR" smtClean="0">
              <a:solidFill>
                <a:schemeClr val="tx1"/>
              </a:solidFill>
              <a:ea typeface="굴림" pitchFamily="34" charset="-127"/>
            </a:endParaRPr>
          </a:p>
          <a:p>
            <a:pPr marL="609600" indent="-609600" eaLnBrk="1" hangingPunct="1"/>
            <a:r>
              <a:rPr lang="en-US" sz="6600" smtClean="0">
                <a:solidFill>
                  <a:schemeClr val="tx1"/>
                </a:solidFill>
                <a:ea typeface="굴림" pitchFamily="34" charset="-127"/>
              </a:rPr>
              <a:t>Ethicial issue</a:t>
            </a:r>
            <a:endParaRPr lang="en-US" sz="6600" smtClean="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609600" y="228601"/>
            <a:ext cx="7772400" cy="841375"/>
          </a:xfrm>
        </p:spPr>
        <p:txBody>
          <a:bodyPr/>
          <a:lstStyle/>
          <a:p>
            <a:pPr eaLnBrk="1" hangingPunct="1"/>
            <a:r>
              <a:rPr lang="en-US" altLang="ko-KR" smtClean="0">
                <a:solidFill>
                  <a:schemeClr val="bg1"/>
                </a:solidFill>
                <a:ea typeface="굴림" pitchFamily="34" charset="-127"/>
              </a:rPr>
              <a:t>Data source</a:t>
            </a:r>
            <a:endParaRPr lang="en-US" smtClean="0">
              <a:solidFill>
                <a:schemeClr val="bg1"/>
              </a:solidFill>
            </a:endParaRPr>
          </a:p>
        </p:txBody>
      </p:sp>
      <p:sp>
        <p:nvSpPr>
          <p:cNvPr id="44034" name="Footer Placeholder 4"/>
          <p:cNvSpPr>
            <a:spLocks noGrp="1"/>
          </p:cNvSpPr>
          <p:nvPr>
            <p:ph type="ftr" sz="quarter" idx="11"/>
          </p:nvPr>
        </p:nvSpPr>
        <p:spPr/>
        <p:txBody>
          <a:bodyPr/>
          <a:lstStyle/>
          <a:p>
            <a:pPr>
              <a:defRPr/>
            </a:pPr>
            <a:r>
              <a:rPr lang="en-US"/>
              <a:t>Shishir Subba, PhD/</a:t>
            </a:r>
          </a:p>
        </p:txBody>
      </p:sp>
      <p:sp>
        <p:nvSpPr>
          <p:cNvPr id="54276" name="Rectangle 3"/>
          <p:cNvSpPr>
            <a:spLocks noGrp="1" noChangeArrowheads="1"/>
          </p:cNvSpPr>
          <p:nvPr>
            <p:ph type="subTitle" idx="1"/>
          </p:nvPr>
        </p:nvSpPr>
        <p:spPr>
          <a:xfrm>
            <a:off x="304800" y="1295400"/>
            <a:ext cx="8458200" cy="5257800"/>
          </a:xfrm>
        </p:spPr>
        <p:txBody>
          <a:bodyPr/>
          <a:lstStyle/>
          <a:p>
            <a:pPr marL="609600" indent="-609600" eaLnBrk="1" hangingPunct="1">
              <a:buFontTx/>
              <a:buAutoNum type="arabicPeriod"/>
            </a:pPr>
            <a:r>
              <a:rPr lang="en-US" altLang="ko-KR" smtClean="0">
                <a:solidFill>
                  <a:schemeClr val="tx1"/>
                </a:solidFill>
                <a:ea typeface="굴림" pitchFamily="34" charset="-127"/>
              </a:rPr>
              <a:t>Primary: Primary data are those which are fresh and collected for the first time and thus happen to be original in character.</a:t>
            </a:r>
          </a:p>
          <a:p>
            <a:pPr marL="609600" indent="-609600" eaLnBrk="1" hangingPunct="1">
              <a:buFontTx/>
              <a:buAutoNum type="arabicPeriod"/>
            </a:pPr>
            <a:endParaRPr lang="en-US" altLang="ko-KR" smtClean="0">
              <a:solidFill>
                <a:schemeClr val="tx1"/>
              </a:solidFill>
              <a:ea typeface="굴림" pitchFamily="34" charset="-127"/>
            </a:endParaRPr>
          </a:p>
          <a:p>
            <a:pPr marL="609600" indent="-609600" eaLnBrk="1" hangingPunct="1">
              <a:buFontTx/>
              <a:buAutoNum type="arabicPeriod"/>
            </a:pPr>
            <a:r>
              <a:rPr lang="en-US" altLang="ko-KR" smtClean="0">
                <a:solidFill>
                  <a:schemeClr val="tx1"/>
                </a:solidFill>
                <a:ea typeface="굴림" pitchFamily="34" charset="-127"/>
              </a:rPr>
              <a:t>Secondary: Secondary data are those which have already been collected by someone else. Documents of past records, diary, literatures, autobiographies can be source of secondary data.</a:t>
            </a:r>
            <a:endParaRPr lang="en-US" smtClean="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609600" y="228601"/>
            <a:ext cx="7772400" cy="841375"/>
          </a:xfrm>
        </p:spPr>
        <p:txBody>
          <a:bodyPr/>
          <a:lstStyle/>
          <a:p>
            <a:pPr eaLnBrk="1" hangingPunct="1"/>
            <a:r>
              <a:rPr lang="en-US" altLang="ko-KR" sz="3200" smtClean="0">
                <a:ea typeface="굴림" pitchFamily="34" charset="-127"/>
              </a:rPr>
              <a:t>Ethical issue for the research</a:t>
            </a:r>
            <a:r>
              <a:rPr lang="en-US" altLang="ko-KR" sz="4000" smtClean="0">
                <a:ea typeface="굴림" pitchFamily="34" charset="-127"/>
              </a:rPr>
              <a:t> </a:t>
            </a:r>
            <a:endParaRPr lang="en-US" sz="4000" smtClean="0"/>
          </a:p>
        </p:txBody>
      </p:sp>
      <p:sp>
        <p:nvSpPr>
          <p:cNvPr id="54275"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chemeClr val="bg1"/>
                </a:solidFill>
              </a:rPr>
              <a:t>Shishir Subba, PhD/</a:t>
            </a:r>
          </a:p>
        </p:txBody>
      </p:sp>
      <p:sp>
        <p:nvSpPr>
          <p:cNvPr id="5124" name="Rectangle 3"/>
          <p:cNvSpPr>
            <a:spLocks noGrp="1" noChangeArrowheads="1"/>
          </p:cNvSpPr>
          <p:nvPr>
            <p:ph type="subTitle" idx="1"/>
          </p:nvPr>
        </p:nvSpPr>
        <p:spPr>
          <a:xfrm>
            <a:off x="304800" y="1295400"/>
            <a:ext cx="8458200" cy="5257800"/>
          </a:xfrm>
        </p:spPr>
        <p:txBody>
          <a:bodyPr rtlCol="0">
            <a:normAutofit fontScale="92500"/>
          </a:bodyPr>
          <a:lstStyle/>
          <a:p>
            <a:pPr marL="609600" indent="-609600" algn="just" eaLnBrk="1" fontAlgn="auto" hangingPunct="1">
              <a:spcAft>
                <a:spcPts val="0"/>
              </a:spcAft>
              <a:buFontTx/>
              <a:buAutoNum type="arabicPeriod"/>
              <a:defRPr/>
            </a:pPr>
            <a:r>
              <a:rPr lang="en-US" altLang="ko-KR" dirty="0" smtClean="0">
                <a:solidFill>
                  <a:schemeClr val="tx1"/>
                </a:solidFill>
                <a:ea typeface="굴림" pitchFamily="34" charset="-127"/>
              </a:rPr>
              <a:t>Each and every profession is guided by the code of ethics. There is also ethics for conducting research. </a:t>
            </a:r>
          </a:p>
          <a:p>
            <a:pPr marL="609600" indent="-609600" algn="just" eaLnBrk="1" fontAlgn="auto" hangingPunct="1">
              <a:spcAft>
                <a:spcPts val="0"/>
              </a:spcAft>
              <a:buFontTx/>
              <a:buAutoNum type="arabicPeriod"/>
              <a:defRPr/>
            </a:pPr>
            <a:r>
              <a:rPr lang="en-US" altLang="ko-KR" dirty="0" smtClean="0">
                <a:solidFill>
                  <a:schemeClr val="tx1"/>
                </a:solidFill>
                <a:ea typeface="굴림" pitchFamily="34" charset="-127"/>
              </a:rPr>
              <a:t>Research can be done on sensitive topics, information are collected from different groups of population, subjects are deceived and made to participate in (lab, natural, quasi experimental conditions) research, and researcher can be biased against certain group of people or withhold information, deprive treatment, or report incorrect information.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09600" y="228601"/>
            <a:ext cx="7772400" cy="841375"/>
          </a:xfrm>
        </p:spPr>
        <p:txBody>
          <a:bodyPr/>
          <a:lstStyle/>
          <a:p>
            <a:pPr eaLnBrk="1" hangingPunct="1"/>
            <a:r>
              <a:rPr lang="en-US" smtClean="0"/>
              <a:t>Ethical Rules</a:t>
            </a:r>
          </a:p>
        </p:txBody>
      </p:sp>
      <p:sp>
        <p:nvSpPr>
          <p:cNvPr id="55299"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chemeClr val="bg1"/>
                </a:solidFill>
              </a:rPr>
              <a:t>Shishir Subba, PhD/</a:t>
            </a:r>
          </a:p>
        </p:txBody>
      </p:sp>
      <p:sp>
        <p:nvSpPr>
          <p:cNvPr id="56324" name="Rectangle 3"/>
          <p:cNvSpPr>
            <a:spLocks noGrp="1" noChangeArrowheads="1"/>
          </p:cNvSpPr>
          <p:nvPr>
            <p:ph type="subTitle" idx="1"/>
          </p:nvPr>
        </p:nvSpPr>
        <p:spPr>
          <a:xfrm>
            <a:off x="304800" y="1295400"/>
            <a:ext cx="8458200" cy="5257800"/>
          </a:xfrm>
        </p:spPr>
        <p:txBody>
          <a:bodyPr/>
          <a:lstStyle/>
          <a:p>
            <a:pPr marL="609600" indent="-609600" eaLnBrk="1" hangingPunct="1"/>
            <a:endParaRPr lang="en-US" altLang="ko-KR" smtClean="0">
              <a:solidFill>
                <a:schemeClr val="tx1"/>
              </a:solidFill>
              <a:ea typeface="굴림" pitchFamily="34" charset="-127"/>
            </a:endParaRPr>
          </a:p>
          <a:p>
            <a:pPr marL="609600" indent="-609600" eaLnBrk="1" hangingPunct="1">
              <a:buFontTx/>
              <a:buAutoNum type="arabicPeriod"/>
            </a:pPr>
            <a:r>
              <a:rPr lang="en-US" altLang="ko-KR" smtClean="0">
                <a:solidFill>
                  <a:schemeClr val="tx1"/>
                </a:solidFill>
                <a:ea typeface="굴림" pitchFamily="34" charset="-127"/>
              </a:rPr>
              <a:t>Respect for persons (autonomy) </a:t>
            </a:r>
          </a:p>
          <a:p>
            <a:pPr marL="609600" indent="-609600" eaLnBrk="1" hangingPunct="1">
              <a:buFontTx/>
              <a:buAutoNum type="arabicPeriod"/>
            </a:pPr>
            <a:r>
              <a:rPr lang="en-US" altLang="ko-KR" smtClean="0">
                <a:solidFill>
                  <a:schemeClr val="tx1"/>
                </a:solidFill>
                <a:ea typeface="굴림" pitchFamily="34" charset="-127"/>
              </a:rPr>
              <a:t>Non-maleficence (do not harm) </a:t>
            </a:r>
          </a:p>
          <a:p>
            <a:pPr marL="609600" indent="-609600" eaLnBrk="1" hangingPunct="1">
              <a:buFontTx/>
              <a:buAutoNum type="arabicPeriod"/>
            </a:pPr>
            <a:r>
              <a:rPr lang="en-US" altLang="ko-KR" smtClean="0">
                <a:solidFill>
                  <a:schemeClr val="tx1"/>
                </a:solidFill>
                <a:ea typeface="굴림" pitchFamily="34" charset="-127"/>
              </a:rPr>
              <a:t>Beneficence (do good) </a:t>
            </a:r>
          </a:p>
          <a:p>
            <a:pPr marL="609600" indent="-609600" eaLnBrk="1" hangingPunct="1">
              <a:buFontTx/>
              <a:buAutoNum type="arabicPeriod"/>
            </a:pPr>
            <a:r>
              <a:rPr lang="en-US" altLang="ko-KR" smtClean="0">
                <a:solidFill>
                  <a:schemeClr val="tx1"/>
                </a:solidFill>
                <a:ea typeface="굴림" pitchFamily="34" charset="-127"/>
              </a:rPr>
              <a:t>Justice (exclusion if person does not want to participate) </a:t>
            </a:r>
          </a:p>
          <a:p>
            <a:pPr marL="609600" indent="-609600" eaLnBrk="1" hangingPunct="1">
              <a:buFontTx/>
              <a:buAutoNum type="arabicPeriod"/>
            </a:pPr>
            <a:endParaRPr lang="en-US" smtClean="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09600" y="228601"/>
            <a:ext cx="7772400" cy="841375"/>
          </a:xfrm>
        </p:spPr>
        <p:txBody>
          <a:bodyPr/>
          <a:lstStyle/>
          <a:p>
            <a:pPr eaLnBrk="1" hangingPunct="1"/>
            <a:r>
              <a:rPr lang="en-US" altLang="ko-KR" smtClean="0">
                <a:ea typeface="굴림" pitchFamily="34" charset="-127"/>
              </a:rPr>
              <a:t>Ethical considerations</a:t>
            </a:r>
            <a:endParaRPr lang="en-US" smtClean="0"/>
          </a:p>
        </p:txBody>
      </p:sp>
      <p:sp>
        <p:nvSpPr>
          <p:cNvPr id="47106" name="Footer Placeholder 4"/>
          <p:cNvSpPr>
            <a:spLocks noGrp="1"/>
          </p:cNvSpPr>
          <p:nvPr>
            <p:ph type="ftr" sz="quarter" idx="11"/>
          </p:nvPr>
        </p:nvSpPr>
        <p:spPr/>
        <p:txBody>
          <a:bodyPr/>
          <a:lstStyle/>
          <a:p>
            <a:pPr>
              <a:defRPr/>
            </a:pPr>
            <a:r>
              <a:rPr lang="en-US"/>
              <a:t>Shishir Subba, PhD/</a:t>
            </a:r>
          </a:p>
        </p:txBody>
      </p:sp>
      <p:sp>
        <p:nvSpPr>
          <p:cNvPr id="7172" name="Rectangle 3"/>
          <p:cNvSpPr>
            <a:spLocks noGrp="1" noChangeArrowheads="1"/>
          </p:cNvSpPr>
          <p:nvPr>
            <p:ph type="subTitle" idx="1"/>
          </p:nvPr>
        </p:nvSpPr>
        <p:spPr>
          <a:xfrm>
            <a:off x="381000" y="1295400"/>
            <a:ext cx="8382000" cy="5105400"/>
          </a:xfrm>
        </p:spPr>
        <p:txBody>
          <a:bodyPr rtlCol="0">
            <a:normAutofit lnSpcReduction="10000"/>
          </a:bodyPr>
          <a:lstStyle/>
          <a:p>
            <a:pPr marL="609600" indent="-609600" algn="just" eaLnBrk="1" fontAlgn="auto" hangingPunct="1">
              <a:lnSpc>
                <a:spcPct val="80000"/>
              </a:lnSpc>
              <a:spcAft>
                <a:spcPts val="0"/>
              </a:spcAft>
              <a:defRPr/>
            </a:pPr>
            <a:endParaRPr lang="en-US" altLang="ko-KR" dirty="0" smtClean="0">
              <a:solidFill>
                <a:schemeClr val="tx1"/>
              </a:solidFill>
              <a:ea typeface="굴림" pitchFamily="34" charset="-127"/>
            </a:endParaRPr>
          </a:p>
          <a:p>
            <a:pPr marL="609600" indent="-6096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Scientific validity - is the research scientifically sound and valid? </a:t>
            </a:r>
          </a:p>
          <a:p>
            <a:pPr marL="609600" indent="-6096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Recruitment - how and by whom are participants recruited? </a:t>
            </a:r>
          </a:p>
          <a:p>
            <a:pPr marL="609600" indent="-6096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Participation - what does participation in the study involve? </a:t>
            </a:r>
          </a:p>
          <a:p>
            <a:pPr marL="609600" indent="-6096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Harms and benefits - what are real potential harms and benefits of participating in the study? </a:t>
            </a:r>
          </a:p>
          <a:p>
            <a:pPr marL="609600" indent="-609600" algn="just" eaLnBrk="1" fontAlgn="auto" hangingPunct="1">
              <a:lnSpc>
                <a:spcPct val="80000"/>
              </a:lnSpc>
              <a:spcAft>
                <a:spcPts val="0"/>
              </a:spcAft>
              <a:buFontTx/>
              <a:buAutoNum type="arabicPeriod"/>
              <a:defRPr/>
            </a:pPr>
            <a:r>
              <a:rPr lang="en-US" altLang="ko-KR" dirty="0" smtClean="0">
                <a:solidFill>
                  <a:schemeClr val="tx1"/>
                </a:solidFill>
                <a:ea typeface="굴림" pitchFamily="34" charset="-127"/>
              </a:rPr>
              <a:t>Informed consent - have the participants appropriately been asked for their informed consent? </a:t>
            </a:r>
            <a:endParaRPr lang="en-US" dirty="0" smtClean="0">
              <a:solidFill>
                <a:schemeClr val="tx1"/>
              </a:solidFill>
            </a:endParaRPr>
          </a:p>
          <a:p>
            <a:pPr marL="609600" indent="-609600" algn="just" eaLnBrk="1" fontAlgn="auto" hangingPunct="1">
              <a:lnSpc>
                <a:spcPct val="80000"/>
              </a:lnSpc>
              <a:spcAft>
                <a:spcPts val="0"/>
              </a:spcAft>
              <a:buFontTx/>
              <a:buAutoNum type="arabicPeriod"/>
              <a:defRPr/>
            </a:pPr>
            <a:endParaRPr lang="en-US" dirty="0" smtClean="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3200"/>
            <a:ext cx="1905000" cy="1066800"/>
          </a:xfrm>
          <a:solidFill>
            <a:schemeClr val="accent1">
              <a:lumMod val="20000"/>
              <a:lumOff val="80000"/>
            </a:schemeClr>
          </a:solidFill>
        </p:spPr>
        <p:txBody>
          <a:bodyPr rtlCol="0">
            <a:noAutofit/>
          </a:bodyPr>
          <a:lstStyle/>
          <a:p>
            <a:pPr eaLnBrk="1" fontAlgn="auto" hangingPunct="1">
              <a:spcAft>
                <a:spcPts val="0"/>
              </a:spcAft>
              <a:defRPr/>
            </a:pPr>
            <a:r>
              <a:rPr lang="en-US" sz="2800" dirty="0" smtClean="0"/>
              <a:t>DATA </a:t>
            </a:r>
            <a:br>
              <a:rPr lang="en-US" sz="2800" dirty="0" smtClean="0"/>
            </a:br>
            <a:r>
              <a:rPr lang="en-US" sz="2800" dirty="0" smtClean="0"/>
              <a:t>SOURCE</a:t>
            </a:r>
            <a:endParaRPr lang="en-US" sz="2800" dirty="0"/>
          </a:p>
        </p:txBody>
      </p:sp>
      <p:sp>
        <p:nvSpPr>
          <p:cNvPr id="3" name="Content Placeholder 2"/>
          <p:cNvSpPr>
            <a:spLocks noGrp="1"/>
          </p:cNvSpPr>
          <p:nvPr>
            <p:ph idx="1"/>
          </p:nvPr>
        </p:nvSpPr>
        <p:spPr>
          <a:xfrm>
            <a:off x="4495800" y="304800"/>
            <a:ext cx="4267200" cy="2514600"/>
          </a:xfrm>
          <a:ln>
            <a:solidFill>
              <a:schemeClr val="tx1"/>
            </a:solidFill>
          </a:ln>
        </p:spPr>
        <p:txBody>
          <a:bodyPr rtlCol="0">
            <a:normAutofit/>
          </a:bodyPr>
          <a:lstStyle/>
          <a:p>
            <a:pPr marL="609600" indent="-609600" eaLnBrk="1" fontAlgn="auto" hangingPunct="1">
              <a:spcAft>
                <a:spcPts val="0"/>
              </a:spcAft>
              <a:buFont typeface="Wingdings 2" pitchFamily="18" charset="2"/>
              <a:buNone/>
              <a:defRPr/>
            </a:pPr>
            <a:r>
              <a:rPr lang="en-US" altLang="ko-KR" sz="2400" b="1" dirty="0" smtClean="0">
                <a:ea typeface="굴림"/>
                <a:cs typeface="굴림"/>
              </a:rPr>
              <a:t>Primary: Primary data are</a:t>
            </a:r>
          </a:p>
          <a:p>
            <a:pPr marL="609600" indent="-609600" eaLnBrk="1" fontAlgn="auto" hangingPunct="1">
              <a:spcAft>
                <a:spcPts val="0"/>
              </a:spcAft>
              <a:buFont typeface="Wingdings 2" pitchFamily="18" charset="2"/>
              <a:buNone/>
              <a:defRPr/>
            </a:pPr>
            <a:r>
              <a:rPr lang="en-US" altLang="ko-KR" sz="2400" b="1" dirty="0" smtClean="0">
                <a:ea typeface="굴림"/>
                <a:cs typeface="굴림"/>
              </a:rPr>
              <a:t>those which are fresh and</a:t>
            </a:r>
          </a:p>
          <a:p>
            <a:pPr marL="609600" indent="-609600" eaLnBrk="1" fontAlgn="auto" hangingPunct="1">
              <a:spcAft>
                <a:spcPts val="0"/>
              </a:spcAft>
              <a:buFont typeface="Wingdings 2" pitchFamily="18" charset="2"/>
              <a:buNone/>
              <a:defRPr/>
            </a:pPr>
            <a:r>
              <a:rPr lang="en-US" altLang="ko-KR" sz="2400" b="1" dirty="0" smtClean="0">
                <a:ea typeface="굴림"/>
                <a:cs typeface="굴림"/>
              </a:rPr>
              <a:t>collected for the first time</a:t>
            </a:r>
          </a:p>
          <a:p>
            <a:pPr marL="609600" indent="-609600" eaLnBrk="1" fontAlgn="auto" hangingPunct="1">
              <a:spcAft>
                <a:spcPts val="0"/>
              </a:spcAft>
              <a:buFont typeface="Wingdings 2" pitchFamily="18" charset="2"/>
              <a:buNone/>
              <a:defRPr/>
            </a:pPr>
            <a:r>
              <a:rPr lang="en-US" altLang="ko-KR" sz="2400" b="1" dirty="0" smtClean="0">
                <a:ea typeface="굴림"/>
                <a:cs typeface="굴림"/>
              </a:rPr>
              <a:t>and thus happen to be</a:t>
            </a:r>
          </a:p>
          <a:p>
            <a:pPr marL="609600" indent="-609600" eaLnBrk="1" fontAlgn="auto" hangingPunct="1">
              <a:spcAft>
                <a:spcPts val="0"/>
              </a:spcAft>
              <a:buFont typeface="Wingdings 2" pitchFamily="18" charset="2"/>
              <a:buNone/>
              <a:defRPr/>
            </a:pPr>
            <a:r>
              <a:rPr lang="en-US" altLang="ko-KR" sz="2400" b="1" dirty="0" smtClean="0">
                <a:ea typeface="굴림"/>
                <a:cs typeface="굴림"/>
              </a:rPr>
              <a:t>original in character.</a:t>
            </a:r>
          </a:p>
          <a:p>
            <a:pPr marL="609600" indent="-609600" eaLnBrk="1" fontAlgn="auto" hangingPunct="1">
              <a:spcAft>
                <a:spcPts val="0"/>
              </a:spcAft>
              <a:buFontTx/>
              <a:buAutoNum type="arabicPeriod"/>
              <a:defRPr/>
            </a:pPr>
            <a:endParaRPr lang="en-US" altLang="ko-KR" sz="2400" b="1" dirty="0" smtClean="0">
              <a:ea typeface="굴림"/>
              <a:cs typeface="굴림"/>
            </a:endParaRPr>
          </a:p>
          <a:p>
            <a:pPr eaLnBrk="1" fontAlgn="auto" hangingPunct="1">
              <a:spcAft>
                <a:spcPts val="0"/>
              </a:spcAft>
              <a:defRPr/>
            </a:pPr>
            <a:endParaRPr lang="en-US" sz="2400" b="1" dirty="0"/>
          </a:p>
        </p:txBody>
      </p:sp>
      <p:sp>
        <p:nvSpPr>
          <p:cNvPr id="4" name="Content Placeholder 2"/>
          <p:cNvSpPr txBox="1">
            <a:spLocks/>
          </p:cNvSpPr>
          <p:nvPr/>
        </p:nvSpPr>
        <p:spPr>
          <a:xfrm>
            <a:off x="4572000" y="3124200"/>
            <a:ext cx="4191000" cy="3276600"/>
          </a:xfrm>
          <a:prstGeom prst="rect">
            <a:avLst/>
          </a:prstGeom>
          <a:ln>
            <a:solidFill>
              <a:schemeClr val="tx1"/>
            </a:solidFill>
          </a:ln>
        </p:spPr>
        <p:txBody>
          <a:bodyPr/>
          <a:lstStyle/>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Secondary data are those</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which have already been</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collected by someone</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else. Documents of past</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records, diary, literatures,</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autobiographies can be</a:t>
            </a:r>
          </a:p>
          <a:p>
            <a:pPr marL="609600" indent="-609600" fontAlgn="auto">
              <a:spcBef>
                <a:spcPct val="20000"/>
              </a:spcBef>
              <a:spcAft>
                <a:spcPts val="0"/>
              </a:spcAft>
              <a:buClr>
                <a:schemeClr val="accent1"/>
              </a:buClr>
              <a:buSzPct val="70000"/>
              <a:defRPr/>
            </a:pPr>
            <a:r>
              <a:rPr lang="en-US" altLang="ko-KR" sz="2400" b="1" dirty="0">
                <a:latin typeface="+mn-lt"/>
                <a:ea typeface="굴림"/>
                <a:cs typeface="굴림"/>
              </a:rPr>
              <a:t>source of secondary data.</a:t>
            </a:r>
            <a:endParaRPr lang="en-US" sz="2400" b="1" dirty="0">
              <a:latin typeface="+mn-lt"/>
              <a:cs typeface="+mn-cs"/>
            </a:endParaRPr>
          </a:p>
          <a:p>
            <a:pPr marL="342900" indent="-342900" fontAlgn="auto">
              <a:spcBef>
                <a:spcPct val="20000"/>
              </a:spcBef>
              <a:spcAft>
                <a:spcPts val="0"/>
              </a:spcAft>
              <a:buClr>
                <a:schemeClr val="accent1"/>
              </a:buClr>
              <a:buSzPct val="70000"/>
              <a:buFont typeface="Wingdings 2"/>
              <a:buChar char=""/>
              <a:defRPr/>
            </a:pPr>
            <a:endParaRPr lang="en-US" sz="2400" b="1" dirty="0">
              <a:latin typeface="+mn-lt"/>
              <a:cs typeface="+mn-cs"/>
            </a:endParaRPr>
          </a:p>
        </p:txBody>
      </p:sp>
      <p:sp>
        <p:nvSpPr>
          <p:cNvPr id="5" name="Rounded Rectangle 4"/>
          <p:cNvSpPr/>
          <p:nvPr/>
        </p:nvSpPr>
        <p:spPr>
          <a:xfrm>
            <a:off x="2362200" y="42672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SECONDARY SOURCE</a:t>
            </a:r>
          </a:p>
        </p:txBody>
      </p:sp>
      <p:sp>
        <p:nvSpPr>
          <p:cNvPr id="6" name="Rounded Rectangle 5"/>
          <p:cNvSpPr/>
          <p:nvPr/>
        </p:nvSpPr>
        <p:spPr>
          <a:xfrm>
            <a:off x="2286000" y="9144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PRIMARY SOURCE</a:t>
            </a:r>
          </a:p>
        </p:txBody>
      </p:sp>
      <p:sp>
        <p:nvSpPr>
          <p:cNvPr id="7" name="Right Arrow 6"/>
          <p:cNvSpPr/>
          <p:nvPr/>
        </p:nvSpPr>
        <p:spPr>
          <a:xfrm rot="18522844">
            <a:off x="1489870" y="1923257"/>
            <a:ext cx="887413"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ight Arrow 7"/>
          <p:cNvSpPr/>
          <p:nvPr/>
        </p:nvSpPr>
        <p:spPr>
          <a:xfrm rot="3014864">
            <a:off x="1493045" y="4055269"/>
            <a:ext cx="887412"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urved Down Arrow 8"/>
          <p:cNvSpPr/>
          <p:nvPr/>
        </p:nvSpPr>
        <p:spPr>
          <a:xfrm rot="19224812">
            <a:off x="3460751" y="263525"/>
            <a:ext cx="990600" cy="457200"/>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Curved Up Arrow 9"/>
          <p:cNvSpPr/>
          <p:nvPr/>
        </p:nvSpPr>
        <p:spPr>
          <a:xfrm rot="1084084">
            <a:off x="3451226" y="5613401"/>
            <a:ext cx="1062039" cy="550863"/>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bg/>
                                          </p:spTgt>
                                        </p:tgtEl>
                                        <p:attrNameLst>
                                          <p:attrName>style.visibility</p:attrName>
                                        </p:attrNameLst>
                                      </p:cBhvr>
                                      <p:to>
                                        <p:strVal val="visible"/>
                                      </p:to>
                                    </p:set>
                                    <p:animEffect transition="in" filter="fade">
                                      <p:cBhvr>
                                        <p:cTn id="18" dur="2000"/>
                                        <p:tgtEl>
                                          <p:spTgt spid="6">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20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bg/>
                                          </p:spTgt>
                                        </p:tgtEl>
                                        <p:attrNameLst>
                                          <p:attrName>style.visibility</p:attrName>
                                        </p:attrNameLst>
                                      </p:cBhvr>
                                      <p:to>
                                        <p:strVal val="visible"/>
                                      </p:to>
                                    </p:set>
                                    <p:anim calcmode="lin" valueType="num">
                                      <p:cBhvr additive="base">
                                        <p:cTn id="32" dur="500" fill="hold"/>
                                        <p:tgtEl>
                                          <p:spTgt spid="5">
                                            <p:bg/>
                                          </p:spTgt>
                                        </p:tgtEl>
                                        <p:attrNameLst>
                                          <p:attrName>ppt_x</p:attrName>
                                        </p:attrNameLst>
                                      </p:cBhvr>
                                      <p:tavLst>
                                        <p:tav tm="0">
                                          <p:val>
                                            <p:strVal val="#ppt_x"/>
                                          </p:val>
                                        </p:tav>
                                        <p:tav tm="100000">
                                          <p:val>
                                            <p:strVal val="#ppt_x"/>
                                          </p:val>
                                        </p:tav>
                                      </p:tavLst>
                                    </p:anim>
                                    <p:anim calcmode="lin" valueType="num">
                                      <p:cBhvr additive="base">
                                        <p:cTn id="33"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 calcmode="lin" valueType="num">
                                      <p:cBhvr additive="base">
                                        <p:cTn id="3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bg/>
                                          </p:spTgt>
                                        </p:tgtEl>
                                        <p:attrNameLst>
                                          <p:attrName>style.visibility</p:attrName>
                                        </p:attrNameLst>
                                      </p:cBhvr>
                                      <p:to>
                                        <p:strVal val="visible"/>
                                      </p:to>
                                    </p:set>
                                    <p:anim calcmode="lin" valueType="num">
                                      <p:cBhvr additive="base">
                                        <p:cTn id="50" dur="500" fill="hold"/>
                                        <p:tgtEl>
                                          <p:spTgt spid="3">
                                            <p:bg/>
                                          </p:spTgt>
                                        </p:tgtEl>
                                        <p:attrNameLst>
                                          <p:attrName>ppt_x</p:attrName>
                                        </p:attrNameLst>
                                      </p:cBhvr>
                                      <p:tavLst>
                                        <p:tav tm="0">
                                          <p:val>
                                            <p:strVal val="#ppt_x"/>
                                          </p:val>
                                        </p:tav>
                                        <p:tav tm="100000">
                                          <p:val>
                                            <p:strVal val="#ppt_x"/>
                                          </p:val>
                                        </p:tav>
                                      </p:tavLst>
                                    </p:anim>
                                    <p:anim calcmode="lin" valueType="num">
                                      <p:cBhvr additive="base">
                                        <p:cTn id="51"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additive="base">
                                        <p:cTn id="5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 calcmode="lin" valueType="num">
                                      <p:cBhvr additive="base">
                                        <p:cTn id="6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2" end="2"/>
                                            </p:txEl>
                                          </p:spTgt>
                                        </p:tgtEl>
                                        <p:attrNameLst>
                                          <p:attrName>style.visibility</p:attrName>
                                        </p:attrNameLst>
                                      </p:cBhvr>
                                      <p:to>
                                        <p:strVal val="visible"/>
                                      </p:to>
                                    </p:set>
                                    <p:anim calcmode="lin" valueType="num">
                                      <p:cBhvr additive="base">
                                        <p:cTn id="6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anim calcmode="lin" valueType="num">
                                      <p:cBhvr additive="base">
                                        <p:cTn id="7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 calcmode="lin" valueType="num">
                                      <p:cBhvr additive="base">
                                        <p:cTn id="8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additive="base">
                                        <p:cTn id="86" dur="500" fill="hold"/>
                                        <p:tgtEl>
                                          <p:spTgt spid="10"/>
                                        </p:tgtEl>
                                        <p:attrNameLst>
                                          <p:attrName>ppt_x</p:attrName>
                                        </p:attrNameLst>
                                      </p:cBhvr>
                                      <p:tavLst>
                                        <p:tav tm="0">
                                          <p:val>
                                            <p:strVal val="#ppt_x"/>
                                          </p:val>
                                        </p:tav>
                                        <p:tav tm="100000">
                                          <p:val>
                                            <p:strVal val="#ppt_x"/>
                                          </p:val>
                                        </p:tav>
                                      </p:tavLst>
                                    </p:anim>
                                    <p:anim calcmode="lin" valueType="num">
                                      <p:cBhvr additive="base">
                                        <p:cTn id="8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4">
                                            <p:bg/>
                                          </p:spTgt>
                                        </p:tgtEl>
                                        <p:attrNameLst>
                                          <p:attrName>style.visibility</p:attrName>
                                        </p:attrNameLst>
                                      </p:cBhvr>
                                      <p:to>
                                        <p:strVal val="visible"/>
                                      </p:to>
                                    </p:set>
                                    <p:anim calcmode="lin" valueType="num">
                                      <p:cBhvr additive="base">
                                        <p:cTn id="92" dur="500" fill="hold"/>
                                        <p:tgtEl>
                                          <p:spTgt spid="4">
                                            <p:bg/>
                                          </p:spTgt>
                                        </p:tgtEl>
                                        <p:attrNameLst>
                                          <p:attrName>ppt_x</p:attrName>
                                        </p:attrNameLst>
                                      </p:cBhvr>
                                      <p:tavLst>
                                        <p:tav tm="0">
                                          <p:val>
                                            <p:strVal val="#ppt_x"/>
                                          </p:val>
                                        </p:tav>
                                        <p:tav tm="100000">
                                          <p:val>
                                            <p:strVal val="#ppt_x"/>
                                          </p:val>
                                        </p:tav>
                                      </p:tavLst>
                                    </p:anim>
                                    <p:anim calcmode="lin" valueType="num">
                                      <p:cBhvr additive="base">
                                        <p:cTn id="93"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4">
                                            <p:txEl>
                                              <p:pRg st="0" end="0"/>
                                            </p:txEl>
                                          </p:spTgt>
                                        </p:tgtEl>
                                        <p:attrNameLst>
                                          <p:attrName>style.visibility</p:attrName>
                                        </p:attrNameLst>
                                      </p:cBhvr>
                                      <p:to>
                                        <p:strVal val="visible"/>
                                      </p:to>
                                    </p:set>
                                    <p:anim calcmode="lin" valueType="num">
                                      <p:cBhvr additive="base">
                                        <p:cTn id="9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4">
                                            <p:txEl>
                                              <p:pRg st="1" end="1"/>
                                            </p:txEl>
                                          </p:spTgt>
                                        </p:tgtEl>
                                        <p:attrNameLst>
                                          <p:attrName>style.visibility</p:attrName>
                                        </p:attrNameLst>
                                      </p:cBhvr>
                                      <p:to>
                                        <p:strVal val="visible"/>
                                      </p:to>
                                    </p:set>
                                    <p:anim calcmode="lin" valueType="num">
                                      <p:cBhvr additive="base">
                                        <p:cTn id="10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4">
                                            <p:txEl>
                                              <p:pRg st="2" end="2"/>
                                            </p:txEl>
                                          </p:spTgt>
                                        </p:tgtEl>
                                        <p:attrNameLst>
                                          <p:attrName>style.visibility</p:attrName>
                                        </p:attrNameLst>
                                      </p:cBhvr>
                                      <p:to>
                                        <p:strVal val="visible"/>
                                      </p:to>
                                    </p:set>
                                    <p:anim calcmode="lin" valueType="num">
                                      <p:cBhvr additive="base">
                                        <p:cTn id="11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4">
                                            <p:txEl>
                                              <p:pRg st="3" end="3"/>
                                            </p:txEl>
                                          </p:spTgt>
                                        </p:tgtEl>
                                        <p:attrNameLst>
                                          <p:attrName>style.visibility</p:attrName>
                                        </p:attrNameLst>
                                      </p:cBhvr>
                                      <p:to>
                                        <p:strVal val="visible"/>
                                      </p:to>
                                    </p:set>
                                    <p:anim calcmode="lin" valueType="num">
                                      <p:cBhvr additive="base">
                                        <p:cTn id="11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
                                            <p:txEl>
                                              <p:pRg st="4" end="4"/>
                                            </p:txEl>
                                          </p:spTgt>
                                        </p:tgtEl>
                                        <p:attrNameLst>
                                          <p:attrName>style.visibility</p:attrName>
                                        </p:attrNameLst>
                                      </p:cBhvr>
                                      <p:to>
                                        <p:strVal val="visible"/>
                                      </p:to>
                                    </p:set>
                                    <p:anim calcmode="lin" valueType="num">
                                      <p:cBhvr additive="base">
                                        <p:cTn id="1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4">
                                            <p:txEl>
                                              <p:pRg st="5" end="5"/>
                                            </p:txEl>
                                          </p:spTgt>
                                        </p:tgtEl>
                                        <p:attrNameLst>
                                          <p:attrName>style.visibility</p:attrName>
                                        </p:attrNameLst>
                                      </p:cBhvr>
                                      <p:to>
                                        <p:strVal val="visible"/>
                                      </p:to>
                                    </p:set>
                                    <p:anim calcmode="lin" valueType="num">
                                      <p:cBhvr additive="base">
                                        <p:cTn id="1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
                                            <p:txEl>
                                              <p:pRg st="6" end="6"/>
                                            </p:txEl>
                                          </p:spTgt>
                                        </p:tgtEl>
                                        <p:attrNameLst>
                                          <p:attrName>style.visibility</p:attrName>
                                        </p:attrNameLst>
                                      </p:cBhvr>
                                      <p:to>
                                        <p:strVal val="visible"/>
                                      </p:to>
                                    </p:set>
                                    <p:anim calcmode="lin" valueType="num">
                                      <p:cBhvr additive="base">
                                        <p:cTn id="1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P spid="6" grpId="0" build="allAtOnce" animBg="1"/>
      <p:bldP spid="7" grpId="0" animBg="1"/>
      <p:bldP spid="8" grpId="0" animBg="1"/>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p:txBody>
          <a:bodyPr/>
          <a:lstStyle/>
          <a:p>
            <a:pPr algn="ctr" eaLnBrk="1" hangingPunct="1">
              <a:buFont typeface="Wingdings 2" pitchFamily="18" charset="2"/>
              <a:buNone/>
            </a:pPr>
            <a:r>
              <a:rPr lang="en-US" sz="4000" smtClean="0">
                <a:latin typeface="Arial Rounded MT Bold" pitchFamily="34" charset="0"/>
              </a:rPr>
              <a:t>WHAT ARE THE </a:t>
            </a:r>
          </a:p>
          <a:p>
            <a:pPr algn="ctr" eaLnBrk="1" hangingPunct="1">
              <a:buFont typeface="Wingdings 2" pitchFamily="18" charset="2"/>
              <a:buNone/>
            </a:pPr>
            <a:r>
              <a:rPr lang="en-US" sz="4000" smtClean="0">
                <a:latin typeface="Arial Rounded MT Bold" pitchFamily="34" charset="0"/>
              </a:rPr>
              <a:t>DIFFERENT </a:t>
            </a:r>
          </a:p>
          <a:p>
            <a:pPr algn="ctr" eaLnBrk="1" hangingPunct="1">
              <a:buFont typeface="Wingdings 2" pitchFamily="18" charset="2"/>
              <a:buNone/>
            </a:pPr>
            <a:r>
              <a:rPr lang="en-US" sz="4000" smtClean="0">
                <a:latin typeface="Arial Rounded MT Bold" pitchFamily="34" charset="0"/>
              </a:rPr>
              <a:t>TYPES OF METHOD?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Surveys</a:t>
            </a:r>
            <a:endParaRPr lang="en-GB" smtClean="0"/>
          </a:p>
        </p:txBody>
      </p:sp>
      <p:sp>
        <p:nvSpPr>
          <p:cNvPr id="60419" name="Rectangle 3"/>
          <p:cNvSpPr>
            <a:spLocks noGrp="1" noChangeArrowheads="1"/>
          </p:cNvSpPr>
          <p:nvPr>
            <p:ph idx="1"/>
          </p:nvPr>
        </p:nvSpPr>
        <p:spPr>
          <a:xfrm>
            <a:off x="685800" y="1676400"/>
            <a:ext cx="7772400" cy="4114800"/>
          </a:xfrm>
        </p:spPr>
        <p:txBody>
          <a:bodyPr/>
          <a:lstStyle/>
          <a:p>
            <a:pPr eaLnBrk="1" hangingPunct="1">
              <a:lnSpc>
                <a:spcPct val="90000"/>
              </a:lnSpc>
            </a:pPr>
            <a:r>
              <a:rPr lang="en-US" smtClean="0"/>
              <a:t>Think clearly about questions (need to constrain answers as much as possible)</a:t>
            </a:r>
          </a:p>
          <a:p>
            <a:pPr eaLnBrk="1" hangingPunct="1">
              <a:lnSpc>
                <a:spcPct val="90000"/>
              </a:lnSpc>
            </a:pPr>
            <a:r>
              <a:rPr lang="en-US" smtClean="0"/>
              <a:t>Make sure results will answer your research question</a:t>
            </a:r>
          </a:p>
          <a:p>
            <a:pPr eaLnBrk="1" hangingPunct="1">
              <a:lnSpc>
                <a:spcPct val="90000"/>
              </a:lnSpc>
            </a:pPr>
            <a:r>
              <a:rPr lang="en-US" smtClean="0"/>
              <a:t>Can use Internet for conducting surveys if need to cover wide geographic reach</a:t>
            </a:r>
            <a:endParaRPr lang="en-GB" smtClean="0"/>
          </a:p>
        </p:txBody>
      </p:sp>
      <p:sp>
        <p:nvSpPr>
          <p:cNvPr id="4" name="Date Placeholder 3"/>
          <p:cNvSpPr>
            <a:spLocks noGrp="1"/>
          </p:cNvSpPr>
          <p:nvPr>
            <p:ph type="dt" sz="quarter" idx="10"/>
          </p:nvPr>
        </p:nvSpPr>
        <p:spPr/>
        <p:txBody>
          <a:bodyPr/>
          <a:lstStyle/>
          <a:p>
            <a:pPr>
              <a:defRPr/>
            </a:pPr>
            <a:fld id="{D6735D53-D327-470D-9D43-2ED36645D902}" type="datetime1">
              <a:rPr lang="en-GB"/>
              <a:pPr>
                <a:defRPr/>
              </a:pPr>
              <a:t>22/01/2016</a:t>
            </a:fld>
            <a:endParaRPr lang="en-US"/>
          </a:p>
        </p:txBody>
      </p:sp>
      <p:sp>
        <p:nvSpPr>
          <p:cNvPr id="5" name="Footer Placeholder 4"/>
          <p:cNvSpPr>
            <a:spLocks noGrp="1"/>
          </p:cNvSpPr>
          <p:nvPr>
            <p:ph type="ftr" sz="quarter" idx="11"/>
          </p:nvPr>
        </p:nvSpPr>
        <p:spPr/>
        <p:txBody>
          <a:bodyPr/>
          <a:lstStyle/>
          <a:p>
            <a:pPr>
              <a:defRPr/>
            </a:pPr>
            <a:r>
              <a:rPr lang="en-US"/>
              <a:t>Multimedia Training Kit  www.itrainonline.org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Face-to-face interviews</a:t>
            </a:r>
            <a:endParaRPr lang="en-GB" smtClean="0"/>
          </a:p>
        </p:txBody>
      </p:sp>
      <p:sp>
        <p:nvSpPr>
          <p:cNvPr id="61443" name="Rectangle 3"/>
          <p:cNvSpPr>
            <a:spLocks noGrp="1" noChangeArrowheads="1"/>
          </p:cNvSpPr>
          <p:nvPr>
            <p:ph idx="1"/>
          </p:nvPr>
        </p:nvSpPr>
        <p:spPr/>
        <p:txBody>
          <a:bodyPr/>
          <a:lstStyle/>
          <a:p>
            <a:pPr eaLnBrk="1" hangingPunct="1">
              <a:lnSpc>
                <a:spcPct val="90000"/>
              </a:lnSpc>
            </a:pPr>
            <a:r>
              <a:rPr lang="en-US" smtClean="0"/>
              <a:t>Must prepare questions</a:t>
            </a:r>
          </a:p>
          <a:p>
            <a:pPr eaLnBrk="1" hangingPunct="1">
              <a:lnSpc>
                <a:spcPct val="90000"/>
              </a:lnSpc>
            </a:pPr>
            <a:r>
              <a:rPr lang="en-US" smtClean="0"/>
              <a:t>Good idea to record your interviews</a:t>
            </a:r>
          </a:p>
          <a:p>
            <a:pPr eaLnBrk="1" hangingPunct="1">
              <a:lnSpc>
                <a:spcPct val="90000"/>
              </a:lnSpc>
            </a:pPr>
            <a:r>
              <a:rPr lang="en-US" smtClean="0"/>
              <a:t>Interviews take up time, so plan for an hour or less (roughly 10 questions)</a:t>
            </a:r>
          </a:p>
          <a:p>
            <a:pPr eaLnBrk="1" hangingPunct="1">
              <a:lnSpc>
                <a:spcPct val="90000"/>
              </a:lnSpc>
            </a:pPr>
            <a:r>
              <a:rPr lang="en-US" smtClean="0"/>
              <a:t>Stick to your questions, but be flexible if relevant or interesting issues arise during the interview</a:t>
            </a:r>
            <a:endParaRPr lang="en-GB" smtClean="0"/>
          </a:p>
        </p:txBody>
      </p:sp>
      <p:sp>
        <p:nvSpPr>
          <p:cNvPr id="4" name="Date Placeholder 3"/>
          <p:cNvSpPr>
            <a:spLocks noGrp="1"/>
          </p:cNvSpPr>
          <p:nvPr>
            <p:ph type="dt" sz="quarter" idx="10"/>
          </p:nvPr>
        </p:nvSpPr>
        <p:spPr/>
        <p:txBody>
          <a:bodyPr/>
          <a:lstStyle/>
          <a:p>
            <a:pPr>
              <a:defRPr/>
            </a:pPr>
            <a:fld id="{F4C41D81-D830-48FD-B5ED-70328C90A73F}" type="datetime1">
              <a:rPr lang="en-GB"/>
              <a:pPr>
                <a:defRPr/>
              </a:pPr>
              <a:t>22/01/2016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1"/>
            <a:ext cx="7772400" cy="460375"/>
          </a:xfrm>
        </p:spPr>
        <p:txBody>
          <a:bodyPr rtlCol="0">
            <a:normAutofit fontScale="90000"/>
          </a:bodyPr>
          <a:lstStyle/>
          <a:p>
            <a:pPr eaLnBrk="1" fontAlgn="auto" hangingPunct="1">
              <a:spcAft>
                <a:spcPts val="0"/>
              </a:spcAft>
              <a:defRPr/>
            </a:pPr>
            <a:endParaRPr lang="en-US" dirty="0"/>
          </a:p>
        </p:txBody>
      </p:sp>
      <p:sp>
        <p:nvSpPr>
          <p:cNvPr id="3" name="Subtitle 2"/>
          <p:cNvSpPr>
            <a:spLocks noGrp="1"/>
          </p:cNvSpPr>
          <p:nvPr>
            <p:ph type="subTitle" idx="1"/>
          </p:nvPr>
        </p:nvSpPr>
        <p:spPr>
          <a:xfrm>
            <a:off x="381000" y="914400"/>
            <a:ext cx="8458200" cy="5638800"/>
          </a:xfrm>
        </p:spPr>
        <p:txBody>
          <a:bodyPr rtlCol="0">
            <a:normAutofit lnSpcReduction="10000"/>
          </a:bodyPr>
          <a:lstStyle/>
          <a:p>
            <a:pPr marL="569913" indent="-569913" algn="just" eaLnBrk="1" hangingPunct="1">
              <a:buFont typeface="Arial" pitchFamily="34" charset="0"/>
              <a:buChar char="•"/>
              <a:defRPr/>
            </a:pPr>
            <a:endParaRPr lang="en-US" dirty="0" smtClean="0">
              <a:solidFill>
                <a:schemeClr val="tx1"/>
              </a:solidFill>
            </a:endParaRPr>
          </a:p>
          <a:p>
            <a:pPr marL="569913" indent="-569913" algn="just" eaLnBrk="1" hangingPunct="1">
              <a:buFont typeface="+mj-lt"/>
              <a:buAutoNum type="arabicPeriod"/>
              <a:defRPr/>
            </a:pPr>
            <a:r>
              <a:rPr lang="en-US" dirty="0" smtClean="0">
                <a:solidFill>
                  <a:schemeClr val="tx1"/>
                </a:solidFill>
              </a:rPr>
              <a:t>Empirical – evidence based</a:t>
            </a:r>
          </a:p>
          <a:p>
            <a:pPr marL="569913" indent="-569913" algn="just" eaLnBrk="1" hangingPunct="1">
              <a:buFont typeface="+mj-lt"/>
              <a:buAutoNum type="arabicPeriod"/>
              <a:defRPr/>
            </a:pPr>
            <a:r>
              <a:rPr lang="en-US" dirty="0" smtClean="0">
                <a:solidFill>
                  <a:schemeClr val="tx1"/>
                </a:solidFill>
              </a:rPr>
              <a:t>Controlled – No infection by other factors</a:t>
            </a:r>
          </a:p>
          <a:p>
            <a:pPr marL="569913" indent="-569913" algn="just" eaLnBrk="1" hangingPunct="1">
              <a:buFont typeface="+mj-lt"/>
              <a:buAutoNum type="arabicPeriod"/>
              <a:defRPr/>
            </a:pPr>
            <a:r>
              <a:rPr lang="en-US" dirty="0" smtClean="0">
                <a:solidFill>
                  <a:schemeClr val="tx1"/>
                </a:solidFill>
              </a:rPr>
              <a:t>Rigorous – relevant, appropriate</a:t>
            </a:r>
          </a:p>
          <a:p>
            <a:pPr marL="569913" indent="-569913" algn="just" eaLnBrk="1" hangingPunct="1">
              <a:buFont typeface="+mj-lt"/>
              <a:buAutoNum type="arabicPeriod"/>
              <a:defRPr/>
            </a:pPr>
            <a:r>
              <a:rPr lang="en-US" dirty="0" smtClean="0">
                <a:solidFill>
                  <a:schemeClr val="tx1"/>
                </a:solidFill>
              </a:rPr>
              <a:t>Systematic – logical sequence (1,2,3,4,…)</a:t>
            </a:r>
          </a:p>
          <a:p>
            <a:pPr marL="569913" indent="-569913" algn="just" eaLnBrk="1" hangingPunct="1">
              <a:buFont typeface="+mj-lt"/>
              <a:buAutoNum type="arabicPeriod"/>
              <a:defRPr/>
            </a:pPr>
            <a:r>
              <a:rPr lang="en-US" dirty="0" smtClean="0">
                <a:solidFill>
                  <a:schemeClr val="tx1"/>
                </a:solidFill>
              </a:rPr>
              <a:t>Valid &amp; Verifiable – repeatable, testable</a:t>
            </a:r>
          </a:p>
          <a:p>
            <a:pPr marL="569913" indent="-569913" algn="just" eaLnBrk="1" hangingPunct="1">
              <a:buFont typeface="+mj-lt"/>
              <a:buAutoNum type="arabicPeriod"/>
              <a:defRPr/>
            </a:pPr>
            <a:r>
              <a:rPr lang="en-US" dirty="0" smtClean="0">
                <a:solidFill>
                  <a:schemeClr val="tx1"/>
                </a:solidFill>
              </a:rPr>
              <a:t>Critical – investigation process must be foolproof (methods).</a:t>
            </a:r>
          </a:p>
          <a:p>
            <a:pPr marL="569913" indent="-569913" algn="just" eaLnBrk="1" hangingPunct="1">
              <a:buFont typeface="+mj-lt"/>
              <a:buAutoNum type="arabicPeriod"/>
              <a:defRPr/>
            </a:pPr>
            <a:r>
              <a:rPr lang="en-US" dirty="0" smtClean="0">
                <a:solidFill>
                  <a:schemeClr val="tx1"/>
                </a:solidFill>
              </a:rPr>
              <a:t>Problem focuses </a:t>
            </a:r>
          </a:p>
          <a:p>
            <a:pPr eaLnBrk="1" fontAlgn="auto" hangingPunct="1">
              <a:spcAft>
                <a:spcPts val="0"/>
              </a:spcAft>
              <a:defRPr/>
            </a:pPr>
            <a:r>
              <a:rPr lang="en-US" dirty="0" smtClean="0"/>
              <a:t> </a:t>
            </a:r>
            <a:r>
              <a:rPr lang="en-US" dirty="0" err="1" smtClean="0"/>
              <a:t>PREVaCCS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Focus Group Discussion</a:t>
            </a:r>
            <a:endParaRPr lang="en-GB" smtClean="0"/>
          </a:p>
        </p:txBody>
      </p:sp>
      <p:sp>
        <p:nvSpPr>
          <p:cNvPr id="62467" name="Rectangle 3"/>
          <p:cNvSpPr>
            <a:spLocks noGrp="1" noChangeArrowheads="1"/>
          </p:cNvSpPr>
          <p:nvPr>
            <p:ph idx="1"/>
          </p:nvPr>
        </p:nvSpPr>
        <p:spPr/>
        <p:txBody>
          <a:bodyPr/>
          <a:lstStyle/>
          <a:p>
            <a:pPr eaLnBrk="1" hangingPunct="1">
              <a:lnSpc>
                <a:spcPct val="90000"/>
              </a:lnSpc>
            </a:pPr>
            <a:r>
              <a:rPr lang="en-US" smtClean="0"/>
              <a:t>Take time to arrange, so prepare in advance (use an intermediary to help you if you can)</a:t>
            </a:r>
          </a:p>
          <a:p>
            <a:pPr eaLnBrk="1" hangingPunct="1">
              <a:lnSpc>
                <a:spcPct val="90000"/>
              </a:lnSpc>
            </a:pPr>
            <a:r>
              <a:rPr lang="en-US" smtClean="0"/>
              <a:t>Who will be in your focus group? (e.g. age, gender)</a:t>
            </a:r>
          </a:p>
          <a:p>
            <a:pPr eaLnBrk="1" hangingPunct="1">
              <a:lnSpc>
                <a:spcPct val="90000"/>
              </a:lnSpc>
            </a:pPr>
            <a:r>
              <a:rPr lang="en-US" smtClean="0"/>
              <a:t>Size of focus group (8-10 is typical)</a:t>
            </a:r>
          </a:p>
          <a:p>
            <a:pPr eaLnBrk="1" hangingPunct="1">
              <a:lnSpc>
                <a:spcPct val="90000"/>
              </a:lnSpc>
            </a:pPr>
            <a:r>
              <a:rPr lang="en-US" smtClean="0"/>
              <a:t>Consider whether or not to have separate focus groups for different ages or genders (e.g. discussing sex and sexuality)</a:t>
            </a:r>
            <a:endParaRPr lang="en-GB" smtClean="0"/>
          </a:p>
        </p:txBody>
      </p:sp>
      <p:sp>
        <p:nvSpPr>
          <p:cNvPr id="4" name="Date Placeholder 3"/>
          <p:cNvSpPr>
            <a:spLocks noGrp="1"/>
          </p:cNvSpPr>
          <p:nvPr>
            <p:ph type="dt" sz="quarter" idx="10"/>
          </p:nvPr>
        </p:nvSpPr>
        <p:spPr/>
        <p:txBody>
          <a:bodyPr/>
          <a:lstStyle/>
          <a:p>
            <a:pPr>
              <a:defRPr/>
            </a:pPr>
            <a:fld id="{83C98CC0-DCE2-455A-B18F-2760685021FD}" type="datetime1">
              <a:rPr lang="en-GB"/>
              <a:pPr>
                <a:defRPr/>
              </a:pPr>
              <a:t>22/01/2016</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Site visits and observation</a:t>
            </a:r>
            <a:endParaRPr lang="en-GB" smtClean="0"/>
          </a:p>
        </p:txBody>
      </p:sp>
      <p:sp>
        <p:nvSpPr>
          <p:cNvPr id="63491" name="Rectangle 3"/>
          <p:cNvSpPr>
            <a:spLocks noGrp="1" noChangeArrowheads="1"/>
          </p:cNvSpPr>
          <p:nvPr>
            <p:ph idx="1"/>
          </p:nvPr>
        </p:nvSpPr>
        <p:spPr/>
        <p:txBody>
          <a:bodyPr/>
          <a:lstStyle/>
          <a:p>
            <a:pPr eaLnBrk="1" hangingPunct="1">
              <a:lnSpc>
                <a:spcPct val="90000"/>
              </a:lnSpc>
            </a:pPr>
            <a:r>
              <a:rPr lang="en-US" smtClean="0"/>
              <a:t>Site visits involve visiting an organization, community project etc</a:t>
            </a:r>
          </a:p>
          <a:p>
            <a:pPr eaLnBrk="1" hangingPunct="1">
              <a:lnSpc>
                <a:spcPct val="90000"/>
              </a:lnSpc>
            </a:pPr>
            <a:r>
              <a:rPr lang="en-US" smtClean="0"/>
              <a:t>Consider using a guide </a:t>
            </a:r>
          </a:p>
          <a:p>
            <a:pPr eaLnBrk="1" hangingPunct="1">
              <a:lnSpc>
                <a:spcPct val="90000"/>
              </a:lnSpc>
            </a:pPr>
            <a:r>
              <a:rPr lang="en-US" smtClean="0"/>
              <a:t>Observation is when you visit a location and observe what is going on, drawing your own conclusions</a:t>
            </a:r>
          </a:p>
          <a:p>
            <a:pPr eaLnBrk="1" hangingPunct="1">
              <a:lnSpc>
                <a:spcPct val="90000"/>
              </a:lnSpc>
            </a:pPr>
            <a:r>
              <a:rPr lang="en-US" smtClean="0"/>
              <a:t>Both facilitate making your research more relevant and concrete </a:t>
            </a:r>
            <a:endParaRPr lang="en-GB" smtClean="0"/>
          </a:p>
        </p:txBody>
      </p:sp>
      <p:sp>
        <p:nvSpPr>
          <p:cNvPr id="4" name="Date Placeholder 3"/>
          <p:cNvSpPr>
            <a:spLocks noGrp="1"/>
          </p:cNvSpPr>
          <p:nvPr>
            <p:ph type="dt" sz="quarter" idx="10"/>
          </p:nvPr>
        </p:nvSpPr>
        <p:spPr/>
        <p:txBody>
          <a:bodyPr/>
          <a:lstStyle/>
          <a:p>
            <a:pPr>
              <a:defRPr/>
            </a:pPr>
            <a:fld id="{C7AB3D9E-2C8C-4B7F-B42E-B255948828D5}" type="datetime1">
              <a:rPr lang="en-GB"/>
              <a:pPr>
                <a:defRPr/>
              </a:pPr>
              <a:t>22/01/2016</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Case studies</a:t>
            </a:r>
            <a:endParaRPr lang="en-GB" smtClean="0"/>
          </a:p>
        </p:txBody>
      </p:sp>
      <p:sp>
        <p:nvSpPr>
          <p:cNvPr id="64515" name="Rectangle 3"/>
          <p:cNvSpPr>
            <a:spLocks noGrp="1" noChangeArrowheads="1"/>
          </p:cNvSpPr>
          <p:nvPr>
            <p:ph idx="1"/>
          </p:nvPr>
        </p:nvSpPr>
        <p:spPr/>
        <p:txBody>
          <a:bodyPr/>
          <a:lstStyle/>
          <a:p>
            <a:pPr eaLnBrk="1" hangingPunct="1"/>
            <a:r>
              <a:rPr lang="en-US" smtClean="0"/>
              <a:t>Method of capturing and presenting concrete details of real or fictional situations in a structured way</a:t>
            </a:r>
          </a:p>
          <a:p>
            <a:pPr eaLnBrk="1" hangingPunct="1"/>
            <a:r>
              <a:rPr lang="en-US" smtClean="0"/>
              <a:t>Good for comparative analysis  </a:t>
            </a:r>
            <a:endParaRPr lang="en-GB" smtClean="0"/>
          </a:p>
        </p:txBody>
      </p:sp>
      <p:sp>
        <p:nvSpPr>
          <p:cNvPr id="4" name="Date Placeholder 3"/>
          <p:cNvSpPr>
            <a:spLocks noGrp="1"/>
          </p:cNvSpPr>
          <p:nvPr>
            <p:ph type="dt" sz="quarter" idx="10"/>
          </p:nvPr>
        </p:nvSpPr>
        <p:spPr/>
        <p:txBody>
          <a:bodyPr/>
          <a:lstStyle/>
          <a:p>
            <a:pPr>
              <a:defRPr/>
            </a:pPr>
            <a:fld id="{FAE1EDB1-DDB4-417F-BFC5-35891939F437}" type="datetime1">
              <a:rPr lang="en-GB"/>
              <a:pPr>
                <a:defRPr/>
              </a:pPr>
              <a:t>22/01/2016</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Participatory research</a:t>
            </a:r>
            <a:endParaRPr lang="en-GB" smtClean="0"/>
          </a:p>
        </p:txBody>
      </p:sp>
      <p:sp>
        <p:nvSpPr>
          <p:cNvPr id="65539" name="Rectangle 3"/>
          <p:cNvSpPr>
            <a:spLocks noGrp="1" noChangeArrowheads="1"/>
          </p:cNvSpPr>
          <p:nvPr>
            <p:ph idx="1"/>
          </p:nvPr>
        </p:nvSpPr>
        <p:spPr/>
        <p:txBody>
          <a:bodyPr/>
          <a:lstStyle/>
          <a:p>
            <a:pPr eaLnBrk="1" hangingPunct="1">
              <a:lnSpc>
                <a:spcPct val="90000"/>
              </a:lnSpc>
            </a:pPr>
            <a:r>
              <a:rPr lang="en-US" smtClean="0"/>
              <a:t>Allows participation of community being researched in research process (e.g. developing research question; choosing methodology; analysing results)</a:t>
            </a:r>
          </a:p>
          <a:p>
            <a:pPr eaLnBrk="1" hangingPunct="1">
              <a:lnSpc>
                <a:spcPct val="90000"/>
              </a:lnSpc>
            </a:pPr>
            <a:r>
              <a:rPr lang="en-US" smtClean="0"/>
              <a:t>Good way to ensure research does not simply reinforce prejudices and presumptions of researcher</a:t>
            </a:r>
          </a:p>
          <a:p>
            <a:pPr eaLnBrk="1" hangingPunct="1">
              <a:lnSpc>
                <a:spcPct val="90000"/>
              </a:lnSpc>
            </a:pPr>
            <a:r>
              <a:rPr lang="en-US" smtClean="0"/>
              <a:t>Good for raising awareness in community and developing appropriate action plans </a:t>
            </a:r>
            <a:endParaRPr lang="en-GB" smtClean="0"/>
          </a:p>
        </p:txBody>
      </p:sp>
      <p:sp>
        <p:nvSpPr>
          <p:cNvPr id="4" name="Date Placeholder 3"/>
          <p:cNvSpPr>
            <a:spLocks noGrp="1"/>
          </p:cNvSpPr>
          <p:nvPr>
            <p:ph type="dt" sz="quarter" idx="10"/>
          </p:nvPr>
        </p:nvSpPr>
        <p:spPr/>
        <p:txBody>
          <a:bodyPr/>
          <a:lstStyle/>
          <a:p>
            <a:pPr>
              <a:defRPr/>
            </a:pPr>
            <a:fld id="{DC5A9C6B-A42E-4CAB-84F7-5C942033D7F9}" type="datetime1">
              <a:rPr lang="en-GB"/>
              <a:pPr>
                <a:defRPr/>
              </a:pPr>
              <a:t>22/01/2016</a:t>
            </a:fld>
            <a:endParaRPr lang="en-US"/>
          </a:p>
        </p:txBody>
      </p:sp>
      <p:sp>
        <p:nvSpPr>
          <p:cNvPr id="5" name="Footer Placeholder 4"/>
          <p:cNvSpPr>
            <a:spLocks noGrp="1"/>
          </p:cNvSpPr>
          <p:nvPr>
            <p:ph type="ftr" sz="quarter" idx="11"/>
          </p:nvPr>
        </p:nvSpPr>
        <p:spPr/>
        <p:txBody>
          <a:bodyPr/>
          <a:lstStyle/>
          <a:p>
            <a:pPr>
              <a:defRPr/>
            </a:pPr>
            <a:r>
              <a:rPr lang="en-US"/>
              <a:t>Multimedia Training Kit  www.itrainonline.org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609600" y="228601"/>
            <a:ext cx="7772400" cy="841375"/>
          </a:xfrm>
        </p:spPr>
        <p:txBody>
          <a:bodyPr/>
          <a:lstStyle/>
          <a:p>
            <a:pPr eaLnBrk="1" hangingPunct="1"/>
            <a:r>
              <a:rPr lang="en-US" altLang="ko-KR" smtClean="0">
                <a:ea typeface="굴림" pitchFamily="34" charset="-127"/>
              </a:rPr>
              <a:t>Analysis of data</a:t>
            </a:r>
            <a:endParaRPr lang="en-US" smtClean="0"/>
          </a:p>
        </p:txBody>
      </p:sp>
      <p:sp>
        <p:nvSpPr>
          <p:cNvPr id="48130" name="Footer Placeholder 4"/>
          <p:cNvSpPr>
            <a:spLocks noGrp="1"/>
          </p:cNvSpPr>
          <p:nvPr>
            <p:ph type="ftr" sz="quarter" idx="11"/>
          </p:nvPr>
        </p:nvSpPr>
        <p:spPr/>
        <p:txBody>
          <a:bodyPr/>
          <a:lstStyle/>
          <a:p>
            <a:pPr>
              <a:defRPr/>
            </a:pPr>
            <a:r>
              <a:rPr lang="en-US"/>
              <a:t>Shishir Subba, PhD/</a:t>
            </a:r>
          </a:p>
        </p:txBody>
      </p:sp>
      <p:sp>
        <p:nvSpPr>
          <p:cNvPr id="66564" name="Rectangle 3"/>
          <p:cNvSpPr>
            <a:spLocks noGrp="1" noChangeArrowheads="1"/>
          </p:cNvSpPr>
          <p:nvPr>
            <p:ph type="subTitle" idx="1"/>
          </p:nvPr>
        </p:nvSpPr>
        <p:spPr>
          <a:xfrm>
            <a:off x="304800" y="1371600"/>
            <a:ext cx="5181600" cy="4724400"/>
          </a:xfrm>
        </p:spPr>
        <p:txBody>
          <a:bodyPr/>
          <a:lstStyle/>
          <a:p>
            <a:pPr marL="465138" eaLnBrk="1" hangingPunct="1">
              <a:lnSpc>
                <a:spcPct val="90000"/>
              </a:lnSpc>
            </a:pPr>
            <a:endParaRPr lang="en-US" altLang="ko-KR" smtClean="0">
              <a:solidFill>
                <a:schemeClr val="tx1"/>
              </a:solidFill>
              <a:ea typeface="굴림" pitchFamily="34" charset="-127"/>
            </a:endParaRPr>
          </a:p>
          <a:p>
            <a:pPr marL="465138" eaLnBrk="1" hangingPunct="1">
              <a:lnSpc>
                <a:spcPct val="90000"/>
              </a:lnSpc>
            </a:pPr>
            <a:r>
              <a:rPr lang="en-US" altLang="ko-KR" smtClean="0">
                <a:solidFill>
                  <a:schemeClr val="tx1"/>
                </a:solidFill>
                <a:ea typeface="굴림" pitchFamily="34" charset="-127"/>
              </a:rPr>
              <a:t>Data has to be processed and analyzed.  Technically speaking, processing implies editing, coding, classification and tabulation of collected data so that they are amenable to analysis.</a:t>
            </a:r>
            <a:endParaRPr lang="en-US" smtClean="0">
              <a:solidFill>
                <a:schemeClr val="tx1"/>
              </a:solidFill>
            </a:endParaRPr>
          </a:p>
        </p:txBody>
      </p:sp>
      <p:pic>
        <p:nvPicPr>
          <p:cNvPr id="66565" name="Picture 4" descr="stress student"/>
          <p:cNvPicPr>
            <a:picLocks noChangeAspect="1" noChangeArrowheads="1"/>
          </p:cNvPicPr>
          <p:nvPr/>
        </p:nvPicPr>
        <p:blipFill>
          <a:blip r:embed="rId2" cstate="print"/>
          <a:srcRect/>
          <a:stretch>
            <a:fillRect/>
          </a:stretch>
        </p:blipFill>
        <p:spPr bwMode="auto">
          <a:xfrm>
            <a:off x="6019800" y="2057400"/>
            <a:ext cx="2711451" cy="36576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609600" y="228601"/>
            <a:ext cx="7772400" cy="841375"/>
          </a:xfrm>
        </p:spPr>
        <p:txBody>
          <a:bodyPr/>
          <a:lstStyle/>
          <a:p>
            <a:pPr eaLnBrk="1" hangingPunct="1"/>
            <a:r>
              <a:rPr lang="en-US" altLang="ko-KR" sz="3200" smtClean="0">
                <a:ea typeface="굴림" pitchFamily="34" charset="-127"/>
              </a:rPr>
              <a:t>Results and Discussion</a:t>
            </a:r>
            <a:endParaRPr lang="en-US" sz="3200" smtClean="0"/>
          </a:p>
        </p:txBody>
      </p:sp>
      <p:sp>
        <p:nvSpPr>
          <p:cNvPr id="49154" name="Footer Placeholder 4"/>
          <p:cNvSpPr>
            <a:spLocks noGrp="1"/>
          </p:cNvSpPr>
          <p:nvPr>
            <p:ph type="ftr" sz="quarter" idx="11"/>
          </p:nvPr>
        </p:nvSpPr>
        <p:spPr/>
        <p:txBody>
          <a:bodyPr/>
          <a:lstStyle/>
          <a:p>
            <a:pPr>
              <a:defRPr/>
            </a:pPr>
            <a:r>
              <a:rPr lang="en-US"/>
              <a:t>Shishir Subba, PhD/</a:t>
            </a:r>
          </a:p>
        </p:txBody>
      </p:sp>
      <p:sp>
        <p:nvSpPr>
          <p:cNvPr id="67588" name="Rectangle 3"/>
          <p:cNvSpPr>
            <a:spLocks noGrp="1" noChangeArrowheads="1"/>
          </p:cNvSpPr>
          <p:nvPr>
            <p:ph type="subTitle" idx="1"/>
          </p:nvPr>
        </p:nvSpPr>
        <p:spPr>
          <a:xfrm>
            <a:off x="304800" y="1295400"/>
            <a:ext cx="8458200" cy="5257800"/>
          </a:xfrm>
        </p:spPr>
        <p:txBody>
          <a:bodyPr/>
          <a:lstStyle/>
          <a:p>
            <a:pPr marL="1244600" indent="-609600" eaLnBrk="1" hangingPunct="1"/>
            <a:endParaRPr lang="en-US" altLang="ko-KR" smtClean="0">
              <a:solidFill>
                <a:schemeClr val="tx1"/>
              </a:solidFill>
              <a:ea typeface="굴림" pitchFamily="34" charset="-127"/>
            </a:endParaRPr>
          </a:p>
          <a:p>
            <a:pPr marL="1244600" indent="-609600" eaLnBrk="1" hangingPunct="1">
              <a:buFontTx/>
              <a:buAutoNum type="arabicPeriod"/>
            </a:pPr>
            <a:r>
              <a:rPr lang="en-US" smtClean="0">
                <a:solidFill>
                  <a:schemeClr val="tx1"/>
                </a:solidFill>
              </a:rPr>
              <a:t>Result should be clearly indicated in writing or in tables</a:t>
            </a:r>
          </a:p>
          <a:p>
            <a:pPr marL="1244600" indent="-609600" eaLnBrk="1" hangingPunct="1">
              <a:buFontTx/>
              <a:buAutoNum type="arabicPeriod"/>
            </a:pPr>
            <a:r>
              <a:rPr lang="en-US" smtClean="0">
                <a:solidFill>
                  <a:schemeClr val="tx1"/>
                </a:solidFill>
              </a:rPr>
              <a:t>Result should clearly indicate the problem/hypothesis and objectives</a:t>
            </a:r>
          </a:p>
          <a:p>
            <a:pPr marL="1244600" indent="-609600" eaLnBrk="1" hangingPunct="1">
              <a:buFontTx/>
              <a:buAutoNum type="arabicPeriod"/>
            </a:pPr>
            <a:r>
              <a:rPr lang="en-US" smtClean="0">
                <a:solidFill>
                  <a:schemeClr val="tx1"/>
                </a:solidFill>
              </a:rPr>
              <a:t>Based on the theoretical model, the result should be discussed</a:t>
            </a:r>
          </a:p>
          <a:p>
            <a:pPr marL="1244600" indent="-609600" eaLnBrk="1" hangingPunct="1">
              <a:buFontTx/>
              <a:buAutoNum type="arabicPeriod"/>
            </a:pPr>
            <a:r>
              <a:rPr lang="en-US" smtClean="0">
                <a:solidFill>
                  <a:schemeClr val="tx1"/>
                </a:solidFill>
              </a:rPr>
              <a:t>The findings should be clearly stated.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76400"/>
            <a:ext cx="6019800" cy="2743200"/>
          </a:xfrm>
          <a:solidFill>
            <a:srgbClr val="FFC000"/>
          </a:solidFill>
          <a:ln>
            <a:solidFill>
              <a:srgbClr val="FFC000"/>
            </a:solidFill>
          </a:ln>
          <a:effectLst>
            <a:glow rad="228600">
              <a:schemeClr val="accent5">
                <a:satMod val="175000"/>
                <a:alpha val="40000"/>
              </a:schemeClr>
            </a:glow>
            <a:innerShdw blurRad="63500" dist="50800" dir="18900000">
              <a:prstClr val="black">
                <a:alpha val="50000"/>
              </a:prstClr>
            </a:innerShdw>
          </a:effectLst>
          <a:scene3d>
            <a:camera prst="perspectiveContrastingLeftFacing"/>
            <a:lightRig rig="threePt" dir="t"/>
          </a:scene3d>
        </p:spPr>
        <p:txBody>
          <a:bodyPr rtlCol="0">
            <a:normAutofit/>
          </a:bodyPr>
          <a:lstStyle/>
          <a:p>
            <a:pPr eaLnBrk="1" fontAlgn="auto" hangingPunct="1">
              <a:spcAft>
                <a:spcPts val="0"/>
              </a:spcAft>
              <a:defRPr/>
            </a:pPr>
            <a:r>
              <a:rPr lang="en-US" sz="7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7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92162"/>
          </a:xfrm>
        </p:spPr>
        <p:txBody>
          <a:bodyPr/>
          <a:lstStyle/>
          <a:p>
            <a:pPr eaLnBrk="1" hangingPunct="1"/>
            <a:r>
              <a:rPr lang="en-US" sz="2800" smtClean="0"/>
              <a:t>WHAT IS RESEARCH PROCESS?</a:t>
            </a:r>
          </a:p>
        </p:txBody>
      </p:sp>
      <p:sp>
        <p:nvSpPr>
          <p:cNvPr id="13315" name="Content Placeholder 2"/>
          <p:cNvSpPr>
            <a:spLocks noGrp="1"/>
          </p:cNvSpPr>
          <p:nvPr>
            <p:ph idx="1"/>
          </p:nvPr>
        </p:nvSpPr>
        <p:spPr>
          <a:xfrm>
            <a:off x="457200" y="1295401"/>
            <a:ext cx="8229600" cy="5013325"/>
          </a:xfrm>
        </p:spPr>
        <p:txBody>
          <a:bodyPr rtlCol="0">
            <a:normAutofit fontScale="92500" lnSpcReduction="10000"/>
          </a:bodyPr>
          <a:lstStyle/>
          <a:p>
            <a:pPr eaLnBrk="1" fontAlgn="auto" hangingPunct="1">
              <a:spcAft>
                <a:spcPts val="0"/>
              </a:spcAft>
              <a:defRPr/>
            </a:pPr>
            <a:r>
              <a:rPr lang="en-US" dirty="0" smtClean="0"/>
              <a:t>Research process itself involves identifying, locating, assessing, analyzing, and then developing and expressing your ideas.</a:t>
            </a:r>
          </a:p>
          <a:p>
            <a:pPr eaLnBrk="1" fontAlgn="auto" hangingPunct="1">
              <a:spcAft>
                <a:spcPts val="0"/>
              </a:spcAft>
              <a:defRPr/>
            </a:pPr>
            <a:endParaRPr lang="en-US" dirty="0" smtClean="0"/>
          </a:p>
          <a:p>
            <a:pPr eaLnBrk="1" fontAlgn="auto" hangingPunct="1">
              <a:spcAft>
                <a:spcPts val="0"/>
              </a:spcAft>
              <a:defRPr/>
            </a:pPr>
            <a:r>
              <a:rPr lang="en-US" dirty="0" smtClean="0"/>
              <a:t>A step-by-step process of developing a research plan. As one progress, it is commonly necessary to backup, revise, add additional material or even change the topic completely.</a:t>
            </a:r>
          </a:p>
          <a:p>
            <a:pPr eaLnBrk="1" fontAlgn="auto" hangingPunct="1">
              <a:spcAft>
                <a:spcPts val="0"/>
              </a:spcAft>
              <a:defRPr/>
            </a:pPr>
            <a:endParaRPr lang="en-US" dirty="0" smtClean="0"/>
          </a:p>
          <a:p>
            <a:pPr eaLnBrk="1" fontAlgn="auto" hangingPunct="1">
              <a:spcAft>
                <a:spcPts val="0"/>
              </a:spcAft>
              <a:defRPr/>
            </a:pPr>
            <a:r>
              <a:rPr lang="en-US" dirty="0" smtClean="0"/>
              <a:t>Process of adjusting oneself according to research outcome.</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2438400"/>
          </a:xfrm>
        </p:spPr>
        <p:txBody>
          <a:bodyPr/>
          <a:lstStyle/>
          <a:p>
            <a:r>
              <a:rPr lang="en-US" b="1" dirty="0" smtClean="0"/>
              <a:t>STEPS IN RESEARCH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5"/>
          <p:cNvSpPr txBox="1">
            <a:spLocks noChangeArrowheads="1"/>
          </p:cNvSpPr>
          <p:nvPr/>
        </p:nvSpPr>
        <p:spPr bwMode="auto">
          <a:xfrm>
            <a:off x="142877" y="5072063"/>
            <a:ext cx="3000375" cy="369332"/>
          </a:xfrm>
          <a:prstGeom prst="rect">
            <a:avLst/>
          </a:prstGeom>
          <a:gradFill>
            <a:gsLst>
              <a:gs pos="0">
                <a:schemeClr val="accent6">
                  <a:lumMod val="50000"/>
                </a:schemeClr>
              </a:gs>
              <a:gs pos="50000">
                <a:schemeClr val="accent1">
                  <a:tint val="44500"/>
                  <a:satMod val="160000"/>
                </a:schemeClr>
              </a:gs>
              <a:gs pos="100000">
                <a:schemeClr val="accent1">
                  <a:tint val="23500"/>
                  <a:satMod val="160000"/>
                </a:schemeClr>
              </a:gs>
            </a:gsLst>
            <a:lin ang="10800000" scaled="1"/>
          </a:gradFill>
          <a:ln w="9525">
            <a:solidFill>
              <a:schemeClr val="accent1"/>
            </a:solidFill>
            <a:miter lim="800000"/>
            <a:headEnd/>
            <a:tailEnd/>
          </a:ln>
        </p:spPr>
        <p:txBody>
          <a:bodyPr>
            <a:spAutoFit/>
          </a:bodyPr>
          <a:lstStyle/>
          <a:p>
            <a:pPr algn="ctr" fontAlgn="auto">
              <a:spcBef>
                <a:spcPts val="0"/>
              </a:spcBef>
              <a:spcAft>
                <a:spcPts val="0"/>
              </a:spcAft>
              <a:defRPr/>
            </a:pPr>
            <a:r>
              <a:rPr lang="en-US" dirty="0">
                <a:latin typeface="Arial" charset="0"/>
                <a:cs typeface="+mn-cs"/>
              </a:rPr>
              <a:t> 1   Problem     </a:t>
            </a:r>
          </a:p>
        </p:txBody>
      </p:sp>
      <p:sp>
        <p:nvSpPr>
          <p:cNvPr id="4100" name="TextBox 8"/>
          <p:cNvSpPr txBox="1">
            <a:spLocks noChangeArrowheads="1"/>
          </p:cNvSpPr>
          <p:nvPr/>
        </p:nvSpPr>
        <p:spPr bwMode="auto">
          <a:xfrm>
            <a:off x="1500190" y="4572000"/>
            <a:ext cx="3000375" cy="369332"/>
          </a:xfrm>
          <a:prstGeom prst="rect">
            <a:avLst/>
          </a:prstGeom>
          <a:gradFill flip="none" rotWithShape="1">
            <a:gsLst>
              <a:gs pos="0">
                <a:schemeClr val="accent6">
                  <a:lumMod val="50000"/>
                </a:schemeClr>
              </a:gs>
              <a:gs pos="50000">
                <a:schemeClr val="accent1">
                  <a:tint val="44500"/>
                  <a:satMod val="160000"/>
                </a:schemeClr>
              </a:gs>
              <a:gs pos="100000">
                <a:schemeClr val="accent1">
                  <a:tint val="23500"/>
                  <a:satMod val="160000"/>
                </a:schemeClr>
              </a:gs>
            </a:gsLst>
            <a:lin ang="10800000" scaled="1"/>
            <a:tileRect/>
          </a:gradFill>
          <a:ln w="9525">
            <a:solidFill>
              <a:schemeClr val="accent1"/>
            </a:solidFill>
            <a:miter lim="800000"/>
            <a:headEnd/>
            <a:tailEnd/>
          </a:ln>
        </p:spPr>
        <p:txBody>
          <a:bodyPr>
            <a:spAutoFit/>
          </a:bodyPr>
          <a:lstStyle/>
          <a:p>
            <a:pPr fontAlgn="auto">
              <a:spcBef>
                <a:spcPts val="0"/>
              </a:spcBef>
              <a:spcAft>
                <a:spcPts val="0"/>
              </a:spcAft>
              <a:defRPr/>
            </a:pPr>
            <a:r>
              <a:rPr lang="en-US" dirty="0">
                <a:latin typeface="Arial" charset="0"/>
                <a:cs typeface="+mn-cs"/>
              </a:rPr>
              <a:t>2   Research Q.</a:t>
            </a:r>
          </a:p>
        </p:txBody>
      </p:sp>
      <p:sp>
        <p:nvSpPr>
          <p:cNvPr id="4101" name="TextBox 9"/>
          <p:cNvSpPr txBox="1">
            <a:spLocks noChangeArrowheads="1"/>
          </p:cNvSpPr>
          <p:nvPr/>
        </p:nvSpPr>
        <p:spPr bwMode="auto">
          <a:xfrm>
            <a:off x="3143251" y="4071938"/>
            <a:ext cx="3000375" cy="369332"/>
          </a:xfrm>
          <a:prstGeom prst="rect">
            <a:avLst/>
          </a:prstGeom>
          <a:gradFill flip="none" rotWithShape="1">
            <a:gsLst>
              <a:gs pos="0">
                <a:schemeClr val="accent6">
                  <a:lumMod val="50000"/>
                </a:schemeClr>
              </a:gs>
              <a:gs pos="50000">
                <a:schemeClr val="accent1">
                  <a:tint val="44500"/>
                  <a:satMod val="160000"/>
                </a:schemeClr>
              </a:gs>
              <a:gs pos="100000">
                <a:schemeClr val="accent1">
                  <a:tint val="23500"/>
                  <a:satMod val="160000"/>
                </a:schemeClr>
              </a:gs>
            </a:gsLst>
            <a:lin ang="10800000" scaled="1"/>
            <a:tileRect/>
          </a:gradFill>
          <a:ln w="9525">
            <a:solidFill>
              <a:schemeClr val="accent1"/>
            </a:solidFill>
            <a:miter lim="800000"/>
            <a:headEnd/>
            <a:tailEnd/>
          </a:ln>
        </p:spPr>
        <p:txBody>
          <a:bodyPr>
            <a:spAutoFit/>
          </a:bodyPr>
          <a:lstStyle/>
          <a:p>
            <a:pPr fontAlgn="auto">
              <a:spcBef>
                <a:spcPts val="0"/>
              </a:spcBef>
              <a:spcAft>
                <a:spcPts val="0"/>
              </a:spcAft>
              <a:defRPr/>
            </a:pPr>
            <a:r>
              <a:rPr lang="en-US" dirty="0">
                <a:latin typeface="Arial" charset="0"/>
                <a:cs typeface="+mn-cs"/>
              </a:rPr>
              <a:t>3   Objectives</a:t>
            </a:r>
          </a:p>
        </p:txBody>
      </p:sp>
      <p:sp>
        <p:nvSpPr>
          <p:cNvPr id="4102" name="TextBox 10"/>
          <p:cNvSpPr txBox="1">
            <a:spLocks noChangeArrowheads="1"/>
          </p:cNvSpPr>
          <p:nvPr/>
        </p:nvSpPr>
        <p:spPr bwMode="auto">
          <a:xfrm>
            <a:off x="6429377" y="2571751"/>
            <a:ext cx="2714625" cy="369332"/>
          </a:xfrm>
          <a:prstGeom prst="rect">
            <a:avLst/>
          </a:prstGeom>
          <a:gradFill flip="none" rotWithShape="1">
            <a:gsLst>
              <a:gs pos="0">
                <a:schemeClr val="accent6">
                  <a:lumMod val="50000"/>
                </a:schemeClr>
              </a:gs>
              <a:gs pos="50000">
                <a:schemeClr val="accent1">
                  <a:tint val="44500"/>
                  <a:satMod val="160000"/>
                </a:schemeClr>
              </a:gs>
              <a:gs pos="100000">
                <a:schemeClr val="accent1">
                  <a:tint val="23500"/>
                  <a:satMod val="160000"/>
                </a:schemeClr>
              </a:gs>
            </a:gsLst>
            <a:lin ang="10800000" scaled="1"/>
            <a:tileRect/>
          </a:gradFill>
          <a:ln w="9525">
            <a:solidFill>
              <a:schemeClr val="accent1"/>
            </a:solidFill>
            <a:miter lim="800000"/>
            <a:headEnd/>
            <a:tailEnd/>
          </a:ln>
        </p:spPr>
        <p:txBody>
          <a:bodyPr>
            <a:spAutoFit/>
          </a:bodyPr>
          <a:lstStyle/>
          <a:p>
            <a:pPr fontAlgn="auto">
              <a:spcBef>
                <a:spcPts val="0"/>
              </a:spcBef>
              <a:spcAft>
                <a:spcPts val="0"/>
              </a:spcAft>
              <a:defRPr/>
            </a:pPr>
            <a:r>
              <a:rPr lang="en-US" dirty="0">
                <a:latin typeface="Arial" charset="0"/>
                <a:cs typeface="+mn-cs"/>
              </a:rPr>
              <a:t>6  Method</a:t>
            </a:r>
          </a:p>
        </p:txBody>
      </p:sp>
      <p:sp>
        <p:nvSpPr>
          <p:cNvPr id="4103" name="TextBox 11"/>
          <p:cNvSpPr txBox="1">
            <a:spLocks noChangeArrowheads="1"/>
          </p:cNvSpPr>
          <p:nvPr/>
        </p:nvSpPr>
        <p:spPr bwMode="auto">
          <a:xfrm>
            <a:off x="5572126" y="3071813"/>
            <a:ext cx="3000375" cy="369332"/>
          </a:xfrm>
          <a:prstGeom prst="rect">
            <a:avLst/>
          </a:prstGeom>
          <a:gradFill flip="none" rotWithShape="1">
            <a:gsLst>
              <a:gs pos="0">
                <a:schemeClr val="accent6">
                  <a:lumMod val="50000"/>
                </a:schemeClr>
              </a:gs>
              <a:gs pos="50000">
                <a:schemeClr val="accent1">
                  <a:tint val="44500"/>
                  <a:satMod val="160000"/>
                </a:schemeClr>
              </a:gs>
              <a:gs pos="100000">
                <a:schemeClr val="accent1">
                  <a:tint val="23500"/>
                  <a:satMod val="160000"/>
                </a:schemeClr>
              </a:gs>
            </a:gsLst>
            <a:lin ang="10800000" scaled="1"/>
            <a:tileRect/>
          </a:gradFill>
          <a:ln w="9525">
            <a:solidFill>
              <a:schemeClr val="accent1"/>
            </a:solidFill>
            <a:miter lim="800000"/>
            <a:headEnd/>
            <a:tailEnd/>
          </a:ln>
        </p:spPr>
        <p:txBody>
          <a:bodyPr>
            <a:spAutoFit/>
          </a:bodyPr>
          <a:lstStyle/>
          <a:p>
            <a:pPr fontAlgn="auto">
              <a:spcBef>
                <a:spcPts val="0"/>
              </a:spcBef>
              <a:spcAft>
                <a:spcPts val="0"/>
              </a:spcAft>
              <a:defRPr/>
            </a:pPr>
            <a:r>
              <a:rPr lang="en-US" dirty="0">
                <a:latin typeface="Arial" charset="0"/>
                <a:cs typeface="+mn-cs"/>
              </a:rPr>
              <a:t>5  Conceptual frame</a:t>
            </a:r>
          </a:p>
        </p:txBody>
      </p:sp>
      <p:sp>
        <p:nvSpPr>
          <p:cNvPr id="8" name="TextBox 11"/>
          <p:cNvSpPr txBox="1">
            <a:spLocks noChangeArrowheads="1"/>
          </p:cNvSpPr>
          <p:nvPr/>
        </p:nvSpPr>
        <p:spPr bwMode="auto">
          <a:xfrm>
            <a:off x="4429126" y="3571876"/>
            <a:ext cx="3000375" cy="369332"/>
          </a:xfrm>
          <a:prstGeom prst="rect">
            <a:avLst/>
          </a:prstGeom>
          <a:gradFill flip="none" rotWithShape="1">
            <a:gsLst>
              <a:gs pos="0">
                <a:schemeClr val="accent6">
                  <a:lumMod val="50000"/>
                </a:schemeClr>
              </a:gs>
              <a:gs pos="50000">
                <a:schemeClr val="accent1">
                  <a:tint val="44500"/>
                  <a:satMod val="160000"/>
                </a:schemeClr>
              </a:gs>
              <a:gs pos="100000">
                <a:schemeClr val="accent1">
                  <a:tint val="23500"/>
                  <a:satMod val="160000"/>
                </a:schemeClr>
              </a:gs>
            </a:gsLst>
            <a:lin ang="10800000" scaled="1"/>
            <a:tileRect/>
          </a:gradFill>
          <a:ln w="9525">
            <a:solidFill>
              <a:schemeClr val="accent1"/>
            </a:solidFill>
            <a:miter lim="800000"/>
            <a:headEnd/>
            <a:tailEnd/>
          </a:ln>
        </p:spPr>
        <p:txBody>
          <a:bodyPr>
            <a:spAutoFit/>
          </a:bodyPr>
          <a:lstStyle/>
          <a:p>
            <a:pPr fontAlgn="auto">
              <a:spcBef>
                <a:spcPts val="0"/>
              </a:spcBef>
              <a:spcAft>
                <a:spcPts val="0"/>
              </a:spcAft>
              <a:defRPr/>
            </a:pPr>
            <a:r>
              <a:rPr lang="en-US" dirty="0">
                <a:latin typeface="Arial" charset="0"/>
                <a:cs typeface="+mn-cs"/>
              </a:rPr>
              <a:t>4   Review literature</a:t>
            </a:r>
          </a:p>
        </p:txBody>
      </p:sp>
      <p:sp>
        <p:nvSpPr>
          <p:cNvPr id="9" name="TextBox 8"/>
          <p:cNvSpPr txBox="1">
            <a:spLocks noChangeArrowheads="1"/>
          </p:cNvSpPr>
          <p:nvPr/>
        </p:nvSpPr>
        <p:spPr bwMode="auto">
          <a:xfrm>
            <a:off x="142877" y="6215063"/>
            <a:ext cx="3000375" cy="369332"/>
          </a:xfrm>
          <a:prstGeom prst="rect">
            <a:avLst/>
          </a:prstGeom>
          <a:solidFill>
            <a:schemeClr val="bg2">
              <a:lumMod val="25000"/>
            </a:schemeClr>
          </a:solidFill>
          <a:ln w="9525">
            <a:solidFill>
              <a:schemeClr val="accent1"/>
            </a:solidFill>
            <a:miter lim="800000"/>
            <a:headEnd/>
            <a:tailEnd/>
          </a:ln>
        </p:spPr>
        <p:txBody>
          <a:bodyPr>
            <a:spAutoFit/>
          </a:bodyPr>
          <a:lstStyle/>
          <a:p>
            <a:pPr algn="ctr" fontAlgn="auto">
              <a:spcBef>
                <a:spcPts val="0"/>
              </a:spcBef>
              <a:spcAft>
                <a:spcPts val="0"/>
              </a:spcAft>
              <a:defRPr/>
            </a:pPr>
            <a:r>
              <a:rPr lang="en-US" dirty="0">
                <a:solidFill>
                  <a:schemeClr val="bg1"/>
                </a:solidFill>
                <a:latin typeface="Arial" charset="0"/>
                <a:cs typeface="+mn-cs"/>
              </a:rPr>
              <a:t>Literature Review</a:t>
            </a:r>
          </a:p>
        </p:txBody>
      </p:sp>
      <p:sp>
        <p:nvSpPr>
          <p:cNvPr id="11" name="Curved Down Arrow 10"/>
          <p:cNvSpPr/>
          <p:nvPr/>
        </p:nvSpPr>
        <p:spPr>
          <a:xfrm rot="18922420">
            <a:off x="920749" y="4560889"/>
            <a:ext cx="928688" cy="3571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Curved Down Arrow 11"/>
          <p:cNvSpPr/>
          <p:nvPr/>
        </p:nvSpPr>
        <p:spPr>
          <a:xfrm rot="18922420">
            <a:off x="2492375" y="3989389"/>
            <a:ext cx="928688" cy="3571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 name="Curved Down Arrow 12"/>
          <p:cNvSpPr/>
          <p:nvPr/>
        </p:nvSpPr>
        <p:spPr>
          <a:xfrm rot="18922420">
            <a:off x="3849690" y="3489325"/>
            <a:ext cx="928687" cy="3571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5" name="Curved Down Arrow 14"/>
          <p:cNvSpPr/>
          <p:nvPr/>
        </p:nvSpPr>
        <p:spPr>
          <a:xfrm rot="20161243">
            <a:off x="4960939" y="3030539"/>
            <a:ext cx="928687" cy="3571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Up Arrow 15"/>
          <p:cNvSpPr/>
          <p:nvPr/>
        </p:nvSpPr>
        <p:spPr>
          <a:xfrm flipH="1">
            <a:off x="7358064" y="2143126"/>
            <a:ext cx="1000125" cy="428625"/>
          </a:xfrm>
          <a:prstGeom prst="upArrow">
            <a:avLst>
              <a:gd name="adj1" fmla="val 50000"/>
              <a:gd name="adj2" fmla="val 5540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Up Arrow 16"/>
          <p:cNvSpPr/>
          <p:nvPr/>
        </p:nvSpPr>
        <p:spPr>
          <a:xfrm flipH="1">
            <a:off x="1000126" y="5643564"/>
            <a:ext cx="1000125" cy="500062"/>
          </a:xfrm>
          <a:prstGeom prst="upArrow">
            <a:avLst>
              <a:gd name="adj1" fmla="val 50000"/>
              <a:gd name="adj2" fmla="val 5540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Curved Down Arrow 17"/>
          <p:cNvSpPr/>
          <p:nvPr/>
        </p:nvSpPr>
        <p:spPr>
          <a:xfrm rot="20161243">
            <a:off x="5746751" y="2530476"/>
            <a:ext cx="928688" cy="3571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Oval 18"/>
          <p:cNvSpPr/>
          <p:nvPr/>
        </p:nvSpPr>
        <p:spPr>
          <a:xfrm>
            <a:off x="7143751" y="1"/>
            <a:ext cx="1500188" cy="150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61" name="TextBox 19"/>
          <p:cNvSpPr txBox="1">
            <a:spLocks noChangeArrowheads="1"/>
          </p:cNvSpPr>
          <p:nvPr/>
        </p:nvSpPr>
        <p:spPr bwMode="auto">
          <a:xfrm>
            <a:off x="7215188" y="428626"/>
            <a:ext cx="1357312" cy="369332"/>
          </a:xfrm>
          <a:prstGeom prst="rect">
            <a:avLst/>
          </a:prstGeom>
          <a:noFill/>
          <a:ln w="9525">
            <a:noFill/>
            <a:miter lim="800000"/>
            <a:headEnd/>
            <a:tailEnd/>
          </a:ln>
        </p:spPr>
        <p:txBody>
          <a:bodyPr>
            <a:spAutoFit/>
          </a:bodyPr>
          <a:lstStyle/>
          <a:p>
            <a:r>
              <a:rPr lang="en-US" b="1">
                <a:latin typeface="Calibri" pitchFamily="34" charset="0"/>
              </a:rPr>
              <a:t>  GOAL</a:t>
            </a:r>
          </a:p>
        </p:txBody>
      </p:sp>
      <p:sp>
        <p:nvSpPr>
          <p:cNvPr id="6162" name="Title 20"/>
          <p:cNvSpPr>
            <a:spLocks noGrp="1"/>
          </p:cNvSpPr>
          <p:nvPr>
            <p:ph type="title"/>
          </p:nvPr>
        </p:nvSpPr>
        <p:spPr>
          <a:xfrm>
            <a:off x="457200" y="274639"/>
            <a:ext cx="4614863" cy="2511425"/>
          </a:xfrm>
        </p:spPr>
        <p:txBody>
          <a:bodyPr/>
          <a:lstStyle/>
          <a:p>
            <a:pPr algn="l" eaLnBrk="1" hangingPunct="1"/>
            <a:r>
              <a:rPr lang="en-US" smtClean="0"/>
              <a:t>Steps in reaching to </a:t>
            </a:r>
            <a:br>
              <a:rPr lang="en-US" smtClean="0"/>
            </a:br>
            <a:r>
              <a:rPr lang="en-US" smtClean="0"/>
              <a:t>research goal</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2309</Words>
  <Application>Microsoft Office PowerPoint</Application>
  <PresentationFormat>On-screen Show (4:3)</PresentationFormat>
  <Paragraphs>467</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RESEARCH</vt:lpstr>
      <vt:lpstr>WHAT IS RESEARCH?</vt:lpstr>
      <vt:lpstr>RESEARCH can be understood as</vt:lpstr>
      <vt:lpstr>Slide 4</vt:lpstr>
      <vt:lpstr>Slide 5</vt:lpstr>
      <vt:lpstr>Slide 6</vt:lpstr>
      <vt:lpstr>WHAT IS RESEARCH PROCESS?</vt:lpstr>
      <vt:lpstr>STEPS IN RESEARCH </vt:lpstr>
      <vt:lpstr>Steps in reaching to  research goal</vt:lpstr>
      <vt:lpstr>Slide 10</vt:lpstr>
      <vt:lpstr>Slide 11</vt:lpstr>
      <vt:lpstr>INTRODUCTION/BACKGROUND</vt:lpstr>
      <vt:lpstr>Slide 13</vt:lpstr>
      <vt:lpstr>Slide 14</vt:lpstr>
      <vt:lpstr>Slide 15</vt:lpstr>
      <vt:lpstr>Slide 16</vt:lpstr>
      <vt:lpstr>The research problem</vt:lpstr>
      <vt:lpstr>The research problem</vt:lpstr>
      <vt:lpstr>THE RESEARCH PROBLEM</vt:lpstr>
      <vt:lpstr>A PROBLEM EMERGES WHEN…</vt:lpstr>
      <vt:lpstr>What is the good criteria of stating research problem?</vt:lpstr>
      <vt:lpstr>Slide 22</vt:lpstr>
      <vt:lpstr>Slide 23</vt:lpstr>
      <vt:lpstr>Slide 24</vt:lpstr>
      <vt:lpstr>What is research objective?</vt:lpstr>
      <vt:lpstr>How Objectives are stated?</vt:lpstr>
      <vt:lpstr>Points to remember</vt:lpstr>
      <vt:lpstr>Slide 28</vt:lpstr>
      <vt:lpstr>Slide 29</vt:lpstr>
      <vt:lpstr>Operational definitions of the key terms</vt:lpstr>
      <vt:lpstr>Slide 31</vt:lpstr>
      <vt:lpstr>Slide 32</vt:lpstr>
      <vt:lpstr>Many literature reviews suffer from :</vt:lpstr>
      <vt:lpstr>Conceptual Framework</vt:lpstr>
      <vt:lpstr>Conceptual Framework</vt:lpstr>
      <vt:lpstr>Conceptual Design</vt:lpstr>
      <vt:lpstr>Slide 37</vt:lpstr>
      <vt:lpstr>Slide 38</vt:lpstr>
      <vt:lpstr>Slide 39</vt:lpstr>
      <vt:lpstr>Slide 40</vt:lpstr>
      <vt:lpstr>METHODS</vt:lpstr>
      <vt:lpstr>METHODOLOGY</vt:lpstr>
      <vt:lpstr>METHODOLOGY</vt:lpstr>
      <vt:lpstr>Slide 44</vt:lpstr>
      <vt:lpstr>Slide 45</vt:lpstr>
      <vt:lpstr>Quantitative Method</vt:lpstr>
      <vt:lpstr>Qualitative Method</vt:lpstr>
      <vt:lpstr>Qualitative Method</vt:lpstr>
      <vt:lpstr>Slide 49</vt:lpstr>
      <vt:lpstr>Slide 50</vt:lpstr>
      <vt:lpstr>Data source</vt:lpstr>
      <vt:lpstr>Data source</vt:lpstr>
      <vt:lpstr>Ethical issue for the research </vt:lpstr>
      <vt:lpstr>Ethical Rules</vt:lpstr>
      <vt:lpstr>Ethical considerations</vt:lpstr>
      <vt:lpstr>DATA  SOURCE</vt:lpstr>
      <vt:lpstr>Slide 57</vt:lpstr>
      <vt:lpstr>Surveys</vt:lpstr>
      <vt:lpstr>Face-to-face interviews</vt:lpstr>
      <vt:lpstr>Focus Group Discussion</vt:lpstr>
      <vt:lpstr>Site visits and observation</vt:lpstr>
      <vt:lpstr>Case studies</vt:lpstr>
      <vt:lpstr>Participatory research</vt:lpstr>
      <vt:lpstr>Analysis of data</vt:lpstr>
      <vt:lpstr>Results and Discussion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Shishir</dc:creator>
  <cp:lastModifiedBy>Dell</cp:lastModifiedBy>
  <cp:revision>43</cp:revision>
  <dcterms:created xsi:type="dcterms:W3CDTF">2006-08-16T00:00:00Z</dcterms:created>
  <dcterms:modified xsi:type="dcterms:W3CDTF">2016-01-22T01:17:25Z</dcterms:modified>
</cp:coreProperties>
</file>