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9" r:id="rId4"/>
    <p:sldId id="272" r:id="rId5"/>
    <p:sldId id="260" r:id="rId6"/>
    <p:sldId id="261" r:id="rId7"/>
    <p:sldId id="273" r:id="rId8"/>
    <p:sldId id="263"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8"/>
    <p:restoredTop sz="78846"/>
  </p:normalViewPr>
  <p:slideViewPr>
    <p:cSldViewPr snapToGrid="0" snapToObjects="1">
      <p:cViewPr varScale="1">
        <p:scale>
          <a:sx n="68" d="100"/>
          <a:sy n="68" d="100"/>
        </p:scale>
        <p:origin x="9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49217-F454-1B43-9EA9-CDF99CAD27FA}"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A4E94-76DE-1241-86E4-EA169D111487}" type="slidenum">
              <a:rPr lang="en-US" smtClean="0"/>
              <a:t>‹#›</a:t>
            </a:fld>
            <a:endParaRPr lang="en-US"/>
          </a:p>
        </p:txBody>
      </p:sp>
    </p:spTree>
    <p:extLst>
      <p:ext uri="{BB962C8B-B14F-4D97-AF65-F5344CB8AC3E}">
        <p14:creationId xmlns:p14="http://schemas.microsoft.com/office/powerpoint/2010/main" val="107044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1</a:t>
            </a:fld>
            <a:endParaRPr lang="en-US"/>
          </a:p>
        </p:txBody>
      </p:sp>
    </p:spTree>
    <p:extLst>
      <p:ext uri="{BB962C8B-B14F-4D97-AF65-F5344CB8AC3E}">
        <p14:creationId xmlns:p14="http://schemas.microsoft.com/office/powerpoint/2010/main" val="1874446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Points</a:t>
            </a:r>
            <a:r>
              <a:rPr lang="en-US" baseline="0" dirty="0"/>
              <a:t> </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10</a:t>
            </a:fld>
            <a:endParaRPr lang="en-US"/>
          </a:p>
        </p:txBody>
      </p:sp>
    </p:spTree>
    <p:extLst>
      <p:ext uri="{BB962C8B-B14F-4D97-AF65-F5344CB8AC3E}">
        <p14:creationId xmlns:p14="http://schemas.microsoft.com/office/powerpoint/2010/main" val="65915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possible test MSE </a:t>
            </a:r>
            <a:r>
              <a:rPr lang="mr-IN" dirty="0"/>
              <a:t>–</a:t>
            </a:r>
            <a:r>
              <a:rPr lang="en-US" dirty="0"/>
              <a:t> 1 Point</a:t>
            </a:r>
          </a:p>
        </p:txBody>
      </p:sp>
      <p:sp>
        <p:nvSpPr>
          <p:cNvPr id="4" name="Slide Number Placeholder 3"/>
          <p:cNvSpPr>
            <a:spLocks noGrp="1"/>
          </p:cNvSpPr>
          <p:nvPr>
            <p:ph type="sldNum" sz="quarter" idx="10"/>
          </p:nvPr>
        </p:nvSpPr>
        <p:spPr/>
        <p:txBody>
          <a:bodyPr/>
          <a:lstStyle/>
          <a:p>
            <a:fld id="{5BDA4E94-76DE-1241-86E4-EA169D111487}" type="slidenum">
              <a:rPr lang="en-US" smtClean="0"/>
              <a:t>2</a:t>
            </a:fld>
            <a:endParaRPr lang="en-US"/>
          </a:p>
        </p:txBody>
      </p:sp>
    </p:spTree>
    <p:extLst>
      <p:ext uri="{BB962C8B-B14F-4D97-AF65-F5344CB8AC3E}">
        <p14:creationId xmlns:p14="http://schemas.microsoft.com/office/powerpoint/2010/main" val="137319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a:t>
            </a:r>
            <a:r>
              <a:rPr lang="mr-IN" dirty="0"/>
              <a:t>–</a:t>
            </a:r>
            <a:r>
              <a:rPr lang="en-US" dirty="0"/>
              <a:t> because</a:t>
            </a:r>
            <a:r>
              <a:rPr lang="en-US" baseline="0" dirty="0"/>
              <a:t> it is the minimum possible test MSE </a:t>
            </a:r>
            <a:r>
              <a:rPr lang="mr-IN" baseline="0" dirty="0"/>
              <a:t>–</a:t>
            </a:r>
            <a:r>
              <a:rPr lang="en-US" baseline="0" dirty="0"/>
              <a:t> 1 Point</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3</a:t>
            </a:fld>
            <a:endParaRPr lang="en-US"/>
          </a:p>
        </p:txBody>
      </p:sp>
    </p:spTree>
    <p:extLst>
      <p:ext uri="{BB962C8B-B14F-4D97-AF65-F5344CB8AC3E}">
        <p14:creationId xmlns:p14="http://schemas.microsoft.com/office/powerpoint/2010/main" val="138385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U-shape is the result of two competing properties:</a:t>
            </a:r>
            <a:r>
              <a:rPr lang="en-US" sz="1200" kern="1200" baseline="0" dirty="0">
                <a:solidFill>
                  <a:schemeClr val="tx1"/>
                </a:solidFill>
                <a:effectLst/>
                <a:latin typeface="+mn-lt"/>
                <a:ea typeface="+mn-ea"/>
                <a:cs typeface="+mn-cs"/>
              </a:rPr>
              <a:t> Bias and Variance.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increase the flexibility of a class of methods, the bias tends to initially decrease faster than the variance increases. Consequently, the expected test MSE declines. However, at some point increasing flexibility has little impact on the bias but starts to significantly increase the variance.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Total 2 Points </a:t>
            </a:r>
            <a:r>
              <a:rPr lang="mr-I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Give</a:t>
            </a:r>
            <a:r>
              <a:rPr lang="en-US" sz="1200" kern="1200" baseline="0" dirty="0">
                <a:solidFill>
                  <a:schemeClr val="tx1"/>
                </a:solidFill>
                <a:effectLst/>
                <a:latin typeface="+mn-lt"/>
                <a:ea typeface="+mn-ea"/>
                <a:cs typeface="+mn-cs"/>
              </a:rPr>
              <a:t> 1 point if they just say “because of Bias and Variance”. </a:t>
            </a:r>
          </a:p>
          <a:p>
            <a:endParaRPr lang="en-US" dirty="0"/>
          </a:p>
          <a:p>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4</a:t>
            </a:fld>
            <a:endParaRPr lang="en-US"/>
          </a:p>
        </p:txBody>
      </p:sp>
    </p:spTree>
    <p:extLst>
      <p:ext uri="{BB962C8B-B14F-4D97-AF65-F5344CB8AC3E}">
        <p14:creationId xmlns:p14="http://schemas.microsoft.com/office/powerpoint/2010/main" val="114261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(True) -- </a:t>
            </a:r>
            <a:r>
              <a:rPr lang="en-US" sz="1200" b="0" i="0" u="none" strike="noStrike" kern="1200" dirty="0">
                <a:solidFill>
                  <a:schemeClr val="tx1"/>
                </a:solidFill>
                <a:effectLst/>
                <a:latin typeface="+mn-lt"/>
                <a:ea typeface="+mn-ea"/>
                <a:cs typeface="+mn-cs"/>
              </a:rPr>
              <a:t>At a local minimum, the derivative (gradient) is zero, so gradient descent will not change the parameters</a:t>
            </a:r>
          </a:p>
          <a:p>
            <a:r>
              <a:rPr lang="en-US" sz="1200" b="0" i="0" u="none" strike="noStrike" kern="1200" dirty="0">
                <a:solidFill>
                  <a:schemeClr val="tx1"/>
                </a:solidFill>
                <a:effectLst/>
                <a:latin typeface="+mn-lt"/>
                <a:ea typeface="+mn-ea"/>
                <a:cs typeface="+mn-cs"/>
              </a:rPr>
              <a:t>B (False) -- If the learning rate is too large, one step of gradient descent can actually vastly "overshoot" and actually increase the value of the cost function</a:t>
            </a:r>
          </a:p>
          <a:p>
            <a:r>
              <a:rPr lang="en-US" sz="1200" b="0" i="0" u="none" strike="noStrike" kern="1200" dirty="0">
                <a:solidFill>
                  <a:schemeClr val="tx1"/>
                </a:solidFill>
                <a:effectLst/>
                <a:latin typeface="+mn-lt"/>
                <a:ea typeface="+mn-ea"/>
                <a:cs typeface="+mn-cs"/>
              </a:rPr>
              <a:t>C</a:t>
            </a:r>
            <a:r>
              <a:rPr lang="en-US" sz="1200" b="0" i="0" u="none" strike="noStrike" kern="1200" baseline="0" dirty="0">
                <a:solidFill>
                  <a:schemeClr val="tx1"/>
                </a:solidFill>
                <a:effectLst/>
                <a:latin typeface="+mn-lt"/>
                <a:ea typeface="+mn-ea"/>
                <a:cs typeface="+mn-cs"/>
              </a:rPr>
              <a:t> (False) </a:t>
            </a:r>
            <a:r>
              <a:rPr lang="mr-IN" sz="1200" b="0" i="0" u="none" strike="noStrike" kern="1200" baseline="0" dirty="0">
                <a:solidFill>
                  <a:schemeClr val="tx1"/>
                </a:solidFill>
                <a:effectLst/>
                <a:latin typeface="+mn-lt"/>
                <a:ea typeface="+mn-ea"/>
                <a:cs typeface="+mn-cs"/>
              </a:rPr>
              <a:t>–</a:t>
            </a:r>
            <a:r>
              <a:rPr lang="en-US" sz="1200" b="0" i="0" u="none" strike="noStrike" kern="1200" baseline="0" dirty="0">
                <a:solidFill>
                  <a:schemeClr val="tx1"/>
                </a:solidFill>
                <a:effectLst/>
                <a:latin typeface="+mn-lt"/>
                <a:ea typeface="+mn-ea"/>
                <a:cs typeface="+mn-cs"/>
              </a:rPr>
              <a:t> The updates to intercept and slope </a:t>
            </a:r>
            <a:r>
              <a:rPr lang="en-US" sz="1200" b="0" i="0" u="none" strike="noStrike" kern="1200" dirty="0">
                <a:solidFill>
                  <a:schemeClr val="tx1"/>
                </a:solidFill>
                <a:effectLst/>
                <a:latin typeface="+mn-lt"/>
                <a:ea typeface="+mn-ea"/>
                <a:cs typeface="+mn-cs"/>
              </a:rPr>
              <a:t>are different (even though we're doing simultaneous updates), so there's no particular reason to update them to be same after one iteration of gradient descent.</a:t>
            </a:r>
          </a:p>
          <a:p>
            <a:endParaRPr lang="en-US" sz="1200" b="0" i="0" u="none" strike="noStrike" kern="1200" dirty="0">
              <a:solidFill>
                <a:schemeClr val="tx1"/>
              </a:solidFill>
              <a:effectLst/>
              <a:latin typeface="+mn-lt"/>
              <a:ea typeface="+mn-ea"/>
              <a:cs typeface="+mn-cs"/>
            </a:endParaRPr>
          </a:p>
          <a:p>
            <a:r>
              <a:rPr lang="en-US" dirty="0"/>
              <a:t>1 Point</a:t>
            </a:r>
            <a:r>
              <a:rPr lang="en-US" baseline="0" dirty="0"/>
              <a:t> </a:t>
            </a:r>
            <a:r>
              <a:rPr lang="mr-IN" baseline="0" dirty="0"/>
              <a:t>–</a:t>
            </a:r>
            <a:r>
              <a:rPr lang="en-US" baseline="0" dirty="0"/>
              <a:t> (if they selected only A) otherwise 0</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5</a:t>
            </a:fld>
            <a:endParaRPr lang="en-US"/>
          </a:p>
        </p:txBody>
      </p:sp>
    </p:spTree>
    <p:extLst>
      <p:ext uri="{BB962C8B-B14F-4D97-AF65-F5344CB8AC3E}">
        <p14:creationId xmlns:p14="http://schemas.microsoft.com/office/powerpoint/2010/main" val="75933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r>
              <a:rPr lang="mr-IN" dirty="0"/>
              <a:t>–</a:t>
            </a:r>
            <a:r>
              <a:rPr lang="en-US" dirty="0"/>
              <a:t> Machine learning models work well on</a:t>
            </a:r>
            <a:r>
              <a:rPr lang="en-US" baseline="0" dirty="0"/>
              <a:t> the training data (things that they have seen) than the test data (things that they have not seen). </a:t>
            </a:r>
            <a:r>
              <a:rPr lang="en-US" dirty="0"/>
              <a:t>Since the training</a:t>
            </a:r>
            <a:r>
              <a:rPr lang="en-US" baseline="0" dirty="0"/>
              <a:t> was done in the range of 4000 and 5000, C is the correct answer </a:t>
            </a:r>
            <a:r>
              <a:rPr lang="mr-IN" baseline="0" dirty="0"/>
              <a:t>–</a:t>
            </a:r>
            <a:r>
              <a:rPr lang="en-US" baseline="0" dirty="0"/>
              <a:t> </a:t>
            </a:r>
          </a:p>
          <a:p>
            <a:endParaRPr lang="en-US" baseline="0" dirty="0"/>
          </a:p>
          <a:p>
            <a:r>
              <a:rPr lang="en-US" baseline="0" dirty="0"/>
              <a:t>1 Point [Even if they just say “because it is the training data” or something equivalent]</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6</a:t>
            </a:fld>
            <a:endParaRPr lang="en-US"/>
          </a:p>
        </p:txBody>
      </p:sp>
    </p:spTree>
    <p:extLst>
      <p:ext uri="{BB962C8B-B14F-4D97-AF65-F5344CB8AC3E}">
        <p14:creationId xmlns:p14="http://schemas.microsoft.com/office/powerpoint/2010/main" val="116212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p-value means that there is only 2% probability of getting this t-value in the absence of any relationship between predictor and response.</a:t>
            </a:r>
          </a:p>
          <a:p>
            <a:r>
              <a:rPr lang="en-US" baseline="0" dirty="0"/>
              <a:t>We reject the Null Hypothesis because the p-value is small.</a:t>
            </a:r>
          </a:p>
          <a:p>
            <a:endParaRPr lang="en-US" baseline="0" dirty="0"/>
          </a:p>
          <a:p>
            <a:r>
              <a:rPr lang="en-US" baseline="0" dirty="0"/>
              <a:t>2 Points (1 point each) </a:t>
            </a:r>
            <a:r>
              <a:rPr lang="mr-IN" baseline="0" dirty="0"/>
              <a:t>–</a:t>
            </a:r>
            <a:r>
              <a:rPr lang="en-US" baseline="0" dirty="0"/>
              <a:t> For the first case, they must explain in terms of probability not just simple say that “it means the null hypothesis is false”</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7</a:t>
            </a:fld>
            <a:endParaRPr lang="en-US"/>
          </a:p>
        </p:txBody>
      </p:sp>
    </p:spTree>
    <p:extLst>
      <p:ext uri="{BB962C8B-B14F-4D97-AF65-F5344CB8AC3E}">
        <p14:creationId xmlns:p14="http://schemas.microsoft.com/office/powerpoint/2010/main" val="159867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Intercept stays the same (i.e. -44850) because intercept is measured in the</a:t>
            </a:r>
            <a:r>
              <a:rPr lang="en-US" baseline="0" dirty="0"/>
              <a:t> unit of the response variable, which is the house price in this case. And since the response variable is the same in both cases, the intercept remains the same.</a:t>
            </a:r>
          </a:p>
          <a:p>
            <a:endParaRPr lang="en-US" baseline="0" dirty="0"/>
          </a:p>
          <a:p>
            <a:r>
              <a:rPr lang="en-US" baseline="0" dirty="0"/>
              <a:t>2. Slope is measured in terms of (unit response/unit predictor). For first market, it is (unit price/unit size) = (unit price/square feet). For the second market it should be (unit price/square meter). Thus for your market you must use a slope of 280/(0.092903) = 3022.076</a:t>
            </a:r>
          </a:p>
          <a:p>
            <a:endParaRPr lang="en-US" baseline="0" dirty="0"/>
          </a:p>
          <a:p>
            <a:r>
              <a:rPr lang="en-US" baseline="0" dirty="0"/>
              <a:t>6 Points (3 points each) </a:t>
            </a:r>
            <a:r>
              <a:rPr lang="mr-IN" baseline="0" dirty="0"/>
              <a:t>–</a:t>
            </a:r>
            <a:r>
              <a:rPr lang="en-US" baseline="0" dirty="0"/>
              <a:t> Correct answers with proper justification is required.</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8</a:t>
            </a:fld>
            <a:endParaRPr lang="en-US"/>
          </a:p>
        </p:txBody>
      </p:sp>
    </p:spTree>
    <p:extLst>
      <p:ext uri="{BB962C8B-B14F-4D97-AF65-F5344CB8AC3E}">
        <p14:creationId xmlns:p14="http://schemas.microsoft.com/office/powerpoint/2010/main" val="81158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Take a look at</a:t>
            </a:r>
            <a:r>
              <a:rPr lang="en-US" baseline="0" dirty="0"/>
              <a:t> the equation that I put above. This tells us that the standard error (amount of variability in the estimate of the slope) </a:t>
            </a:r>
            <a:r>
              <a:rPr lang="en-US" sz="1200" kern="1200" dirty="0">
                <a:solidFill>
                  <a:schemeClr val="tx1"/>
                </a:solidFill>
                <a:effectLst/>
                <a:latin typeface="+mn-lt"/>
                <a:ea typeface="+mn-ea"/>
                <a:cs typeface="+mn-cs"/>
              </a:rPr>
              <a:t>is smaller when the x-values are more spread out; intuitively we have more leverage to estimate a slope when this is the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a:t>
            </a:r>
            <a:r>
              <a:rPr lang="en-US" sz="1200" kern="1200" baseline="0" dirty="0">
                <a:solidFill>
                  <a:schemeClr val="tx1"/>
                </a:solidFill>
                <a:effectLst/>
                <a:latin typeface="+mn-lt"/>
                <a:ea typeface="+mn-ea"/>
                <a:cs typeface="+mn-cs"/>
              </a:rPr>
              <a:t> Points </a:t>
            </a:r>
            <a:r>
              <a:rPr lang="mr-IN"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baseline="0" dirty="0"/>
              <a:t>Correct answers with proper justification is required.</a:t>
            </a:r>
            <a:endParaRPr lang="en-US" dirty="0"/>
          </a:p>
        </p:txBody>
      </p:sp>
      <p:sp>
        <p:nvSpPr>
          <p:cNvPr id="4" name="Slide Number Placeholder 3"/>
          <p:cNvSpPr>
            <a:spLocks noGrp="1"/>
          </p:cNvSpPr>
          <p:nvPr>
            <p:ph type="sldNum" sz="quarter" idx="10"/>
          </p:nvPr>
        </p:nvSpPr>
        <p:spPr/>
        <p:txBody>
          <a:bodyPr/>
          <a:lstStyle/>
          <a:p>
            <a:fld id="{5BDA4E94-76DE-1241-86E4-EA169D111487}" type="slidenum">
              <a:rPr lang="en-US" smtClean="0"/>
              <a:t>9</a:t>
            </a:fld>
            <a:endParaRPr lang="en-US"/>
          </a:p>
        </p:txBody>
      </p:sp>
    </p:spTree>
    <p:extLst>
      <p:ext uri="{BB962C8B-B14F-4D97-AF65-F5344CB8AC3E}">
        <p14:creationId xmlns:p14="http://schemas.microsoft.com/office/powerpoint/2010/main" val="84394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BA5729-1A82-C947-8B00-6767FCEC709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7789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5729-1A82-C947-8B00-6767FCEC709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205708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5729-1A82-C947-8B00-6767FCEC709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114901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5729-1A82-C947-8B00-6767FCEC709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17297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A5729-1A82-C947-8B00-6767FCEC709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50781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BA5729-1A82-C947-8B00-6767FCEC7097}"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70674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BA5729-1A82-C947-8B00-6767FCEC7097}"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47373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BA5729-1A82-C947-8B00-6767FCEC7097}"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132418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A5729-1A82-C947-8B00-6767FCEC7097}"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114105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A5729-1A82-C947-8B00-6767FCEC7097}"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59858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A5729-1A82-C947-8B00-6767FCEC7097}"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7807-208A-D244-B383-3ED76355C84B}" type="slidenum">
              <a:rPr lang="en-US" smtClean="0"/>
              <a:t>‹#›</a:t>
            </a:fld>
            <a:endParaRPr lang="en-US"/>
          </a:p>
        </p:txBody>
      </p:sp>
    </p:spTree>
    <p:extLst>
      <p:ext uri="{BB962C8B-B14F-4D97-AF65-F5344CB8AC3E}">
        <p14:creationId xmlns:p14="http://schemas.microsoft.com/office/powerpoint/2010/main" val="158744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A5729-1A82-C947-8B00-6767FCEC7097}" type="datetimeFigureOut">
              <a:rPr lang="en-US" smtClean="0"/>
              <a:t>11/21/2018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47807-208A-D244-B383-3ED76355C84B}" type="slidenum">
              <a:rPr lang="en-US" smtClean="0"/>
              <a:t>‹#›</a:t>
            </a:fld>
            <a:endParaRPr lang="en-US"/>
          </a:p>
        </p:txBody>
      </p:sp>
    </p:spTree>
    <p:extLst>
      <p:ext uri="{BB962C8B-B14F-4D97-AF65-F5344CB8AC3E}">
        <p14:creationId xmlns:p14="http://schemas.microsoft.com/office/powerpoint/2010/main" val="51953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endParaRPr lang="en-US" dirty="0"/>
          </a:p>
          <a:p>
            <a:r>
              <a:rPr lang="en-US" sz="4400" dirty="0">
                <a:solidFill>
                  <a:srgbClr val="0432FF"/>
                </a:solidFill>
              </a:rPr>
              <a:t>Quiz # 1</a:t>
            </a:r>
          </a:p>
        </p:txBody>
      </p:sp>
    </p:spTree>
    <p:extLst>
      <p:ext uri="{BB962C8B-B14F-4D97-AF65-F5344CB8AC3E}">
        <p14:creationId xmlns:p14="http://schemas.microsoft.com/office/powerpoint/2010/main" val="142878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9</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Derive the update equation for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oMath>
                </a14:m>
                <a:r>
                  <a:rPr lang="en-US" dirty="0"/>
                  <a:t> of simple linear regression using gradient descent?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
        <p:nvSpPr>
          <p:cNvPr id="4" name="Oval 3"/>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824181" y="365125"/>
            <a:ext cx="1007007" cy="461665"/>
          </a:xfrm>
          <a:prstGeom prst="rect">
            <a:avLst/>
          </a:prstGeom>
          <a:noFill/>
          <a:ln>
            <a:solidFill>
              <a:schemeClr val="tx1"/>
            </a:solidFill>
          </a:ln>
        </p:spPr>
        <p:txBody>
          <a:bodyPr wrap="none" rtlCol="0">
            <a:spAutoFit/>
          </a:bodyPr>
          <a:lstStyle/>
          <a:p>
            <a:pPr algn="ctr"/>
            <a:r>
              <a:rPr lang="en-GB" sz="2400" dirty="0"/>
              <a:t>4 mins</a:t>
            </a:r>
          </a:p>
        </p:txBody>
      </p:sp>
    </p:spTree>
    <p:extLst>
      <p:ext uri="{BB962C8B-B14F-4D97-AF65-F5344CB8AC3E}">
        <p14:creationId xmlns:p14="http://schemas.microsoft.com/office/powerpoint/2010/main" val="137859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4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1</a:t>
            </a:r>
            <a:endParaRPr lang="en-US" dirty="0"/>
          </a:p>
        </p:txBody>
      </p:sp>
      <p:sp>
        <p:nvSpPr>
          <p:cNvPr id="3" name="Content Placeholder 2"/>
          <p:cNvSpPr>
            <a:spLocks noGrp="1"/>
          </p:cNvSpPr>
          <p:nvPr>
            <p:ph idx="1"/>
          </p:nvPr>
        </p:nvSpPr>
        <p:spPr/>
        <p:txBody>
          <a:bodyPr/>
          <a:lstStyle/>
          <a:p>
            <a:r>
              <a:rPr lang="en-US" dirty="0"/>
              <a:t>In the figure below, grey curve represents the training MSE, and red curve represents the test MSE. What does the black dashed line represent?</a:t>
            </a:r>
          </a:p>
          <a:p>
            <a:endParaRPr lang="en-US" dirty="0"/>
          </a:p>
        </p:txBody>
      </p:sp>
      <p:pic>
        <p:nvPicPr>
          <p:cNvPr id="10" name="Picture 9"/>
          <p:cNvPicPr>
            <a:picLocks noChangeAspect="1"/>
          </p:cNvPicPr>
          <p:nvPr/>
        </p:nvPicPr>
        <p:blipFill>
          <a:blip r:embed="rId3"/>
          <a:stretch>
            <a:fillRect/>
          </a:stretch>
        </p:blipFill>
        <p:spPr>
          <a:xfrm>
            <a:off x="936171" y="3247325"/>
            <a:ext cx="3587750" cy="3610675"/>
          </a:xfrm>
          <a:prstGeom prst="rect">
            <a:avLst/>
          </a:prstGeom>
        </p:spPr>
      </p:pic>
      <p:sp>
        <p:nvSpPr>
          <p:cNvPr id="11" name="Oval 10"/>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2" name="TextBox 11"/>
          <p:cNvSpPr txBox="1"/>
          <p:nvPr/>
        </p:nvSpPr>
        <p:spPr>
          <a:xfrm>
            <a:off x="9644646" y="365125"/>
            <a:ext cx="1366080" cy="461665"/>
          </a:xfrm>
          <a:prstGeom prst="rect">
            <a:avLst/>
          </a:prstGeom>
          <a:noFill/>
          <a:ln>
            <a:solidFill>
              <a:schemeClr val="tx1"/>
            </a:solidFill>
          </a:ln>
        </p:spPr>
        <p:txBody>
          <a:bodyPr wrap="none" rtlCol="0">
            <a:spAutoFit/>
          </a:bodyPr>
          <a:lstStyle/>
          <a:p>
            <a:pPr algn="ctr"/>
            <a:r>
              <a:rPr lang="en-GB" sz="2400" dirty="0"/>
              <a:t>1 minute</a:t>
            </a:r>
          </a:p>
        </p:txBody>
      </p:sp>
    </p:spTree>
    <p:extLst>
      <p:ext uri="{BB962C8B-B14F-4D97-AF65-F5344CB8AC3E}">
        <p14:creationId xmlns:p14="http://schemas.microsoft.com/office/powerpoint/2010/main" val="137946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60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2</a:t>
            </a:r>
            <a:endParaRPr lang="en-US" dirty="0"/>
          </a:p>
        </p:txBody>
      </p:sp>
      <p:sp>
        <p:nvSpPr>
          <p:cNvPr id="3" name="Content Placeholder 2"/>
          <p:cNvSpPr>
            <a:spLocks noGrp="1"/>
          </p:cNvSpPr>
          <p:nvPr>
            <p:ph idx="1"/>
          </p:nvPr>
        </p:nvSpPr>
        <p:spPr/>
        <p:txBody>
          <a:bodyPr/>
          <a:lstStyle/>
          <a:p>
            <a:r>
              <a:rPr lang="en-US" dirty="0"/>
              <a:t>The test MSE (red curve) never goes below the black dashed line. (True/False) </a:t>
            </a:r>
            <a:r>
              <a:rPr lang="mr-IN" dirty="0"/>
              <a:t>–</a:t>
            </a:r>
            <a:r>
              <a:rPr lang="en-US" dirty="0"/>
              <a:t> why?</a:t>
            </a:r>
          </a:p>
          <a:p>
            <a:endParaRPr lang="en-US" dirty="0"/>
          </a:p>
        </p:txBody>
      </p:sp>
      <p:pic>
        <p:nvPicPr>
          <p:cNvPr id="10" name="Picture 9"/>
          <p:cNvPicPr>
            <a:picLocks noChangeAspect="1"/>
          </p:cNvPicPr>
          <p:nvPr/>
        </p:nvPicPr>
        <p:blipFill>
          <a:blip r:embed="rId3"/>
          <a:stretch>
            <a:fillRect/>
          </a:stretch>
        </p:blipFill>
        <p:spPr>
          <a:xfrm>
            <a:off x="936171" y="3247325"/>
            <a:ext cx="3587750" cy="3610675"/>
          </a:xfrm>
          <a:prstGeom prst="rect">
            <a:avLst/>
          </a:prstGeom>
        </p:spPr>
      </p:pic>
      <p:sp>
        <p:nvSpPr>
          <p:cNvPr id="5" name="Oval 4"/>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6" name="TextBox 5"/>
          <p:cNvSpPr txBox="1"/>
          <p:nvPr/>
        </p:nvSpPr>
        <p:spPr>
          <a:xfrm>
            <a:off x="9644646" y="365125"/>
            <a:ext cx="1366080" cy="461665"/>
          </a:xfrm>
          <a:prstGeom prst="rect">
            <a:avLst/>
          </a:prstGeom>
          <a:noFill/>
          <a:ln>
            <a:solidFill>
              <a:schemeClr val="tx1"/>
            </a:solidFill>
          </a:ln>
        </p:spPr>
        <p:txBody>
          <a:bodyPr wrap="none" rtlCol="0">
            <a:spAutoFit/>
          </a:bodyPr>
          <a:lstStyle/>
          <a:p>
            <a:pPr algn="ctr"/>
            <a:r>
              <a:rPr lang="en-GB" sz="2400" dirty="0"/>
              <a:t>1 minute</a:t>
            </a:r>
          </a:p>
        </p:txBody>
      </p:sp>
    </p:spTree>
    <p:extLst>
      <p:ext uri="{BB962C8B-B14F-4D97-AF65-F5344CB8AC3E}">
        <p14:creationId xmlns:p14="http://schemas.microsoft.com/office/powerpoint/2010/main" val="150956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6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3</a:t>
            </a:r>
            <a:endParaRPr lang="en-US" dirty="0"/>
          </a:p>
        </p:txBody>
      </p:sp>
      <p:sp>
        <p:nvSpPr>
          <p:cNvPr id="3" name="Content Placeholder 2"/>
          <p:cNvSpPr>
            <a:spLocks noGrp="1"/>
          </p:cNvSpPr>
          <p:nvPr>
            <p:ph idx="1"/>
          </p:nvPr>
        </p:nvSpPr>
        <p:spPr/>
        <p:txBody>
          <a:bodyPr/>
          <a:lstStyle/>
          <a:p>
            <a:r>
              <a:rPr lang="en-US" dirty="0"/>
              <a:t>Why does the test MSE (red curve) has a U-shape?</a:t>
            </a:r>
          </a:p>
          <a:p>
            <a:endParaRPr lang="en-US" dirty="0"/>
          </a:p>
        </p:txBody>
      </p:sp>
      <p:pic>
        <p:nvPicPr>
          <p:cNvPr id="10" name="Picture 9"/>
          <p:cNvPicPr>
            <a:picLocks noChangeAspect="1"/>
          </p:cNvPicPr>
          <p:nvPr/>
        </p:nvPicPr>
        <p:blipFill>
          <a:blip r:embed="rId3"/>
          <a:stretch>
            <a:fillRect/>
          </a:stretch>
        </p:blipFill>
        <p:spPr>
          <a:xfrm>
            <a:off x="936171" y="3247325"/>
            <a:ext cx="3587750" cy="3610675"/>
          </a:xfrm>
          <a:prstGeom prst="rect">
            <a:avLst/>
          </a:prstGeom>
        </p:spPr>
      </p:pic>
      <p:sp>
        <p:nvSpPr>
          <p:cNvPr id="5" name="Oval 4"/>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6" name="TextBox 5"/>
          <p:cNvSpPr txBox="1"/>
          <p:nvPr/>
        </p:nvSpPr>
        <p:spPr>
          <a:xfrm>
            <a:off x="9644646" y="365125"/>
            <a:ext cx="1366080" cy="461665"/>
          </a:xfrm>
          <a:prstGeom prst="rect">
            <a:avLst/>
          </a:prstGeom>
          <a:noFill/>
          <a:ln>
            <a:solidFill>
              <a:schemeClr val="tx1"/>
            </a:solidFill>
          </a:ln>
        </p:spPr>
        <p:txBody>
          <a:bodyPr wrap="none" rtlCol="0">
            <a:spAutoFit/>
          </a:bodyPr>
          <a:lstStyle/>
          <a:p>
            <a:pPr algn="ctr"/>
            <a:r>
              <a:rPr lang="en-GB" sz="2400" dirty="0"/>
              <a:t>1 minute</a:t>
            </a:r>
          </a:p>
        </p:txBody>
      </p:sp>
    </p:spTree>
    <p:extLst>
      <p:ext uri="{BB962C8B-B14F-4D97-AF65-F5344CB8AC3E}">
        <p14:creationId xmlns:p14="http://schemas.microsoft.com/office/powerpoint/2010/main" val="20552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6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we use gradient descent to minimize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charset="0"/>
                          </a:rPr>
                          <m:t>𝐽</m:t>
                        </m:r>
                        <m:r>
                          <a:rPr lang="en-US" b="0" i="1" smtClean="0">
                            <a:solidFill>
                              <a:srgbClr val="FF0000"/>
                            </a:solidFill>
                            <a:latin typeface="Cambria Math" charset="0"/>
                          </a:rPr>
                          <m:t>(</m:t>
                        </m:r>
                        <m:r>
                          <a:rPr lang="en-US" i="1">
                            <a:solidFill>
                              <a:srgbClr val="FF0000"/>
                            </a:solidFill>
                            <a:latin typeface="Cambria Math" charset="0"/>
                            <a:ea typeface="Cambria Math" charset="0"/>
                            <a:cs typeface="Cambria Math" charset="0"/>
                          </a:rPr>
                          <m:t>𝛽</m:t>
                        </m:r>
                      </m:e>
                      <m:sub>
                        <m:r>
                          <a:rPr lang="en-US" b="0" i="1" smtClean="0">
                            <a:solidFill>
                              <a:srgbClr val="FF0000"/>
                            </a:solidFill>
                            <a:latin typeface="Cambria Math" charset="0"/>
                          </a:rPr>
                          <m:t>0</m:t>
                        </m:r>
                      </m:sub>
                    </m:sSub>
                    <m:r>
                      <a:rPr lang="en-US" b="0" i="1" smtClean="0">
                        <a:solidFill>
                          <a:srgbClr val="FF0000"/>
                        </a:solidFill>
                        <a:latin typeface="Cambria Math"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r>
                      <a:rPr lang="en-US" b="0" i="1" smtClean="0">
                        <a:solidFill>
                          <a:srgbClr val="FF0000"/>
                        </a:solidFill>
                        <a:latin typeface="Cambria Math" charset="0"/>
                      </a:rPr>
                      <m:t>)</m:t>
                    </m:r>
                  </m:oMath>
                </a14:m>
                <a:r>
                  <a:rPr lang="en-US" dirty="0"/>
                  <a:t>. </a:t>
                </a:r>
                <a14:m>
                  <m:oMath xmlns:m="http://schemas.openxmlformats.org/officeDocument/2006/math">
                    <m:r>
                      <a:rPr lang="en-US" i="1" smtClean="0">
                        <a:solidFill>
                          <a:srgbClr val="FF0000"/>
                        </a:solidFill>
                        <a:latin typeface="Cambria Math" charset="0"/>
                      </a:rPr>
                      <m:t>𝐽</m:t>
                    </m:r>
                    <m:r>
                      <a:rPr lang="en-US" i="1">
                        <a:latin typeface="Cambria Math" charset="0"/>
                      </a:rPr>
                      <m:t> </m:t>
                    </m:r>
                  </m:oMath>
                </a14:m>
                <a:r>
                  <a:rPr lang="en-US" dirty="0"/>
                  <a:t>may have local optima. Which of the following statements are true.</a:t>
                </a:r>
              </a:p>
              <a:p>
                <a:endParaRPr lang="en-US" dirty="0"/>
              </a:p>
              <a:p>
                <a:pPr marL="914400" lvl="1" indent="-457200">
                  <a:buFont typeface="+mj-lt"/>
                  <a:buAutoNum type="alphaUcPeriod"/>
                </a:pPr>
                <a:r>
                  <a:rPr lang="en-US" dirty="0"/>
                  <a:t>If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0</m:t>
                        </m:r>
                      </m:sub>
                    </m:sSub>
                  </m:oMath>
                </a14:m>
                <a:r>
                  <a:rPr lang="en-US" dirty="0"/>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r>
                      <a:rPr lang="en-US" i="1">
                        <a:solidFill>
                          <a:srgbClr val="FF0000"/>
                        </a:solidFill>
                        <a:latin typeface="Cambria Math" charset="0"/>
                      </a:rPr>
                      <m:t> </m:t>
                    </m:r>
                  </m:oMath>
                </a14:m>
                <a:r>
                  <a:rPr lang="en-US" dirty="0"/>
                  <a:t>are initialized at a local minimum, then one iteration will not change their values.</a:t>
                </a:r>
              </a:p>
              <a:p>
                <a:pPr marL="914400" lvl="1" indent="-457200">
                  <a:buFont typeface="+mj-lt"/>
                  <a:buAutoNum type="alphaUcPeriod"/>
                </a:pPr>
                <a:r>
                  <a:rPr lang="en-US" dirty="0"/>
                  <a:t>Even if the learning rate is very large, every iteration of gradient descent will decrease the value of </a:t>
                </a:r>
                <a14:m>
                  <m:oMath xmlns:m="http://schemas.openxmlformats.org/officeDocument/2006/math">
                    <m:r>
                      <a:rPr lang="en-US" i="1">
                        <a:solidFill>
                          <a:srgbClr val="FF0000"/>
                        </a:solidFill>
                        <a:latin typeface="Cambria Math" charset="0"/>
                      </a:rPr>
                      <m:t>𝐽</m:t>
                    </m:r>
                  </m:oMath>
                </a14:m>
                <a:r>
                  <a:rPr lang="en-US" dirty="0"/>
                  <a:t>.</a:t>
                </a:r>
              </a:p>
              <a:p>
                <a:pPr marL="914400" lvl="1" indent="-457200">
                  <a:buFont typeface="+mj-lt"/>
                  <a:buAutoNum type="alphaUcPeriod"/>
                </a:pPr>
                <a:r>
                  <a:rPr lang="en-US" dirty="0"/>
                  <a:t>If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b="0" i="1" smtClean="0">
                            <a:solidFill>
                              <a:srgbClr val="FF0000"/>
                            </a:solidFill>
                            <a:latin typeface="Cambria Math" charset="0"/>
                          </a:rPr>
                          <m:t>0</m:t>
                        </m:r>
                      </m:sub>
                    </m:sSub>
                  </m:oMath>
                </a14:m>
                <a:r>
                  <a:rPr lang="en-US" dirty="0"/>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oMath>
                </a14:m>
                <a:r>
                  <a:rPr lang="en-US" dirty="0"/>
                  <a:t> are initialized so that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b="0" i="1" smtClean="0">
                            <a:solidFill>
                              <a:srgbClr val="FF0000"/>
                            </a:solidFill>
                            <a:latin typeface="Cambria Math" charset="0"/>
                          </a:rPr>
                          <m:t>0</m:t>
                        </m:r>
                      </m:sub>
                    </m:sSub>
                    <m:r>
                      <a:rPr lang="en-US" b="0" i="1" smtClean="0">
                        <a:solidFill>
                          <a:srgbClr val="FF0000"/>
                        </a:solidFill>
                        <a:latin typeface="Cambria Math"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oMath>
                </a14:m>
                <a:r>
                  <a:rPr lang="en-US" dirty="0"/>
                  <a:t>, then by symmetry (because we do simultaneous updates to the two parameters), after one iteration of gradient descent, we will still have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0</m:t>
                        </m:r>
                      </m:sub>
                    </m:sSub>
                    <m:r>
                      <a:rPr lang="en-US" i="1">
                        <a:solidFill>
                          <a:srgbClr val="FF0000"/>
                        </a:solidFill>
                        <a:latin typeface="Cambria Math"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oMath>
                </a14:m>
                <a:r>
                  <a:rPr lang="en-US" dirty="0"/>
                  <a:t>.</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1275"/>
                </a:stretch>
              </a:blipFill>
            </p:spPr>
            <p:txBody>
              <a:bodyPr/>
              <a:lstStyle/>
              <a:p>
                <a:r>
                  <a:rPr lang="en-US">
                    <a:noFill/>
                  </a:rPr>
                  <a:t> </a:t>
                </a:r>
              </a:p>
            </p:txBody>
          </p:sp>
        </mc:Fallback>
      </mc:AlternateContent>
      <p:sp>
        <p:nvSpPr>
          <p:cNvPr id="4" name="Oval 3"/>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824182" y="365125"/>
            <a:ext cx="1007007" cy="461665"/>
          </a:xfrm>
          <a:prstGeom prst="rect">
            <a:avLst/>
          </a:prstGeom>
          <a:noFill/>
          <a:ln>
            <a:solidFill>
              <a:schemeClr val="tx1"/>
            </a:solidFill>
          </a:ln>
        </p:spPr>
        <p:txBody>
          <a:bodyPr wrap="none" rtlCol="0">
            <a:spAutoFit/>
          </a:bodyPr>
          <a:lstStyle/>
          <a:p>
            <a:pPr algn="ctr"/>
            <a:r>
              <a:rPr lang="en-GB" sz="2400" dirty="0"/>
              <a:t>2 mins</a:t>
            </a:r>
          </a:p>
        </p:txBody>
      </p:sp>
    </p:spTree>
    <p:extLst>
      <p:ext uri="{BB962C8B-B14F-4D97-AF65-F5344CB8AC3E}">
        <p14:creationId xmlns:p14="http://schemas.microsoft.com/office/powerpoint/2010/main" val="119182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5</a:t>
            </a:r>
            <a:endParaRPr lang="en-US" dirty="0"/>
          </a:p>
        </p:txBody>
      </p:sp>
      <p:sp>
        <p:nvSpPr>
          <p:cNvPr id="3" name="Content Placeholder 2"/>
          <p:cNvSpPr>
            <a:spLocks noGrp="1"/>
          </p:cNvSpPr>
          <p:nvPr>
            <p:ph idx="1"/>
          </p:nvPr>
        </p:nvSpPr>
        <p:spPr/>
        <p:txBody>
          <a:bodyPr>
            <a:normAutofit/>
          </a:bodyPr>
          <a:lstStyle/>
          <a:p>
            <a:r>
              <a:rPr lang="en-US" dirty="0"/>
              <a:t>Assume you fit a regression model to predict house prices from square feet based on a training data set consisting of houses with square feet in the range of 4000 and 5000. In which interval would we expect predictions to do the best? Why?</a:t>
            </a:r>
          </a:p>
          <a:p>
            <a:pPr marL="971550" lvl="1" indent="-514350">
              <a:buFont typeface="+mj-lt"/>
              <a:buAutoNum type="alphaUcPeriod"/>
            </a:pPr>
            <a:endParaRPr lang="en-US" dirty="0"/>
          </a:p>
          <a:p>
            <a:pPr marL="971550" lvl="1" indent="-514350">
              <a:buFont typeface="+mj-lt"/>
              <a:buAutoNum type="alphaUcPeriod"/>
            </a:pPr>
            <a:r>
              <a:rPr lang="is-IS" dirty="0"/>
              <a:t>[0, 2000]</a:t>
            </a:r>
            <a:endParaRPr lang="mr-IN" dirty="0"/>
          </a:p>
          <a:p>
            <a:pPr marL="971550" lvl="1" indent="-514350">
              <a:buFont typeface="+mj-lt"/>
              <a:buAutoNum type="alphaUcPeriod"/>
            </a:pPr>
            <a:endParaRPr lang="mr-IN" dirty="0"/>
          </a:p>
          <a:p>
            <a:pPr marL="971550" lvl="1" indent="-514350">
              <a:buFont typeface="+mj-lt"/>
              <a:buAutoNum type="alphaUcPeriod"/>
            </a:pPr>
            <a:r>
              <a:rPr lang="is-IS" dirty="0"/>
              <a:t>[3000, 4000]</a:t>
            </a:r>
          </a:p>
          <a:p>
            <a:pPr marL="971550" lvl="1" indent="-514350">
              <a:buFont typeface="+mj-lt"/>
              <a:buAutoNum type="alphaUcPeriod"/>
            </a:pPr>
            <a:endParaRPr lang="is-IS" dirty="0"/>
          </a:p>
          <a:p>
            <a:pPr marL="971550" lvl="1" indent="-514350">
              <a:buFont typeface="+mj-lt"/>
              <a:buAutoNum type="alphaUcPeriod"/>
            </a:pPr>
            <a:r>
              <a:rPr lang="is-IS" dirty="0"/>
              <a:t>[4000, 5000]</a:t>
            </a:r>
            <a:endParaRPr lang="en-US" dirty="0"/>
          </a:p>
        </p:txBody>
      </p:sp>
      <p:sp>
        <p:nvSpPr>
          <p:cNvPr id="4" name="Oval 3"/>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824181" y="365125"/>
            <a:ext cx="1007007" cy="461665"/>
          </a:xfrm>
          <a:prstGeom prst="rect">
            <a:avLst/>
          </a:prstGeom>
          <a:noFill/>
          <a:ln>
            <a:solidFill>
              <a:schemeClr val="tx1"/>
            </a:solidFill>
          </a:ln>
        </p:spPr>
        <p:txBody>
          <a:bodyPr wrap="none" rtlCol="0">
            <a:spAutoFit/>
          </a:bodyPr>
          <a:lstStyle/>
          <a:p>
            <a:pPr algn="ctr"/>
            <a:r>
              <a:rPr lang="en-GB" sz="2400" dirty="0"/>
              <a:t>2 mins</a:t>
            </a:r>
          </a:p>
        </p:txBody>
      </p:sp>
    </p:spTree>
    <p:extLst>
      <p:ext uri="{BB962C8B-B14F-4D97-AF65-F5344CB8AC3E}">
        <p14:creationId xmlns:p14="http://schemas.microsoft.com/office/powerpoint/2010/main" val="120541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6</a:t>
            </a:r>
            <a:endParaRPr lang="en-US" dirty="0"/>
          </a:p>
        </p:txBody>
      </p:sp>
      <p:sp>
        <p:nvSpPr>
          <p:cNvPr id="3" name="Content Placeholder 2"/>
          <p:cNvSpPr>
            <a:spLocks noGrp="1"/>
          </p:cNvSpPr>
          <p:nvPr>
            <p:ph idx="1"/>
          </p:nvPr>
        </p:nvSpPr>
        <p:spPr/>
        <p:txBody>
          <a:bodyPr>
            <a:normAutofit/>
          </a:bodyPr>
          <a:lstStyle/>
          <a:p>
            <a:r>
              <a:rPr lang="en-US" dirty="0"/>
              <a:t>A hypothesis test was performed using the </a:t>
            </a:r>
            <a:r>
              <a:rPr lang="en-US" dirty="0">
                <a:solidFill>
                  <a:srgbClr val="FF0000"/>
                </a:solidFill>
              </a:rPr>
              <a:t>t-test</a:t>
            </a:r>
            <a:r>
              <a:rPr lang="en-US" dirty="0"/>
              <a:t>. Using the observed t-statistic, a </a:t>
            </a:r>
            <a:r>
              <a:rPr lang="en-US" dirty="0">
                <a:solidFill>
                  <a:srgbClr val="FF0000"/>
                </a:solidFill>
              </a:rPr>
              <a:t>p-value of 0.002</a:t>
            </a:r>
            <a:r>
              <a:rPr lang="en-US" dirty="0"/>
              <a:t> was computed. </a:t>
            </a:r>
          </a:p>
          <a:p>
            <a:endParaRPr lang="en-US" dirty="0"/>
          </a:p>
          <a:p>
            <a:pPr lvl="1"/>
            <a:r>
              <a:rPr lang="en-US" dirty="0"/>
              <a:t>What does this p-value mean in terms of probability?</a:t>
            </a:r>
          </a:p>
          <a:p>
            <a:pPr lvl="1"/>
            <a:r>
              <a:rPr lang="en-US" dirty="0"/>
              <a:t>Will you accept or reject the null hypothesis? </a:t>
            </a:r>
          </a:p>
          <a:p>
            <a:pPr lvl="1"/>
            <a:endParaRPr lang="en-US" dirty="0"/>
          </a:p>
        </p:txBody>
      </p:sp>
      <p:sp>
        <p:nvSpPr>
          <p:cNvPr id="4" name="Oval 3"/>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824181" y="365125"/>
            <a:ext cx="1007007" cy="461665"/>
          </a:xfrm>
          <a:prstGeom prst="rect">
            <a:avLst/>
          </a:prstGeom>
          <a:noFill/>
          <a:ln>
            <a:solidFill>
              <a:schemeClr val="tx1"/>
            </a:solidFill>
          </a:ln>
        </p:spPr>
        <p:txBody>
          <a:bodyPr wrap="none" rtlCol="0">
            <a:spAutoFit/>
          </a:bodyPr>
          <a:lstStyle/>
          <a:p>
            <a:pPr algn="ctr"/>
            <a:r>
              <a:rPr lang="en-GB" sz="2400" dirty="0"/>
              <a:t>2 mins</a:t>
            </a:r>
          </a:p>
        </p:txBody>
      </p:sp>
    </p:spTree>
    <p:extLst>
      <p:ext uri="{BB962C8B-B14F-4D97-AF65-F5344CB8AC3E}">
        <p14:creationId xmlns:p14="http://schemas.microsoft.com/office/powerpoint/2010/main" val="6048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7</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Your friend in the U.S. gives you a simple regression fit for predicting house prices from </a:t>
            </a:r>
            <a:r>
              <a:rPr lang="en-US" u="sng" dirty="0">
                <a:solidFill>
                  <a:srgbClr val="FF0000"/>
                </a:solidFill>
              </a:rPr>
              <a:t>square feet</a:t>
            </a:r>
            <a:r>
              <a:rPr lang="en-US" dirty="0"/>
              <a:t>. </a:t>
            </a:r>
          </a:p>
          <a:p>
            <a:r>
              <a:rPr lang="en-US" dirty="0"/>
              <a:t>The estimated</a:t>
            </a:r>
            <a:r>
              <a:rPr lang="en-US" dirty="0">
                <a:solidFill>
                  <a:srgbClr val="0432FF"/>
                </a:solidFill>
              </a:rPr>
              <a:t> intercept is -44850 </a:t>
            </a:r>
            <a:r>
              <a:rPr lang="en-US" dirty="0"/>
              <a:t>and the estimated</a:t>
            </a:r>
            <a:r>
              <a:rPr lang="en-US" dirty="0">
                <a:solidFill>
                  <a:srgbClr val="0432FF"/>
                </a:solidFill>
              </a:rPr>
              <a:t> slope is 280.76</a:t>
            </a:r>
            <a:r>
              <a:rPr lang="en-US" dirty="0"/>
              <a:t>.</a:t>
            </a:r>
          </a:p>
          <a:p>
            <a:endParaRPr lang="en-US" dirty="0"/>
          </a:p>
          <a:p>
            <a:r>
              <a:rPr lang="en-US" dirty="0"/>
              <a:t>You believe that your housing market behaves very similarly, but houses are measured in </a:t>
            </a:r>
            <a:r>
              <a:rPr lang="en-US" u="sng" dirty="0">
                <a:solidFill>
                  <a:srgbClr val="FF0000"/>
                </a:solidFill>
              </a:rPr>
              <a:t>square meters</a:t>
            </a:r>
            <a:r>
              <a:rPr lang="en-US" dirty="0"/>
              <a:t>. So you decide to use this model to make predictions for your market</a:t>
            </a:r>
          </a:p>
          <a:p>
            <a:endParaRPr lang="en-US" dirty="0"/>
          </a:p>
          <a:p>
            <a:r>
              <a:rPr lang="en-US" dirty="0"/>
              <a:t>To make predictions for inputs in square meters, </a:t>
            </a:r>
          </a:p>
          <a:p>
            <a:pPr marL="914400" lvl="1" indent="-457200">
              <a:buFont typeface="+mj-lt"/>
              <a:buAutoNum type="arabicPeriod"/>
            </a:pPr>
            <a:r>
              <a:rPr lang="en-US" dirty="0"/>
              <a:t>what </a:t>
            </a:r>
            <a:r>
              <a:rPr lang="en-US" b="1" dirty="0"/>
              <a:t>intercept</a:t>
            </a:r>
            <a:r>
              <a:rPr lang="en-US" dirty="0"/>
              <a:t> must you use? Why?</a:t>
            </a:r>
          </a:p>
          <a:p>
            <a:pPr marL="914400" lvl="1" indent="-457200">
              <a:buFont typeface="+mj-lt"/>
              <a:buAutoNum type="arabicPeriod"/>
            </a:pPr>
            <a:r>
              <a:rPr lang="en-US" dirty="0"/>
              <a:t>What </a:t>
            </a:r>
            <a:r>
              <a:rPr lang="en-US" b="1" dirty="0"/>
              <a:t>slope</a:t>
            </a:r>
            <a:r>
              <a:rPr lang="en-US" dirty="0"/>
              <a:t> must you use? Why?</a:t>
            </a:r>
          </a:p>
          <a:p>
            <a:pPr marL="914400" lvl="1" indent="-457200">
              <a:buFont typeface="+mj-lt"/>
              <a:buAutoNum type="arabicPeriod"/>
            </a:pPr>
            <a:endParaRPr lang="en-US" dirty="0"/>
          </a:p>
          <a:p>
            <a:r>
              <a:rPr lang="en-US" dirty="0"/>
              <a:t>Hint: there are 0.092903 square meters in 1 square foot.</a:t>
            </a:r>
          </a:p>
        </p:txBody>
      </p:sp>
      <p:sp>
        <p:nvSpPr>
          <p:cNvPr id="5" name="Oval 4"/>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6" name="TextBox 5"/>
          <p:cNvSpPr txBox="1"/>
          <p:nvPr/>
        </p:nvSpPr>
        <p:spPr>
          <a:xfrm>
            <a:off x="9824182" y="365125"/>
            <a:ext cx="1007007" cy="461665"/>
          </a:xfrm>
          <a:prstGeom prst="rect">
            <a:avLst/>
          </a:prstGeom>
          <a:noFill/>
          <a:ln>
            <a:solidFill>
              <a:schemeClr val="tx1"/>
            </a:solidFill>
          </a:ln>
        </p:spPr>
        <p:txBody>
          <a:bodyPr wrap="none" rtlCol="0">
            <a:spAutoFit/>
          </a:bodyPr>
          <a:lstStyle/>
          <a:p>
            <a:pPr algn="ctr"/>
            <a:r>
              <a:rPr lang="en-GB" sz="2400" dirty="0"/>
              <a:t>5 mins</a:t>
            </a:r>
          </a:p>
        </p:txBody>
      </p:sp>
    </p:spTree>
    <p:extLst>
      <p:ext uri="{BB962C8B-B14F-4D97-AF65-F5344CB8AC3E}">
        <p14:creationId xmlns:p14="http://schemas.microsoft.com/office/powerpoint/2010/main" val="35882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4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Question 8</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variability in the estimated slope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𝛽</m:t>
                        </m:r>
                      </m:e>
                      <m:sub>
                        <m:r>
                          <a:rPr lang="en-US" i="1">
                            <a:solidFill>
                              <a:srgbClr val="FF0000"/>
                            </a:solidFill>
                            <a:latin typeface="Cambria Math" charset="0"/>
                          </a:rPr>
                          <m:t>1</m:t>
                        </m:r>
                      </m:sub>
                    </m:sSub>
                  </m:oMath>
                </a14:m>
                <a:r>
                  <a:rPr lang="en-US" dirty="0"/>
                  <a:t> is smaller when the x-values are more spread out. (True/False) </a:t>
                </a:r>
                <a:r>
                  <a:rPr lang="mr-IN" dirty="0"/>
                  <a:t>–</a:t>
                </a:r>
                <a:r>
                  <a:rPr lang="en-US" dirty="0"/>
                  <a:t> Why?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
        <p:nvSpPr>
          <p:cNvPr id="4" name="Oval 3"/>
          <p:cNvSpPr/>
          <p:nvPr/>
        </p:nvSpPr>
        <p:spPr>
          <a:xfrm>
            <a:off x="9811529" y="869181"/>
            <a:ext cx="985428" cy="956444"/>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5" name="TextBox 4"/>
          <p:cNvSpPr txBox="1"/>
          <p:nvPr/>
        </p:nvSpPr>
        <p:spPr>
          <a:xfrm>
            <a:off x="9824181" y="365125"/>
            <a:ext cx="1007007" cy="461665"/>
          </a:xfrm>
          <a:prstGeom prst="rect">
            <a:avLst/>
          </a:prstGeom>
          <a:noFill/>
          <a:ln>
            <a:solidFill>
              <a:schemeClr val="tx1"/>
            </a:solidFill>
          </a:ln>
        </p:spPr>
        <p:txBody>
          <a:bodyPr wrap="none" rtlCol="0">
            <a:spAutoFit/>
          </a:bodyPr>
          <a:lstStyle/>
          <a:p>
            <a:pPr algn="ctr"/>
            <a:r>
              <a:rPr lang="en-GB" sz="2400" dirty="0"/>
              <a:t>3 mins</a:t>
            </a:r>
          </a:p>
        </p:txBody>
      </p:sp>
      <p:pic>
        <p:nvPicPr>
          <p:cNvPr id="6" name="Picture 5"/>
          <p:cNvPicPr>
            <a:picLocks noChangeAspect="1"/>
          </p:cNvPicPr>
          <p:nvPr/>
        </p:nvPicPr>
        <p:blipFill>
          <a:blip r:embed="rId4"/>
          <a:stretch>
            <a:fillRect/>
          </a:stretch>
        </p:blipFill>
        <p:spPr>
          <a:xfrm>
            <a:off x="4121150" y="4292963"/>
            <a:ext cx="3949700" cy="1041400"/>
          </a:xfrm>
          <a:prstGeom prst="rect">
            <a:avLst/>
          </a:prstGeom>
        </p:spPr>
      </p:pic>
      <p:sp>
        <p:nvSpPr>
          <p:cNvPr id="7" name="Rectangle 6"/>
          <p:cNvSpPr/>
          <p:nvPr/>
        </p:nvSpPr>
        <p:spPr>
          <a:xfrm>
            <a:off x="3879669" y="4127863"/>
            <a:ext cx="5068388" cy="1332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09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8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942</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Mangal</vt:lpstr>
      <vt:lpstr>Office Theme</vt:lpstr>
      <vt:lpstr>Machine Learning</vt:lpstr>
      <vt:lpstr>Question 1</vt:lpstr>
      <vt:lpstr>Question 2</vt:lpstr>
      <vt:lpstr>Question 3</vt:lpstr>
      <vt:lpstr>Question 4</vt:lpstr>
      <vt:lpstr>Question 5</vt:lpstr>
      <vt:lpstr>Question 6</vt:lpstr>
      <vt:lpstr>Question 7</vt:lpstr>
      <vt:lpstr>Question 8</vt:lpstr>
      <vt:lpstr>Question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Adil Khan</dc:creator>
  <cp:lastModifiedBy>Muhammad Ahmad</cp:lastModifiedBy>
  <cp:revision>31</cp:revision>
  <dcterms:created xsi:type="dcterms:W3CDTF">2017-08-29T04:34:01Z</dcterms:created>
  <dcterms:modified xsi:type="dcterms:W3CDTF">2018-11-21T13:33:01Z</dcterms:modified>
</cp:coreProperties>
</file>