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2" r:id="rId5"/>
    <p:sldId id="263" r:id="rId6"/>
    <p:sldId id="267" r:id="rId7"/>
    <p:sldId id="266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6"/>
    <p:restoredTop sz="75000"/>
  </p:normalViewPr>
  <p:slideViewPr>
    <p:cSldViewPr snapToGrid="0" snapToObjects="1">
      <p:cViewPr varScale="1">
        <p:scale>
          <a:sx n="65" d="100"/>
          <a:sy n="65" d="100"/>
        </p:scale>
        <p:origin x="1253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0ACB4-8F53-D041-B393-B4E297C4933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97987-3B7F-A84F-85A7-2F29EE0B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85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fix a variance, we can</a:t>
            </a:r>
            <a:r>
              <a:rPr lang="en-US" baseline="0" dirty="0"/>
              <a:t> try to limit a model’s flexibility. Thus we can use</a:t>
            </a:r>
          </a:p>
          <a:p>
            <a:endParaRPr lang="en-US" dirty="0"/>
          </a:p>
          <a:p>
            <a:r>
              <a:rPr lang="en-US" dirty="0"/>
              <a:t>(b) Reducing features through subset selection</a:t>
            </a:r>
          </a:p>
          <a:p>
            <a:r>
              <a:rPr lang="en-US" dirty="0"/>
              <a:t>(d) Increase the affect of regularization,</a:t>
            </a:r>
            <a:r>
              <a:rPr lang="en-US" baseline="0" dirty="0"/>
              <a:t> which in turn reduces </a:t>
            </a:r>
            <a:r>
              <a:rPr lang="en-US" baseline="0" dirty="0" err="1"/>
              <a:t>fexibility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Even if a student selects just one of them, give full</a:t>
            </a:r>
            <a:r>
              <a:rPr lang="en-US" baseline="0" dirty="0"/>
              <a:t>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97987-3B7F-A84F-85A7-2F29EE0B74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7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the opposite of the previous</a:t>
            </a:r>
            <a:r>
              <a:rPr lang="en-US" baseline="0" dirty="0"/>
              <a:t> task.</a:t>
            </a:r>
          </a:p>
          <a:p>
            <a:endParaRPr lang="en-US" baseline="0" dirty="0"/>
          </a:p>
          <a:p>
            <a:r>
              <a:rPr lang="en-US" baseline="0" dirty="0"/>
              <a:t>(a) </a:t>
            </a:r>
          </a:p>
          <a:p>
            <a:r>
              <a:rPr lang="en-US" baseline="0" dirty="0"/>
              <a:t>(d)</a:t>
            </a:r>
          </a:p>
          <a:p>
            <a:endParaRPr lang="en-US" baseline="0" dirty="0"/>
          </a:p>
          <a:p>
            <a:r>
              <a:rPr lang="en-US" baseline="0" dirty="0"/>
              <a:t>Once again, give points even if one of them is selected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97987-3B7F-A84F-85A7-2F29EE0B74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4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/>
              <a:t>5600/5640</a:t>
            </a:r>
          </a:p>
          <a:p>
            <a:pPr marL="228600" indent="-228600">
              <a:buAutoNum type="alphaLcParenR"/>
            </a:pPr>
            <a:r>
              <a:rPr lang="en-US" dirty="0"/>
              <a:t>5600/(5600+1900)</a:t>
            </a:r>
          </a:p>
          <a:p>
            <a:pPr marL="228600" indent="-228600">
              <a:buAutoNum type="alphaLcParenR"/>
            </a:pPr>
            <a:r>
              <a:rPr lang="en-US" dirty="0"/>
              <a:t>Yes,</a:t>
            </a:r>
            <a:r>
              <a:rPr lang="en-US" baseline="0" dirty="0"/>
              <a:t> because it did not blindly predict all negatives as positives (which is the majority class)</a:t>
            </a:r>
          </a:p>
          <a:p>
            <a:pPr marL="228600" indent="-228600">
              <a:buAutoNum type="alphaLcParenR"/>
            </a:pPr>
            <a:r>
              <a:rPr lang="en-US" baseline="0" dirty="0"/>
              <a:t>Optimistic as recall is high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97987-3B7F-A84F-85A7-2F29EE0B74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39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a) As we have</a:t>
            </a:r>
            <a:r>
              <a:rPr lang="en-US" baseline="0" dirty="0"/>
              <a:t> the same number of weights as the number of predictors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97987-3B7F-A84F-85A7-2F29EE0B74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21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(d) P-value for quadratic term is close to 0, thus the relationship is non-linear, and the slope is negative so sales decreases as price increases but nonlinearly.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97987-3B7F-A84F-85A7-2F29EE0B74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84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</a:t>
            </a:r>
            <a:r>
              <a:rPr lang="en-US" baseline="0" dirty="0"/>
              <a:t> variance, as we have only a single neighbor to make a decision and a change in it will change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97987-3B7F-A84F-85A7-2F29EE0B74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38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follow their</a:t>
            </a:r>
            <a:r>
              <a:rPr lang="en-US" baseline="0" dirty="0"/>
              <a:t> work, and if they are going in the right direction give them full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97987-3B7F-A84F-85A7-2F29EE0B74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4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w</a:t>
            </a:r>
            <a:r>
              <a:rPr lang="en-US" dirty="0" err="1"/>
              <a:t>x</a:t>
            </a:r>
            <a:r>
              <a:rPr lang="en-US" dirty="0"/>
              <a:t> + b =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w</a:t>
            </a:r>
            <a:r>
              <a:rPr lang="en-US" dirty="0"/>
              <a:t>x1</a:t>
            </a:r>
            <a:r>
              <a:rPr lang="en-US" baseline="0" dirty="0"/>
              <a:t> + b = 0 (1)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w</a:t>
            </a:r>
            <a:r>
              <a:rPr lang="en-US" dirty="0"/>
              <a:t>x2</a:t>
            </a:r>
            <a:r>
              <a:rPr lang="en-US" baseline="0" dirty="0"/>
              <a:t> + b = 0 (2)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Subtracting (2) from (1)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w.(</a:t>
            </a:r>
            <a:r>
              <a:rPr lang="en-US" dirty="0"/>
              <a:t>x1</a:t>
            </a:r>
            <a:r>
              <a:rPr lang="en-US" baseline="0" dirty="0"/>
              <a:t> </a:t>
            </a:r>
            <a:r>
              <a:rPr lang="mr-IN" b="1" baseline="0" dirty="0"/>
              <a:t>–</a:t>
            </a:r>
            <a:r>
              <a:rPr lang="en-US" b="1" baseline="0" dirty="0"/>
              <a:t> x2)</a:t>
            </a:r>
            <a:r>
              <a:rPr lang="en-US" baseline="0" dirty="0"/>
              <a:t> =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Dot product is 0, since x1-x2 lies on plane, and since this is true for any x1 and x2, this means w is perpendicular to the plane.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Just follow their</a:t>
            </a:r>
            <a:r>
              <a:rPr lang="en-US" baseline="0" dirty="0"/>
              <a:t> work, and if they are going in the right direction give them full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97987-3B7F-A84F-85A7-2F29EE0B74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9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4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6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8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4CC-1DF1-474E-A76E-01CA55B7979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724CC-1DF1-474E-A76E-01CA55B7979E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EBC3-3816-BE4B-B218-383B2F2E8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Quiz 2</a:t>
            </a:r>
          </a:p>
        </p:txBody>
      </p:sp>
    </p:spTree>
    <p:extLst>
      <p:ext uri="{BB962C8B-B14F-4D97-AF65-F5344CB8AC3E}">
        <p14:creationId xmlns:p14="http://schemas.microsoft.com/office/powerpoint/2010/main" val="189734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1 </a:t>
            </a:r>
            <a:r>
              <a:rPr lang="en-US" dirty="0">
                <a:solidFill>
                  <a:srgbClr val="FF0000"/>
                </a:solidFill>
              </a:rPr>
              <a:t>(1 Point)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Choose all those which can fix “high variance” </a:t>
                </a:r>
                <a:r>
                  <a:rPr lang="mr-IN" dirty="0"/>
                  <a:t>–</a:t>
                </a:r>
                <a:r>
                  <a:rPr lang="en-US" dirty="0"/>
                  <a:t> Justify your choices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Adding features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Trying smaller set of features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Getting more training examples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Increasing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(regularization)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ecreasing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(regularization)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121236" y="6594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4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</a:t>
            </a:r>
            <a:r>
              <a:rPr lang="en-US" dirty="0">
                <a:solidFill>
                  <a:srgbClr val="FF0000"/>
                </a:solidFill>
              </a:rPr>
              <a:t>(1 Point)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Choose all those which can fix “high bias” </a:t>
                </a:r>
                <a:r>
                  <a:rPr lang="mr-IN" dirty="0"/>
                  <a:t>–</a:t>
                </a:r>
                <a:r>
                  <a:rPr lang="en-US" dirty="0"/>
                  <a:t> Justify your choice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Adding features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Trying smaller set of features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Getting more training examples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ecreasing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(regularization)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ncreasing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(regularization)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121236" y="6594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 </a:t>
            </a:r>
            <a:r>
              <a:rPr lang="en-US" dirty="0">
                <a:solidFill>
                  <a:srgbClr val="FF0000"/>
                </a:solidFill>
              </a:rPr>
              <a:t>(1.5 Point)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binary classifier produced the following confusion matrix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Calculate recall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Calculate precision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Is this classifier better than the majority classifier? Why?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Is this an optimistic or a pessimistic classifier? Why?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1236" y="6594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948" y="2509344"/>
            <a:ext cx="495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8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 </a:t>
            </a:r>
            <a:r>
              <a:rPr lang="en-US" dirty="0">
                <a:solidFill>
                  <a:srgbClr val="FF0000"/>
                </a:solidFill>
              </a:rPr>
              <a:t>(1 Point)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Which of these is the correct regularization term? Justify your choice </a:t>
                </a:r>
                <a:r>
                  <a:rPr lang="mr-IN" dirty="0"/>
                  <a:t>–</a:t>
                </a:r>
                <a:r>
                  <a:rPr lang="en-US" dirty="0"/>
                  <a:t> n is the number of predictors, m is the number of samples.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mr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is-I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mr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is-I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121236" y="6594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2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 </a:t>
            </a:r>
            <a:r>
              <a:rPr lang="en-US" dirty="0">
                <a:solidFill>
                  <a:srgbClr val="FF0000"/>
                </a:solidFill>
              </a:rPr>
              <a:t>(1 Point)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are given a dataset consisting of sales (in number of units) of an item and its (price in dollars). We want to build a model on this data to estimate sales of the item using its price. We apply quadratic regression with the following results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Based on the results of the regression analysis, which of the following sketches approximately describes the relationship between the response and the predictor? Why?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08021" y="2755075"/>
          <a:ext cx="5431528" cy="1219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57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8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3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-10660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-9.26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 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3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&lt; 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88429" y="5035138"/>
            <a:ext cx="1674761" cy="1430650"/>
            <a:chOff x="688429" y="5035138"/>
            <a:chExt cx="1674761" cy="1430650"/>
          </a:xfrm>
        </p:grpSpPr>
        <p:grpSp>
          <p:nvGrpSpPr>
            <p:cNvPr id="9" name="Group 8"/>
            <p:cNvGrpSpPr/>
            <p:nvPr/>
          </p:nvGrpSpPr>
          <p:grpSpPr>
            <a:xfrm>
              <a:off x="1270660" y="5035138"/>
              <a:ext cx="1092530" cy="1021278"/>
              <a:chOff x="1567543" y="5011387"/>
              <a:chExt cx="1092530" cy="1021278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1567543" y="5011387"/>
                <a:ext cx="0" cy="1021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67544" y="6020790"/>
                <a:ext cx="1092529" cy="118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1543452" y="6158011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Price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8429" y="5391888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Sales</a:t>
              </a:r>
            </a:p>
          </p:txBody>
        </p:sp>
      </p:grpSp>
      <p:sp>
        <p:nvSpPr>
          <p:cNvPr id="13" name="4-Point Star 12"/>
          <p:cNvSpPr/>
          <p:nvPr/>
        </p:nvSpPr>
        <p:spPr>
          <a:xfrm>
            <a:off x="1377538" y="5605638"/>
            <a:ext cx="165914" cy="15388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1446812" y="5378030"/>
            <a:ext cx="165914" cy="15388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1611087" y="5186055"/>
            <a:ext cx="165914" cy="15388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1799112" y="5385955"/>
            <a:ext cx="165914" cy="15388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-Point Star 16"/>
          <p:cNvSpPr/>
          <p:nvPr/>
        </p:nvSpPr>
        <p:spPr>
          <a:xfrm>
            <a:off x="1951512" y="5645230"/>
            <a:ext cx="165914" cy="15388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68392" y="5021288"/>
            <a:ext cx="1674761" cy="1430650"/>
            <a:chOff x="688429" y="5035138"/>
            <a:chExt cx="1674761" cy="1430650"/>
          </a:xfrm>
        </p:grpSpPr>
        <p:grpSp>
          <p:nvGrpSpPr>
            <p:cNvPr id="19" name="Group 18"/>
            <p:cNvGrpSpPr/>
            <p:nvPr/>
          </p:nvGrpSpPr>
          <p:grpSpPr>
            <a:xfrm>
              <a:off x="1270660" y="5035138"/>
              <a:ext cx="1092530" cy="1021278"/>
              <a:chOff x="1567543" y="5011387"/>
              <a:chExt cx="1092530" cy="1021278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V="1">
                <a:off x="1567543" y="5011387"/>
                <a:ext cx="0" cy="1021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567544" y="6020790"/>
                <a:ext cx="1092529" cy="118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1543452" y="6158011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Price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8429" y="5391888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Sales</a:t>
              </a:r>
            </a:p>
          </p:txBody>
        </p:sp>
      </p:grpSp>
      <p:sp>
        <p:nvSpPr>
          <p:cNvPr id="24" name="4-Point Star 23"/>
          <p:cNvSpPr/>
          <p:nvPr/>
        </p:nvSpPr>
        <p:spPr>
          <a:xfrm>
            <a:off x="3857501" y="5152404"/>
            <a:ext cx="165914" cy="15388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4-Point Star 24"/>
          <p:cNvSpPr/>
          <p:nvPr/>
        </p:nvSpPr>
        <p:spPr>
          <a:xfrm>
            <a:off x="4045525" y="5364180"/>
            <a:ext cx="165914" cy="15388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4-Point Star 25"/>
          <p:cNvSpPr/>
          <p:nvPr/>
        </p:nvSpPr>
        <p:spPr>
          <a:xfrm>
            <a:off x="4613565" y="5777845"/>
            <a:ext cx="165914" cy="15388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4-Point Star 26"/>
          <p:cNvSpPr/>
          <p:nvPr/>
        </p:nvSpPr>
        <p:spPr>
          <a:xfrm>
            <a:off x="4255325" y="5514606"/>
            <a:ext cx="165914" cy="15388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4-Point Star 27"/>
          <p:cNvSpPr/>
          <p:nvPr/>
        </p:nvSpPr>
        <p:spPr>
          <a:xfrm>
            <a:off x="4431475" y="5655130"/>
            <a:ext cx="165914" cy="15388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873988" y="5007432"/>
            <a:ext cx="1674761" cy="1430650"/>
            <a:chOff x="688429" y="5035138"/>
            <a:chExt cx="1674761" cy="1430650"/>
          </a:xfrm>
        </p:grpSpPr>
        <p:grpSp>
          <p:nvGrpSpPr>
            <p:cNvPr id="30" name="Group 29"/>
            <p:cNvGrpSpPr/>
            <p:nvPr/>
          </p:nvGrpSpPr>
          <p:grpSpPr>
            <a:xfrm>
              <a:off x="1270660" y="5035138"/>
              <a:ext cx="1092530" cy="1021278"/>
              <a:chOff x="1567543" y="5011387"/>
              <a:chExt cx="1092530" cy="1021278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V="1">
                <a:off x="1567543" y="5011387"/>
                <a:ext cx="0" cy="1021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1567544" y="6020790"/>
                <a:ext cx="1092529" cy="118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1543452" y="6158011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Price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8429" y="5391888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Sales</a:t>
              </a:r>
            </a:p>
          </p:txBody>
        </p:sp>
      </p:grpSp>
      <p:sp>
        <p:nvSpPr>
          <p:cNvPr id="35" name="4-Point Star 34"/>
          <p:cNvSpPr/>
          <p:nvPr/>
        </p:nvSpPr>
        <p:spPr>
          <a:xfrm>
            <a:off x="6563097" y="5696688"/>
            <a:ext cx="165914" cy="15388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751121" y="5528451"/>
            <a:ext cx="165914" cy="15388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7342911" y="5063345"/>
            <a:ext cx="165914" cy="15388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4-Point Star 37"/>
          <p:cNvSpPr/>
          <p:nvPr/>
        </p:nvSpPr>
        <p:spPr>
          <a:xfrm>
            <a:off x="6960921" y="5346375"/>
            <a:ext cx="165914" cy="15388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4-Point Star 38"/>
          <p:cNvSpPr/>
          <p:nvPr/>
        </p:nvSpPr>
        <p:spPr>
          <a:xfrm>
            <a:off x="7172696" y="5213765"/>
            <a:ext cx="165914" cy="15388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8710210" y="4993576"/>
            <a:ext cx="1674761" cy="1430650"/>
            <a:chOff x="688429" y="5035138"/>
            <a:chExt cx="1674761" cy="1430650"/>
          </a:xfrm>
        </p:grpSpPr>
        <p:grpSp>
          <p:nvGrpSpPr>
            <p:cNvPr id="41" name="Group 40"/>
            <p:cNvGrpSpPr/>
            <p:nvPr/>
          </p:nvGrpSpPr>
          <p:grpSpPr>
            <a:xfrm>
              <a:off x="1270660" y="5035138"/>
              <a:ext cx="1092530" cy="1021278"/>
              <a:chOff x="1567543" y="5011387"/>
              <a:chExt cx="1092530" cy="1021278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V="1">
                <a:off x="1567543" y="5011387"/>
                <a:ext cx="0" cy="1021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1567544" y="6020790"/>
                <a:ext cx="1092529" cy="118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1543452" y="6158011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Price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8429" y="5391888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Sales</a:t>
              </a:r>
            </a:p>
          </p:txBody>
        </p:sp>
      </p:grpSp>
      <p:sp>
        <p:nvSpPr>
          <p:cNvPr id="46" name="4-Point Star 45"/>
          <p:cNvSpPr/>
          <p:nvPr/>
        </p:nvSpPr>
        <p:spPr>
          <a:xfrm>
            <a:off x="9399319" y="5136569"/>
            <a:ext cx="165914" cy="15388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4-Point Star 46"/>
          <p:cNvSpPr/>
          <p:nvPr/>
        </p:nvSpPr>
        <p:spPr>
          <a:xfrm>
            <a:off x="9504218" y="5395844"/>
            <a:ext cx="165914" cy="15388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4-Point Star 47"/>
          <p:cNvSpPr/>
          <p:nvPr/>
        </p:nvSpPr>
        <p:spPr>
          <a:xfrm>
            <a:off x="10167258" y="5595752"/>
            <a:ext cx="165914" cy="15388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4-Point Star 48"/>
          <p:cNvSpPr/>
          <p:nvPr/>
        </p:nvSpPr>
        <p:spPr>
          <a:xfrm>
            <a:off x="9630890" y="5593774"/>
            <a:ext cx="165914" cy="15388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4-Point Star 49"/>
          <p:cNvSpPr/>
          <p:nvPr/>
        </p:nvSpPr>
        <p:spPr>
          <a:xfrm>
            <a:off x="9878293" y="5591793"/>
            <a:ext cx="165914" cy="15388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460495" y="475013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47335" y="474815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31152" y="474815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(c)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52477" y="473627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7771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 </a:t>
            </a:r>
            <a:r>
              <a:rPr lang="en-US" dirty="0">
                <a:solidFill>
                  <a:srgbClr val="FF0000"/>
                </a:solidFill>
              </a:rPr>
              <a:t>(1 Point)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k = 1 in KNN will result in “high bias” or “high variance”? Justify your choice. 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1236" y="6594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6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/>
              <a:t>7 </a:t>
            </a:r>
            <a:r>
              <a:rPr lang="en-US">
                <a:solidFill>
                  <a:srgbClr val="FF0000"/>
                </a:solidFill>
              </a:rPr>
              <a:t>(1.5 </a:t>
            </a:r>
            <a:r>
              <a:rPr lang="en-US" dirty="0">
                <a:solidFill>
                  <a:srgbClr val="FF0000"/>
                </a:solidFill>
              </a:rPr>
              <a:t>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for the equations for weight updates in gradient descent for logistic regression when using L2 regularization.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1236" y="6594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5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</a:t>
            </a:r>
            <a:r>
              <a:rPr lang="en-US" dirty="0">
                <a:solidFill>
                  <a:srgbClr val="FF0000"/>
                </a:solidFill>
              </a:rPr>
              <a:t>(2 Points)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said in the class that in classification problems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⋯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 </m:t>
                    </m:r>
                  </m:oMath>
                </a14:m>
                <a:r>
                  <a:rPr lang="en-US" dirty="0"/>
                  <a:t>is perpendicular to the separating hyperplane. </a:t>
                </a:r>
                <a:r>
                  <a:rPr lang="en-US" dirty="0">
                    <a:solidFill>
                      <a:srgbClr val="0432FF"/>
                    </a:solidFill>
                  </a:rPr>
                  <a:t>Prove this statement</a:t>
                </a:r>
                <a:r>
                  <a:rPr lang="en-US" dirty="0"/>
                  <a:t>. </a:t>
                </a:r>
                <a:r>
                  <a:rPr lang="en-US" b="1" dirty="0">
                    <a:solidFill>
                      <a:srgbClr val="FF0000"/>
                    </a:solidFill>
                  </a:rPr>
                  <a:t>Hint</a:t>
                </a:r>
                <a:r>
                  <a:rPr lang="en-US" b="1" dirty="0"/>
                  <a:t>: </a:t>
                </a:r>
                <a:r>
                  <a:rPr lang="en-US" i="1" dirty="0"/>
                  <a:t>Use the equation of the separating hyperplane, and solve for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on it</a:t>
                </a:r>
                <a:r>
                  <a:rPr lang="en-US" dirty="0"/>
                  <a:t>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121236" y="6594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7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690</Words>
  <Application>Microsoft Office PowerPoint</Application>
  <PresentationFormat>Widescreen</PresentationFormat>
  <Paragraphs>114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Mangal</vt:lpstr>
      <vt:lpstr>Office Theme</vt:lpstr>
      <vt:lpstr>Machine Learning</vt:lpstr>
      <vt:lpstr>Question 1 (1 Point)</vt:lpstr>
      <vt:lpstr>Question 2 (1 Point)</vt:lpstr>
      <vt:lpstr>Question 3 (1.5 Point)</vt:lpstr>
      <vt:lpstr>Question 4 (1 Point)</vt:lpstr>
      <vt:lpstr>Question 5 (1 Point)</vt:lpstr>
      <vt:lpstr>Question 6 (1 Point)</vt:lpstr>
      <vt:lpstr>Question 7 (1.5 Points)</vt:lpstr>
      <vt:lpstr>Question 8 (2 Points)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Adil Khan</dc:creator>
  <cp:lastModifiedBy>Muhammad Ahmad</cp:lastModifiedBy>
  <cp:revision>27</cp:revision>
  <dcterms:created xsi:type="dcterms:W3CDTF">2017-09-12T05:04:39Z</dcterms:created>
  <dcterms:modified xsi:type="dcterms:W3CDTF">2018-11-21T13:33:39Z</dcterms:modified>
</cp:coreProperties>
</file>