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1" r:id="rId4"/>
    <p:sldId id="275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6"/>
    <p:restoredTop sz="75000"/>
  </p:normalViewPr>
  <p:slideViewPr>
    <p:cSldViewPr snapToGrid="0" snapToObjects="1">
      <p:cViewPr varScale="1">
        <p:scale>
          <a:sx n="93" d="100"/>
          <a:sy n="93" d="100"/>
        </p:scale>
        <p:origin x="1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ACB4-8F53-D041-B393-B4E297C4933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7987-3B7F-A84F-85A7-2F29EE0B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 (0.5)</a:t>
            </a:r>
            <a:endParaRPr lang="en-US" dirty="0" smtClean="0"/>
          </a:p>
          <a:p>
            <a:r>
              <a:rPr lang="en-US" dirty="0" smtClean="0"/>
              <a:t>True (0.5)</a:t>
            </a:r>
            <a:endParaRPr lang="en-US" dirty="0" smtClean="0"/>
          </a:p>
          <a:p>
            <a:r>
              <a:rPr lang="en-US" dirty="0" smtClean="0"/>
              <a:t>True (0.5)</a:t>
            </a:r>
            <a:endParaRPr lang="en-US" dirty="0" smtClean="0"/>
          </a:p>
          <a:p>
            <a:r>
              <a:rPr lang="en-US" dirty="0" smtClean="0"/>
              <a:t>No.</a:t>
            </a:r>
            <a:r>
              <a:rPr lang="en-US" baseline="0" dirty="0" smtClean="0"/>
              <a:t> (k-means++ improves cluster initialization that may improve the cluster quality but does not guarantee global convergence</a:t>
            </a:r>
            <a:r>
              <a:rPr lang="en-US" baseline="0" dirty="0" smtClean="0"/>
              <a:t>) </a:t>
            </a:r>
            <a:r>
              <a:rPr lang="en-US" dirty="0" smtClean="0"/>
              <a:t>(1.0)</a:t>
            </a:r>
          </a:p>
          <a:p>
            <a:endParaRPr lang="en-US" dirty="0" smtClean="0"/>
          </a:p>
          <a:p>
            <a:r>
              <a:rPr lang="en-US" b="1" u="sng" dirty="0" smtClean="0"/>
              <a:t>Deduct 0.5 points if the justification is missing or is not</a:t>
            </a:r>
            <a:r>
              <a:rPr lang="en-US" b="1" u="sng" baseline="0" dirty="0" smtClean="0"/>
              <a:t> valid.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ensemble models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are build by combining multiple base models 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 give us better performance but have higher complexity (lower interpretability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dirty="0" smtClean="0"/>
              <a:t>(1.0)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en-US" dirty="0" smtClean="0"/>
              <a:t>(0.5)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en-US" dirty="0" smtClean="0"/>
              <a:t>(0.5)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(If base models have high correlations among their predictions then this decreases the error-correcting capability of the ensemble 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dirty="0" smtClean="0"/>
              <a:t>(1.0)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Deduct 0.5 points (in both</a:t>
            </a:r>
            <a:r>
              <a:rPr lang="en-US" b="1" u="sng" baseline="0" dirty="0" smtClean="0"/>
              <a:t> questions)</a:t>
            </a:r>
            <a:r>
              <a:rPr lang="en-US" b="1" u="sng" dirty="0" smtClean="0"/>
              <a:t> if the justification is missing or is not</a:t>
            </a:r>
            <a:r>
              <a:rPr lang="en-US" b="1" u="sng" baseline="0" dirty="0" smtClean="0"/>
              <a:t> valid.</a:t>
            </a:r>
            <a:endParaRPr lang="en-US" b="1" u="sng" dirty="0" smtClean="0"/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 = 0.25</a:t>
            </a:r>
          </a:p>
          <a:p>
            <a:r>
              <a:rPr lang="en-US" dirty="0" err="1" smtClean="0"/>
              <a:t>Lamda</a:t>
            </a:r>
            <a:r>
              <a:rPr lang="en-US" dirty="0" smtClean="0"/>
              <a:t> = 0.3</a:t>
            </a:r>
          </a:p>
          <a:p>
            <a:endParaRPr lang="en-US" dirty="0" smtClean="0"/>
          </a:p>
          <a:p>
            <a:r>
              <a:rPr lang="en-US" dirty="0" smtClean="0"/>
              <a:t>C(T)</a:t>
            </a:r>
            <a:r>
              <a:rPr lang="en-US" baseline="0" dirty="0" smtClean="0"/>
              <a:t> = CE + </a:t>
            </a:r>
            <a:r>
              <a:rPr lang="en-US" baseline="0" dirty="0" err="1" smtClean="0"/>
              <a:t>lamda</a:t>
            </a:r>
            <a:r>
              <a:rPr lang="en-US" baseline="0" dirty="0" smtClean="0"/>
              <a:t> (# of leaves) = 0.25 + 0.3 (6) = 0.43</a:t>
            </a:r>
          </a:p>
          <a:p>
            <a:endParaRPr lang="en-US" baseline="0" dirty="0" smtClean="0"/>
          </a:p>
          <a:p>
            <a:r>
              <a:rPr lang="en-US" baseline="0" dirty="0" smtClean="0"/>
              <a:t>C(</a:t>
            </a:r>
            <a:r>
              <a:rPr lang="en-US" baseline="0" dirty="0" err="1" smtClean="0"/>
              <a:t>T_smaller</a:t>
            </a:r>
            <a:r>
              <a:rPr lang="en-US" baseline="0" dirty="0" smtClean="0"/>
              <a:t>) = 0.26 + 0.3 (5) = 0.41</a:t>
            </a:r>
          </a:p>
          <a:p>
            <a:endParaRPr lang="en-US" baseline="0" dirty="0" smtClean="0"/>
          </a:p>
          <a:p>
            <a:r>
              <a:rPr lang="en-US" baseline="0" dirty="0" smtClean="0"/>
              <a:t>C(</a:t>
            </a:r>
            <a:r>
              <a:rPr lang="en-US" baseline="0" dirty="0" err="1" smtClean="0"/>
              <a:t>T_smaller</a:t>
            </a:r>
            <a:r>
              <a:rPr lang="en-US" baseline="0" dirty="0" smtClean="0"/>
              <a:t>) &lt; C(T); therefore, we </a:t>
            </a:r>
            <a:r>
              <a:rPr lang="en-US" baseline="0" dirty="0" smtClean="0"/>
              <a:t>will prune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Deduct 1.5</a:t>
            </a:r>
            <a:r>
              <a:rPr lang="en-US" b="1" u="sng" baseline="0" dirty="0" smtClean="0"/>
              <a:t> points</a:t>
            </a:r>
            <a:r>
              <a:rPr lang="en-US" b="1" u="sng" dirty="0" smtClean="0"/>
              <a:t> if the justification is missing or is not</a:t>
            </a:r>
            <a:r>
              <a:rPr lang="en-US" b="1" u="sng" baseline="0" dirty="0" smtClean="0"/>
              <a:t> valid.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Deduct 0.5</a:t>
            </a:r>
            <a:r>
              <a:rPr lang="en-US" b="1" u="sng" baseline="0" dirty="0" smtClean="0"/>
              <a:t> points</a:t>
            </a:r>
            <a:r>
              <a:rPr lang="en-US" b="1" u="sng" dirty="0" smtClean="0"/>
              <a:t> if the justification is</a:t>
            </a:r>
            <a:r>
              <a:rPr lang="en-US" b="1" u="sng" baseline="0" dirty="0" smtClean="0"/>
              <a:t> valid but is in simple words without any calculations to support it.</a:t>
            </a:r>
            <a:endParaRPr lang="en-US" b="1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D) Because 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dendrogram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possible for K-Means clustering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Deduct 0.5</a:t>
            </a:r>
            <a:r>
              <a:rPr lang="en-US" b="1" u="sng" baseline="0" dirty="0" smtClean="0"/>
              <a:t> points</a:t>
            </a:r>
            <a:r>
              <a:rPr lang="en-US" b="1" u="sng" dirty="0" smtClean="0"/>
              <a:t> if the justification is missing or is not</a:t>
            </a:r>
            <a:r>
              <a:rPr lang="en-US" b="1" u="sng" baseline="0" dirty="0" smtClean="0"/>
              <a:t> valid.</a:t>
            </a:r>
            <a:endParaRPr lang="en-US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Yes (overall</a:t>
            </a:r>
            <a:r>
              <a:rPr lang="en-US" baseline="0" dirty="0" smtClean="0"/>
              <a:t> clustering follows the assignment based on the shortest distances from the cluster centers)</a:t>
            </a:r>
          </a:p>
          <a:p>
            <a:r>
              <a:rPr lang="en-US" baseline="0" dirty="0" smtClean="0"/>
              <a:t>b) No (blue cluster is longer/elongated than it should be)</a:t>
            </a:r>
          </a:p>
          <a:p>
            <a:r>
              <a:rPr lang="en-US" baseline="0" dirty="0" smtClean="0"/>
              <a:t>c) No (all points are assigned to the same cluster, which is not possible)</a:t>
            </a:r>
          </a:p>
          <a:p>
            <a:r>
              <a:rPr lang="en-US" baseline="0" dirty="0" smtClean="0"/>
              <a:t>d) No (three points are not assigned to any cluster, which is not possible at the end of an iteration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smtClean="0"/>
              <a:t>Deduct 0.5 points (in all cases</a:t>
            </a:r>
            <a:r>
              <a:rPr lang="en-US" b="1" u="sng" baseline="0" smtClean="0"/>
              <a:t>)</a:t>
            </a:r>
            <a:r>
              <a:rPr lang="en-US" b="1" u="sng" smtClean="0"/>
              <a:t> if the justification is missing or is not</a:t>
            </a:r>
            <a:r>
              <a:rPr lang="en-US" b="1" u="sng" baseline="0" smtClean="0"/>
              <a:t> valid.</a:t>
            </a:r>
            <a:endParaRPr lang="en-US" b="1" u="sng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24CC-1DF1-474E-A76E-01CA55B7979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(2.5 Points)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Decision stumps are depth 1 decision trees.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Decision stumps are always linear </a:t>
            </a:r>
            <a:r>
              <a:rPr lang="en-US" dirty="0" smtClean="0"/>
              <a:t>classifiers.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k-means always converges to a local </a:t>
            </a:r>
            <a:r>
              <a:rPr lang="en-US" dirty="0" smtClean="0"/>
              <a:t>optimum.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Initializing centroids using k-means++ guarantees convergence to a global </a:t>
            </a:r>
            <a:r>
              <a:rPr lang="en-US" dirty="0" smtClean="0"/>
              <a:t>optimum. </a:t>
            </a:r>
            <a:r>
              <a:rPr lang="en-US" b="1" dirty="0" smtClean="0"/>
              <a:t>(</a:t>
            </a:r>
            <a:r>
              <a:rPr lang="en-US" b="1" u="sng" dirty="0" smtClean="0"/>
              <a:t>Justify your choice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84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Points)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Ensemble models have better </a:t>
            </a:r>
            <a:r>
              <a:rPr lang="en-US" dirty="0"/>
              <a:t>interpretability. </a:t>
            </a:r>
            <a:r>
              <a:rPr lang="en-US" b="1" dirty="0"/>
              <a:t>(</a:t>
            </a:r>
            <a:r>
              <a:rPr lang="en-US" b="1" u="sng" dirty="0"/>
              <a:t>Justify your choice</a:t>
            </a:r>
            <a:r>
              <a:rPr lang="en-US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Base learners for an ensemble model can come from the same algorithm with different hyper-parameters.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Ensemble model is always better than any of its individual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Generally, an ensemble method works better, if the individual base models </a:t>
            </a:r>
            <a:r>
              <a:rPr lang="en-US" dirty="0" smtClean="0"/>
              <a:t>have</a:t>
            </a:r>
            <a:r>
              <a:rPr lang="en-US" dirty="0"/>
              <a:t> </a:t>
            </a:r>
            <a:r>
              <a:rPr lang="en-US" dirty="0" smtClean="0"/>
              <a:t>high correlation among predictions. </a:t>
            </a:r>
            <a:r>
              <a:rPr lang="en-US" b="1" dirty="0"/>
              <a:t>(</a:t>
            </a:r>
            <a:r>
              <a:rPr lang="en-US" b="1" u="sng" dirty="0"/>
              <a:t>Justify your choice</a:t>
            </a:r>
            <a:r>
              <a:rPr lang="en-US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</a:t>
                </a:r>
                <a:r>
                  <a:rPr lang="en-US" dirty="0" smtClean="0">
                    <a:solidFill>
                      <a:srgbClr val="0432FF"/>
                    </a:solidFill>
                  </a:rPr>
                  <a:t>classification error </a:t>
                </a:r>
                <a:r>
                  <a:rPr lang="en-US" dirty="0" smtClean="0"/>
                  <a:t>of T (shown below)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0.25</a:t>
                </a:r>
                <a:r>
                  <a:rPr lang="en-US" dirty="0" smtClean="0"/>
                  <a:t> and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=0.3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 smtClean="0"/>
                  <a:t> The candidate for pruning is shown separately. If the </a:t>
                </a:r>
                <a:r>
                  <a:rPr lang="en-US" dirty="0" smtClean="0">
                    <a:solidFill>
                      <a:srgbClr val="0432FF"/>
                    </a:solidFill>
                  </a:rPr>
                  <a:t>classification error </a:t>
                </a:r>
                <a:r>
                  <a:rPr lang="en-US" dirty="0" smtClean="0"/>
                  <a:t>after pruning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0.26</a:t>
                </a:r>
                <a:r>
                  <a:rPr lang="en-US" dirty="0" smtClean="0"/>
                  <a:t>. Will we prune or not? Justify your choice.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 3 </a:t>
            </a:r>
            <a:r>
              <a:rPr lang="en-US" dirty="0" smtClean="0">
                <a:solidFill>
                  <a:srgbClr val="FF0000"/>
                </a:solidFill>
              </a:rPr>
              <a:t>(2 Points)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426" y="3358247"/>
            <a:ext cx="4980733" cy="2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 </a:t>
            </a:r>
            <a:r>
              <a:rPr lang="en-US" dirty="0" smtClean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performing K-Means Clustering analysis on a dataset, you observed the following </a:t>
            </a:r>
            <a:r>
              <a:rPr lang="en-US" dirty="0" err="1"/>
              <a:t>dendrogram</a:t>
            </a:r>
            <a:r>
              <a:rPr lang="en-US" dirty="0"/>
              <a:t>. Which of the following conclusion can be drawn from the </a:t>
            </a:r>
            <a:r>
              <a:rPr lang="en-US" dirty="0" err="1"/>
              <a:t>dendrogram</a:t>
            </a:r>
            <a:r>
              <a:rPr lang="en-US" dirty="0" smtClean="0"/>
              <a:t>? Why?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266779"/>
            <a:ext cx="5029200" cy="3332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0012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There were 28 data points in clustering analysis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best no. of clusters for the analyzed data points is </a:t>
            </a:r>
            <a:r>
              <a:rPr lang="en-US" dirty="0" smtClean="0"/>
              <a:t>2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proximity function used is Average-link clustering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above </a:t>
            </a:r>
            <a:r>
              <a:rPr lang="en-US" dirty="0" err="1"/>
              <a:t>dendrogram</a:t>
            </a:r>
            <a:r>
              <a:rPr lang="en-US" dirty="0"/>
              <a:t> interpretation is not possible for K-Means 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75516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(4 Points)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5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Suppose we initialize k-means with the following centroids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69" y="3152238"/>
            <a:ext cx="2043352" cy="1590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400" y="5934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  <a:latin typeface="OpenSans" charset="0"/>
              </a:rPr>
              <a:t>For each of the above tell whether or not (Yes or No) it best describes the cluster assignment in the first iteration of k-means. Why?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11" y="2590904"/>
            <a:ext cx="1617841" cy="1516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629" y="2738126"/>
            <a:ext cx="1709783" cy="139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464" y="4794792"/>
            <a:ext cx="1364261" cy="1139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6561" y="2914903"/>
            <a:ext cx="1395090" cy="9733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1131" y="41076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372" y="4153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4106" y="41362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18" y="6034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8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609</Words>
  <Application>Microsoft Macintosh PowerPoint</Application>
  <PresentationFormat>Widescreen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OpenSans</vt:lpstr>
      <vt:lpstr>Arial</vt:lpstr>
      <vt:lpstr>Office Theme</vt:lpstr>
      <vt:lpstr>Machine Learning</vt:lpstr>
      <vt:lpstr>Question 1 (2.5 Points)</vt:lpstr>
      <vt:lpstr>Question 2 (3 Points)</vt:lpstr>
      <vt:lpstr>Question 3 (2 Points)</vt:lpstr>
      <vt:lpstr>Question 4 (1 Point)</vt:lpstr>
      <vt:lpstr>Question 5 (4 Points)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Adil Khan</dc:creator>
  <cp:lastModifiedBy>Khan Adil</cp:lastModifiedBy>
  <cp:revision>40</cp:revision>
  <dcterms:created xsi:type="dcterms:W3CDTF">2017-09-12T05:04:39Z</dcterms:created>
  <dcterms:modified xsi:type="dcterms:W3CDTF">2018-11-01T04:39:45Z</dcterms:modified>
</cp:coreProperties>
</file>