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3" r:id="rId4"/>
    <p:sldId id="281" r:id="rId5"/>
    <p:sldId id="275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8"/>
    <p:restoredTop sz="75000"/>
  </p:normalViewPr>
  <p:slideViewPr>
    <p:cSldViewPr snapToGrid="0" snapToObjects="1">
      <p:cViewPr varScale="1">
        <p:scale>
          <a:sx n="93" d="100"/>
          <a:sy n="93" d="100"/>
        </p:scale>
        <p:origin x="1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ACB4-8F53-D041-B393-B4E297C4933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97987-3B7F-A84F-85A7-2F29EE0B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 smtClean="0"/>
              <a:t>I have included it in the ”red” rectangle above.</a:t>
            </a:r>
            <a:r>
              <a:rPr lang="en-US" baseline="0" dirty="0" smtClean="0"/>
              <a:t> Students might write it in different ways, give them points if the representation is different but means the same thing. </a:t>
            </a:r>
            <a:r>
              <a:rPr lang="en-US" b="1" baseline="0" dirty="0" smtClean="0"/>
              <a:t>(1 Point)</a:t>
            </a:r>
          </a:p>
          <a:p>
            <a:pPr marL="228600" indent="-228600">
              <a:buAutoNum type="alphaLcParenR"/>
            </a:pPr>
            <a:r>
              <a:rPr lang="en-US" b="0" baseline="0" dirty="0" smtClean="0"/>
              <a:t>1, 1, 1, 0 </a:t>
            </a:r>
            <a:r>
              <a:rPr lang="en-US" b="1" baseline="0" dirty="0" smtClean="0"/>
              <a:t>(1 Point)</a:t>
            </a:r>
            <a:endParaRPr lang="en-US" b="0" baseline="0" dirty="0" smtClean="0"/>
          </a:p>
          <a:p>
            <a:pPr marL="228600" indent="-228600">
              <a:buAutoNum type="alphaLcParenR"/>
            </a:pPr>
            <a:r>
              <a:rPr lang="en-US" b="0" baseline="0" dirty="0" smtClean="0"/>
              <a:t>NAND </a:t>
            </a:r>
            <a:r>
              <a:rPr lang="en-US" b="1" baseline="0" dirty="0" smtClean="0"/>
              <a:t>(1 Point)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 smtClean="0"/>
              <a:t>Step function </a:t>
            </a:r>
            <a:r>
              <a:rPr lang="en-US" b="1" baseline="0" dirty="0" smtClean="0"/>
              <a:t>(1 Point)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smtClean="0"/>
              <a:t>Sigmoid </a:t>
            </a:r>
            <a:r>
              <a:rPr lang="en-US" b="1" baseline="0" dirty="0" smtClean="0"/>
              <a:t>(1 Point)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en-US" b="1" baseline="0" dirty="0" smtClean="0"/>
              <a:t>(1 Point)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b="1" baseline="0" dirty="0" smtClean="0"/>
              <a:t>(1 Point)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(as shown earlier that a perceptron can be used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implement a NAND function, and since NAND </a:t>
            </a:r>
            <a:r>
              <a:rPr lang="en-US" dirty="0" smtClean="0"/>
              <a:t>gate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universal for computation, that is, we can build any computation up out of </a:t>
            </a:r>
            <a:r>
              <a:rPr lang="en-US" dirty="0" smtClean="0"/>
              <a:t>NAND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gates) </a:t>
            </a:r>
            <a:r>
              <a:rPr lang="en-US" b="1" baseline="0" dirty="0" smtClean="0"/>
              <a:t>(1.5 Points)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baseline="0" dirty="0" smtClean="0"/>
              <a:t>(1 Point)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(depth is measured in terms of the number of layers in a network, not in terms of the dimensionality of the input) </a:t>
            </a:r>
            <a:r>
              <a:rPr lang="en-US" b="1" baseline="0" dirty="0" smtClean="0"/>
              <a:t>(1.5 Points)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en-US" b="1" baseline="0" dirty="0" smtClean="0"/>
              <a:t>(1 Point)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</a:t>
            </a:r>
            <a:r>
              <a:rPr lang="en-US" b="1" baseline="0" dirty="0" smtClean="0"/>
              <a:t>(1 Point)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(-4, -4, 3)</a:t>
            </a:r>
          </a:p>
          <a:p>
            <a:r>
              <a:rPr lang="en-US" b="1" dirty="0" smtClean="0"/>
              <a:t>Deduct</a:t>
            </a:r>
            <a:r>
              <a:rPr lang="en-US" b="1" baseline="0" dirty="0" smtClean="0"/>
              <a:t> 1.5 points </a:t>
            </a:r>
            <a:r>
              <a:rPr lang="en-US" dirty="0" smtClean="0"/>
              <a:t>If they</a:t>
            </a:r>
            <a:r>
              <a:rPr lang="en-US" baseline="0" dirty="0" smtClean="0"/>
              <a:t> did not compute and simply wrote the values,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will detect vertical edges. [Students</a:t>
            </a:r>
            <a:r>
              <a:rPr lang="en-US" baseline="0" dirty="0" smtClean="0"/>
              <a:t> might answer this question in various ways; mark their answers correct even if it is different but means the same thing]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37 x 37 x 10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17 x 17 x 20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8 x 8 x 40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Deduct</a:t>
            </a:r>
            <a:r>
              <a:rPr lang="en-US" b="1" baseline="0" dirty="0" smtClean="0"/>
              <a:t> 1.5 points </a:t>
            </a:r>
            <a:r>
              <a:rPr lang="en-US" dirty="0" smtClean="0"/>
              <a:t>If they</a:t>
            </a:r>
            <a:r>
              <a:rPr lang="en-US" baseline="0" dirty="0" smtClean="0"/>
              <a:t> did not compute and simply wrote the values, instead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Also, there was typo: </a:t>
            </a:r>
            <a:r>
              <a:rPr lang="en-US" b="1" baseline="0" dirty="0" smtClean="0"/>
              <a:t>p is the padding</a:t>
            </a:r>
            <a:r>
              <a:rPr lang="en-US" baseline="0" dirty="0" smtClean="0"/>
              <a:t> not the pooling size. I explained it to the students in my class. And I hope that you did the same.</a:t>
            </a:r>
          </a:p>
          <a:p>
            <a:pPr marL="0" indent="0">
              <a:buNone/>
            </a:pPr>
            <a:r>
              <a:rPr lang="en-US" baseline="0" dirty="0" smtClean="0"/>
              <a:t>Still, there could be some students who might have solved it considering p to be the pooling size. Therefore, mark this question carefully, and if such answers are correct, give them full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(a)</a:t>
            </a:r>
            <a:r>
              <a:rPr lang="en-US" baseline="0" dirty="0" smtClean="0"/>
              <a:t> </a:t>
            </a:r>
            <a:r>
              <a:rPr lang="en-US" b="1" baseline="0" dirty="0" smtClean="0"/>
              <a:t>(1 Point)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(b)</a:t>
            </a:r>
            <a:r>
              <a:rPr lang="en-US" baseline="0" dirty="0" smtClean="0"/>
              <a:t> </a:t>
            </a:r>
            <a:r>
              <a:rPr lang="en-US" b="1" baseline="0" dirty="0" smtClean="0"/>
              <a:t>(1 Point)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24CC-1DF1-474E-A76E-01CA55B7979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(3 Points)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following perceptron having two inputs with each weight (-2) and a bias (3). 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Write the perceptron rule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Use the perceptron rule to compute the output for the following inputs.</a:t>
            </a:r>
          </a:p>
          <a:p>
            <a:endParaRPr lang="en-US" dirty="0" smtClean="0"/>
          </a:p>
          <a:p>
            <a:pPr lvl="2">
              <a:buFont typeface="Wingdings" charset="2"/>
              <a:buChar char="Ø"/>
            </a:pPr>
            <a:r>
              <a:rPr lang="en-US" dirty="0" smtClean="0"/>
              <a:t>0, 0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0, 1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1, 0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1, 1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lphaLcParenR" startAt="3"/>
            </a:pPr>
            <a:r>
              <a:rPr lang="en-US" dirty="0" smtClean="0"/>
              <a:t>Use the calculated outputs to </a:t>
            </a:r>
            <a:r>
              <a:rPr lang="en-US" b="1" i="1" dirty="0" smtClean="0"/>
              <a:t>name the logical function </a:t>
            </a:r>
            <a:r>
              <a:rPr lang="en-US" dirty="0" smtClean="0"/>
              <a:t>which this perceptron implements.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06" y="3504839"/>
            <a:ext cx="3771900" cy="157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63" y="2310533"/>
            <a:ext cx="3181984" cy="837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0764" y="2246550"/>
            <a:ext cx="3588327" cy="77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dirty="0" smtClean="0">
                <a:solidFill>
                  <a:srgbClr val="FF0000"/>
                </a:solidFill>
              </a:rPr>
              <a:t>(4 </a:t>
            </a:r>
            <a:r>
              <a:rPr lang="en-US" dirty="0">
                <a:solidFill>
                  <a:srgbClr val="FF0000"/>
                </a:solidFill>
              </a:rPr>
              <a:t>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the activation functions</a:t>
            </a:r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01" y="2300748"/>
            <a:ext cx="6598299" cy="43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6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 Points)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True or False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can use networks of </a:t>
            </a:r>
            <a:r>
              <a:rPr lang="en-US" dirty="0" err="1"/>
              <a:t>perceptrons</a:t>
            </a:r>
            <a:r>
              <a:rPr lang="en-US" dirty="0"/>
              <a:t> to compute any logical function at </a:t>
            </a:r>
            <a:r>
              <a:rPr lang="en-US" dirty="0" smtClean="0"/>
              <a:t>all (</a:t>
            </a:r>
            <a:r>
              <a:rPr lang="en-US" b="1" dirty="0" smtClean="0"/>
              <a:t>Justify your choice</a:t>
            </a:r>
            <a:r>
              <a:rPr lang="en-US" dirty="0" smtClean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any ANN, the </a:t>
            </a:r>
            <a:r>
              <a:rPr lang="en-US" dirty="0"/>
              <a:t>output of each </a:t>
            </a:r>
            <a:r>
              <a:rPr lang="en-US" dirty="0" smtClean="0"/>
              <a:t>neuron at the output layer always </a:t>
            </a:r>
            <a:r>
              <a:rPr lang="en-US" dirty="0"/>
              <a:t>corresponds to the estimated probability of the corresponding </a:t>
            </a:r>
            <a:r>
              <a:rPr lang="en-US" dirty="0" smtClean="0"/>
              <a:t>class.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neural network becomes a deep learning model when we increase the dimensionality of input data</a:t>
            </a:r>
            <a:r>
              <a:rPr lang="en-US" dirty="0"/>
              <a:t>. (</a:t>
            </a:r>
            <a:r>
              <a:rPr lang="en-US" b="1" dirty="0"/>
              <a:t>Justify your choice</a:t>
            </a:r>
            <a:r>
              <a:rPr lang="en-US" dirty="0"/>
              <a:t>)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number of neurons in the output layer should </a:t>
            </a:r>
            <a:r>
              <a:rPr lang="en-US" dirty="0" smtClean="0"/>
              <a:t>always match </a:t>
            </a:r>
            <a:r>
              <a:rPr lang="en-US" dirty="0"/>
              <a:t>the number of classes </a:t>
            </a:r>
            <a:r>
              <a:rPr lang="en-US" dirty="0" smtClean="0"/>
              <a:t>in </a:t>
            </a:r>
            <a:r>
              <a:rPr lang="en-US" dirty="0"/>
              <a:t>a supervised learning </a:t>
            </a:r>
            <a:r>
              <a:rPr lang="en-US" dirty="0" smtClean="0"/>
              <a:t>task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terms of deep learning, an (image) convolution is an element-wise multiplication of two </a:t>
            </a:r>
            <a:r>
              <a:rPr lang="en-US" dirty="0" smtClean="0"/>
              <a:t>matrices followed </a:t>
            </a:r>
            <a:r>
              <a:rPr lang="en-US" dirty="0"/>
              <a:t>by a sum.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</a:t>
                </a:r>
                <a:r>
                  <a:rPr lang="en-US" dirty="0"/>
                  <a:t>you have </a:t>
                </a:r>
                <a:r>
                  <a:rPr lang="en-US" dirty="0" smtClean="0"/>
                  <a:t>three inputs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dirty="0"/>
                  <a:t> with values -2, 5, and -4 respectively. You have a neuron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/>
                  <a:t>’ and neuron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’ with functions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𝑞</m:t>
                      </m:r>
                      <m:r>
                        <a:rPr lang="en-US" i="1" dirty="0" smtClean="0">
                          <a:latin typeface="Cambria Math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charset="0"/>
                        </a:rPr>
                        <m:t>𝑥</m:t>
                      </m:r>
                      <m:r>
                        <a:rPr lang="en-US" i="1" dirty="0" smtClean="0">
                          <a:latin typeface="Cambria Math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𝑓</m:t>
                      </m:r>
                      <m:r>
                        <a:rPr lang="en-US" i="1" dirty="0" smtClean="0">
                          <a:latin typeface="Cambria Math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charset="0"/>
                        </a:rPr>
                        <m:t>𝑞</m:t>
                      </m:r>
                      <m:r>
                        <a:rPr lang="en-US" i="1" dirty="0" smtClean="0">
                          <a:latin typeface="Cambria Math" charset="0"/>
                        </a:rPr>
                        <m:t> ∗ </m:t>
                      </m:r>
                      <m:r>
                        <a:rPr lang="en-US" i="1" dirty="0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Compute the </a:t>
                </a: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respect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Question 4 </a:t>
            </a:r>
            <a:r>
              <a:rPr lang="en-US" dirty="0" smtClean="0">
                <a:solidFill>
                  <a:srgbClr val="FF0000"/>
                </a:solidFill>
              </a:rPr>
              <a:t>(3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 </a:t>
            </a:r>
            <a:r>
              <a:rPr lang="en-US" dirty="0" smtClean="0">
                <a:solidFill>
                  <a:srgbClr val="FF0000"/>
                </a:solidFill>
              </a:rPr>
              <a:t>(1 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that we can convolve filters with images to detect important </a:t>
            </a:r>
          </a:p>
          <a:p>
            <a:r>
              <a:rPr lang="en-US" dirty="0" smtClean="0"/>
              <a:t>What </a:t>
            </a:r>
            <a:r>
              <a:rPr lang="en-US" dirty="0"/>
              <a:t>do you think applying this filter to a grayscale image will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68" y="3860485"/>
            <a:ext cx="2567919" cy="13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size of the output in each case.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48647" y="3035603"/>
            <a:ext cx="9057861" cy="2604629"/>
            <a:chOff x="1232453" y="2504661"/>
            <a:chExt cx="9057861" cy="2604629"/>
          </a:xfrm>
        </p:grpSpPr>
        <p:sp>
          <p:nvSpPr>
            <p:cNvPr id="4" name="Cube 3"/>
            <p:cNvSpPr/>
            <p:nvPr/>
          </p:nvSpPr>
          <p:spPr>
            <a:xfrm>
              <a:off x="1620079" y="2888973"/>
              <a:ext cx="914400" cy="86139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/>
            <p:cNvSpPr/>
            <p:nvPr/>
          </p:nvSpPr>
          <p:spPr>
            <a:xfrm>
              <a:off x="4118114" y="2888973"/>
              <a:ext cx="914400" cy="86139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6616149" y="2888973"/>
              <a:ext cx="914400" cy="86139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9375914" y="2869094"/>
              <a:ext cx="914400" cy="86139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470" y="3319669"/>
              <a:ext cx="980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73757" y="3299790"/>
              <a:ext cx="980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004314" y="3299790"/>
              <a:ext cx="980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32453" y="4001294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 x 39 x 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5966" y="3631962"/>
              <a:ext cx="100399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 = 3</a:t>
              </a:r>
            </a:p>
            <a:p>
              <a:r>
                <a:rPr lang="en-US" dirty="0" smtClean="0"/>
                <a:t>s = 1</a:t>
              </a:r>
            </a:p>
            <a:p>
              <a:r>
                <a:rPr lang="en-US" dirty="0" smtClean="0"/>
                <a:t>p = 0</a:t>
              </a:r>
            </a:p>
            <a:p>
              <a:endParaRPr lang="en-US" dirty="0"/>
            </a:p>
            <a:p>
              <a:r>
                <a:rPr lang="en-US" dirty="0" smtClean="0"/>
                <a:t>10 filters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4755" y="3845546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?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3200" y="3631962"/>
              <a:ext cx="100399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 = 5</a:t>
              </a:r>
            </a:p>
            <a:p>
              <a:r>
                <a:rPr lang="en-US" dirty="0" smtClean="0"/>
                <a:t>s = 2</a:t>
              </a:r>
            </a:p>
            <a:p>
              <a:r>
                <a:rPr lang="en-US" dirty="0" smtClean="0"/>
                <a:t>p = 0</a:t>
              </a:r>
            </a:p>
            <a:p>
              <a:endParaRPr lang="en-US" dirty="0"/>
            </a:p>
            <a:p>
              <a:r>
                <a:rPr lang="en-US" dirty="0" smtClean="0"/>
                <a:t>20 filters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0128" y="3845546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?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85554" y="3631962"/>
              <a:ext cx="100399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 = 3</a:t>
              </a:r>
            </a:p>
            <a:p>
              <a:r>
                <a:rPr lang="en-US" dirty="0" smtClean="0"/>
                <a:t>s = 2</a:t>
              </a:r>
            </a:p>
            <a:p>
              <a:r>
                <a:rPr lang="en-US" dirty="0" smtClean="0"/>
                <a:t>p = 0</a:t>
              </a:r>
            </a:p>
            <a:p>
              <a:endParaRPr lang="en-US" dirty="0"/>
            </a:p>
            <a:p>
              <a:r>
                <a:rPr lang="en-US" dirty="0" smtClean="0"/>
                <a:t>40 filters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18050" y="3714729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?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2467" y="2504661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8832" y="251964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05762" y="2504661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79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 </a:t>
            </a:r>
            <a:r>
              <a:rPr lang="en-US" dirty="0" smtClean="0">
                <a:solidFill>
                  <a:srgbClr val="FF0000"/>
                </a:solidFill>
              </a:rPr>
              <a:t>(2 </a:t>
            </a:r>
            <a:r>
              <a:rPr lang="en-US" dirty="0">
                <a:solidFill>
                  <a:srgbClr val="FF0000"/>
                </a:solidFill>
              </a:rPr>
              <a:t>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output after applying the specified pooling operation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85" y="2931926"/>
            <a:ext cx="2476500" cy="2806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749" y="3351854"/>
            <a:ext cx="1727200" cy="4826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656129" y="4047041"/>
            <a:ext cx="272415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42877" y="5021076"/>
            <a:ext cx="272415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699" y="4411372"/>
            <a:ext cx="1765300" cy="4445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42888" y="383445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42888" y="483599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(B)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2127" y="4589376"/>
            <a:ext cx="1257300" cy="123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682" y="258267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584</Words>
  <Application>Microsoft Macintosh PowerPoint</Application>
  <PresentationFormat>Widescreen</PresentationFormat>
  <Paragraphs>100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Arial</vt:lpstr>
      <vt:lpstr>Office Theme</vt:lpstr>
      <vt:lpstr>Machine Learning</vt:lpstr>
      <vt:lpstr>Question 1 (3 Points)</vt:lpstr>
      <vt:lpstr>Question 2 (4 Points)</vt:lpstr>
      <vt:lpstr>Question 3 (6 Points)</vt:lpstr>
      <vt:lpstr>Question 4 (3 Points)</vt:lpstr>
      <vt:lpstr>Question 5 (1 Point)</vt:lpstr>
      <vt:lpstr>Question 6 (3 Points)</vt:lpstr>
      <vt:lpstr>Question 7 (2 Points)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Adil Khan</dc:creator>
  <cp:lastModifiedBy>Khan Adil</cp:lastModifiedBy>
  <cp:revision>48</cp:revision>
  <dcterms:created xsi:type="dcterms:W3CDTF">2017-09-12T05:04:39Z</dcterms:created>
  <dcterms:modified xsi:type="dcterms:W3CDTF">2018-11-15T07:40:33Z</dcterms:modified>
</cp:coreProperties>
</file>