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2" r:id="rId5"/>
    <p:sldId id="283" r:id="rId6"/>
    <p:sldId id="292" r:id="rId7"/>
    <p:sldId id="291" r:id="rId8"/>
    <p:sldId id="293" r:id="rId9"/>
    <p:sldId id="297" r:id="rId10"/>
    <p:sldId id="300" r:id="rId11"/>
    <p:sldId id="301" r:id="rId12"/>
    <p:sldId id="296" r:id="rId13"/>
    <p:sldId id="284" r:id="rId14"/>
    <p:sldId id="281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09A246-E455-4387-A75A-515199F9F7FE}" type="datetime1">
              <a:rPr lang="fr-FR" smtClean="0"/>
              <a:t>11/05/2020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1DB5E-935C-4E5B-B195-6BC68AB2E2D5}" type="datetime1">
              <a:rPr lang="fr-FR" smtClean="0"/>
              <a:pPr/>
              <a:t>11/05/2020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4999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326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27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51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64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86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71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673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309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163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Merci de votre attention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diapositive de séparation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diapositive de séparation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e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e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e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11" name="Forme libre 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13" name="Forme libre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14" name="Forme libre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15" name="Forme libre 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Entrez votre légende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 descr="Image de diapositiv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Zone de texte 24" descr="Accentuation de diapositive vers la zone de titre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837" y="2809022"/>
            <a:ext cx="5359743" cy="2782582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fr-FR" dirty="0"/>
              <a:t>Notre Projet de Système  d’Information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962" y="4200313"/>
            <a:ext cx="4000500" cy="1179808"/>
          </a:xfrm>
        </p:spPr>
        <p:txBody>
          <a:bodyPr rtlCol="0"/>
          <a:lstStyle/>
          <a:p>
            <a:pPr rtl="0"/>
            <a:r>
              <a:rPr lang="fr-FR" dirty="0"/>
              <a:t>Samy Si-Mohammed</a:t>
            </a:r>
          </a:p>
          <a:p>
            <a:pPr rtl="0"/>
            <a:r>
              <a:rPr lang="fr-FR" dirty="0" err="1"/>
              <a:t>Hemanath</a:t>
            </a:r>
            <a:r>
              <a:rPr lang="fr-FR" dirty="0"/>
              <a:t> </a:t>
            </a:r>
            <a:r>
              <a:rPr lang="fr-FR" dirty="0" err="1"/>
              <a:t>Hariprasad</a:t>
            </a:r>
            <a:r>
              <a:rPr lang="fr-FR" dirty="0"/>
              <a:t> </a:t>
            </a:r>
            <a:r>
              <a:rPr lang="fr-FR" dirty="0" err="1"/>
              <a:t>Raypoulet</a:t>
            </a:r>
            <a:endParaRPr lang="fr-FR" dirty="0"/>
          </a:p>
          <a:p>
            <a:pPr rtl="0"/>
            <a:r>
              <a:rPr lang="fr-FR" dirty="0"/>
              <a:t>Le 11/05/2020</a:t>
            </a:r>
          </a:p>
        </p:txBody>
      </p:sp>
      <p:sp>
        <p:nvSpPr>
          <p:cNvPr id="20" name="Triangle isocèle 19" descr="Ombre de diapositive vers la zone de titre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 rempli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/>
              <a:t>Le site fonctionne et semble remplir les demandes du cahier des charges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 rtlCol="0"/>
          <a:lstStyle/>
          <a:p>
            <a:pPr rtl="0"/>
            <a:r>
              <a:rPr lang="fr-FR" dirty="0"/>
              <a:t>Nos difficultés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 rtlCol="0"/>
          <a:lstStyle/>
          <a:p>
            <a:pPr rtl="0"/>
            <a:r>
              <a:rPr lang="fr-FR" dirty="0"/>
              <a:t>Mise en place des outils et monté en compétence sur </a:t>
            </a:r>
            <a:r>
              <a:rPr lang="fr-FR" dirty="0" err="1"/>
              <a:t>Laravel</a:t>
            </a:r>
            <a:endParaRPr lang="fr-FR" dirty="0"/>
          </a:p>
          <a:p>
            <a:pPr rtl="0"/>
            <a:r>
              <a:rPr lang="fr-FR" dirty="0"/>
              <a:t>Utilisation des outils de partage tel que GIT pour coder ensemble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8564"/>
            <a:ext cx="5472000" cy="360000"/>
          </a:xfrm>
        </p:spPr>
        <p:txBody>
          <a:bodyPr rtlCol="0"/>
          <a:lstStyle/>
          <a:p>
            <a:pPr rtl="0"/>
            <a:r>
              <a:rPr lang="fr-FR" dirty="0"/>
              <a:t>Fonctionnalités a rajouter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 rtlCol="0"/>
          <a:lstStyle/>
          <a:p>
            <a:pPr rtl="0"/>
            <a:r>
              <a:rPr lang="fr-FR" dirty="0"/>
              <a:t>Affichage optimisé des individus</a:t>
            </a:r>
          </a:p>
          <a:p>
            <a:pPr rtl="0"/>
            <a:r>
              <a:rPr lang="fr-FR" dirty="0"/>
              <a:t>Recherche d‘individu dans une barre de recherche</a:t>
            </a:r>
          </a:p>
          <a:p>
            <a:pPr rtl="0"/>
            <a:r>
              <a:rPr lang="fr-FR" dirty="0"/>
              <a:t>Affichage des individus d’un groupe</a:t>
            </a:r>
          </a:p>
          <a:p>
            <a:pPr rtl="0"/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 descr="Comment utiliser ce modèle">
            <a:extLst>
              <a:ext uri="{FF2B5EF4-FFF2-40B4-BE49-F238E27FC236}">
                <a16:creationId xmlns:a16="http://schemas.microsoft.com/office/drawing/2014/main" id="{AF827C88-045E-4F68-9447-36B04E5AF96E}"/>
              </a:ext>
            </a:extLst>
          </p:cNvPr>
          <p:cNvGrpSpPr/>
          <p:nvPr/>
        </p:nvGrpSpPr>
        <p:grpSpPr>
          <a:xfrm>
            <a:off x="298484" y="589495"/>
            <a:ext cx="3002130" cy="3083313"/>
            <a:chOff x="1341135" y="527364"/>
            <a:chExt cx="3002130" cy="3083313"/>
          </a:xfrm>
        </p:grpSpPr>
        <p:sp>
          <p:nvSpPr>
            <p:cNvPr id="37" name="Ovale 36" title="Graphismes d’arrière-plan circulaires">
              <a:extLst>
                <a:ext uri="{FF2B5EF4-FFF2-40B4-BE49-F238E27FC236}">
                  <a16:creationId xmlns:a16="http://schemas.microsoft.com/office/drawing/2014/main" id="{C51FBE48-2848-4EC5-89D6-C5C86C105FD1}"/>
                </a:ext>
              </a:extLst>
            </p:cNvPr>
            <p:cNvSpPr/>
            <p:nvPr/>
          </p:nvSpPr>
          <p:spPr>
            <a:xfrm>
              <a:off x="1341135" y="814260"/>
              <a:ext cx="2796417" cy="27964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ts val="3000"/>
                </a:lnSpc>
              </a:pPr>
              <a:r>
                <a:rPr lang="fr-FR" sz="2400" b="1"/>
                <a:t>Comment</a:t>
              </a:r>
              <a:r>
                <a:rPr lang="fr-FR" sz="2400"/>
                <a:t> </a:t>
              </a:r>
              <a:r>
                <a:rPr lang="fr-FR" sz="2400" i="1"/>
                <a:t>personnaliser </a:t>
              </a:r>
              <a:r>
                <a:rPr lang="fr-FR" sz="2400"/>
                <a:t>ce </a:t>
              </a:r>
              <a:r>
                <a:rPr lang="fr-FR" sz="2400">
                  <a:solidFill>
                    <a:schemeClr val="bg1"/>
                  </a:solidFill>
                </a:rPr>
                <a:t>modèle</a:t>
              </a:r>
            </a:p>
          </p:txBody>
        </p:sp>
        <p:sp>
          <p:nvSpPr>
            <p:cNvPr id="40" name="Ovale 39" title="Graphismes d’arrière-plan circulaires">
              <a:extLst>
                <a:ext uri="{FF2B5EF4-FFF2-40B4-BE49-F238E27FC236}">
                  <a16:creationId xmlns:a16="http://schemas.microsoft.com/office/drawing/2014/main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1" name="Ovale 40" title="Graphismes d’arrière-plan circulaires">
              <a:extLst>
                <a:ext uri="{FF2B5EF4-FFF2-40B4-BE49-F238E27FC236}">
                  <a16:creationId xmlns:a16="http://schemas.microsoft.com/office/drawing/2014/main" id="{4571EFCA-4D6B-4975-BCE3-09C7F433B4DA}"/>
                </a:ext>
              </a:extLst>
            </p:cNvPr>
            <p:cNvSpPr/>
            <p:nvPr/>
          </p:nvSpPr>
          <p:spPr>
            <a:xfrm>
              <a:off x="1537865" y="3001655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38" name="Titre 2">
              <a:extLst>
                <a:ext uri="{FF2B5EF4-FFF2-40B4-BE49-F238E27FC236}">
                  <a16:creationId xmlns:a16="http://schemas.microsoft.com/office/drawing/2014/main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3133073" y="654208"/>
              <a:ext cx="1188691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fr-FR" sz="72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grpSp>
        <p:nvGrpSpPr>
          <p:cNvPr id="4" name="Groupe 3" descr="Groupe Comment ajouter vos images">
            <a:extLst>
              <a:ext uri="{FF2B5EF4-FFF2-40B4-BE49-F238E27FC236}">
                <a16:creationId xmlns:a16="http://schemas.microsoft.com/office/drawing/2014/main" id="{A8CE5863-4650-D142-B34C-4519F2A493CC}"/>
              </a:ext>
            </a:extLst>
          </p:cNvPr>
          <p:cNvGrpSpPr/>
          <p:nvPr/>
        </p:nvGrpSpPr>
        <p:grpSpPr>
          <a:xfrm>
            <a:off x="3741502" y="70559"/>
            <a:ext cx="4708996" cy="4177558"/>
            <a:chOff x="3489598" y="70559"/>
            <a:chExt cx="4708996" cy="4177558"/>
          </a:xfrm>
        </p:grpSpPr>
        <p:sp>
          <p:nvSpPr>
            <p:cNvPr id="6" name="Rectangle 5" descr="Encadré d’arrière-plan - Instructions">
              <a:extLst>
                <a:ext uri="{FF2B5EF4-FFF2-40B4-BE49-F238E27FC236}">
                  <a16:creationId xmlns:a16="http://schemas.microsoft.com/office/drawing/2014/main" id="{20779E53-6FBF-49D4-B71F-9C4591CB06D5}"/>
                </a:ext>
              </a:extLst>
            </p:cNvPr>
            <p:cNvSpPr/>
            <p:nvPr/>
          </p:nvSpPr>
          <p:spPr>
            <a:xfrm>
              <a:off x="3489598" y="70559"/>
              <a:ext cx="4708996" cy="417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3" name="Ovale 42" title="Graphismes d’arrière-plan circulaires">
              <a:extLst>
                <a:ext uri="{FF2B5EF4-FFF2-40B4-BE49-F238E27FC236}">
                  <a16:creationId xmlns:a16="http://schemas.microsoft.com/office/drawing/2014/main" id="{C4AAE0A8-79D5-440B-B812-5976D3EDBD0C}"/>
                </a:ext>
              </a:extLst>
            </p:cNvPr>
            <p:cNvSpPr/>
            <p:nvPr/>
          </p:nvSpPr>
          <p:spPr>
            <a:xfrm>
              <a:off x="3630478" y="200418"/>
              <a:ext cx="426811" cy="4268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fr-FR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grpSp>
          <p:nvGrpSpPr>
            <p:cNvPr id="46" name="Groupe 45" title="Ajoutez vos images">
              <a:extLst>
                <a:ext uri="{FF2B5EF4-FFF2-40B4-BE49-F238E27FC236}">
                  <a16:creationId xmlns:a16="http://schemas.microsoft.com/office/drawing/2014/main" id="{D61E15D2-0BAF-4A2C-9698-DD4F6BAB920D}"/>
                </a:ext>
              </a:extLst>
            </p:cNvPr>
            <p:cNvGrpSpPr/>
            <p:nvPr/>
          </p:nvGrpSpPr>
          <p:grpSpPr>
            <a:xfrm>
              <a:off x="3628308" y="530352"/>
              <a:ext cx="4341658" cy="3585644"/>
              <a:chOff x="424893" y="379770"/>
              <a:chExt cx="4341658" cy="3585644"/>
            </a:xfrm>
          </p:grpSpPr>
          <p:sp>
            <p:nvSpPr>
              <p:cNvPr id="15" name="Zone de texte 14">
                <a:extLst>
                  <a:ext uri="{FF2B5EF4-FFF2-40B4-BE49-F238E27FC236}">
                    <a16:creationId xmlns:a16="http://schemas.microsoft.com/office/drawing/2014/main" id="{5083EB4B-86A0-45E7-8493-F0169A4CCC87}"/>
                  </a:ext>
                </a:extLst>
              </p:cNvPr>
              <p:cNvSpPr txBox="1"/>
              <p:nvPr/>
            </p:nvSpPr>
            <p:spPr>
              <a:xfrm>
                <a:off x="499040" y="379770"/>
                <a:ext cx="41366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fr-FR" sz="2000" b="1"/>
                  <a:t>Ajoutez vos images</a:t>
                </a:r>
              </a:p>
            </p:txBody>
          </p:sp>
          <p:pic>
            <p:nvPicPr>
              <p:cNvPr id="12" name="Image 11" title="Graphismes - Instructions d’utilisation du modèle">
                <a:extLst>
                  <a:ext uri="{FF2B5EF4-FFF2-40B4-BE49-F238E27FC236}">
                    <a16:creationId xmlns:a16="http://schemas.microsoft.com/office/drawing/2014/main" id="{B945A26A-43DB-4AED-BA9E-E81359BA2E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64686" y="910689"/>
                <a:ext cx="1985426" cy="2008300"/>
              </a:xfrm>
              <a:prstGeom prst="rect">
                <a:avLst/>
              </a:prstGeom>
            </p:spPr>
          </p:pic>
          <p:sp>
            <p:nvSpPr>
              <p:cNvPr id="20" name="Graphisme 18" title="Flèche - Instructions d’utilisation du modèle">
                <a:extLst>
                  <a:ext uri="{FF2B5EF4-FFF2-40B4-BE49-F238E27FC236}">
                    <a16:creationId xmlns:a16="http://schemas.microsoft.com/office/drawing/2014/main" id="{3CDE6CC0-E86B-4B0C-B994-AD3ECE46636B}"/>
                  </a:ext>
                </a:extLst>
              </p:cNvPr>
              <p:cNvSpPr/>
              <p:nvPr/>
            </p:nvSpPr>
            <p:spPr>
              <a:xfrm rot="4500000" flipH="1">
                <a:off x="1365275" y="2606461"/>
                <a:ext cx="367586" cy="457870"/>
              </a:xfrm>
              <a:custGeom>
                <a:avLst/>
                <a:gdLst>
                  <a:gd name="connsiteX0" fmla="*/ 27380 w 542925"/>
                  <a:gd name="connsiteY0" fmla="*/ 669232 h 676275"/>
                  <a:gd name="connsiteX1" fmla="*/ 138823 w 542925"/>
                  <a:gd name="connsiteY1" fmla="*/ 376814 h 676275"/>
                  <a:gd name="connsiteX2" fmla="*/ 352183 w 542925"/>
                  <a:gd name="connsiteY2" fmla="*/ 147262 h 676275"/>
                  <a:gd name="connsiteX3" fmla="*/ 485533 w 542925"/>
                  <a:gd name="connsiteY3" fmla="*/ 68204 h 676275"/>
                  <a:gd name="connsiteX4" fmla="*/ 469340 w 542925"/>
                  <a:gd name="connsiteY4" fmla="*/ 96779 h 676275"/>
                  <a:gd name="connsiteX5" fmla="*/ 416953 w 542925"/>
                  <a:gd name="connsiteY5" fmla="*/ 192029 h 676275"/>
                  <a:gd name="connsiteX6" fmla="*/ 433145 w 542925"/>
                  <a:gd name="connsiteY6" fmla="*/ 216794 h 676275"/>
                  <a:gd name="connsiteX7" fmla="*/ 484580 w 542925"/>
                  <a:gd name="connsiteY7" fmla="*/ 124402 h 676275"/>
                  <a:gd name="connsiteX8" fmla="*/ 509345 w 542925"/>
                  <a:gd name="connsiteY8" fmla="*/ 78682 h 676275"/>
                  <a:gd name="connsiteX9" fmla="*/ 536015 w 542925"/>
                  <a:gd name="connsiteY9" fmla="*/ 37724 h 676275"/>
                  <a:gd name="connsiteX10" fmla="*/ 524585 w 542925"/>
                  <a:gd name="connsiteY10" fmla="*/ 7244 h 676275"/>
                  <a:gd name="connsiteX11" fmla="*/ 297890 w 542925"/>
                  <a:gd name="connsiteY11" fmla="*/ 39629 h 676275"/>
                  <a:gd name="connsiteX12" fmla="*/ 307415 w 542925"/>
                  <a:gd name="connsiteY12" fmla="*/ 71062 h 676275"/>
                  <a:gd name="connsiteX13" fmla="*/ 436003 w 542925"/>
                  <a:gd name="connsiteY13" fmla="*/ 54869 h 676275"/>
                  <a:gd name="connsiteX14" fmla="*/ 233120 w 542925"/>
                  <a:gd name="connsiteY14" fmla="*/ 208222 h 676275"/>
                  <a:gd name="connsiteX15" fmla="*/ 57860 w 542925"/>
                  <a:gd name="connsiteY15" fmla="*/ 473969 h 676275"/>
                  <a:gd name="connsiteX16" fmla="*/ 7378 w 542925"/>
                  <a:gd name="connsiteY16" fmla="*/ 648277 h 676275"/>
                  <a:gd name="connsiteX17" fmla="*/ 14045 w 542925"/>
                  <a:gd name="connsiteY17" fmla="*/ 670184 h 676275"/>
                  <a:gd name="connsiteX18" fmla="*/ 27380 w 542925"/>
                  <a:gd name="connsiteY18" fmla="*/ 669232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925" h="676275">
                    <a:moveTo>
                      <a:pt x="27380" y="669232"/>
                    </a:moveTo>
                    <a:cubicBezTo>
                      <a:pt x="44525" y="565409"/>
                      <a:pt x="83578" y="465397"/>
                      <a:pt x="138823" y="376814"/>
                    </a:cubicBezTo>
                    <a:cubicBezTo>
                      <a:pt x="195020" y="288232"/>
                      <a:pt x="267410" y="209174"/>
                      <a:pt x="352183" y="147262"/>
                    </a:cubicBezTo>
                    <a:cubicBezTo>
                      <a:pt x="394093" y="116782"/>
                      <a:pt x="438860" y="90112"/>
                      <a:pt x="485533" y="68204"/>
                    </a:cubicBezTo>
                    <a:cubicBezTo>
                      <a:pt x="479818" y="77729"/>
                      <a:pt x="475055" y="87254"/>
                      <a:pt x="469340" y="96779"/>
                    </a:cubicBezTo>
                    <a:cubicBezTo>
                      <a:pt x="452195" y="128212"/>
                      <a:pt x="434098" y="160597"/>
                      <a:pt x="416953" y="192029"/>
                    </a:cubicBezTo>
                    <a:cubicBezTo>
                      <a:pt x="412190" y="201554"/>
                      <a:pt x="425525" y="230129"/>
                      <a:pt x="433145" y="216794"/>
                    </a:cubicBezTo>
                    <a:cubicBezTo>
                      <a:pt x="450290" y="186314"/>
                      <a:pt x="467435" y="154882"/>
                      <a:pt x="484580" y="124402"/>
                    </a:cubicBezTo>
                    <a:cubicBezTo>
                      <a:pt x="493153" y="109162"/>
                      <a:pt x="501725" y="93922"/>
                      <a:pt x="509345" y="78682"/>
                    </a:cubicBezTo>
                    <a:cubicBezTo>
                      <a:pt x="516965" y="64394"/>
                      <a:pt x="523633" y="48202"/>
                      <a:pt x="536015" y="37724"/>
                    </a:cubicBezTo>
                    <a:cubicBezTo>
                      <a:pt x="543635" y="31057"/>
                      <a:pt x="535063" y="5339"/>
                      <a:pt x="524585" y="7244"/>
                    </a:cubicBezTo>
                    <a:cubicBezTo>
                      <a:pt x="449338" y="21532"/>
                      <a:pt x="374090" y="32009"/>
                      <a:pt x="297890" y="39629"/>
                    </a:cubicBezTo>
                    <a:cubicBezTo>
                      <a:pt x="287413" y="40582"/>
                      <a:pt x="295033" y="72967"/>
                      <a:pt x="307415" y="71062"/>
                    </a:cubicBezTo>
                    <a:cubicBezTo>
                      <a:pt x="350278" y="66299"/>
                      <a:pt x="393140" y="61537"/>
                      <a:pt x="436003" y="54869"/>
                    </a:cubicBezTo>
                    <a:cubicBezTo>
                      <a:pt x="360755" y="94874"/>
                      <a:pt x="292175" y="147262"/>
                      <a:pt x="233120" y="208222"/>
                    </a:cubicBezTo>
                    <a:cubicBezTo>
                      <a:pt x="158825" y="284422"/>
                      <a:pt x="98818" y="375862"/>
                      <a:pt x="57860" y="473969"/>
                    </a:cubicBezTo>
                    <a:cubicBezTo>
                      <a:pt x="35000" y="530167"/>
                      <a:pt x="17855" y="588269"/>
                      <a:pt x="7378" y="648277"/>
                    </a:cubicBezTo>
                    <a:cubicBezTo>
                      <a:pt x="6425" y="655897"/>
                      <a:pt x="8330" y="665422"/>
                      <a:pt x="14045" y="670184"/>
                    </a:cubicBezTo>
                    <a:cubicBezTo>
                      <a:pt x="20713" y="676852"/>
                      <a:pt x="25475" y="675899"/>
                      <a:pt x="27380" y="6692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rtl="0"/>
                <a:endParaRPr lang="fr-FR"/>
              </a:p>
            </p:txBody>
          </p:sp>
          <p:sp>
            <p:nvSpPr>
              <p:cNvPr id="16" name="Zone de texte 15">
                <a:extLst>
                  <a:ext uri="{FF2B5EF4-FFF2-40B4-BE49-F238E27FC236}">
                    <a16:creationId xmlns:a16="http://schemas.microsoft.com/office/drawing/2014/main" id="{1AA52088-CC08-4B31-88C3-7589922DEBB6}"/>
                  </a:ext>
                </a:extLst>
              </p:cNvPr>
              <p:cNvSpPr txBox="1"/>
              <p:nvPr/>
            </p:nvSpPr>
            <p:spPr>
              <a:xfrm>
                <a:off x="424893" y="3134417"/>
                <a:ext cx="21384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fr-FR" sz="1600" b="1"/>
                  <a:t>Supprimez</a:t>
                </a:r>
                <a:r>
                  <a:rPr lang="fr-FR" sz="1600"/>
                  <a:t> l’image ou l’icône d’espace réservé,</a:t>
                </a:r>
              </a:p>
            </p:txBody>
          </p:sp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56A7864C-1101-45CF-B3E0-1BB84A195D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0660" y="963918"/>
                <a:ext cx="1905000" cy="1922971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1" name="Graphisme 18" title="Flèche - Instructions d’utilisation du modèle">
                <a:extLst>
                  <a:ext uri="{FF2B5EF4-FFF2-40B4-BE49-F238E27FC236}">
                    <a16:creationId xmlns:a16="http://schemas.microsoft.com/office/drawing/2014/main" id="{051A3989-527C-4619-9BF7-E99892F1986E}"/>
                  </a:ext>
                </a:extLst>
              </p:cNvPr>
              <p:cNvSpPr/>
              <p:nvPr/>
            </p:nvSpPr>
            <p:spPr>
              <a:xfrm rot="17820117">
                <a:off x="3452257" y="2502894"/>
                <a:ext cx="421360" cy="524851"/>
              </a:xfrm>
              <a:custGeom>
                <a:avLst/>
                <a:gdLst>
                  <a:gd name="connsiteX0" fmla="*/ 27380 w 542925"/>
                  <a:gd name="connsiteY0" fmla="*/ 669232 h 676275"/>
                  <a:gd name="connsiteX1" fmla="*/ 138823 w 542925"/>
                  <a:gd name="connsiteY1" fmla="*/ 376814 h 676275"/>
                  <a:gd name="connsiteX2" fmla="*/ 352183 w 542925"/>
                  <a:gd name="connsiteY2" fmla="*/ 147262 h 676275"/>
                  <a:gd name="connsiteX3" fmla="*/ 485533 w 542925"/>
                  <a:gd name="connsiteY3" fmla="*/ 68204 h 676275"/>
                  <a:gd name="connsiteX4" fmla="*/ 469340 w 542925"/>
                  <a:gd name="connsiteY4" fmla="*/ 96779 h 676275"/>
                  <a:gd name="connsiteX5" fmla="*/ 416953 w 542925"/>
                  <a:gd name="connsiteY5" fmla="*/ 192029 h 676275"/>
                  <a:gd name="connsiteX6" fmla="*/ 433145 w 542925"/>
                  <a:gd name="connsiteY6" fmla="*/ 216794 h 676275"/>
                  <a:gd name="connsiteX7" fmla="*/ 484580 w 542925"/>
                  <a:gd name="connsiteY7" fmla="*/ 124402 h 676275"/>
                  <a:gd name="connsiteX8" fmla="*/ 509345 w 542925"/>
                  <a:gd name="connsiteY8" fmla="*/ 78682 h 676275"/>
                  <a:gd name="connsiteX9" fmla="*/ 536015 w 542925"/>
                  <a:gd name="connsiteY9" fmla="*/ 37724 h 676275"/>
                  <a:gd name="connsiteX10" fmla="*/ 524585 w 542925"/>
                  <a:gd name="connsiteY10" fmla="*/ 7244 h 676275"/>
                  <a:gd name="connsiteX11" fmla="*/ 297890 w 542925"/>
                  <a:gd name="connsiteY11" fmla="*/ 39629 h 676275"/>
                  <a:gd name="connsiteX12" fmla="*/ 307415 w 542925"/>
                  <a:gd name="connsiteY12" fmla="*/ 71062 h 676275"/>
                  <a:gd name="connsiteX13" fmla="*/ 436003 w 542925"/>
                  <a:gd name="connsiteY13" fmla="*/ 54869 h 676275"/>
                  <a:gd name="connsiteX14" fmla="*/ 233120 w 542925"/>
                  <a:gd name="connsiteY14" fmla="*/ 208222 h 676275"/>
                  <a:gd name="connsiteX15" fmla="*/ 57860 w 542925"/>
                  <a:gd name="connsiteY15" fmla="*/ 473969 h 676275"/>
                  <a:gd name="connsiteX16" fmla="*/ 7378 w 542925"/>
                  <a:gd name="connsiteY16" fmla="*/ 648277 h 676275"/>
                  <a:gd name="connsiteX17" fmla="*/ 14045 w 542925"/>
                  <a:gd name="connsiteY17" fmla="*/ 670184 h 676275"/>
                  <a:gd name="connsiteX18" fmla="*/ 27380 w 542925"/>
                  <a:gd name="connsiteY18" fmla="*/ 669232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925" h="676275">
                    <a:moveTo>
                      <a:pt x="27380" y="669232"/>
                    </a:moveTo>
                    <a:cubicBezTo>
                      <a:pt x="44525" y="565409"/>
                      <a:pt x="83578" y="465397"/>
                      <a:pt x="138823" y="376814"/>
                    </a:cubicBezTo>
                    <a:cubicBezTo>
                      <a:pt x="195020" y="288232"/>
                      <a:pt x="267410" y="209174"/>
                      <a:pt x="352183" y="147262"/>
                    </a:cubicBezTo>
                    <a:cubicBezTo>
                      <a:pt x="394093" y="116782"/>
                      <a:pt x="438860" y="90112"/>
                      <a:pt x="485533" y="68204"/>
                    </a:cubicBezTo>
                    <a:cubicBezTo>
                      <a:pt x="479818" y="77729"/>
                      <a:pt x="475055" y="87254"/>
                      <a:pt x="469340" y="96779"/>
                    </a:cubicBezTo>
                    <a:cubicBezTo>
                      <a:pt x="452195" y="128212"/>
                      <a:pt x="434098" y="160597"/>
                      <a:pt x="416953" y="192029"/>
                    </a:cubicBezTo>
                    <a:cubicBezTo>
                      <a:pt x="412190" y="201554"/>
                      <a:pt x="425525" y="230129"/>
                      <a:pt x="433145" y="216794"/>
                    </a:cubicBezTo>
                    <a:cubicBezTo>
                      <a:pt x="450290" y="186314"/>
                      <a:pt x="467435" y="154882"/>
                      <a:pt x="484580" y="124402"/>
                    </a:cubicBezTo>
                    <a:cubicBezTo>
                      <a:pt x="493153" y="109162"/>
                      <a:pt x="501725" y="93922"/>
                      <a:pt x="509345" y="78682"/>
                    </a:cubicBezTo>
                    <a:cubicBezTo>
                      <a:pt x="516965" y="64394"/>
                      <a:pt x="523633" y="48202"/>
                      <a:pt x="536015" y="37724"/>
                    </a:cubicBezTo>
                    <a:cubicBezTo>
                      <a:pt x="543635" y="31057"/>
                      <a:pt x="535063" y="5339"/>
                      <a:pt x="524585" y="7244"/>
                    </a:cubicBezTo>
                    <a:cubicBezTo>
                      <a:pt x="449338" y="21532"/>
                      <a:pt x="374090" y="32009"/>
                      <a:pt x="297890" y="39629"/>
                    </a:cubicBezTo>
                    <a:cubicBezTo>
                      <a:pt x="287413" y="40582"/>
                      <a:pt x="295033" y="72967"/>
                      <a:pt x="307415" y="71062"/>
                    </a:cubicBezTo>
                    <a:cubicBezTo>
                      <a:pt x="350278" y="66299"/>
                      <a:pt x="393140" y="61537"/>
                      <a:pt x="436003" y="54869"/>
                    </a:cubicBezTo>
                    <a:cubicBezTo>
                      <a:pt x="360755" y="94874"/>
                      <a:pt x="292175" y="147262"/>
                      <a:pt x="233120" y="208222"/>
                    </a:cubicBezTo>
                    <a:cubicBezTo>
                      <a:pt x="158825" y="284422"/>
                      <a:pt x="98818" y="375862"/>
                      <a:pt x="57860" y="473969"/>
                    </a:cubicBezTo>
                    <a:cubicBezTo>
                      <a:pt x="35000" y="530167"/>
                      <a:pt x="17855" y="588269"/>
                      <a:pt x="7378" y="648277"/>
                    </a:cubicBezTo>
                    <a:cubicBezTo>
                      <a:pt x="6425" y="655897"/>
                      <a:pt x="8330" y="665422"/>
                      <a:pt x="14045" y="670184"/>
                    </a:cubicBezTo>
                    <a:cubicBezTo>
                      <a:pt x="20713" y="676852"/>
                      <a:pt x="25475" y="675899"/>
                      <a:pt x="27380" y="6692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rtl="0"/>
                <a:endParaRPr lang="fr-FR"/>
              </a:p>
            </p:txBody>
          </p:sp>
          <p:sp>
            <p:nvSpPr>
              <p:cNvPr id="17" name="Zone de texte 16">
                <a:extLst>
                  <a:ext uri="{FF2B5EF4-FFF2-40B4-BE49-F238E27FC236}">
                    <a16:creationId xmlns:a16="http://schemas.microsoft.com/office/drawing/2014/main" id="{0F108E97-1B0C-4A75-91C1-1B9A03212BD0}"/>
                  </a:ext>
                </a:extLst>
              </p:cNvPr>
              <p:cNvSpPr txBox="1"/>
              <p:nvPr/>
            </p:nvSpPr>
            <p:spPr>
              <a:xfrm>
                <a:off x="2628134" y="3134416"/>
                <a:ext cx="21384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fr-FR" sz="1600"/>
                  <a:t>puis sélectionnez </a:t>
                </a:r>
                <a:r>
                  <a:rPr lang="fr-FR" sz="1600" b="1" i="1"/>
                  <a:t>ou</a:t>
                </a:r>
                <a:r>
                  <a:rPr lang="fr-FR" sz="1600"/>
                  <a:t> glissez-déplacez votre photo</a:t>
                </a:r>
              </a:p>
            </p:txBody>
          </p:sp>
        </p:grpSp>
      </p:grpSp>
      <p:grpSp>
        <p:nvGrpSpPr>
          <p:cNvPr id="3" name="Groupe 2" descr="Groupe Comment choisir vos couleurs">
            <a:extLst>
              <a:ext uri="{FF2B5EF4-FFF2-40B4-BE49-F238E27FC236}">
                <a16:creationId xmlns:a16="http://schemas.microsoft.com/office/drawing/2014/main" id="{8E46338D-BE6F-B947-A1D4-563DEC313F81}"/>
              </a:ext>
            </a:extLst>
          </p:cNvPr>
          <p:cNvGrpSpPr/>
          <p:nvPr/>
        </p:nvGrpSpPr>
        <p:grpSpPr>
          <a:xfrm>
            <a:off x="2032575" y="4310352"/>
            <a:ext cx="8126850" cy="2434788"/>
            <a:chOff x="3489598" y="4310352"/>
            <a:chExt cx="8126850" cy="2434788"/>
          </a:xfrm>
        </p:grpSpPr>
        <p:sp>
          <p:nvSpPr>
            <p:cNvPr id="36" name="Rectangle 35" descr="Encadré d’arrière-plan - Instructions">
              <a:extLst>
                <a:ext uri="{FF2B5EF4-FFF2-40B4-BE49-F238E27FC236}">
                  <a16:creationId xmlns:a16="http://schemas.microsoft.com/office/drawing/2014/main" id="{076CBD10-D15D-4FC1-8D9B-B4BEB3C1E3E5}"/>
                </a:ext>
              </a:extLst>
            </p:cNvPr>
            <p:cNvSpPr/>
            <p:nvPr/>
          </p:nvSpPr>
          <p:spPr>
            <a:xfrm>
              <a:off x="3489598" y="4310352"/>
              <a:ext cx="8126850" cy="243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4" name="Ovale 43" title="Graphismes d’arrière-plan circulaires">
              <a:extLst>
                <a:ext uri="{FF2B5EF4-FFF2-40B4-BE49-F238E27FC236}">
                  <a16:creationId xmlns:a16="http://schemas.microsoft.com/office/drawing/2014/main" id="{AD5E115B-A01C-4789-8FA0-CA1A95794CDC}"/>
                </a:ext>
              </a:extLst>
            </p:cNvPr>
            <p:cNvSpPr/>
            <p:nvPr/>
          </p:nvSpPr>
          <p:spPr>
            <a:xfrm>
              <a:off x="11051058" y="4438465"/>
              <a:ext cx="426811" cy="4268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fr-FR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Zone de texte 22">
              <a:extLst>
                <a:ext uri="{FF2B5EF4-FFF2-40B4-BE49-F238E27FC236}">
                  <a16:creationId xmlns:a16="http://schemas.microsoft.com/office/drawing/2014/main" id="{92C20CDD-0E88-460E-B553-CC0BFE2D7E81}"/>
                </a:ext>
              </a:extLst>
            </p:cNvPr>
            <p:cNvSpPr txBox="1"/>
            <p:nvPr/>
          </p:nvSpPr>
          <p:spPr>
            <a:xfrm>
              <a:off x="7437198" y="4729697"/>
              <a:ext cx="3118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fr-FR" sz="2000" b="1"/>
                <a:t>Choisissez vos couleurs</a:t>
              </a:r>
            </a:p>
          </p:txBody>
        </p:sp>
        <p:sp>
          <p:nvSpPr>
            <p:cNvPr id="22" name="Zone de texte 21">
              <a:extLst>
                <a:ext uri="{FF2B5EF4-FFF2-40B4-BE49-F238E27FC236}">
                  <a16:creationId xmlns:a16="http://schemas.microsoft.com/office/drawing/2014/main" id="{0EDD0AB6-01C4-4545-BA3F-9047F2A0799E}"/>
                </a:ext>
              </a:extLst>
            </p:cNvPr>
            <p:cNvSpPr txBox="1"/>
            <p:nvPr/>
          </p:nvSpPr>
          <p:spPr>
            <a:xfrm>
              <a:off x="7437199" y="5178436"/>
              <a:ext cx="36138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fr-FR" sz="1600" dirty="0"/>
                <a:t>Modifiez la couleur de votre </a:t>
              </a:r>
              <a:br>
                <a:rPr lang="fr-FR" sz="1600" dirty="0"/>
              </a:br>
              <a:r>
                <a:rPr lang="fr-FR" sz="1600" dirty="0"/>
                <a:t>thème en </a:t>
              </a:r>
              <a:r>
                <a:rPr lang="fr-FR" sz="1600" dirty="0">
                  <a:sym typeface="Wingdings" panose="05000000000000000000" pitchFamily="2" charset="2"/>
                </a:rPr>
                <a:t>mode</a:t>
              </a:r>
              <a:r>
                <a:rPr lang="fr-FR" sz="1200" dirty="0">
                  <a:sym typeface="Wingdings" panose="05000000000000000000" pitchFamily="2" charset="2"/>
                </a:rPr>
                <a:t> </a:t>
              </a:r>
              <a:r>
                <a:rPr lang="fr-FR" sz="1600" b="1" dirty="0"/>
                <a:t>Masque des diapositives</a:t>
              </a:r>
              <a:br>
                <a:rPr lang="fr-FR" sz="1600" dirty="0"/>
              </a:br>
              <a:br>
                <a:rPr lang="fr-FR" dirty="0"/>
              </a:br>
              <a:r>
                <a:rPr lang="fr-FR" dirty="0"/>
                <a:t>    </a:t>
              </a:r>
              <a:r>
                <a:rPr lang="fr-FR" sz="1200" dirty="0"/>
                <a:t>Affichage </a:t>
              </a:r>
              <a:r>
                <a:rPr lang="fr-FR" sz="1200" dirty="0">
                  <a:sym typeface="Wingdings" panose="05000000000000000000" pitchFamily="2" charset="2"/>
                </a:rPr>
                <a:t></a:t>
              </a:r>
              <a:r>
                <a:rPr lang="fr-FR" sz="1200" dirty="0"/>
                <a:t> Masque des diapositives </a:t>
              </a:r>
              <a:r>
                <a:rPr lang="fr-FR" sz="1200" dirty="0">
                  <a:sym typeface="Wingdings" panose="05000000000000000000" pitchFamily="2" charset="2"/>
                </a:rPr>
                <a:t> Couleurs (</a:t>
              </a:r>
              <a:r>
                <a:rPr lang="fr-FR" sz="1200" i="1" dirty="0">
                  <a:sym typeface="Wingdings" panose="05000000000000000000" pitchFamily="2" charset="2"/>
                </a:rPr>
                <a:t>flèche déroulante</a:t>
              </a:r>
              <a:r>
                <a:rPr lang="fr-FR" sz="1200" dirty="0">
                  <a:sym typeface="Wingdings" panose="05000000000000000000" pitchFamily="2" charset="2"/>
                </a:rPr>
                <a:t>)</a:t>
              </a:r>
              <a:endParaRPr lang="fr-FR" dirty="0"/>
            </a:p>
          </p:txBody>
        </p: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15E4CC77-F166-480D-B4C3-5D8B48679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7155" y="4962323"/>
              <a:ext cx="2734442" cy="1186824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32" name="Graphisme 18" title="Flèche - Instructions d’utilisation du modèle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5216308" y="4729662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fr-FR"/>
          </a:p>
        </p:txBody>
      </p:sp>
      <p:pic>
        <p:nvPicPr>
          <p:cNvPr id="35" name="Graphisme 34" title="Icône de clic">
            <a:extLst>
              <a:ext uri="{FF2B5EF4-FFF2-40B4-BE49-F238E27FC236}">
                <a16:creationId xmlns:a16="http://schemas.microsoft.com/office/drawing/2014/main" id="{FE77A636-0A2F-43A6-A666-027B31BBE48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8629" y="6049634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Zone de texte 38">
            <a:extLst>
              <a:ext uri="{FF2B5EF4-FFF2-40B4-BE49-F238E27FC236}">
                <a16:creationId xmlns:a16="http://schemas.microsoft.com/office/drawing/2014/main" id="{EE816D14-AD3C-4935-8CBF-20A2233CD8EE}"/>
              </a:ext>
            </a:extLst>
          </p:cNvPr>
          <p:cNvSpPr txBox="1"/>
          <p:nvPr/>
        </p:nvSpPr>
        <p:spPr>
          <a:xfrm>
            <a:off x="9181559" y="861452"/>
            <a:ext cx="180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Supprimez cette diapositive lorsque vous maîtrisez l’utilisation des modèles de masque de diapositive</a:t>
            </a:r>
          </a:p>
        </p:txBody>
      </p:sp>
      <p:grpSp>
        <p:nvGrpSpPr>
          <p:cNvPr id="54" name="Groupe 53" title="Graphisme de Corbeille">
            <a:extLst>
              <a:ext uri="{FF2B5EF4-FFF2-40B4-BE49-F238E27FC236}">
                <a16:creationId xmlns:a16="http://schemas.microsoft.com/office/drawing/2014/main" id="{EDB4B58C-F60B-48DA-BCAD-2112E9BE7B4D}"/>
              </a:ext>
            </a:extLst>
          </p:cNvPr>
          <p:cNvGrpSpPr/>
          <p:nvPr/>
        </p:nvGrpSpPr>
        <p:grpSpPr>
          <a:xfrm>
            <a:off x="10990548" y="876479"/>
            <a:ext cx="687382" cy="687382"/>
            <a:chOff x="11174860" y="467747"/>
            <a:chExt cx="687382" cy="687382"/>
          </a:xfrm>
        </p:grpSpPr>
        <p:sp>
          <p:nvSpPr>
            <p:cNvPr id="53" name="Ovale 52" title="Graphismes d’arrière-plan circulaires">
              <a:extLst>
                <a:ext uri="{FF2B5EF4-FFF2-40B4-BE49-F238E27FC236}">
                  <a16:creationId xmlns:a16="http://schemas.microsoft.com/office/drawing/2014/main" id="{FAD8A723-1B46-4241-82C6-307FB9AFAA72}"/>
                </a:ext>
              </a:extLst>
            </p:cNvPr>
            <p:cNvSpPr/>
            <p:nvPr/>
          </p:nvSpPr>
          <p:spPr>
            <a:xfrm>
              <a:off x="11174860" y="467747"/>
              <a:ext cx="687382" cy="6873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9" name="Graphisme 47" title="Icône de Corbeille">
              <a:extLst>
                <a:ext uri="{FF2B5EF4-FFF2-40B4-BE49-F238E27FC236}">
                  <a16:creationId xmlns:a16="http://schemas.microsoft.com/office/drawing/2014/main" id="{8DA3E33B-4A06-4660-8AE8-549D26985401}"/>
                </a:ext>
              </a:extLst>
            </p:cNvPr>
            <p:cNvSpPr/>
            <p:nvPr/>
          </p:nvSpPr>
          <p:spPr>
            <a:xfrm>
              <a:off x="11388555" y="650855"/>
              <a:ext cx="259992" cy="321166"/>
            </a:xfrm>
            <a:custGeom>
              <a:avLst/>
              <a:gdLst>
                <a:gd name="connsiteX0" fmla="*/ 407881 w 418718"/>
                <a:gd name="connsiteY0" fmla="*/ 116995 h 517240"/>
                <a:gd name="connsiteX1" fmla="*/ 406403 w 418718"/>
                <a:gd name="connsiteY1" fmla="*/ 129803 h 517240"/>
                <a:gd name="connsiteX2" fmla="*/ 19951 w 418718"/>
                <a:gd name="connsiteY2" fmla="*/ 129803 h 517240"/>
                <a:gd name="connsiteX3" fmla="*/ 18473 w 418718"/>
                <a:gd name="connsiteY3" fmla="*/ 116995 h 517240"/>
                <a:gd name="connsiteX4" fmla="*/ 78818 w 418718"/>
                <a:gd name="connsiteY4" fmla="*/ 57635 h 517240"/>
                <a:gd name="connsiteX5" fmla="*/ 136453 w 418718"/>
                <a:gd name="connsiteY5" fmla="*/ 57635 h 517240"/>
                <a:gd name="connsiteX6" fmla="*/ 175122 w 418718"/>
                <a:gd name="connsiteY6" fmla="*/ 18474 h 517240"/>
                <a:gd name="connsiteX7" fmla="*/ 175369 w 418718"/>
                <a:gd name="connsiteY7" fmla="*/ 18473 h 517240"/>
                <a:gd name="connsiteX8" fmla="*/ 251231 w 418718"/>
                <a:gd name="connsiteY8" fmla="*/ 18473 h 517240"/>
                <a:gd name="connsiteX9" fmla="*/ 289408 w 418718"/>
                <a:gd name="connsiteY9" fmla="*/ 57389 h 517240"/>
                <a:gd name="connsiteX10" fmla="*/ 289408 w 418718"/>
                <a:gd name="connsiteY10" fmla="*/ 57389 h 517240"/>
                <a:gd name="connsiteX11" fmla="*/ 347044 w 418718"/>
                <a:gd name="connsiteY11" fmla="*/ 57389 h 517240"/>
                <a:gd name="connsiteX12" fmla="*/ 407881 w 418718"/>
                <a:gd name="connsiteY12" fmla="*/ 116995 h 517240"/>
                <a:gd name="connsiteX13" fmla="*/ 36453 w 418718"/>
                <a:gd name="connsiteY13" fmla="*/ 157389 h 517240"/>
                <a:gd name="connsiteX14" fmla="*/ 389901 w 418718"/>
                <a:gd name="connsiteY14" fmla="*/ 157389 h 517240"/>
                <a:gd name="connsiteX15" fmla="*/ 389901 w 418718"/>
                <a:gd name="connsiteY15" fmla="*/ 456896 h 517240"/>
                <a:gd name="connsiteX16" fmla="*/ 349507 w 418718"/>
                <a:gd name="connsiteY16" fmla="*/ 509359 h 517240"/>
                <a:gd name="connsiteX17" fmla="*/ 336453 w 418718"/>
                <a:gd name="connsiteY17" fmla="*/ 511083 h 517240"/>
                <a:gd name="connsiteX18" fmla="*/ 87931 w 418718"/>
                <a:gd name="connsiteY18" fmla="*/ 511083 h 517240"/>
                <a:gd name="connsiteX19" fmla="*/ 36452 w 418718"/>
                <a:gd name="connsiteY19" fmla="*/ 457172 h 517240"/>
                <a:gd name="connsiteX20" fmla="*/ 36453 w 418718"/>
                <a:gd name="connsiteY20" fmla="*/ 457142 h 517240"/>
                <a:gd name="connsiteX21" fmla="*/ 36453 w 418718"/>
                <a:gd name="connsiteY21" fmla="*/ 157635 h 517240"/>
                <a:gd name="connsiteX22" fmla="*/ 282758 w 418718"/>
                <a:gd name="connsiteY22" fmla="*/ 440640 h 517240"/>
                <a:gd name="connsiteX23" fmla="*/ 300492 w 418718"/>
                <a:gd name="connsiteY23" fmla="*/ 458374 h 517240"/>
                <a:gd name="connsiteX24" fmla="*/ 301724 w 418718"/>
                <a:gd name="connsiteY24" fmla="*/ 458374 h 517240"/>
                <a:gd name="connsiteX25" fmla="*/ 318719 w 418718"/>
                <a:gd name="connsiteY25" fmla="*/ 439654 h 517240"/>
                <a:gd name="connsiteX26" fmla="*/ 318719 w 418718"/>
                <a:gd name="connsiteY26" fmla="*/ 229556 h 517240"/>
                <a:gd name="connsiteX27" fmla="*/ 318719 w 418718"/>
                <a:gd name="connsiteY27" fmla="*/ 222906 h 517240"/>
                <a:gd name="connsiteX28" fmla="*/ 296379 w 418718"/>
                <a:gd name="connsiteY28" fmla="*/ 210762 h 517240"/>
                <a:gd name="connsiteX29" fmla="*/ 283497 w 418718"/>
                <a:gd name="connsiteY29" fmla="*/ 227832 h 517240"/>
                <a:gd name="connsiteX30" fmla="*/ 283497 w 418718"/>
                <a:gd name="connsiteY30" fmla="*/ 440640 h 517240"/>
                <a:gd name="connsiteX31" fmla="*/ 194088 w 418718"/>
                <a:gd name="connsiteY31" fmla="*/ 440640 h 517240"/>
                <a:gd name="connsiteX32" fmla="*/ 211822 w 418718"/>
                <a:gd name="connsiteY32" fmla="*/ 458374 h 517240"/>
                <a:gd name="connsiteX33" fmla="*/ 215517 w 418718"/>
                <a:gd name="connsiteY33" fmla="*/ 458374 h 517240"/>
                <a:gd name="connsiteX34" fmla="*/ 232019 w 418718"/>
                <a:gd name="connsiteY34" fmla="*/ 439654 h 517240"/>
                <a:gd name="connsiteX35" fmla="*/ 232019 w 418718"/>
                <a:gd name="connsiteY35" fmla="*/ 229310 h 517240"/>
                <a:gd name="connsiteX36" fmla="*/ 232019 w 418718"/>
                <a:gd name="connsiteY36" fmla="*/ 222906 h 517240"/>
                <a:gd name="connsiteX37" fmla="*/ 214532 w 418718"/>
                <a:gd name="connsiteY37" fmla="*/ 209852 h 517240"/>
                <a:gd name="connsiteX38" fmla="*/ 197044 w 418718"/>
                <a:gd name="connsiteY38" fmla="*/ 228078 h 517240"/>
                <a:gd name="connsiteX39" fmla="*/ 197044 w 418718"/>
                <a:gd name="connsiteY39" fmla="*/ 440640 h 517240"/>
                <a:gd name="connsiteX40" fmla="*/ 105419 w 418718"/>
                <a:gd name="connsiteY40" fmla="*/ 440640 h 517240"/>
                <a:gd name="connsiteX41" fmla="*/ 123153 w 418718"/>
                <a:gd name="connsiteY41" fmla="*/ 458374 h 517240"/>
                <a:gd name="connsiteX42" fmla="*/ 123153 w 418718"/>
                <a:gd name="connsiteY42" fmla="*/ 458374 h 517240"/>
                <a:gd name="connsiteX43" fmla="*/ 141641 w 418718"/>
                <a:gd name="connsiteY43" fmla="*/ 441948 h 517240"/>
                <a:gd name="connsiteX44" fmla="*/ 141625 w 418718"/>
                <a:gd name="connsiteY44" fmla="*/ 439654 h 517240"/>
                <a:gd name="connsiteX45" fmla="*/ 141625 w 418718"/>
                <a:gd name="connsiteY45" fmla="*/ 229310 h 517240"/>
                <a:gd name="connsiteX46" fmla="*/ 141625 w 418718"/>
                <a:gd name="connsiteY46" fmla="*/ 222906 h 517240"/>
                <a:gd name="connsiteX47" fmla="*/ 120363 w 418718"/>
                <a:gd name="connsiteY47" fmla="*/ 209605 h 517240"/>
                <a:gd name="connsiteX48" fmla="*/ 106650 w 418718"/>
                <a:gd name="connsiteY48" fmla="*/ 228078 h 517240"/>
                <a:gd name="connsiteX49" fmla="*/ 106650 w 418718"/>
                <a:gd name="connsiteY49" fmla="*/ 440640 h 5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18718" h="517240">
                  <a:moveTo>
                    <a:pt x="407881" y="116995"/>
                  </a:moveTo>
                  <a:cubicBezTo>
                    <a:pt x="407876" y="121306"/>
                    <a:pt x="407379" y="125603"/>
                    <a:pt x="406403" y="129803"/>
                  </a:cubicBezTo>
                  <a:lnTo>
                    <a:pt x="19951" y="129803"/>
                  </a:lnTo>
                  <a:cubicBezTo>
                    <a:pt x="18974" y="125603"/>
                    <a:pt x="18479" y="121306"/>
                    <a:pt x="18473" y="116995"/>
                  </a:cubicBezTo>
                  <a:cubicBezTo>
                    <a:pt x="19011" y="84053"/>
                    <a:pt x="45871" y="57631"/>
                    <a:pt x="78818" y="57635"/>
                  </a:cubicBezTo>
                  <a:lnTo>
                    <a:pt x="136453" y="57635"/>
                  </a:lnTo>
                  <a:cubicBezTo>
                    <a:pt x="136317" y="36143"/>
                    <a:pt x="153630" y="18610"/>
                    <a:pt x="175122" y="18474"/>
                  </a:cubicBezTo>
                  <a:cubicBezTo>
                    <a:pt x="175204" y="18473"/>
                    <a:pt x="175287" y="18473"/>
                    <a:pt x="175369" y="18473"/>
                  </a:cubicBezTo>
                  <a:lnTo>
                    <a:pt x="251231" y="18473"/>
                  </a:lnTo>
                  <a:cubicBezTo>
                    <a:pt x="272492" y="18743"/>
                    <a:pt x="289546" y="36127"/>
                    <a:pt x="289408" y="57389"/>
                  </a:cubicBezTo>
                  <a:lnTo>
                    <a:pt x="289408" y="57389"/>
                  </a:lnTo>
                  <a:lnTo>
                    <a:pt x="347044" y="57389"/>
                  </a:lnTo>
                  <a:cubicBezTo>
                    <a:pt x="380278" y="57115"/>
                    <a:pt x="407475" y="83763"/>
                    <a:pt x="407881" y="116995"/>
                  </a:cubicBezTo>
                  <a:close/>
                  <a:moveTo>
                    <a:pt x="36453" y="157389"/>
                  </a:moveTo>
                  <a:lnTo>
                    <a:pt x="389901" y="157389"/>
                  </a:lnTo>
                  <a:lnTo>
                    <a:pt x="389901" y="456896"/>
                  </a:lnTo>
                  <a:cubicBezTo>
                    <a:pt x="390566" y="481746"/>
                    <a:pt x="373699" y="503649"/>
                    <a:pt x="349507" y="509359"/>
                  </a:cubicBezTo>
                  <a:cubicBezTo>
                    <a:pt x="345261" y="510553"/>
                    <a:pt x="340864" y="511132"/>
                    <a:pt x="336453" y="511083"/>
                  </a:cubicBezTo>
                  <a:lnTo>
                    <a:pt x="87931" y="511083"/>
                  </a:lnTo>
                  <a:cubicBezTo>
                    <a:pt x="58828" y="510410"/>
                    <a:pt x="35780" y="486273"/>
                    <a:pt x="36452" y="457172"/>
                  </a:cubicBezTo>
                  <a:cubicBezTo>
                    <a:pt x="36453" y="457162"/>
                    <a:pt x="36453" y="457152"/>
                    <a:pt x="36453" y="457142"/>
                  </a:cubicBezTo>
                  <a:lnTo>
                    <a:pt x="36453" y="157635"/>
                  </a:lnTo>
                  <a:close/>
                  <a:moveTo>
                    <a:pt x="282758" y="440640"/>
                  </a:moveTo>
                  <a:cubicBezTo>
                    <a:pt x="282758" y="450433"/>
                    <a:pt x="290699" y="458374"/>
                    <a:pt x="300492" y="458374"/>
                  </a:cubicBezTo>
                  <a:lnTo>
                    <a:pt x="301724" y="458374"/>
                  </a:lnTo>
                  <a:cubicBezTo>
                    <a:pt x="311561" y="457842"/>
                    <a:pt x="319137" y="449497"/>
                    <a:pt x="318719" y="439654"/>
                  </a:cubicBezTo>
                  <a:lnTo>
                    <a:pt x="318719" y="229556"/>
                  </a:lnTo>
                  <a:cubicBezTo>
                    <a:pt x="318960" y="227346"/>
                    <a:pt x="318960" y="225116"/>
                    <a:pt x="318719" y="222906"/>
                  </a:cubicBezTo>
                  <a:cubicBezTo>
                    <a:pt x="315903" y="213383"/>
                    <a:pt x="305901" y="207947"/>
                    <a:pt x="296379" y="210762"/>
                  </a:cubicBezTo>
                  <a:cubicBezTo>
                    <a:pt x="288800" y="213004"/>
                    <a:pt x="283573" y="219930"/>
                    <a:pt x="283497" y="227832"/>
                  </a:cubicBezTo>
                  <a:lnTo>
                    <a:pt x="283497" y="440640"/>
                  </a:lnTo>
                  <a:close/>
                  <a:moveTo>
                    <a:pt x="194088" y="440640"/>
                  </a:moveTo>
                  <a:cubicBezTo>
                    <a:pt x="194088" y="450433"/>
                    <a:pt x="202028" y="458374"/>
                    <a:pt x="211822" y="458374"/>
                  </a:cubicBezTo>
                  <a:lnTo>
                    <a:pt x="215517" y="458374"/>
                  </a:lnTo>
                  <a:cubicBezTo>
                    <a:pt x="225220" y="457714"/>
                    <a:pt x="232582" y="449364"/>
                    <a:pt x="232019" y="439654"/>
                  </a:cubicBezTo>
                  <a:lnTo>
                    <a:pt x="232019" y="229310"/>
                  </a:lnTo>
                  <a:cubicBezTo>
                    <a:pt x="232513" y="227204"/>
                    <a:pt x="232513" y="225012"/>
                    <a:pt x="232019" y="222906"/>
                  </a:cubicBezTo>
                  <a:cubicBezTo>
                    <a:pt x="229874" y="215059"/>
                    <a:pt x="222665" y="209677"/>
                    <a:pt x="214532" y="209852"/>
                  </a:cubicBezTo>
                  <a:cubicBezTo>
                    <a:pt x="204698" y="210120"/>
                    <a:pt x="196906" y="218242"/>
                    <a:pt x="197044" y="228078"/>
                  </a:cubicBezTo>
                  <a:lnTo>
                    <a:pt x="197044" y="440640"/>
                  </a:lnTo>
                  <a:close/>
                  <a:moveTo>
                    <a:pt x="105419" y="440640"/>
                  </a:moveTo>
                  <a:cubicBezTo>
                    <a:pt x="105419" y="450433"/>
                    <a:pt x="113358" y="458374"/>
                    <a:pt x="123153" y="458374"/>
                  </a:cubicBezTo>
                  <a:lnTo>
                    <a:pt x="123153" y="458374"/>
                  </a:lnTo>
                  <a:cubicBezTo>
                    <a:pt x="132794" y="458943"/>
                    <a:pt x="141071" y="451588"/>
                    <a:pt x="141641" y="441948"/>
                  </a:cubicBezTo>
                  <a:cubicBezTo>
                    <a:pt x="141686" y="441184"/>
                    <a:pt x="141681" y="440418"/>
                    <a:pt x="141625" y="439654"/>
                  </a:cubicBezTo>
                  <a:lnTo>
                    <a:pt x="141625" y="229310"/>
                  </a:lnTo>
                  <a:cubicBezTo>
                    <a:pt x="142119" y="227204"/>
                    <a:pt x="142119" y="225012"/>
                    <a:pt x="141625" y="222906"/>
                  </a:cubicBezTo>
                  <a:cubicBezTo>
                    <a:pt x="139427" y="213362"/>
                    <a:pt x="129908" y="207407"/>
                    <a:pt x="120363" y="209605"/>
                  </a:cubicBezTo>
                  <a:cubicBezTo>
                    <a:pt x="111876" y="211560"/>
                    <a:pt x="106065" y="219389"/>
                    <a:pt x="106650" y="228078"/>
                  </a:cubicBezTo>
                  <a:lnTo>
                    <a:pt x="106650" y="4406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/>
            </a:p>
          </p:txBody>
        </p:sp>
      </p:grp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D2D8260F-F1E9-49CB-AE09-EF768722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How to Customize this Slide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DC1F28-E3FD-416B-8C76-7556A49440F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5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À propos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7999"/>
            <a:ext cx="5472000" cy="781043"/>
          </a:xfrm>
        </p:spPr>
        <p:txBody>
          <a:bodyPr rtlCol="0"/>
          <a:lstStyle/>
          <a:p>
            <a:r>
              <a:rPr lang="fr-FR" dirty="0"/>
              <a:t>Réalisation d’une application Web interagissant avec la base de données à l’aide du langage PHP permettant de gérer des groupes d’individus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sz="2800" dirty="0"/>
              <a:t>Les fonctionnalités attendues</a:t>
            </a:r>
          </a:p>
          <a:p>
            <a:pPr rtl="0"/>
            <a:r>
              <a:rPr lang="fr-FR" dirty="0"/>
              <a:t>Formulaire d’inscription afin d’enregistrer un individu</a:t>
            </a:r>
          </a:p>
          <a:p>
            <a:pPr rtl="0"/>
            <a:r>
              <a:rPr lang="fr-FR" dirty="0"/>
              <a:t>Modifier les informations ou supprimer un individu</a:t>
            </a:r>
          </a:p>
          <a:p>
            <a:pPr rtl="0"/>
            <a:r>
              <a:rPr lang="fr-FR" dirty="0"/>
              <a:t>Création modification et suppression de groupe (</a:t>
            </a:r>
            <a:r>
              <a:rPr lang="fr-FR" dirty="0" err="1"/>
              <a:t>e.g</a:t>
            </a:r>
            <a:r>
              <a:rPr lang="fr-FR" dirty="0"/>
              <a:t> L1 MIAGE)</a:t>
            </a:r>
          </a:p>
          <a:p>
            <a:pPr rtl="0"/>
            <a:r>
              <a:rPr lang="fr-FR" dirty="0"/>
              <a:t>Ajouter ou supprimer des individus d’un groupe</a:t>
            </a:r>
          </a:p>
          <a:p>
            <a:pPr rtl="0"/>
            <a:r>
              <a:rPr lang="fr-FR" dirty="0"/>
              <a:t>Exporter les individus (format CSV)</a:t>
            </a:r>
          </a:p>
          <a:p>
            <a:pPr rtl="0"/>
            <a:r>
              <a:rPr lang="fr-FR" dirty="0"/>
              <a:t>Mise en place d’une API pour extraire les individus</a:t>
            </a:r>
          </a:p>
        </p:txBody>
      </p:sp>
      <p:pic>
        <p:nvPicPr>
          <p:cNvPr id="9" name="Espace réservé d’image 8" descr="Espace réservé d’image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orme libre 5" descr="Accentuation d’image vide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16" name="Forme libre 5" descr="Accentuation d’image pleine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Image de diapositive de séparation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Zone de texte 23" descr="Élément d’accentuation vers la zone de titre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fr-FR"/>
          </a:p>
        </p:txBody>
      </p:sp>
      <p:sp>
        <p:nvSpPr>
          <p:cNvPr id="18" name="Triangle isocèle 17" descr="Ombre pour la zone de titre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 rtlCol="0"/>
          <a:lstStyle/>
          <a:p>
            <a:pPr rtl="0"/>
            <a:r>
              <a:rPr lang="fr-FR" dirty="0"/>
              <a:t>Architecture et conception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Concevoir une solution répondant au cahier des charges</a:t>
            </a:r>
          </a:p>
        </p:txBody>
      </p:sp>
      <p:sp>
        <p:nvSpPr>
          <p:cNvPr id="15" name="Forme libre 5" descr="Bloc d’accentuation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16" name="Forme libre 5" descr="Bloc d’accentuation vide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Les outils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5511799" cy="1284626"/>
          </a:xfrm>
        </p:spPr>
        <p:txBody>
          <a:bodyPr rtlCol="0"/>
          <a:lstStyle/>
          <a:p>
            <a:pPr rtl="0"/>
            <a:r>
              <a:rPr lang="fr-FR" dirty="0"/>
              <a:t>Le langage demandé étant le PHP, nous avons utilisé un Framework de celui-ci : LARAVEL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fr-FR" dirty="0"/>
              <a:t>architecture Modèle-Vue-Contrôleur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fr-FR" dirty="0"/>
              <a:t>Artisan : aide à créer une architecture de code « squelette » et de base de données</a:t>
            </a:r>
          </a:p>
        </p:txBody>
      </p:sp>
      <p:sp>
        <p:nvSpPr>
          <p:cNvPr id="29" name="Espace réservé du contenu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sz="2800" dirty="0"/>
              <a:t>Conception de la solution</a:t>
            </a:r>
          </a:p>
          <a:p>
            <a:pPr rtl="0"/>
            <a:r>
              <a:rPr lang="fr-FR" dirty="0"/>
              <a:t>Division du site en fonction des différentes fonctionnalités</a:t>
            </a:r>
          </a:p>
          <a:p>
            <a:pPr rtl="0"/>
            <a:r>
              <a:rPr lang="fr-FR" dirty="0"/>
              <a:t>Les onglets regroupent les fonctionnalités sur les même domaines : </a:t>
            </a:r>
          </a:p>
          <a:p>
            <a:pPr lvl="1"/>
            <a:r>
              <a:rPr lang="fr-FR" dirty="0"/>
              <a:t>Individu</a:t>
            </a:r>
          </a:p>
          <a:p>
            <a:pPr lvl="1"/>
            <a:r>
              <a:rPr lang="fr-FR" dirty="0"/>
              <a:t>Groupe</a:t>
            </a:r>
          </a:p>
          <a:p>
            <a:pPr lvl="1"/>
            <a:r>
              <a:rPr lang="fr-FR" dirty="0"/>
              <a:t>Appartenance</a:t>
            </a:r>
          </a:p>
          <a:p>
            <a:pPr lvl="1"/>
            <a:r>
              <a:rPr lang="fr-FR" dirty="0"/>
              <a:t>Api</a:t>
            </a:r>
          </a:p>
          <a:p>
            <a:endParaRPr lang="fr-FR" dirty="0"/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/>
          <a:srcRect/>
          <a:stretch/>
        </p:blipFill>
        <p:spPr>
          <a:xfrm>
            <a:off x="6282692" y="556100"/>
            <a:ext cx="5511800" cy="5511800"/>
          </a:xfrm>
        </p:spPr>
      </p:pic>
      <p:sp>
        <p:nvSpPr>
          <p:cNvPr id="66" name="Forme libre 5" descr="Bloc d’accentuation vide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7" name="Forme libre 5" descr="Bloc d’accentuation plein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243093" y="49748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’image 12" descr="Espace réservé d’image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orme libre 5" descr="Accentuation vide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31" name="Zone de texte 30" descr="Accentuation d’indicateur vers le titre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fr-FR"/>
          </a:p>
        </p:txBody>
      </p:sp>
      <p:sp>
        <p:nvSpPr>
          <p:cNvPr id="21" name="Triangle isocèle 20" descr="Accentuation d’ombre vers le titre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 rtlCol="0"/>
          <a:lstStyle/>
          <a:p>
            <a:pPr rtl="0"/>
            <a:r>
              <a:rPr lang="fr-FR" dirty="0"/>
              <a:t>Implémentation de la solution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 rtlCol="0"/>
          <a:lstStyle/>
          <a:p>
            <a:pPr rt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Les individus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25" name="Image 24" descr="Une image contenant intérieur, moniteur, ordinateur, portable&#10;&#10;Description générée automatiquement">
            <a:extLst>
              <a:ext uri="{FF2B5EF4-FFF2-40B4-BE49-F238E27FC236}">
                <a16:creationId xmlns:a16="http://schemas.microsoft.com/office/drawing/2014/main" id="{76443588-35AC-4056-9735-4C6CBB5A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8" y="1104417"/>
            <a:ext cx="4768503" cy="2324583"/>
          </a:xfrm>
          <a:prstGeom prst="rect">
            <a:avLst/>
          </a:prstGeom>
        </p:spPr>
      </p:pic>
      <p:pic>
        <p:nvPicPr>
          <p:cNvPr id="27" name="Image 2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DD743BB-47BB-4775-BFA5-5D45E5312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089" y="1104417"/>
            <a:ext cx="4745611" cy="2324583"/>
          </a:xfrm>
          <a:prstGeom prst="rect">
            <a:avLst/>
          </a:prstGeom>
        </p:spPr>
      </p:pic>
      <p:pic>
        <p:nvPicPr>
          <p:cNvPr id="30" name="Image 2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CB81EBA-7FA8-4D85-871E-768415711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089" y="3891853"/>
            <a:ext cx="4807318" cy="2324583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7ECEA20E-B56A-47B9-8119-F3075EE85F9E}"/>
              </a:ext>
            </a:extLst>
          </p:cNvPr>
          <p:cNvSpPr txBox="1"/>
          <p:nvPr/>
        </p:nvSpPr>
        <p:spPr>
          <a:xfrm>
            <a:off x="731520" y="3891853"/>
            <a:ext cx="46559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ajouts, modifications et les suppressions concernant les individus affectent la base de données.</a:t>
            </a:r>
          </a:p>
          <a:p>
            <a:endParaRPr lang="fr-FR" dirty="0"/>
          </a:p>
          <a:p>
            <a:r>
              <a:rPr lang="fr-FR" dirty="0"/>
              <a:t>Toutefois, dans un soucis d’ergonomie, l’ajout d’un individu (</a:t>
            </a:r>
            <a:r>
              <a:rPr lang="fr-FR" b="1" dirty="0"/>
              <a:t>Inscription</a:t>
            </a:r>
            <a:r>
              <a:rPr lang="fr-FR" dirty="0"/>
              <a:t>) ce fait dans un onglet dédié.</a:t>
            </a:r>
          </a:p>
          <a:p>
            <a:endParaRPr lang="fr-FR" dirty="0"/>
          </a:p>
          <a:p>
            <a:r>
              <a:rPr lang="fr-FR" dirty="0"/>
              <a:t>L’affichage de tous les individus se fait dans l’onglet </a:t>
            </a:r>
            <a:r>
              <a:rPr lang="fr-FR" b="1" dirty="0"/>
              <a:t>Individu</a:t>
            </a:r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Les groupes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76443588-35AC-4056-9735-4C6CBB5A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39010" y="1104417"/>
            <a:ext cx="6541649" cy="320254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FD7902A-2215-4D60-81C8-1BE5908A72C0}"/>
              </a:ext>
            </a:extLst>
          </p:cNvPr>
          <p:cNvSpPr txBox="1"/>
          <p:nvPr/>
        </p:nvSpPr>
        <p:spPr>
          <a:xfrm>
            <a:off x="188801" y="1220504"/>
            <a:ext cx="417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cet onglet, on peut créer, modifier ou supprimer des groupes</a:t>
            </a:r>
          </a:p>
        </p:txBody>
      </p:sp>
    </p:spTree>
    <p:extLst>
      <p:ext uri="{BB962C8B-B14F-4D97-AF65-F5344CB8AC3E}">
        <p14:creationId xmlns:p14="http://schemas.microsoft.com/office/powerpoint/2010/main" val="274213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Appartenance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8</a:t>
            </a:fld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76443588-35AC-4056-9735-4C6CBB5A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4228" y="1104418"/>
            <a:ext cx="5906221" cy="289774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7ECEA20E-B56A-47B9-8119-F3075EE85F9E}"/>
              </a:ext>
            </a:extLst>
          </p:cNvPr>
          <p:cNvSpPr txBox="1"/>
          <p:nvPr/>
        </p:nvSpPr>
        <p:spPr>
          <a:xfrm>
            <a:off x="6655241" y="1409639"/>
            <a:ext cx="4655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Ici on affecte les individus à des groupes.</a:t>
            </a:r>
          </a:p>
          <a:p>
            <a:endParaRPr lang="fr-FR" dirty="0"/>
          </a:p>
          <a:p>
            <a:r>
              <a:rPr lang="fr-FR" dirty="0"/>
              <a:t>Dans un deuxième temps, on peut modifier les appartenances</a:t>
            </a:r>
          </a:p>
        </p:txBody>
      </p:sp>
    </p:spTree>
    <p:extLst>
      <p:ext uri="{BB962C8B-B14F-4D97-AF65-F5344CB8AC3E}">
        <p14:creationId xmlns:p14="http://schemas.microsoft.com/office/powerpoint/2010/main" val="144328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Espace réservé d’image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Zone de texte 37" descr="Accentuation vers le bloc de titre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fr-FR"/>
          </a:p>
        </p:txBody>
      </p:sp>
      <p:sp>
        <p:nvSpPr>
          <p:cNvPr id="35" name="Triangle isocèle 34" descr="Ombre vers le bloc de titre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2" name="Forme libre 5" descr="Bloc d’accentuation plein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33" name="Forme libre 5" descr="Bloc d’accentuation vide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pic>
        <p:nvPicPr>
          <p:cNvPr id="10" name="Graphisme 9" descr="Smartphone" title="Icône - Numéro de téléphone du présentateu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pic>
        <p:nvPicPr>
          <p:cNvPr id="9" name="Graphisme 8" descr="Enveloppe" title="Icône - Adresse e-mail du présentateur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pic>
        <p:nvPicPr>
          <p:cNvPr id="11" name="Graphisme 10" descr="Lien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E232D5-08B8-48C3-9C86-FA35847C57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E6CB8A03-A2B1-4AB3-B4D6-4FBB9BC55A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EC52047B-411F-48BE-B443-4741BB5610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520B1F67-B468-45D1-9003-D1EF5EE6F8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Titre 18">
            <a:extLst>
              <a:ext uri="{FF2B5EF4-FFF2-40B4-BE49-F238E27FC236}">
                <a16:creationId xmlns:a16="http://schemas.microsoft.com/office/drawing/2014/main" id="{9D6DCD4C-EC95-4EB7-930D-ABBB9EE4D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2_TF16411253.potx" id="{23B67ED4-5DD4-4A21-AAFD-C895B33FF954}" vid="{A2F73E99-BABC-4F86-89D6-B04AA285CF9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A1D959DE9A5C4AB10044F556F9E1FF" ma:contentTypeVersion="9" ma:contentTypeDescription="Crée un document." ma:contentTypeScope="" ma:versionID="9848d0eba943f282c4f0cd64d259d877">
  <xsd:schema xmlns:xsd="http://www.w3.org/2001/XMLSchema" xmlns:xs="http://www.w3.org/2001/XMLSchema" xmlns:p="http://schemas.microsoft.com/office/2006/metadata/properties" xmlns:ns3="96fb1819-c29e-4859-80a6-f556b259c048" xmlns:ns4="b8ddd876-4f9b-4cda-b0d2-f03548db0ff0" targetNamespace="http://schemas.microsoft.com/office/2006/metadata/properties" ma:root="true" ma:fieldsID="cd969a03fa21ddf19b440dfec9f86c0d" ns3:_="" ns4:_="">
    <xsd:import namespace="96fb1819-c29e-4859-80a6-f556b259c048"/>
    <xsd:import namespace="b8ddd876-4f9b-4cda-b0d2-f03548db0f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fb1819-c29e-4859-80a6-f556b259c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ddd876-4f9b-4cda-b0d2-f03548db0ff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A50AA-654B-45CA-B6AD-FDA9E9535EF9}">
  <ds:schemaRefs>
    <ds:schemaRef ds:uri="96fb1819-c29e-4859-80a6-f556b259c04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8ddd876-4f9b-4cda-b0d2-f03548db0ff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EABD2F-F333-4482-855E-8FB655ADEA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fb1819-c29e-4859-80a6-f556b259c048"/>
    <ds:schemaRef ds:uri="b8ddd876-4f9b-4cda-b0d2-f03548db0f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1EA554-CB70-48FD-AF5A-265037F3A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géométrique</Template>
  <TotalTime>0</TotalTime>
  <Words>381</Words>
  <Application>Microsoft Office PowerPoint</Application>
  <PresentationFormat>Grand écran</PresentationFormat>
  <Paragraphs>81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Times New Roman</vt:lpstr>
      <vt:lpstr>Thème Office</vt:lpstr>
      <vt:lpstr>Notre Projet de Système  d’Information</vt:lpstr>
      <vt:lpstr>À propos du projet</vt:lpstr>
      <vt:lpstr>Architecture et conception</vt:lpstr>
      <vt:lpstr>Les outils</vt:lpstr>
      <vt:lpstr>Implémentation de la solution</vt:lpstr>
      <vt:lpstr>Les individus</vt:lpstr>
      <vt:lpstr>Les groupes</vt:lpstr>
      <vt:lpstr>Appartenance</vt:lpstr>
      <vt:lpstr>Conclusion</vt:lpstr>
      <vt:lpstr>Objectif rempli</vt:lpstr>
      <vt:lpstr>How to Customize this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2020-05-11T15:14:05Z</dcterms:created>
  <dcterms:modified xsi:type="dcterms:W3CDTF">2020-05-11T16:00:45Z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0x010100FAA1D959DE9A5C4AB10044F556F9E1FF</vt:lpwstr>
  </property>
</Properties>
</file>