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4"/>
  </p:sldMasterIdLst>
  <p:sldIdLst>
    <p:sldId id="280" r:id="rId5"/>
    <p:sldId id="281" r:id="rId6"/>
    <p:sldId id="318" r:id="rId7"/>
    <p:sldId id="284" r:id="rId8"/>
    <p:sldId id="285" r:id="rId9"/>
    <p:sldId id="286" r:id="rId10"/>
    <p:sldId id="293" r:id="rId11"/>
    <p:sldId id="297" r:id="rId12"/>
    <p:sldId id="296" r:id="rId13"/>
    <p:sldId id="316" r:id="rId14"/>
    <p:sldId id="319" r:id="rId15"/>
    <p:sldId id="295" r:id="rId16"/>
    <p:sldId id="298" r:id="rId17"/>
    <p:sldId id="307" r:id="rId18"/>
    <p:sldId id="311" r:id="rId19"/>
    <p:sldId id="315" r:id="rId20"/>
    <p:sldId id="312" r:id="rId21"/>
    <p:sldId id="313" r:id="rId22"/>
    <p:sldId id="31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F15562-26B2-4CA4-8CC4-B3552C353FAD}">
          <p14:sldIdLst>
            <p14:sldId id="280"/>
            <p14:sldId id="281"/>
            <p14:sldId id="318"/>
            <p14:sldId id="284"/>
            <p14:sldId id="285"/>
            <p14:sldId id="286"/>
            <p14:sldId id="293"/>
            <p14:sldId id="297"/>
            <p14:sldId id="296"/>
            <p14:sldId id="316"/>
            <p14:sldId id="319"/>
            <p14:sldId id="295"/>
            <p14:sldId id="298"/>
            <p14:sldId id="307"/>
            <p14:sldId id="311"/>
            <p14:sldId id="315"/>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5836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79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767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8878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5683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3605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7437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53518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389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257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620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616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09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319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184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9EA15526-7079-4B7B-987C-1B5FAE11A0FF}" type="datetime1">
              <a:rPr lang="en-US" smtClean="0"/>
              <a:t>9/11/2022</a:t>
            </a:fld>
            <a:endParaRPr lang="en-US" dirty="0"/>
          </a:p>
        </p:txBody>
      </p:sp>
    </p:spTree>
    <p:extLst>
      <p:ext uri="{BB962C8B-B14F-4D97-AF65-F5344CB8AC3E}">
        <p14:creationId xmlns:p14="http://schemas.microsoft.com/office/powerpoint/2010/main" val="257563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9/11/2022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4234089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pixabay.com/en/thank-you-letters-220427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3D83483-279E-0635-DF89-55257DA637EC}"/>
              </a:ext>
            </a:extLst>
          </p:cNvPr>
          <p:cNvSpPr txBox="1"/>
          <p:nvPr/>
        </p:nvSpPr>
        <p:spPr>
          <a:xfrm>
            <a:off x="8293768" y="5780782"/>
            <a:ext cx="3898232" cy="1077218"/>
          </a:xfrm>
          <a:prstGeom prst="rect">
            <a:avLst/>
          </a:prstGeom>
          <a:noFill/>
        </p:spPr>
        <p:txBody>
          <a:bodyPr wrap="square" rtlCol="0">
            <a:spAutoFit/>
          </a:bodyPr>
          <a:lstStyle/>
          <a:p>
            <a:pPr algn="ctr"/>
            <a:r>
              <a:rPr lang="en-US" sz="3200" b="1" dirty="0">
                <a:solidFill>
                  <a:srgbClr val="C00000"/>
                </a:solidFill>
              </a:rPr>
              <a:t>BY </a:t>
            </a:r>
          </a:p>
          <a:p>
            <a:pPr algn="ctr"/>
            <a:r>
              <a:rPr lang="en-US" sz="3200" b="1" dirty="0">
                <a:solidFill>
                  <a:srgbClr val="C00000"/>
                </a:solidFill>
              </a:rPr>
              <a:t>V SAMYUKTA</a:t>
            </a:r>
            <a:endParaRPr lang="en-IN" sz="3200" b="1" dirty="0">
              <a:solidFill>
                <a:srgbClr val="C00000"/>
              </a:solidFill>
            </a:endParaRPr>
          </a:p>
        </p:txBody>
      </p:sp>
      <p:pic>
        <p:nvPicPr>
          <p:cNvPr id="3" name="Picture 2">
            <a:extLst>
              <a:ext uri="{FF2B5EF4-FFF2-40B4-BE49-F238E27FC236}">
                <a16:creationId xmlns:a16="http://schemas.microsoft.com/office/drawing/2014/main" id="{D2BD9F40-B42F-8CB1-A8DE-A2AC464A09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857" y="1945731"/>
            <a:ext cx="8996852" cy="4265951"/>
          </a:xfrm>
          <a:prstGeom prst="rect">
            <a:avLst/>
          </a:prstGeom>
          <a:noFill/>
          <a:ln>
            <a:noFill/>
          </a:ln>
        </p:spPr>
      </p:pic>
      <p:sp>
        <p:nvSpPr>
          <p:cNvPr id="9" name="TextBox 8">
            <a:extLst>
              <a:ext uri="{FF2B5EF4-FFF2-40B4-BE49-F238E27FC236}">
                <a16:creationId xmlns:a16="http://schemas.microsoft.com/office/drawing/2014/main" id="{664AF3AD-5159-3259-A119-67573F94026B}"/>
              </a:ext>
            </a:extLst>
          </p:cNvPr>
          <p:cNvSpPr txBox="1"/>
          <p:nvPr/>
        </p:nvSpPr>
        <p:spPr>
          <a:xfrm>
            <a:off x="429979" y="352313"/>
            <a:ext cx="9368539" cy="2123658"/>
          </a:xfrm>
          <a:prstGeom prst="rect">
            <a:avLst/>
          </a:prstGeom>
          <a:noFill/>
        </p:spPr>
        <p:txBody>
          <a:bodyPr wrap="square">
            <a:spAutoFit/>
          </a:bodyPr>
          <a:lstStyle/>
          <a:p>
            <a:pPr algn="ctr"/>
            <a:r>
              <a:rPr lang="en-IN" sz="3200" dirty="0">
                <a:solidFill>
                  <a:srgbClr val="C00000"/>
                </a:solidFill>
                <a:latin typeface="Arial Black" panose="020B0A04020102020204" pitchFamily="34" charset="0"/>
              </a:rPr>
              <a:t>PROJECT PRESENTATION </a:t>
            </a:r>
          </a:p>
          <a:p>
            <a:pPr algn="ctr"/>
            <a:r>
              <a:rPr lang="en-IN" sz="3200" dirty="0">
                <a:solidFill>
                  <a:srgbClr val="C00000"/>
                </a:solidFill>
                <a:latin typeface="Arial Black" panose="020B0A04020102020204" pitchFamily="34" charset="0"/>
              </a:rPr>
              <a:t>ON</a:t>
            </a:r>
          </a:p>
          <a:p>
            <a:pPr algn="ctr"/>
            <a:r>
              <a:rPr lang="en-IN" sz="3200" b="1"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MALIGNANT COMMENT CLASSIFIER</a:t>
            </a:r>
          </a:p>
          <a:p>
            <a:pPr algn="ctr"/>
            <a:br>
              <a:rPr lang="en-IN" sz="1800"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577516" y="375345"/>
            <a:ext cx="10628130" cy="1902634"/>
          </a:xfrm>
        </p:spPr>
        <p:txBody>
          <a:bodyPr>
            <a:noAutofit/>
          </a:bodyPr>
          <a:lstStyle/>
          <a:p>
            <a:pPr algn="ctr"/>
            <a:r>
              <a:rPr lang="en-IN" sz="5400" b="1" u="sng" dirty="0">
                <a:solidFill>
                  <a:srgbClr val="7030A0"/>
                </a:solidFill>
              </a:rPr>
              <a:t>VISUALIZATION </a:t>
            </a:r>
            <a:br>
              <a:rPr lang="en-IN" sz="5400" b="1" u="sng" dirty="0">
                <a:solidFill>
                  <a:srgbClr val="7030A0"/>
                </a:solidFill>
              </a:rPr>
            </a:br>
            <a:br>
              <a:rPr lang="en-IN"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11733196" cy="5303520"/>
          </a:xfrm>
        </p:spPr>
        <p:txBody>
          <a:bodyPr>
            <a:noAutofit/>
          </a:bodyPr>
          <a:lstStyle/>
          <a:p>
            <a:pPr marL="0" indent="0">
              <a:buNone/>
            </a:pPr>
            <a:r>
              <a:rPr lang="en-IN" sz="2400" dirty="0"/>
              <a:t>             </a:t>
            </a:r>
          </a:p>
        </p:txBody>
      </p:sp>
      <p:pic>
        <p:nvPicPr>
          <p:cNvPr id="3" name="Picture 2">
            <a:extLst>
              <a:ext uri="{FF2B5EF4-FFF2-40B4-BE49-F238E27FC236}">
                <a16:creationId xmlns:a16="http://schemas.microsoft.com/office/drawing/2014/main" id="{5FA14851-7838-A58F-1867-DDED56970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051" y="1692464"/>
            <a:ext cx="5451411" cy="3022226"/>
          </a:xfrm>
          <a:prstGeom prst="rect">
            <a:avLst/>
          </a:prstGeom>
          <a:noFill/>
          <a:ln>
            <a:noFill/>
          </a:ln>
        </p:spPr>
      </p:pic>
      <p:pic>
        <p:nvPicPr>
          <p:cNvPr id="5" name="Picture 4">
            <a:extLst>
              <a:ext uri="{FF2B5EF4-FFF2-40B4-BE49-F238E27FC236}">
                <a16:creationId xmlns:a16="http://schemas.microsoft.com/office/drawing/2014/main" id="{12652E07-49D6-5E65-4060-E9F0E02D16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006" y="1704254"/>
            <a:ext cx="5430487" cy="3010436"/>
          </a:xfrm>
          <a:prstGeom prst="rect">
            <a:avLst/>
          </a:prstGeom>
          <a:noFill/>
          <a:ln>
            <a:noFill/>
          </a:ln>
        </p:spPr>
      </p:pic>
      <p:sp>
        <p:nvSpPr>
          <p:cNvPr id="7" name="TextBox 6">
            <a:extLst>
              <a:ext uri="{FF2B5EF4-FFF2-40B4-BE49-F238E27FC236}">
                <a16:creationId xmlns:a16="http://schemas.microsoft.com/office/drawing/2014/main" id="{3EAF48B1-2D01-F99D-205E-0CC88CB8F186}"/>
              </a:ext>
            </a:extLst>
          </p:cNvPr>
          <p:cNvSpPr txBox="1"/>
          <p:nvPr/>
        </p:nvSpPr>
        <p:spPr>
          <a:xfrm>
            <a:off x="675221" y="5077896"/>
            <a:ext cx="10121116" cy="923330"/>
          </a:xfrm>
          <a:prstGeom prst="rect">
            <a:avLst/>
          </a:prstGeom>
          <a:noFill/>
        </p:spPr>
        <p:txBody>
          <a:bodyPr wrap="square">
            <a:spAutoFit/>
          </a:bodyPr>
          <a:lstStyle/>
          <a:p>
            <a:pPr>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Calibri" panose="020F0502020204030204" pitchFamily="34" charset="0"/>
              </a:rPr>
              <a:t>The above both figures are representing the word occurrence in case of malignant and highly malignant comments respectively.</a:t>
            </a:r>
            <a:endParaRPr lang="en-IN"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01083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577516" y="375345"/>
            <a:ext cx="10628130" cy="1902634"/>
          </a:xfrm>
        </p:spPr>
        <p:txBody>
          <a:bodyPr>
            <a:noAutofit/>
          </a:bodyPr>
          <a:lstStyle/>
          <a:p>
            <a:pPr algn="ctr"/>
            <a:r>
              <a:rPr lang="en-IN" sz="5400" b="1" u="sng" dirty="0">
                <a:solidFill>
                  <a:srgbClr val="7030A0"/>
                </a:solidFill>
              </a:rPr>
              <a:t>VISUALIZATION </a:t>
            </a:r>
            <a:br>
              <a:rPr lang="en-IN" sz="5400" b="1" u="sng" dirty="0">
                <a:solidFill>
                  <a:srgbClr val="7030A0"/>
                </a:solidFill>
              </a:rPr>
            </a:br>
            <a:br>
              <a:rPr lang="en-IN"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11733196"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id="{CFAE181D-75B3-CE87-C343-FA1F748E09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89" y="1401679"/>
            <a:ext cx="6094476" cy="3378340"/>
          </a:xfrm>
          <a:prstGeom prst="rect">
            <a:avLst/>
          </a:prstGeom>
          <a:noFill/>
          <a:ln>
            <a:noFill/>
          </a:ln>
        </p:spPr>
      </p:pic>
      <p:pic>
        <p:nvPicPr>
          <p:cNvPr id="8" name="Picture 7">
            <a:extLst>
              <a:ext uri="{FF2B5EF4-FFF2-40B4-BE49-F238E27FC236}">
                <a16:creationId xmlns:a16="http://schemas.microsoft.com/office/drawing/2014/main" id="{9600D1D2-82A2-6A87-5CE8-2FD5CAFDA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3875" y="1488581"/>
            <a:ext cx="5578936" cy="3291438"/>
          </a:xfrm>
          <a:prstGeom prst="rect">
            <a:avLst/>
          </a:prstGeom>
          <a:noFill/>
          <a:ln>
            <a:noFill/>
          </a:ln>
        </p:spPr>
      </p:pic>
      <p:sp>
        <p:nvSpPr>
          <p:cNvPr id="10" name="TextBox 9">
            <a:extLst>
              <a:ext uri="{FF2B5EF4-FFF2-40B4-BE49-F238E27FC236}">
                <a16:creationId xmlns:a16="http://schemas.microsoft.com/office/drawing/2014/main" id="{AF4E3F69-D84D-3380-A7C8-F7AA44EB00B1}"/>
              </a:ext>
            </a:extLst>
          </p:cNvPr>
          <p:cNvSpPr txBox="1"/>
          <p:nvPr/>
        </p:nvSpPr>
        <p:spPr>
          <a:xfrm>
            <a:off x="552357" y="5029379"/>
            <a:ext cx="8992695"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above both figures are representing the word occurrence in case of threat and highly rude comments respectively.</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894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57009" y="182881"/>
            <a:ext cx="9603275" cy="1068404"/>
          </a:xfrm>
        </p:spPr>
        <p:txBody>
          <a:bodyPr>
            <a:noAutofit/>
          </a:bodyPr>
          <a:lstStyle/>
          <a:p>
            <a:pPr algn="ctr"/>
            <a:r>
              <a:rPr lang="en-IN" sz="5400" b="1" u="sng" dirty="0">
                <a:solidFill>
                  <a:srgbClr val="7030A0"/>
                </a:solidFill>
              </a:rPr>
              <a:t>ANALYSIS:</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455595" y="2381449"/>
            <a:ext cx="9265922" cy="3361623"/>
          </a:xfrm>
        </p:spPr>
        <p:txBody>
          <a:bodyPr>
            <a:noAutofit/>
          </a:bodyPr>
          <a:lstStyle/>
          <a:p>
            <a:pPr marL="342900" lvl="0" indent="-342900">
              <a:lnSpc>
                <a:spcPct val="107000"/>
              </a:lnSpc>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endParaRPr lang="en-IN"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Just make the comments more appropriate so that we’ll get less word to process and get more accuracy. </a:t>
            </a:r>
          </a:p>
          <a:p>
            <a:pPr marL="342900" lvl="0" indent="-342900">
              <a:lnSpc>
                <a:spcPct val="107000"/>
              </a:lnSpc>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Removed extra spaces, converted email address into email keyword, likely wise phone number etc. Tried to make Comments small and more appropriate as much as it was possible.</a:t>
            </a:r>
          </a:p>
          <a:p>
            <a:pPr marL="0" indent="0">
              <a:lnSpc>
                <a:spcPct val="107000"/>
              </a:lnSpc>
              <a:spcBef>
                <a:spcPts val="300"/>
              </a:spcBef>
              <a:spcAft>
                <a:spcPts val="300"/>
              </a:spcAft>
              <a:buNone/>
            </a:pPr>
            <a:r>
              <a:rPr lang="en-IN"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3955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356095"/>
            <a:ext cx="9603275" cy="693060"/>
          </a:xfrm>
        </p:spPr>
        <p:txBody>
          <a:bodyPr>
            <a:noAutofit/>
          </a:bodyPr>
          <a:lstStyle/>
          <a:p>
            <a:pPr algn="ctr"/>
            <a:r>
              <a:rPr lang="en-IN" sz="5400" b="1" u="sng" dirty="0">
                <a:solidFill>
                  <a:srgbClr val="7030A0"/>
                </a:solidFill>
              </a:rPr>
              <a:t>MODEL BUILDING:</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99109EE7-9928-9B9D-614B-4D56EF32FD5B}"/>
              </a:ext>
            </a:extLst>
          </p:cNvPr>
          <p:cNvSpPr txBox="1"/>
          <p:nvPr/>
        </p:nvSpPr>
        <p:spPr>
          <a:xfrm>
            <a:off x="488481" y="1382748"/>
            <a:ext cx="9298005" cy="4496167"/>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 this </a:t>
            </a:r>
            <a:r>
              <a:rPr lang="en-IN" sz="1800" dirty="0" err="1">
                <a:effectLst/>
                <a:latin typeface="Calibri" panose="020F0502020204030204" pitchFamily="34" charset="0"/>
                <a:ea typeface="Calibri" panose="020F0502020204030204" pitchFamily="34" charset="0"/>
                <a:cs typeface="Calibri" panose="020F0502020204030204" pitchFamily="34" charset="0"/>
              </a:rPr>
              <a:t>nlp</a:t>
            </a:r>
            <a:r>
              <a:rPr lang="en-IN" sz="1800" dirty="0">
                <a:effectLst/>
                <a:latin typeface="Calibri" panose="020F0502020204030204" pitchFamily="34" charset="0"/>
                <a:ea typeface="Calibri" panose="020F0502020204030204" pitchFamily="34" charset="0"/>
                <a:cs typeface="Calibri" panose="020F0502020204030204" pitchFamily="34" charset="0"/>
              </a:rPr>
              <a:t> based project we need to predict multiple targets which are binary. I have converted the text into vectors using TFIDF vectorizer and separated our feature and labels then build the model using One Vs Rest Classifier.  Among all the algorithms which I have used for this purpose I have chosen </a:t>
            </a:r>
            <a:r>
              <a:rPr lang="en-IN" sz="1800" dirty="0" err="1">
                <a:effectLst/>
                <a:latin typeface="Calibri" panose="020F0502020204030204" pitchFamily="34" charset="0"/>
                <a:ea typeface="Calibri" panose="020F0502020204030204" pitchFamily="34" charset="0"/>
                <a:cs typeface="Calibri" panose="020F0502020204030204" pitchFamily="34" charset="0"/>
              </a:rPr>
              <a:t>LinearSVC</a:t>
            </a:r>
            <a:r>
              <a:rPr lang="en-IN" sz="1800" dirty="0">
                <a:effectLst/>
                <a:latin typeface="Calibri" panose="020F0502020204030204" pitchFamily="34" charset="0"/>
                <a:ea typeface="Calibri" panose="020F0502020204030204" pitchFamily="34" charset="0"/>
                <a:cs typeface="Calibri" panose="020F0502020204030204" pitchFamily="34"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LinearSVC</a:t>
            </a:r>
            <a:r>
              <a:rPr lang="en-IN" sz="1800" dirty="0">
                <a:effectLst/>
                <a:latin typeface="Calibri" panose="020F0502020204030204" pitchFamily="34" charset="0"/>
                <a:ea typeface="Calibri" panose="020F0502020204030204" pitchFamily="34" charset="0"/>
                <a:cs typeface="Calibri" panose="020F0502020204030204" pitchFamily="34"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LogisticRegression</a:t>
            </a:r>
            <a:r>
              <a:rPr lang="en-IN" sz="1800" dirty="0">
                <a:effectLst/>
                <a:latin typeface="Calibri" panose="020F0502020204030204" pitchFamily="34" charset="0"/>
                <a:ea typeface="Calibri" panose="020F0502020204030204" pitchFamily="34" charset="0"/>
                <a:cs typeface="Calibri" panose="020F0502020204030204" pitchFamily="34"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MultinomialNB</a:t>
            </a:r>
            <a:r>
              <a:rPr lang="en-IN" sz="1800" dirty="0">
                <a:effectLst/>
                <a:latin typeface="Calibri" panose="020F0502020204030204" pitchFamily="34" charset="0"/>
                <a:ea typeface="Calibri" panose="020F0502020204030204" pitchFamily="34" charset="0"/>
                <a:cs typeface="Calibri" panose="020F0502020204030204" pitchFamily="34"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LightGBMClassifier</a:t>
            </a:r>
            <a:r>
              <a:rPr lang="en-IN" sz="1800" dirty="0">
                <a:effectLst/>
                <a:latin typeface="Calibri" panose="020F0502020204030204" pitchFamily="34" charset="0"/>
                <a:ea typeface="Calibri" panose="020F0502020204030204" pitchFamily="34" charset="0"/>
                <a:cs typeface="Calibri" panose="020F0502020204030204" pitchFamily="34" charset="0"/>
              </a:rPr>
              <a:t> </a:t>
            </a:r>
          </a:p>
          <a:p>
            <a:pPr marL="342900" lvl="0" indent="-342900">
              <a:lnSpc>
                <a:spcPct val="107000"/>
              </a:lnSpc>
              <a:spcBef>
                <a:spcPts val="300"/>
              </a:spcBef>
              <a:spcAft>
                <a:spcPts val="300"/>
              </a:spcAft>
              <a:buFont typeface="Wingdings" panose="05000000000000000000" pitchFamily="2" charset="2"/>
              <a:buChar char=""/>
            </a:pPr>
            <a:r>
              <a:rPr lang="en-IN" sz="1800" dirty="0" err="1">
                <a:effectLst/>
                <a:latin typeface="Calibri" panose="020F0502020204030204" pitchFamily="34" charset="0"/>
                <a:ea typeface="Calibri" panose="020F0502020204030204" pitchFamily="34" charset="0"/>
                <a:cs typeface="Calibri" panose="020F0502020204030204" pitchFamily="34" charset="0"/>
              </a:rPr>
              <a:t>SGDClassifier</a:t>
            </a:r>
            <a:r>
              <a:rPr lang="en-IN" sz="1800" dirty="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spcBef>
                <a:spcPts val="300"/>
              </a:spcBef>
              <a:spcAft>
                <a:spcPts val="300"/>
              </a:spcAft>
            </a:pPr>
            <a:r>
              <a:rPr lang="en-IN" sz="1800" dirty="0">
                <a:effectLst/>
                <a:latin typeface="Calibri" panose="020F0502020204030204" pitchFamily="34" charset="0"/>
                <a:ea typeface="Calibri" panose="020F0502020204030204" pitchFamily="34" charset="0"/>
                <a:cs typeface="Calibri" panose="020F0502020204030204" pitchFamily="34" charset="0"/>
              </a:rPr>
              <a:t>From all of these above models </a:t>
            </a:r>
            <a:r>
              <a:rPr lang="en-IN" sz="1800" dirty="0" err="1">
                <a:effectLst/>
                <a:latin typeface="Calibri" panose="020F0502020204030204" pitchFamily="34" charset="0"/>
                <a:ea typeface="Calibri" panose="020F0502020204030204" pitchFamily="34" charset="0"/>
                <a:cs typeface="Calibri" panose="020F0502020204030204" pitchFamily="34" charset="0"/>
              </a:rPr>
              <a:t>LinearSVC</a:t>
            </a:r>
            <a:r>
              <a:rPr lang="en-IN" sz="1800" dirty="0">
                <a:effectLst/>
                <a:latin typeface="Calibri" panose="020F0502020204030204" pitchFamily="34" charset="0"/>
                <a:ea typeface="Calibri" panose="020F0502020204030204" pitchFamily="34" charset="0"/>
                <a:cs typeface="Calibri" panose="020F0502020204030204" pitchFamily="34" charset="0"/>
              </a:rPr>
              <a:t> was giving me good performance.</a:t>
            </a:r>
          </a:p>
          <a:p>
            <a:pPr>
              <a:lnSpc>
                <a:spcPct val="107000"/>
              </a:lnSpc>
              <a:spcAft>
                <a:spcPts val="800"/>
              </a:spcAft>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11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3" name="Picture 2">
            <a:extLst>
              <a:ext uri="{FF2B5EF4-FFF2-40B4-BE49-F238E27FC236}">
                <a16:creationId xmlns:a16="http://schemas.microsoft.com/office/drawing/2014/main" id="{D566476C-C1D9-683C-8C67-99BD9451D1A1}"/>
              </a:ext>
            </a:extLst>
          </p:cNvPr>
          <p:cNvPicPr>
            <a:picLocks noChangeAspect="1"/>
          </p:cNvPicPr>
          <p:nvPr/>
        </p:nvPicPr>
        <p:blipFill rotWithShape="1">
          <a:blip r:embed="rId3">
            <a:extLst>
              <a:ext uri="{28A0092B-C50C-407E-A947-70E740481C1C}">
                <a14:useLocalDpi xmlns:a14="http://schemas.microsoft.com/office/drawing/2010/main" val="0"/>
              </a:ext>
            </a:extLst>
          </a:blip>
          <a:srcRect l="8862"/>
          <a:stretch/>
        </p:blipFill>
        <p:spPr bwMode="auto">
          <a:xfrm>
            <a:off x="818147" y="56482"/>
            <a:ext cx="9994232" cy="4865722"/>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B61FD1AC-B84A-3A96-8F2F-F96091A1059A}"/>
              </a:ext>
            </a:extLst>
          </p:cNvPr>
          <p:cNvSpPr txBox="1"/>
          <p:nvPr/>
        </p:nvSpPr>
        <p:spPr>
          <a:xfrm>
            <a:off x="389020" y="5458652"/>
            <a:ext cx="9428747" cy="369332"/>
          </a:xfrm>
          <a:prstGeom prst="rect">
            <a:avLst/>
          </a:prstGeom>
          <a:noFill/>
        </p:spPr>
        <p:txBody>
          <a:bodyPr wrap="square">
            <a:spAutoFit/>
          </a:bodyPr>
          <a:lstStyle/>
          <a:p>
            <a:pPr marL="285750" indent="-285750">
              <a:buFont typeface="Wingdings" panose="05000000000000000000" pitchFamily="2" charset="2"/>
              <a:buChar char="ü"/>
            </a:pPr>
            <a:r>
              <a:rPr lang="en-IN" sz="1800" dirty="0">
                <a:latin typeface="Calibri" panose="020F0502020204030204" pitchFamily="34" charset="0"/>
                <a:cs typeface="Calibri" panose="020F0502020204030204" pitchFamily="34" charset="0"/>
              </a:rPr>
              <a:t>I got Linear SVC as the best model. So I have to do hyper parameter tuning for this best model.</a:t>
            </a:r>
          </a:p>
        </p:txBody>
      </p:sp>
    </p:spTree>
    <p:extLst>
      <p:ext uri="{BB962C8B-B14F-4D97-AF65-F5344CB8AC3E}">
        <p14:creationId xmlns:p14="http://schemas.microsoft.com/office/powerpoint/2010/main" val="222928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94636" y="356095"/>
            <a:ext cx="10503001" cy="693060"/>
          </a:xfrm>
        </p:spPr>
        <p:txBody>
          <a:bodyPr>
            <a:noAutofit/>
          </a:bodyPr>
          <a:lstStyle/>
          <a:p>
            <a:pPr algn="ctr"/>
            <a:r>
              <a:rPr lang="en-IN" sz="5400" b="1" u="sng" dirty="0">
                <a:solidFill>
                  <a:srgbClr val="7030A0"/>
                </a:solidFill>
              </a:rPr>
              <a:t>HYPER PARAMETER TUNNING:</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3" name="Picture 2">
            <a:extLst>
              <a:ext uri="{FF2B5EF4-FFF2-40B4-BE49-F238E27FC236}">
                <a16:creationId xmlns:a16="http://schemas.microsoft.com/office/drawing/2014/main" id="{9AFB45AB-437A-80DB-2B27-5ABC5633CB1E}"/>
              </a:ext>
            </a:extLst>
          </p:cNvPr>
          <p:cNvPicPr>
            <a:picLocks noChangeAspect="1"/>
          </p:cNvPicPr>
          <p:nvPr/>
        </p:nvPicPr>
        <p:blipFill rotWithShape="1">
          <a:blip r:embed="rId3">
            <a:extLst>
              <a:ext uri="{28A0092B-C50C-407E-A947-70E740481C1C}">
                <a14:useLocalDpi xmlns:a14="http://schemas.microsoft.com/office/drawing/2010/main" val="0"/>
              </a:ext>
            </a:extLst>
          </a:blip>
          <a:srcRect l="18820" t="27830" r="36746" b="7217"/>
          <a:stretch/>
        </p:blipFill>
        <p:spPr bwMode="auto">
          <a:xfrm>
            <a:off x="394636" y="1337911"/>
            <a:ext cx="10347264" cy="53035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032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94636" y="356095"/>
            <a:ext cx="10503001" cy="693060"/>
          </a:xfrm>
        </p:spPr>
        <p:txBody>
          <a:bodyPr>
            <a:noAutofit/>
          </a:bodyPr>
          <a:lstStyle/>
          <a:p>
            <a:pPr algn="ctr"/>
            <a:r>
              <a:rPr lang="en-IN" sz="5400" b="1" u="sng" dirty="0">
                <a:solidFill>
                  <a:srgbClr val="7030A0"/>
                </a:solidFill>
              </a:rPr>
              <a:t>HYPER PARAMETER TUNNING:</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3" name="TextBox 2">
            <a:extLst>
              <a:ext uri="{FF2B5EF4-FFF2-40B4-BE49-F238E27FC236}">
                <a16:creationId xmlns:a16="http://schemas.microsoft.com/office/drawing/2014/main" id="{D7FBA35F-A3DD-EEDC-3E79-AE6E19B29A1F}"/>
              </a:ext>
            </a:extLst>
          </p:cNvPr>
          <p:cNvSpPr txBox="1"/>
          <p:nvPr/>
        </p:nvSpPr>
        <p:spPr>
          <a:xfrm>
            <a:off x="499327" y="5380672"/>
            <a:ext cx="9462819" cy="1657377"/>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 I have tested my final model using these parameters and got better results compared to earlier results for my final model.</a:t>
            </a:r>
          </a:p>
          <a:p>
            <a:endParaRPr lang="en-IN" dirty="0"/>
          </a:p>
        </p:txBody>
      </p:sp>
      <p:pic>
        <p:nvPicPr>
          <p:cNvPr id="5" name="Picture 4">
            <a:extLst>
              <a:ext uri="{FF2B5EF4-FFF2-40B4-BE49-F238E27FC236}">
                <a16:creationId xmlns:a16="http://schemas.microsoft.com/office/drawing/2014/main" id="{443DC000-FEC1-C699-C220-ACA56160EBAE}"/>
              </a:ext>
            </a:extLst>
          </p:cNvPr>
          <p:cNvPicPr>
            <a:picLocks noChangeAspect="1"/>
          </p:cNvPicPr>
          <p:nvPr/>
        </p:nvPicPr>
        <p:blipFill rotWithShape="1">
          <a:blip r:embed="rId3">
            <a:extLst>
              <a:ext uri="{28A0092B-C50C-407E-A947-70E740481C1C}">
                <a14:useLocalDpi xmlns:a14="http://schemas.microsoft.com/office/drawing/2010/main" val="0"/>
              </a:ext>
            </a:extLst>
          </a:blip>
          <a:srcRect l="25621" t="25300" r="21403" b="5807"/>
          <a:stretch/>
        </p:blipFill>
        <p:spPr bwMode="auto">
          <a:xfrm>
            <a:off x="394635" y="1337912"/>
            <a:ext cx="5412607" cy="40178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431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6253" y="356095"/>
            <a:ext cx="11983451" cy="1771088"/>
          </a:xfrm>
        </p:spPr>
        <p:txBody>
          <a:bodyPr>
            <a:noAutofit/>
          </a:bodyPr>
          <a:lstStyle/>
          <a:p>
            <a:pPr algn="ctr"/>
            <a:r>
              <a:rPr lang="en-IN" sz="5400" b="1" u="sng" dirty="0">
                <a:solidFill>
                  <a:srgbClr val="7030A0"/>
                </a:solidFill>
              </a:rPr>
              <a:t>SAVING THE MODEL AND PREDICTIONS USING SAVED MODEL:</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27182"/>
            <a:ext cx="10173904" cy="4514249"/>
          </a:xfrm>
        </p:spPr>
        <p:txBody>
          <a:bodyPr>
            <a:noAutofit/>
          </a:bodyPr>
          <a:lstStyle/>
          <a:p>
            <a:pPr marL="0" indent="0">
              <a:buNone/>
            </a:pPr>
            <a:r>
              <a:rPr lang="en-IN" dirty="0">
                <a:latin typeface="Calibri" panose="020F0502020204030204" pitchFamily="34" charset="0"/>
                <a:cs typeface="Calibri" panose="020F0502020204030204" pitchFamily="34" charset="0"/>
              </a:rPr>
              <a:t>                 </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2ED3068-A3DD-CD7C-A6EF-EC3DBA5BA4CF}"/>
              </a:ext>
            </a:extLst>
          </p:cNvPr>
          <p:cNvSpPr txBox="1"/>
          <p:nvPr/>
        </p:nvSpPr>
        <p:spPr>
          <a:xfrm>
            <a:off x="808522" y="2431115"/>
            <a:ext cx="9535026" cy="1077218"/>
          </a:xfrm>
          <a:prstGeom prst="rect">
            <a:avLst/>
          </a:prstGeom>
          <a:noFill/>
        </p:spPr>
        <p:txBody>
          <a:bodyPr wrap="square">
            <a:spAutoFit/>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a:spcBef>
                <a:spcPts val="300"/>
              </a:spcBef>
              <a:spcAft>
                <a:spcPts val="300"/>
              </a:spcAft>
            </a:pPr>
            <a:endPar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0628577-AD79-C0D2-91D1-B5C5F0F8F8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237" t="37388" r="10955" b="6656"/>
          <a:stretch/>
        </p:blipFill>
        <p:spPr bwMode="auto">
          <a:xfrm>
            <a:off x="1110180" y="3350526"/>
            <a:ext cx="6429609" cy="2705454"/>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DD95C3E7-ED88-4273-9D9A-E9373E4399E0}"/>
              </a:ext>
            </a:extLst>
          </p:cNvPr>
          <p:cNvSpPr txBox="1"/>
          <p:nvPr/>
        </p:nvSpPr>
        <p:spPr>
          <a:xfrm>
            <a:off x="485274" y="6186085"/>
            <a:ext cx="9858274" cy="37555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a:t>
            </a:r>
            <a:r>
              <a:rPr lang="en-IN" b="1" dirty="0">
                <a:latin typeface="Calibri" panose="020F0502020204030204" pitchFamily="34" charset="0"/>
                <a:ea typeface="Calibri" panose="020F0502020204030204" pitchFamily="34" charset="0"/>
                <a:cs typeface="Calibri" panose="020F0502020204030204" pitchFamily="34" charset="0"/>
              </a:rPr>
              <a:t>malignance</a:t>
            </a:r>
            <a:r>
              <a:rPr lang="en-IN" sz="1800" b="1" dirty="0">
                <a:effectLst/>
                <a:latin typeface="Calibri" panose="020F0502020204030204" pitchFamily="34" charset="0"/>
                <a:ea typeface="Calibri" panose="020F0502020204030204" pitchFamily="34" charset="0"/>
                <a:cs typeface="Calibri" panose="020F0502020204030204" pitchFamily="34" charset="0"/>
              </a:rPr>
              <a:t> using saved model, and the predictions look good.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3729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582093" y="449139"/>
            <a:ext cx="9603275" cy="641724"/>
          </a:xfrm>
        </p:spPr>
        <p:txBody>
          <a:bodyPr>
            <a:noAutofit/>
          </a:bodyPr>
          <a:lstStyle/>
          <a:p>
            <a:pPr algn="ctr"/>
            <a:r>
              <a:rPr lang="en-IN" sz="5400" b="1" u="sng" dirty="0">
                <a:solidFill>
                  <a:srgbClr val="7030A0"/>
                </a:solidFill>
              </a:rPr>
              <a:t>CONCLUSION:</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3092" y="1937887"/>
            <a:ext cx="9603276" cy="4623334"/>
          </a:xfrm>
        </p:spPr>
        <p:txBody>
          <a:bodyPr>
            <a:noAutofit/>
          </a:bodyPr>
          <a:lstStyle/>
          <a:p>
            <a:pPr>
              <a:lnSpc>
                <a:spcPct val="107000"/>
              </a:lnSpc>
              <a:spcBef>
                <a:spcPts val="300"/>
              </a:spcBef>
              <a:spcAft>
                <a:spcPts val="300"/>
              </a:spcAft>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Calibri" panose="020F0502020204030204" pitchFamily="34" charset="0"/>
              </a:rPr>
              <a:t>In this project report, we have used machine learning algorithms to predict the Malignant Comment Classifier. We have mentioned the step by step procedure to analyse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Calibri" panose="020F0502020204030204" pitchFamily="34"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Calibri" panose="020F0502020204030204" pitchFamily="34" charset="0"/>
              </a:rPr>
              <a:t> Data cleaning is one of the most important steps to remove unrealistic values and unnecessary stop words. </a:t>
            </a:r>
          </a:p>
          <a:p>
            <a:pPr>
              <a:lnSpc>
                <a:spcPct val="107000"/>
              </a:lnSpc>
              <a:spcBef>
                <a:spcPts val="300"/>
              </a:spcBef>
              <a:spcAft>
                <a:spcPts val="300"/>
              </a:spcAft>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Calibri" panose="020F0502020204030204" pitchFamily="34"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dirty="0">
                <a:effectLst/>
                <a:latin typeface="Calibri" panose="020F0502020204030204" pitchFamily="34" charset="0"/>
                <a:ea typeface="Calibri" panose="020F0502020204030204" pitchFamily="34" charset="0"/>
                <a:cs typeface="Calibri" panose="020F0502020204030204" pitchFamily="34" charset="0"/>
              </a:rPr>
              <a:t> Then we have also saved the best model and predicted the label.</a:t>
            </a:r>
          </a:p>
          <a:p>
            <a:pPr marL="0" indent="0">
              <a:buNone/>
            </a:pPr>
            <a:endParaRPr lang="en-IN" sz="2400" dirty="0"/>
          </a:p>
        </p:txBody>
      </p:sp>
    </p:spTree>
    <p:extLst>
      <p:ext uri="{BB962C8B-B14F-4D97-AF65-F5344CB8AC3E}">
        <p14:creationId xmlns:p14="http://schemas.microsoft.com/office/powerpoint/2010/main" val="124623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10" name="Picture 9">
            <a:extLst>
              <a:ext uri="{FF2B5EF4-FFF2-40B4-BE49-F238E27FC236}">
                <a16:creationId xmlns:a16="http://schemas.microsoft.com/office/drawing/2014/main" id="{11135DA8-6CC9-E8F3-9A5F-73DF6ABBF9C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3369" t="18890" r="12299" b="27907"/>
          <a:stretch/>
        </p:blipFill>
        <p:spPr>
          <a:xfrm>
            <a:off x="587141" y="411502"/>
            <a:ext cx="9592968" cy="4969020"/>
          </a:xfrm>
          <a:prstGeom prst="rect">
            <a:avLst/>
          </a:prstGeom>
        </p:spPr>
      </p:pic>
    </p:spTree>
    <p:extLst>
      <p:ext uri="{BB962C8B-B14F-4D97-AF65-F5344CB8AC3E}">
        <p14:creationId xmlns:p14="http://schemas.microsoft.com/office/powerpoint/2010/main" val="217954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356095"/>
            <a:ext cx="9603275" cy="693060"/>
          </a:xfrm>
        </p:spPr>
        <p:txBody>
          <a:bodyPr>
            <a:noAutofit/>
          </a:bodyPr>
          <a:lstStyle/>
          <a:p>
            <a:pPr algn="ctr"/>
            <a:r>
              <a:rPr lang="en-US" sz="5400" b="1" u="sng" dirty="0">
                <a:solidFill>
                  <a:srgbClr val="7030A0"/>
                </a:solidFill>
              </a:rPr>
              <a:t>CONTENT</a:t>
            </a: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451579" y="1337912"/>
            <a:ext cx="9603275" cy="4639376"/>
          </a:xfrm>
        </p:spPr>
        <p:txBody>
          <a:bodyPr>
            <a:normAutofit fontScale="25000" lnSpcReduction="20000"/>
          </a:bodyPr>
          <a:lstStyle/>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Overview.</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Problem Statement.</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Problem Understanding.</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What is Malignant Comment Classifier? </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Importance of Malignant Comment Classifier</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Exploratory data analysis.</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Visualizations.</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Analysis.</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Data cleaning steps.</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Model Building.</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Hyper Parameter Tunning.</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Saving the model and predictions for test dataset from  saved best model.</a:t>
            </a:r>
          </a:p>
          <a:p>
            <a:pPr>
              <a:spcBef>
                <a:spcPts val="300"/>
              </a:spcBef>
              <a:spcAft>
                <a:spcPts val="800"/>
              </a:spcAft>
              <a:buFont typeface="Wingdings" panose="05000000000000000000" pitchFamily="2" charset="2"/>
              <a:buChar char="v"/>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356095"/>
            <a:ext cx="9603275" cy="693060"/>
          </a:xfrm>
        </p:spPr>
        <p:txBody>
          <a:bodyPr>
            <a:noAutofit/>
          </a:bodyPr>
          <a:lstStyle/>
          <a:p>
            <a:pPr algn="ctr"/>
            <a:r>
              <a:rPr lang="en-US" sz="5400" b="1" u="sng" dirty="0">
                <a:solidFill>
                  <a:srgbClr val="7030A0"/>
                </a:solidFill>
              </a:rPr>
              <a:t>OVERVIEW</a:t>
            </a: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451579" y="1337912"/>
            <a:ext cx="9603275" cy="4639376"/>
          </a:xfrm>
        </p:spPr>
        <p:txBody>
          <a:bodyPr>
            <a:normAutofit/>
          </a:bodyPr>
          <a:lstStyle/>
          <a:p>
            <a:pPr marL="0" indent="0">
              <a:buNone/>
            </a:pPr>
            <a:r>
              <a:rPr lang="en-US" sz="2400" dirty="0">
                <a:solidFill>
                  <a:schemeClr val="tx2"/>
                </a:solidFill>
                <a:latin typeface="Century" panose="02040604050505020304" pitchFamily="18" charset="0"/>
              </a:rPr>
              <a:t> </a:t>
            </a:r>
            <a:r>
              <a:rPr lang="en-US" dirty="0">
                <a:solidFill>
                  <a:schemeClr val="tx2"/>
                </a:solidFill>
                <a:latin typeface="Calibri" panose="020F0502020204030204" pitchFamily="34" charset="0"/>
                <a:cs typeface="Calibri" panose="020F0502020204030204" pitchFamily="34" charset="0"/>
              </a:rPr>
              <a:t>In this particular presentation we will be looking on:</a:t>
            </a:r>
          </a:p>
          <a:p>
            <a:pPr lvl="1">
              <a:buFont typeface="Wingdings" panose="05000000000000000000" pitchFamily="2" charset="2"/>
              <a:buChar char="q"/>
            </a:pPr>
            <a:r>
              <a:rPr lang="en-US" sz="1800" dirty="0">
                <a:solidFill>
                  <a:schemeClr val="tx2"/>
                </a:solidFill>
                <a:latin typeface="Calibri" panose="020F0502020204030204" pitchFamily="34" charset="0"/>
                <a:cs typeface="Calibri" panose="020F0502020204030204" pitchFamily="34" charset="0"/>
              </a:rPr>
              <a:t>How to analyze the dataset of Malignant Comment Classifier.</a:t>
            </a:r>
          </a:p>
          <a:p>
            <a:pPr lvl="1">
              <a:buFont typeface="Wingdings" panose="05000000000000000000" pitchFamily="2" charset="2"/>
              <a:buChar char="q"/>
            </a:pPr>
            <a:r>
              <a:rPr lang="en-US" sz="1800" dirty="0">
                <a:solidFill>
                  <a:schemeClr val="tx2"/>
                </a:solidFill>
                <a:latin typeface="Calibri" panose="020F0502020204030204" pitchFamily="34" charset="0"/>
                <a:cs typeface="Calibri" panose="020F0502020204030204" pitchFamily="34" charset="0"/>
              </a:rPr>
              <a:t>What are the EDA steps in cleaning the dataset.</a:t>
            </a:r>
          </a:p>
          <a:p>
            <a:pPr lvl="1">
              <a:buFont typeface="Wingdings" panose="05000000000000000000" pitchFamily="2" charset="2"/>
              <a:buChar char="q"/>
            </a:pPr>
            <a:r>
              <a:rPr lang="en-US" sz="1800" dirty="0">
                <a:solidFill>
                  <a:schemeClr val="tx2"/>
                </a:solidFill>
                <a:latin typeface="Calibri" panose="020F0502020204030204" pitchFamily="34" charset="0"/>
                <a:cs typeface="Calibri" panose="020F0502020204030204" pitchFamily="34" charset="0"/>
              </a:rPr>
              <a:t>Overall analysis on the problem.</a:t>
            </a:r>
          </a:p>
          <a:p>
            <a:pPr lvl="1">
              <a:buFont typeface="Wingdings" panose="05000000000000000000" pitchFamily="2" charset="2"/>
              <a:buChar char="q"/>
            </a:pPr>
            <a:r>
              <a:rPr lang="en-US" sz="1800" dirty="0">
                <a:solidFill>
                  <a:schemeClr val="tx2"/>
                </a:solidFill>
                <a:latin typeface="Calibri" panose="020F0502020204030204" pitchFamily="34" charset="0"/>
                <a:cs typeface="Calibri" panose="020F0502020204030204" pitchFamily="34" charset="0"/>
              </a:rPr>
              <a:t>Model building from the cleaned dataset.</a:t>
            </a:r>
          </a:p>
          <a:p>
            <a:pPr lvl="1">
              <a:buFont typeface="Wingdings" panose="05000000000000000000" pitchFamily="2" charset="2"/>
              <a:buChar char="q"/>
            </a:pPr>
            <a:r>
              <a:rPr lang="en-US" sz="1800" dirty="0">
                <a:solidFill>
                  <a:schemeClr val="tx2"/>
                </a:solidFill>
                <a:latin typeface="Calibri" panose="020F0502020204030204" pitchFamily="34" charset="0"/>
                <a:cs typeface="Calibri" panose="020F0502020204030204" pitchFamily="34" charset="0"/>
              </a:rPr>
              <a:t>Predictions for test dataset from saved model.</a:t>
            </a:r>
          </a:p>
          <a:p>
            <a:endParaRPr lang="en-IN" dirty="0"/>
          </a:p>
        </p:txBody>
      </p:sp>
    </p:spTree>
    <p:extLst>
      <p:ext uri="{BB962C8B-B14F-4D97-AF65-F5344CB8AC3E}">
        <p14:creationId xmlns:p14="http://schemas.microsoft.com/office/powerpoint/2010/main" val="408329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356095"/>
            <a:ext cx="9603275" cy="693060"/>
          </a:xfrm>
        </p:spPr>
        <p:txBody>
          <a:bodyPr>
            <a:noAutofit/>
          </a:bodyPr>
          <a:lstStyle/>
          <a:p>
            <a:pPr algn="ctr"/>
            <a:r>
              <a:rPr lang="en-IN" sz="5400" u="sng" dirty="0">
                <a:solidFill>
                  <a:srgbClr val="7030A0"/>
                </a:solidFill>
              </a:rPr>
              <a:t>PROBLEM STATEMENT:</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0" indent="0">
              <a:buNone/>
            </a:pPr>
            <a:r>
              <a:rPr lang="en-IN" sz="2400" dirty="0"/>
              <a:t>             </a:t>
            </a:r>
          </a:p>
        </p:txBody>
      </p:sp>
      <p:sp>
        <p:nvSpPr>
          <p:cNvPr id="6" name="TextBox 5">
            <a:extLst>
              <a:ext uri="{FF2B5EF4-FFF2-40B4-BE49-F238E27FC236}">
                <a16:creationId xmlns:a16="http://schemas.microsoft.com/office/drawing/2014/main" id="{4DA44AB4-1FE7-F038-3FA8-2B15F0DD99E0}"/>
              </a:ext>
            </a:extLst>
          </p:cNvPr>
          <p:cNvSpPr txBox="1"/>
          <p:nvPr/>
        </p:nvSpPr>
        <p:spPr>
          <a:xfrm>
            <a:off x="413886" y="1563119"/>
            <a:ext cx="9603275" cy="5078313"/>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507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120316"/>
            <a:ext cx="9603275" cy="693060"/>
          </a:xfrm>
        </p:spPr>
        <p:txBody>
          <a:bodyPr>
            <a:noAutofit/>
          </a:bodyPr>
          <a:lstStyle/>
          <a:p>
            <a:pPr algn="ctr"/>
            <a:r>
              <a:rPr lang="en-IN" sz="5400" u="sng" dirty="0">
                <a:solidFill>
                  <a:srgbClr val="7030A0"/>
                </a:solidFill>
              </a:rPr>
              <a:t>PROBLEM UNDERSTANDING:</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770029" y="1405288"/>
            <a:ext cx="8956539" cy="4803006"/>
          </a:xfrm>
        </p:spPr>
        <p:txBody>
          <a:bodyPr>
            <a:noAutofit/>
          </a:bodyPr>
          <a:lstStyle/>
          <a:p>
            <a:pPr marL="457200" lvl="1" indent="0">
              <a:buNone/>
            </a:pP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457200" lvl="1"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In 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p>
          <a:p>
            <a:pPr marL="457200" lvl="1" indent="0">
              <a:buNone/>
            </a:pPr>
            <a:endParaRPr lang="en-US" sz="1800" dirty="0">
              <a:solidFill>
                <a:srgbClr val="7030A0"/>
              </a:solidFill>
              <a:latin typeface="Calibri" panose="020F0502020204030204" pitchFamily="34" charset="0"/>
              <a:cs typeface="Calibri" panose="020F0502020204030204"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Tree>
    <p:extLst>
      <p:ext uri="{BB962C8B-B14F-4D97-AF65-F5344CB8AC3E}">
        <p14:creationId xmlns:p14="http://schemas.microsoft.com/office/powerpoint/2010/main" val="323127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477243" y="334130"/>
            <a:ext cx="11176766" cy="923330"/>
          </a:xfrm>
          <a:prstGeom prst="rect">
            <a:avLst/>
          </a:prstGeom>
          <a:noFill/>
        </p:spPr>
        <p:txBody>
          <a:bodyPr wrap="square">
            <a:spAutoFit/>
          </a:bodyPr>
          <a:lstStyle/>
          <a:p>
            <a:r>
              <a:rPr lang="en-IN" sz="5400" b="1" u="sng" dirty="0">
                <a:solidFill>
                  <a:srgbClr val="7030A0"/>
                </a:solidFill>
              </a:rPr>
              <a:t>What is Malignant Comments?</a:t>
            </a:r>
          </a:p>
        </p:txBody>
      </p:sp>
      <p:sp>
        <p:nvSpPr>
          <p:cNvPr id="7" name="TextBox 6">
            <a:extLst>
              <a:ext uri="{FF2B5EF4-FFF2-40B4-BE49-F238E27FC236}">
                <a16:creationId xmlns:a16="http://schemas.microsoft.com/office/drawing/2014/main" id="{9AEA31BD-8B6B-AA89-3C5A-58667056EFD6}"/>
              </a:ext>
            </a:extLst>
          </p:cNvPr>
          <p:cNvSpPr txBox="1"/>
          <p:nvPr/>
        </p:nvSpPr>
        <p:spPr>
          <a:xfrm>
            <a:off x="2200976" y="2158595"/>
            <a:ext cx="6092792" cy="1231106"/>
          </a:xfrm>
          <a:prstGeom prst="rect">
            <a:avLst/>
          </a:prstGeom>
          <a:noFill/>
        </p:spPr>
        <p:txBody>
          <a:bodyPr wrap="square">
            <a:spAutoFit/>
          </a:bodyPr>
          <a:lstStyle/>
          <a:p>
            <a:r>
              <a:rPr lang="en-IN" sz="2000" dirty="0"/>
              <a:t> </a:t>
            </a:r>
            <a:r>
              <a:rPr lang="en-US" sz="1800" b="0" i="0" dirty="0">
                <a:solidFill>
                  <a:srgbClr val="202124"/>
                </a:solidFill>
                <a:effectLst/>
                <a:latin typeface="Calibri" panose="020F0502020204030204" pitchFamily="34" charset="0"/>
                <a:cs typeface="Calibri" panose="020F0502020204030204" pitchFamily="34" charset="0"/>
              </a:rPr>
              <a:t>Malignant Comment Classification: A </a:t>
            </a:r>
            <a:r>
              <a:rPr lang="en-US" sz="1800" b="1" i="0" dirty="0">
                <a:solidFill>
                  <a:srgbClr val="202124"/>
                </a:solidFill>
                <a:effectLst/>
                <a:latin typeface="Calibri" panose="020F0502020204030204" pitchFamily="34" charset="0"/>
                <a:cs typeface="Calibri" panose="020F0502020204030204" pitchFamily="34" charset="0"/>
              </a:rPr>
              <a:t>Classification model designed to detect the type of toxic comments to detect and prevent online bullying.</a:t>
            </a:r>
            <a:endParaRPr lang="en-IN" sz="1800" dirty="0">
              <a:latin typeface="Calibri" panose="020F0502020204030204" pitchFamily="34" charset="0"/>
              <a:cs typeface="Calibri" panose="020F0502020204030204" pitchFamily="34" charset="0"/>
            </a:endParaRPr>
          </a:p>
          <a:p>
            <a:endParaRPr lang="en-IN" sz="18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295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69507" y="50359"/>
            <a:ext cx="10628130" cy="1799964"/>
          </a:xfrm>
        </p:spPr>
        <p:txBody>
          <a:bodyPr>
            <a:noAutofit/>
          </a:bodyPr>
          <a:lstStyle/>
          <a:p>
            <a:pPr algn="ctr"/>
            <a:r>
              <a:rPr lang="en-IN" sz="5400" b="1" u="sng" dirty="0">
                <a:solidFill>
                  <a:srgbClr val="7030A0"/>
                </a:solidFill>
              </a:rPr>
              <a:t>IMPORTANCE OF Flight PRICE PREDICTION</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56058"/>
            <a:ext cx="9298005" cy="4485373"/>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F8341B3A-2184-0E0F-9B8B-F0FE428E4E08}"/>
              </a:ext>
            </a:extLst>
          </p:cNvPr>
          <p:cNvSpPr txBox="1"/>
          <p:nvPr/>
        </p:nvSpPr>
        <p:spPr>
          <a:xfrm>
            <a:off x="269507" y="1914523"/>
            <a:ext cx="10628130" cy="4801314"/>
          </a:xfrm>
          <a:prstGeom prst="rect">
            <a:avLst/>
          </a:prstGeom>
          <a:noFill/>
        </p:spPr>
        <p:txBody>
          <a:bodyPr wrap="square">
            <a:spAutoFit/>
          </a:bodyPr>
          <a:lstStyle/>
          <a:p>
            <a:pPr>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users leave numerous comments on different social networks, news portals, and forums. Some of the comments are toxic or abusive. Due to numbers of comments, it is unfeasible to manually moderate them, so most of the systems use some kind of automatic discovery of toxicity using machine learning models. In this work, we performed a systematic review of the state-of-the-art in toxic comment classification using machine learning methods. First, we have investigated when and where the papers were published and their maturity level. In our analysis of every primary study we investigated: data set used, evaluation metric, used machine learning methods, classes of toxicity, and comment language</a:t>
            </a:r>
            <a:r>
              <a:rPr lang="en-US" sz="1800" dirty="0">
                <a:latin typeface="Century" panose="02040604050505020304" pitchFamily="18" charset="0"/>
              </a:rPr>
              <a:t>.</a:t>
            </a:r>
          </a:p>
          <a:p>
            <a:pPr>
              <a:buFont typeface="Wingdings" panose="05000000000000000000" pitchFamily="2" charset="2"/>
              <a:buChar char="ü"/>
            </a:pPr>
            <a:endParaRPr lang="en-US" sz="1800" dirty="0">
              <a:latin typeface="Century" panose="02040604050505020304" pitchFamily="18" charset="0"/>
            </a:endParaRPr>
          </a:p>
          <a:p>
            <a:pPr>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 bullying.</a:t>
            </a:r>
            <a:endParaRPr lang="en-IN" sz="1800" dirty="0">
              <a:latin typeface="Century" panose="02040604050505020304" pitchFamily="18" charset="0"/>
            </a:endParaRPr>
          </a:p>
          <a:p>
            <a:r>
              <a:rPr lang="en-IN" dirty="0">
                <a:effectLst/>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654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42762" y="356095"/>
            <a:ext cx="10454875" cy="693060"/>
          </a:xfrm>
        </p:spPr>
        <p:txBody>
          <a:bodyPr>
            <a:noAutofit/>
          </a:bodyPr>
          <a:lstStyle/>
          <a:p>
            <a:pPr algn="ctr"/>
            <a:r>
              <a:rPr lang="en-IN" sz="5400" b="1" u="sng" dirty="0">
                <a:solidFill>
                  <a:srgbClr val="7030A0"/>
                </a:solidFill>
              </a:rPr>
              <a:t>EXPLORATORY DATA ANALYSIS</a:t>
            </a:r>
            <a:r>
              <a:rPr lang="en-IN" sz="5400" dirty="0">
                <a:solidFill>
                  <a:srgbClr val="7030A0"/>
                </a:solidFill>
              </a:rPr>
              <a:t>:</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10628130"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865AFF9F-A76F-5E06-7448-1CC0A6F76533}"/>
              </a:ext>
            </a:extLst>
          </p:cNvPr>
          <p:cNvSpPr txBox="1"/>
          <p:nvPr/>
        </p:nvSpPr>
        <p:spPr>
          <a:xfrm>
            <a:off x="625642" y="1793106"/>
            <a:ext cx="9298004" cy="3544368"/>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As a first step I have imported required libraries and I have imported the dataset which was in csv format.</a:t>
            </a:r>
          </a:p>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Cleaned the data from junk values. Replace multiple spaces with single space So that it will be easy to classify it.</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 am creating a function for feature engineering and making three different columns using comment_text column Length: indicating the length of the text. Exclamation: indicates whether ‘!’ is present in the text or not. Question: indicates whether ‘?’ is present in the text or not.</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By observing these comments we can say that we need to do lot of text processing as there are many words which are not important for prediction, as well as numbers and other stuff.</a:t>
            </a:r>
          </a:p>
          <a:p>
            <a:pPr marL="285750" lvl="0" indent="-285750">
              <a:lnSpc>
                <a:spcPct val="107000"/>
              </a:lnSpc>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522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577516" y="375345"/>
            <a:ext cx="10427368" cy="962568"/>
          </a:xfrm>
        </p:spPr>
        <p:txBody>
          <a:bodyPr>
            <a:noAutofit/>
          </a:bodyPr>
          <a:lstStyle/>
          <a:p>
            <a:pPr algn="ctr"/>
            <a:r>
              <a:rPr lang="en-IN" sz="5400" b="1" u="sng" dirty="0">
                <a:solidFill>
                  <a:srgbClr val="7030A0"/>
                </a:solidFill>
              </a:rPr>
              <a:t>VISUALIZATION </a:t>
            </a:r>
            <a:br>
              <a:rPr lang="en-IN" sz="5400" b="1" u="sng" dirty="0">
                <a:solidFill>
                  <a:srgbClr val="7030A0"/>
                </a:solidFill>
              </a:rPr>
            </a:br>
            <a:br>
              <a:rPr lang="en-IN" sz="5400" b="1" u="sng" dirty="0">
                <a:solidFill>
                  <a:srgbClr val="7030A0"/>
                </a:solidFill>
              </a:rPr>
            </a:br>
            <a:endParaRPr lang="en-US" sz="5400" b="1" u="sng" dirty="0">
              <a:solidFill>
                <a:srgbClr val="7030A0"/>
              </a:solidFill>
            </a:endParaRPr>
          </a:p>
        </p:txBody>
      </p:sp>
      <p:pic>
        <p:nvPicPr>
          <p:cNvPr id="9" name="Picture 8">
            <a:extLst>
              <a:ext uri="{FF2B5EF4-FFF2-40B4-BE49-F238E27FC236}">
                <a16:creationId xmlns:a16="http://schemas.microsoft.com/office/drawing/2014/main" id="{1F19EB64-A885-F04F-8A4F-E8A4AA79AA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6926" y="1379761"/>
            <a:ext cx="7828547" cy="3548412"/>
          </a:xfrm>
          <a:prstGeom prst="rect">
            <a:avLst/>
          </a:prstGeom>
          <a:noFill/>
          <a:ln>
            <a:noFill/>
          </a:ln>
        </p:spPr>
      </p:pic>
      <p:sp>
        <p:nvSpPr>
          <p:cNvPr id="11" name="TextBox 10">
            <a:extLst>
              <a:ext uri="{FF2B5EF4-FFF2-40B4-BE49-F238E27FC236}">
                <a16:creationId xmlns:a16="http://schemas.microsoft.com/office/drawing/2014/main" id="{F4934CA9-0071-125E-CC82-ABE5F5F06655}"/>
              </a:ext>
            </a:extLst>
          </p:cNvPr>
          <p:cNvSpPr txBox="1"/>
          <p:nvPr/>
        </p:nvSpPr>
        <p:spPr>
          <a:xfrm>
            <a:off x="577517" y="5478239"/>
            <a:ext cx="8919410" cy="923330"/>
          </a:xfrm>
          <a:prstGeom prst="rect">
            <a:avLst/>
          </a:prstGeom>
          <a:noFill/>
        </p:spPr>
        <p:txBody>
          <a:bodyPr wrap="square">
            <a:spAutoFit/>
          </a:bodyPr>
          <a:lstStyle/>
          <a:p>
            <a:pPr marL="285750" indent="-285750">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Calibri" panose="020F0502020204030204" pitchFamily="34" charset="0"/>
              </a:rPr>
              <a:t>The above figure represents count plot for all our labels. Looking at this plot we can conclude that more number of comments has been labelled as malignant compared to others. Very less number of comments has been labelled as threat.</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2381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957</TotalTime>
  <Words>1655</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Bahnschrift SemiBold</vt:lpstr>
      <vt:lpstr>Calibri</vt:lpstr>
      <vt:lpstr>Century</vt:lpstr>
      <vt:lpstr>Trebuchet MS</vt:lpstr>
      <vt:lpstr>Wingdings</vt:lpstr>
      <vt:lpstr>Wingdings 3</vt:lpstr>
      <vt:lpstr>Facet</vt:lpstr>
      <vt:lpstr>PowerPoint Presentation</vt:lpstr>
      <vt:lpstr>CONTENT</vt:lpstr>
      <vt:lpstr>OVERVIEW</vt:lpstr>
      <vt:lpstr>PROBLEM STATEMENT:</vt:lpstr>
      <vt:lpstr>PROBLEM UNDERSTANDING:</vt:lpstr>
      <vt:lpstr> </vt:lpstr>
      <vt:lpstr>IMPORTANCE OF Flight PRICE PREDICTION</vt:lpstr>
      <vt:lpstr>EXPLORATORY DATA ANALYSIS:</vt:lpstr>
      <vt:lpstr>VISUALIZATION   </vt:lpstr>
      <vt:lpstr>VISUALIZATION   </vt:lpstr>
      <vt:lpstr>VISUALIZATION   </vt:lpstr>
      <vt:lpstr>ANALYSIS:</vt:lpstr>
      <vt:lpstr>MODEL BUILDING:</vt:lpstr>
      <vt:lpstr>PowerPoint Presentation</vt:lpstr>
      <vt:lpstr>HYPER PARAMETER TUNNING:</vt:lpstr>
      <vt:lpstr>HYPER PARAMETER TUNNING:</vt:lpstr>
      <vt:lpstr>SAVING THE MODEL AND PREDICTIONS USING SAVED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dc:creator>
  <cp:lastModifiedBy>samyukta</cp:lastModifiedBy>
  <cp:revision>3</cp:revision>
  <dcterms:created xsi:type="dcterms:W3CDTF">2022-06-24T12:47:50Z</dcterms:created>
  <dcterms:modified xsi:type="dcterms:W3CDTF">2022-09-11T13:15:29Z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