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rts/chart6.xml" ContentType="application/vnd.openxmlformats-officedocument.drawingml.chart+xml"/>
  <Default Extension="xlsx" ContentType="application/vnd.openxmlformats-officedocument.spreadsheetml.sheet"/>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94608" autoAdjust="0"/>
  </p:normalViewPr>
  <p:slideViewPr>
    <p:cSldViewPr>
      <p:cViewPr varScale="1">
        <p:scale>
          <a:sx n="82" d="100"/>
          <a:sy n="82" d="100"/>
        </p:scale>
        <p:origin x="-1474"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Office_Excel_Worksheet6.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7.862775833576359E-2"/>
          <c:y val="3.3648171344608319E-2"/>
          <c:w val="0.77538847574608727"/>
          <c:h val="0.84986956004351843"/>
        </c:manualLayout>
      </c:layout>
      <c:barChart>
        <c:barDir val="col"/>
        <c:grouping val="stacked"/>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overlap val="100"/>
        <c:axId val="80777600"/>
        <c:axId val="80779136"/>
      </c:barChart>
      <c:catAx>
        <c:axId val="80777600"/>
        <c:scaling>
          <c:orientation val="minMax"/>
        </c:scaling>
        <c:axPos val="b"/>
        <c:tickLblPos val="nextTo"/>
        <c:crossAx val="80779136"/>
        <c:crosses val="autoZero"/>
        <c:auto val="1"/>
        <c:lblAlgn val="ctr"/>
        <c:lblOffset val="100"/>
      </c:catAx>
      <c:valAx>
        <c:axId val="80779136"/>
        <c:scaling>
          <c:orientation val="minMax"/>
        </c:scaling>
        <c:axPos val="l"/>
        <c:majorGridlines/>
        <c:numFmt formatCode="General" sourceLinked="1"/>
        <c:tickLblPos val="nextTo"/>
        <c:crossAx val="80777600"/>
        <c:crosses val="autoZero"/>
        <c:crossBetween val="between"/>
      </c:valAx>
    </c:plotArea>
    <c:legend>
      <c:legendPos val="r"/>
      <c:layout/>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0.13112664041994737"/>
          <c:y val="6.558587598425196E-2"/>
          <c:w val="0.64216502624672123"/>
          <c:h val="0.72613041338582951"/>
        </c:manualLayout>
      </c:layout>
      <c:lineChart>
        <c:grouping val="percentStacked"/>
        <c:ser>
          <c:idx val="0"/>
          <c:order val="0"/>
          <c:tx>
            <c:strRef>
              <c:f>Sheet1!$B$1</c:f>
              <c:strCache>
                <c:ptCount val="1"/>
                <c:pt idx="0">
                  <c:v>Series 1</c:v>
                </c:pt>
              </c:strCache>
            </c:strRef>
          </c:tx>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marker val="1"/>
        <c:axId val="145482112"/>
        <c:axId val="145483648"/>
      </c:lineChart>
      <c:catAx>
        <c:axId val="145482112"/>
        <c:scaling>
          <c:orientation val="minMax"/>
        </c:scaling>
        <c:axPos val="b"/>
        <c:tickLblPos val="nextTo"/>
        <c:crossAx val="145483648"/>
        <c:crosses val="autoZero"/>
        <c:auto val="1"/>
        <c:lblAlgn val="ctr"/>
        <c:lblOffset val="100"/>
      </c:catAx>
      <c:valAx>
        <c:axId val="145483648"/>
        <c:scaling>
          <c:orientation val="minMax"/>
        </c:scaling>
        <c:axPos val="l"/>
        <c:majorGridlines/>
        <c:numFmt formatCode="0%" sourceLinked="1"/>
        <c:tickLblPos val="nextTo"/>
        <c:crossAx val="145482112"/>
        <c:crosses val="autoZero"/>
        <c:crossBetween val="between"/>
      </c:valAx>
    </c:plotArea>
    <c:legend>
      <c:legendPos val="r"/>
      <c:layout/>
    </c:legend>
    <c:plotVisOnly val="1"/>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title>
      <c:layout/>
    </c:title>
    <c:plotArea>
      <c:layout/>
      <c:scatterChart>
        <c:scatterStyle val="lineMarker"/>
        <c:ser>
          <c:idx val="0"/>
          <c:order val="0"/>
          <c:tx>
            <c:strRef>
              <c:f>Sheet1!$B$1</c:f>
              <c:strCache>
                <c:ptCount val="1"/>
                <c:pt idx="0">
                  <c:v>Y-Values</c:v>
                </c:pt>
              </c:strCache>
            </c:strRef>
          </c:tx>
          <c:spPr>
            <a:ln w="28575">
              <a:noFill/>
            </a:ln>
          </c:spPr>
          <c:xVal>
            <c:numRef>
              <c:f>Sheet1!$A$2:$A$4</c:f>
              <c:numCache>
                <c:formatCode>General</c:formatCode>
                <c:ptCount val="3"/>
                <c:pt idx="0">
                  <c:v>0.70000000000000062</c:v>
                </c:pt>
                <c:pt idx="1">
                  <c:v>1.8</c:v>
                </c:pt>
                <c:pt idx="2">
                  <c:v>2.6</c:v>
                </c:pt>
              </c:numCache>
            </c:numRef>
          </c:xVal>
          <c:yVal>
            <c:numRef>
              <c:f>Sheet1!$B$2:$B$4</c:f>
              <c:numCache>
                <c:formatCode>General</c:formatCode>
                <c:ptCount val="3"/>
                <c:pt idx="0">
                  <c:v>2.7</c:v>
                </c:pt>
                <c:pt idx="1">
                  <c:v>3.2</c:v>
                </c:pt>
                <c:pt idx="2">
                  <c:v>0.8</c:v>
                </c:pt>
              </c:numCache>
            </c:numRef>
          </c:yVal>
        </c:ser>
        <c:axId val="145389056"/>
        <c:axId val="145390592"/>
      </c:scatterChart>
      <c:valAx>
        <c:axId val="145389056"/>
        <c:scaling>
          <c:orientation val="minMax"/>
        </c:scaling>
        <c:axPos val="b"/>
        <c:numFmt formatCode="General" sourceLinked="1"/>
        <c:tickLblPos val="nextTo"/>
        <c:crossAx val="145390592"/>
        <c:crosses val="autoZero"/>
        <c:crossBetween val="midCat"/>
      </c:valAx>
      <c:valAx>
        <c:axId val="145390592"/>
        <c:scaling>
          <c:orientation val="minMax"/>
        </c:scaling>
        <c:axPos val="l"/>
        <c:majorGridlines/>
        <c:numFmt formatCode="General" sourceLinked="1"/>
        <c:tickLblPos val="nextTo"/>
        <c:crossAx val="145389056"/>
        <c:crosses val="autoZero"/>
        <c:crossBetween val="midCat"/>
      </c:valAx>
    </c:plotArea>
    <c:legend>
      <c:legendPos val="r"/>
      <c:layout/>
    </c:legend>
    <c:plotVisOnly val="1"/>
  </c:chart>
  <c:txPr>
    <a:bodyPr/>
    <a:lstStyle/>
    <a:p>
      <a:pPr>
        <a:defRPr sz="1800"/>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title>
      <c:layout/>
    </c:title>
    <c:plotArea>
      <c:layout/>
      <c:pieChart>
        <c:varyColors val="1"/>
        <c:ser>
          <c:idx val="0"/>
          <c:order val="0"/>
          <c:tx>
            <c:strRef>
              <c:f>Sheet1!$B$1</c:f>
              <c:strCache>
                <c:ptCount val="1"/>
                <c:pt idx="0">
                  <c:v>Sales</c:v>
                </c:pt>
              </c:strCache>
            </c:strRef>
          </c:tx>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ser>
        <c:firstSliceAng val="0"/>
      </c:pieChart>
    </c:plotArea>
    <c:legend>
      <c:legendPos val="r"/>
      <c:layout/>
    </c:legend>
    <c:plotVisOnly val="1"/>
  </c:chart>
  <c:txPr>
    <a:bodyPr/>
    <a:lstStyle/>
    <a:p>
      <a:pPr>
        <a:defRPr sz="1800"/>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plotArea>
      <c:layout/>
      <c:areaChart>
        <c:grouping val="standard"/>
        <c:ser>
          <c:idx val="0"/>
          <c:order val="0"/>
          <c:tx>
            <c:strRef>
              <c:f>Sheet1!$B$1</c:f>
              <c:strCache>
                <c:ptCount val="1"/>
                <c:pt idx="0">
                  <c:v>Series 1</c:v>
                </c:pt>
              </c:strCache>
            </c:strRef>
          </c:tx>
          <c:cat>
            <c:numRef>
              <c:f>Sheet1!$A$2:$A$6</c:f>
              <c:numCache>
                <c:formatCode>dd/mm/yyyy</c:formatCode>
                <c:ptCount val="5"/>
                <c:pt idx="0">
                  <c:v>37377</c:v>
                </c:pt>
                <c:pt idx="1">
                  <c:v>37408</c:v>
                </c:pt>
                <c:pt idx="2">
                  <c:v>37438</c:v>
                </c:pt>
                <c:pt idx="3">
                  <c:v>37469</c:v>
                </c:pt>
                <c:pt idx="4">
                  <c:v>37500</c:v>
                </c:pt>
              </c:numCache>
            </c:numRef>
          </c:cat>
          <c:val>
            <c:numRef>
              <c:f>Sheet1!$B$2:$B$6</c:f>
              <c:numCache>
                <c:formatCode>General</c:formatCode>
                <c:ptCount val="5"/>
                <c:pt idx="0">
                  <c:v>32</c:v>
                </c:pt>
                <c:pt idx="1">
                  <c:v>32</c:v>
                </c:pt>
                <c:pt idx="2">
                  <c:v>28</c:v>
                </c:pt>
                <c:pt idx="3">
                  <c:v>12</c:v>
                </c:pt>
                <c:pt idx="4">
                  <c:v>15</c:v>
                </c:pt>
              </c:numCache>
            </c:numRef>
          </c:val>
        </c:ser>
        <c:ser>
          <c:idx val="1"/>
          <c:order val="1"/>
          <c:tx>
            <c:strRef>
              <c:f>Sheet1!$C$1</c:f>
              <c:strCache>
                <c:ptCount val="1"/>
                <c:pt idx="0">
                  <c:v>Series 2</c:v>
                </c:pt>
              </c:strCache>
            </c:strRef>
          </c:tx>
          <c:cat>
            <c:numRef>
              <c:f>Sheet1!$A$2:$A$6</c:f>
              <c:numCache>
                <c:formatCode>dd/mm/yyyy</c:formatCode>
                <c:ptCount val="5"/>
                <c:pt idx="0">
                  <c:v>37377</c:v>
                </c:pt>
                <c:pt idx="1">
                  <c:v>37408</c:v>
                </c:pt>
                <c:pt idx="2">
                  <c:v>37438</c:v>
                </c:pt>
                <c:pt idx="3">
                  <c:v>37469</c:v>
                </c:pt>
                <c:pt idx="4">
                  <c:v>37500</c:v>
                </c:pt>
              </c:numCache>
            </c:numRef>
          </c:cat>
          <c:val>
            <c:numRef>
              <c:f>Sheet1!$C$2:$C$6</c:f>
              <c:numCache>
                <c:formatCode>General</c:formatCode>
                <c:ptCount val="5"/>
                <c:pt idx="0">
                  <c:v>12</c:v>
                </c:pt>
                <c:pt idx="1">
                  <c:v>12</c:v>
                </c:pt>
                <c:pt idx="2">
                  <c:v>12</c:v>
                </c:pt>
                <c:pt idx="3">
                  <c:v>21</c:v>
                </c:pt>
                <c:pt idx="4">
                  <c:v>28</c:v>
                </c:pt>
              </c:numCache>
            </c:numRef>
          </c:val>
        </c:ser>
        <c:axId val="146253696"/>
        <c:axId val="146255232"/>
      </c:areaChart>
      <c:dateAx>
        <c:axId val="146253696"/>
        <c:scaling>
          <c:orientation val="minMax"/>
        </c:scaling>
        <c:axPos val="b"/>
        <c:numFmt formatCode="dd/mm/yyyy" sourceLinked="1"/>
        <c:tickLblPos val="nextTo"/>
        <c:crossAx val="146255232"/>
        <c:crosses val="autoZero"/>
        <c:auto val="1"/>
        <c:lblOffset val="100"/>
      </c:dateAx>
      <c:valAx>
        <c:axId val="146255232"/>
        <c:scaling>
          <c:orientation val="minMax"/>
        </c:scaling>
        <c:axPos val="l"/>
        <c:majorGridlines/>
        <c:numFmt formatCode="General" sourceLinked="1"/>
        <c:tickLblPos val="nextTo"/>
        <c:crossAx val="146253696"/>
        <c:crosses val="autoZero"/>
        <c:crossBetween val="midCat"/>
      </c:valAx>
    </c:plotArea>
    <c:legend>
      <c:legendPos val="r"/>
      <c:layout/>
    </c:legend>
    <c:plotVisOnly val="1"/>
  </c:chart>
  <c:txPr>
    <a:bodyPr/>
    <a:lstStyle/>
    <a:p>
      <a:pPr>
        <a:defRPr sz="1800"/>
      </a:pPr>
      <a:endParaRPr lang="en-U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style val="4"/>
  <c:chart>
    <c:title>
      <c:layout/>
    </c:title>
    <c:plotArea>
      <c:layout/>
      <c:bubbleChart>
        <c:ser>
          <c:idx val="0"/>
          <c:order val="0"/>
          <c:tx>
            <c:strRef>
              <c:f>Sheet1!$B$1</c:f>
              <c:strCache>
                <c:ptCount val="1"/>
                <c:pt idx="0">
                  <c:v>Y-Values</c:v>
                </c:pt>
              </c:strCache>
            </c:strRef>
          </c:tx>
          <c:xVal>
            <c:numRef>
              <c:f>Sheet1!$A$2:$A$4</c:f>
              <c:numCache>
                <c:formatCode>General</c:formatCode>
                <c:ptCount val="3"/>
                <c:pt idx="0">
                  <c:v>0.70000000000000062</c:v>
                </c:pt>
                <c:pt idx="1">
                  <c:v>1.8</c:v>
                </c:pt>
                <c:pt idx="2">
                  <c:v>2.6</c:v>
                </c:pt>
              </c:numCache>
            </c:numRef>
          </c:xVal>
          <c:yVal>
            <c:numRef>
              <c:f>Sheet1!$B$2:$B$4</c:f>
              <c:numCache>
                <c:formatCode>General</c:formatCode>
                <c:ptCount val="3"/>
                <c:pt idx="0">
                  <c:v>2.7</c:v>
                </c:pt>
                <c:pt idx="1">
                  <c:v>3.2</c:v>
                </c:pt>
                <c:pt idx="2">
                  <c:v>0.8</c:v>
                </c:pt>
              </c:numCache>
            </c:numRef>
          </c:yVal>
          <c:bubbleSize>
            <c:numRef>
              <c:f>Sheet1!$C$2:$C$4</c:f>
              <c:numCache>
                <c:formatCode>General</c:formatCode>
                <c:ptCount val="3"/>
                <c:pt idx="0">
                  <c:v>10</c:v>
                </c:pt>
                <c:pt idx="1">
                  <c:v>4</c:v>
                </c:pt>
                <c:pt idx="2">
                  <c:v>8</c:v>
                </c:pt>
              </c:numCache>
            </c:numRef>
          </c:bubbleSize>
          <c:bubble3D val="1"/>
        </c:ser>
        <c:bubbleScale val="100"/>
        <c:axId val="146065664"/>
        <c:axId val="146178048"/>
      </c:bubbleChart>
      <c:valAx>
        <c:axId val="146065664"/>
        <c:scaling>
          <c:orientation val="minMax"/>
        </c:scaling>
        <c:axPos val="b"/>
        <c:numFmt formatCode="General" sourceLinked="1"/>
        <c:tickLblPos val="nextTo"/>
        <c:crossAx val="146178048"/>
        <c:crosses val="autoZero"/>
        <c:crossBetween val="midCat"/>
      </c:valAx>
      <c:valAx>
        <c:axId val="146178048"/>
        <c:scaling>
          <c:orientation val="minMax"/>
        </c:scaling>
        <c:axPos val="l"/>
        <c:majorGridlines/>
        <c:numFmt formatCode="General" sourceLinked="1"/>
        <c:tickLblPos val="nextTo"/>
        <c:crossAx val="146065664"/>
        <c:crosses val="autoZero"/>
        <c:crossBetween val="midCat"/>
      </c:valAx>
    </c:plotArea>
    <c:legend>
      <c:legendPos val="r"/>
      <c:layout/>
    </c:legend>
    <c:plotVisOnly val="1"/>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5D8FB2-E20B-4597-896A-2A6CF1FD13FD}" type="datetimeFigureOut">
              <a:rPr lang="en-US" smtClean="0"/>
              <a:pPr/>
              <a:t>1/31/2022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5AA6DB-1B1C-465A-9A09-B27187ACD50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5AA6DB-1B1C-465A-9A09-B27187ACD50E}"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D232FBE-EC13-40B8-A052-D91A8215A457}" type="datetimeFigureOut">
              <a:rPr lang="en-US" smtClean="0"/>
              <a:pPr/>
              <a:t>1/31/2022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4011793-63E5-4C01-8882-BE3D806343D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232FBE-EC13-40B8-A052-D91A8215A457}" type="datetimeFigureOut">
              <a:rPr lang="en-US" smtClean="0"/>
              <a:pPr/>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11793-63E5-4C01-8882-BE3D806343D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232FBE-EC13-40B8-A052-D91A8215A457}" type="datetimeFigureOut">
              <a:rPr lang="en-US" smtClean="0"/>
              <a:pPr/>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11793-63E5-4C01-8882-BE3D806343D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D232FBE-EC13-40B8-A052-D91A8215A457}" type="datetimeFigureOut">
              <a:rPr lang="en-US" smtClean="0"/>
              <a:pPr/>
              <a:t>1/31/2022</a:t>
            </a:fld>
            <a:endParaRPr lang="en-US"/>
          </a:p>
        </p:txBody>
      </p:sp>
      <p:sp>
        <p:nvSpPr>
          <p:cNvPr id="9" name="Slide Number Placeholder 8"/>
          <p:cNvSpPr>
            <a:spLocks noGrp="1"/>
          </p:cNvSpPr>
          <p:nvPr>
            <p:ph type="sldNum" sz="quarter" idx="15"/>
          </p:nvPr>
        </p:nvSpPr>
        <p:spPr/>
        <p:txBody>
          <a:bodyPr rtlCol="0"/>
          <a:lstStyle/>
          <a:p>
            <a:fld id="{64011793-63E5-4C01-8882-BE3D806343DC}"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D232FBE-EC13-40B8-A052-D91A8215A457}" type="datetimeFigureOut">
              <a:rPr lang="en-US" smtClean="0"/>
              <a:pPr/>
              <a:t>1/31/2022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4011793-63E5-4C01-8882-BE3D806343D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D232FBE-EC13-40B8-A052-D91A8215A457}" type="datetimeFigureOut">
              <a:rPr lang="en-US" smtClean="0"/>
              <a:pPr/>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11793-63E5-4C01-8882-BE3D806343DC}"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D232FBE-EC13-40B8-A052-D91A8215A457}" type="datetimeFigureOut">
              <a:rPr lang="en-US" smtClean="0"/>
              <a:pPr/>
              <a:t>1/31/2022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011793-63E5-4C01-8882-BE3D806343DC}"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D232FBE-EC13-40B8-A052-D91A8215A457}" type="datetimeFigureOut">
              <a:rPr lang="en-US" smtClean="0"/>
              <a:pPr/>
              <a:t>1/31/2022</a:t>
            </a:fld>
            <a:endParaRPr lang="en-US"/>
          </a:p>
        </p:txBody>
      </p:sp>
      <p:sp>
        <p:nvSpPr>
          <p:cNvPr id="7" name="Slide Number Placeholder 6"/>
          <p:cNvSpPr>
            <a:spLocks noGrp="1"/>
          </p:cNvSpPr>
          <p:nvPr>
            <p:ph type="sldNum" sz="quarter" idx="11"/>
          </p:nvPr>
        </p:nvSpPr>
        <p:spPr/>
        <p:txBody>
          <a:bodyPr rtlCol="0"/>
          <a:lstStyle/>
          <a:p>
            <a:fld id="{64011793-63E5-4C01-8882-BE3D806343DC}"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232FBE-EC13-40B8-A052-D91A8215A457}" type="datetimeFigureOut">
              <a:rPr lang="en-US" smtClean="0"/>
              <a:pPr/>
              <a:t>1/31/2022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011793-63E5-4C01-8882-BE3D806343D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8D232FBE-EC13-40B8-A052-D91A8215A457}" type="datetimeFigureOut">
              <a:rPr lang="en-US" smtClean="0"/>
              <a:pPr/>
              <a:t>1/31/2022</a:t>
            </a:fld>
            <a:endParaRPr lang="en-US"/>
          </a:p>
        </p:txBody>
      </p:sp>
      <p:sp>
        <p:nvSpPr>
          <p:cNvPr id="22" name="Slide Number Placeholder 21"/>
          <p:cNvSpPr>
            <a:spLocks noGrp="1"/>
          </p:cNvSpPr>
          <p:nvPr>
            <p:ph type="sldNum" sz="quarter" idx="15"/>
          </p:nvPr>
        </p:nvSpPr>
        <p:spPr/>
        <p:txBody>
          <a:bodyPr rtlCol="0"/>
          <a:lstStyle/>
          <a:p>
            <a:fld id="{64011793-63E5-4C01-8882-BE3D806343DC}"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D232FBE-EC13-40B8-A052-D91A8215A457}" type="datetimeFigureOut">
              <a:rPr lang="en-US" smtClean="0"/>
              <a:pPr/>
              <a:t>1/31/2022</a:t>
            </a:fld>
            <a:endParaRPr lang="en-US"/>
          </a:p>
        </p:txBody>
      </p:sp>
      <p:sp>
        <p:nvSpPr>
          <p:cNvPr id="18" name="Slide Number Placeholder 17"/>
          <p:cNvSpPr>
            <a:spLocks noGrp="1"/>
          </p:cNvSpPr>
          <p:nvPr>
            <p:ph type="sldNum" sz="quarter" idx="11"/>
          </p:nvPr>
        </p:nvSpPr>
        <p:spPr/>
        <p:txBody>
          <a:bodyPr rtlCol="0"/>
          <a:lstStyle/>
          <a:p>
            <a:fld id="{64011793-63E5-4C01-8882-BE3D806343DC}"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D232FBE-EC13-40B8-A052-D91A8215A457}" type="datetimeFigureOut">
              <a:rPr lang="en-US" smtClean="0"/>
              <a:pPr/>
              <a:t>1/31/2022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4011793-63E5-4C01-8882-BE3D806343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28671"/>
            <a:ext cx="7772400" cy="2671780"/>
          </a:xfrm>
        </p:spPr>
        <p:txBody>
          <a:bodyPr>
            <a:normAutofit/>
          </a:bodyPr>
          <a:lstStyle/>
          <a:p>
            <a:r>
              <a:rPr lang="en-US" dirty="0" smtClean="0">
                <a:solidFill>
                  <a:srgbClr val="C00000"/>
                </a:solidFill>
              </a:rPr>
              <a:t/>
            </a:r>
            <a:br>
              <a:rPr lang="en-US" dirty="0" smtClean="0">
                <a:solidFill>
                  <a:srgbClr val="C00000"/>
                </a:solidFill>
              </a:rPr>
            </a:br>
            <a:r>
              <a:rPr lang="en-US" dirty="0" smtClean="0">
                <a:solidFill>
                  <a:srgbClr val="C00000"/>
                </a:solidFill>
              </a:rPr>
              <a:t/>
            </a:r>
            <a:br>
              <a:rPr lang="en-US" dirty="0" smtClean="0">
                <a:solidFill>
                  <a:srgbClr val="C00000"/>
                </a:solidFill>
              </a:rPr>
            </a:br>
            <a:r>
              <a:rPr lang="en-US" dirty="0">
                <a:solidFill>
                  <a:srgbClr val="C00000"/>
                </a:solidFill>
              </a:rPr>
              <a:t/>
            </a:r>
            <a:br>
              <a:rPr lang="en-US" dirty="0">
                <a:solidFill>
                  <a:srgbClr val="C00000"/>
                </a:solidFill>
              </a:rPr>
            </a:br>
            <a:r>
              <a:rPr lang="en-US" dirty="0" smtClean="0">
                <a:solidFill>
                  <a:srgbClr val="C00000"/>
                </a:solidFill>
              </a:rPr>
              <a:t>TACHYONSYS ASSIGNMENT</a:t>
            </a:r>
            <a:endParaRPr lang="en-US" dirty="0">
              <a:solidFill>
                <a:srgbClr val="C00000"/>
              </a:solidFill>
            </a:endParaRPr>
          </a:p>
        </p:txBody>
      </p:sp>
      <p:sp>
        <p:nvSpPr>
          <p:cNvPr id="3" name="Subtitle 2"/>
          <p:cNvSpPr>
            <a:spLocks noGrp="1"/>
          </p:cNvSpPr>
          <p:nvPr>
            <p:ph type="subTitle" idx="1"/>
          </p:nvPr>
        </p:nvSpPr>
        <p:spPr/>
        <p:txBody>
          <a:bodyPr/>
          <a:lstStyle/>
          <a:p>
            <a:r>
              <a:rPr lang="en-US" dirty="0" smtClean="0">
                <a:solidFill>
                  <a:schemeClr val="tx1"/>
                </a:solidFill>
              </a:rPr>
              <a:t>- K.SAMYUKTHA</a:t>
            </a:r>
          </a:p>
          <a:p>
            <a:r>
              <a:rPr lang="en-US" dirty="0" smtClean="0">
                <a:solidFill>
                  <a:schemeClr val="tx1"/>
                </a:solidFill>
              </a:rPr>
              <a:t>           B.Sc. MATHEMATICS.</a:t>
            </a:r>
            <a:endParaRPr lang="en-US" dirty="0">
              <a:solidFill>
                <a:schemeClr val="tx1"/>
              </a:solidFill>
            </a:endParaRPr>
          </a:p>
        </p:txBody>
      </p:sp>
      <p:pic>
        <p:nvPicPr>
          <p:cNvPr id="4" name="Picture 3" descr="IMG_20220124_125244.JPG"/>
          <p:cNvPicPr>
            <a:picLocks noChangeAspect="1"/>
          </p:cNvPicPr>
          <p:nvPr/>
        </p:nvPicPr>
        <p:blipFill>
          <a:blip r:embed="rId2"/>
          <a:stretch>
            <a:fillRect/>
          </a:stretch>
        </p:blipFill>
        <p:spPr>
          <a:xfrm>
            <a:off x="2571736" y="500042"/>
            <a:ext cx="4130040" cy="228601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28604"/>
            <a:ext cx="8229600" cy="5929354"/>
          </a:xfrm>
        </p:spPr>
        <p:txBody>
          <a:bodyPr>
            <a:normAutofit/>
          </a:bodyPr>
          <a:lstStyle/>
          <a:p>
            <a:pPr>
              <a:buNone/>
            </a:pPr>
            <a:r>
              <a:rPr lang="en-US" sz="2000" u="sng" dirty="0" smtClean="0">
                <a:solidFill>
                  <a:srgbClr val="C00000"/>
                </a:solidFill>
              </a:rPr>
              <a:t>BOX PLOT </a:t>
            </a:r>
          </a:p>
          <a:p>
            <a:pPr>
              <a:buFont typeface="Wingdings" pitchFamily="2" charset="2"/>
              <a:buChar char="§"/>
            </a:pPr>
            <a:r>
              <a:rPr lang="en-US" sz="2000" dirty="0" smtClean="0"/>
              <a:t>Invented by “John Wilder Turkey”.</a:t>
            </a:r>
          </a:p>
          <a:p>
            <a:pPr>
              <a:buFont typeface="Wingdings" pitchFamily="2" charset="2"/>
              <a:buChar char="§"/>
            </a:pPr>
            <a:r>
              <a:rPr lang="en-US" sz="2000" dirty="0" smtClean="0"/>
              <a:t>It’s the graphical representation of data in which rectangle is used to represent the second and the third quartiles and vertical line inside to represent the median value.</a:t>
            </a:r>
          </a:p>
          <a:p>
            <a:pPr>
              <a:buFont typeface="Wingdings" pitchFamily="2" charset="2"/>
              <a:buChar char="§"/>
            </a:pPr>
            <a:r>
              <a:rPr lang="en-US" sz="2000" dirty="0" smtClean="0"/>
              <a:t>The upper and lower quartiles are shown as the horizontal lines as either sides of the rectangle.</a:t>
            </a:r>
          </a:p>
          <a:p>
            <a:pPr>
              <a:buFont typeface="Wingdings" pitchFamily="2" charset="2"/>
              <a:buChar char="§"/>
            </a:pPr>
            <a:r>
              <a:rPr lang="en-US" sz="2000" dirty="0" smtClean="0"/>
              <a:t>Below is the simple representation of box plot.</a:t>
            </a:r>
          </a:p>
          <a:p>
            <a:pPr>
              <a:buNone/>
            </a:pPr>
            <a:endParaRPr lang="en-US" sz="2000" dirty="0" smtClean="0"/>
          </a:p>
          <a:p>
            <a:endParaRPr lang="en-US" sz="2000" dirty="0"/>
          </a:p>
        </p:txBody>
      </p:sp>
      <p:pic>
        <p:nvPicPr>
          <p:cNvPr id="4" name="Picture 3" descr="1_2c21SkzJMf3frPXPAR_gZA.png"/>
          <p:cNvPicPr>
            <a:picLocks noChangeAspect="1"/>
          </p:cNvPicPr>
          <p:nvPr/>
        </p:nvPicPr>
        <p:blipFill>
          <a:blip r:embed="rId2"/>
          <a:stretch>
            <a:fillRect/>
          </a:stretch>
        </p:blipFill>
        <p:spPr>
          <a:xfrm>
            <a:off x="714348" y="3429000"/>
            <a:ext cx="8072494" cy="314327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28604"/>
            <a:ext cx="8229600" cy="5929354"/>
          </a:xfrm>
        </p:spPr>
        <p:txBody>
          <a:bodyPr>
            <a:normAutofit/>
          </a:bodyPr>
          <a:lstStyle/>
          <a:p>
            <a:pPr>
              <a:buNone/>
            </a:pPr>
            <a:r>
              <a:rPr lang="en-US" sz="2000" u="sng" dirty="0" smtClean="0">
                <a:solidFill>
                  <a:srgbClr val="C00000"/>
                </a:solidFill>
              </a:rPr>
              <a:t>PICTOGRAM </a:t>
            </a:r>
          </a:p>
          <a:p>
            <a:pPr>
              <a:buFont typeface="Wingdings" pitchFamily="2" charset="2"/>
              <a:buChar char="§"/>
            </a:pPr>
            <a:r>
              <a:rPr lang="en-US" sz="2000" dirty="0" smtClean="0"/>
              <a:t>A pictogram is a chart or graph which is used to represent data in a simple way by using pictures.</a:t>
            </a:r>
          </a:p>
          <a:p>
            <a:pPr>
              <a:buFont typeface="Wingdings" pitchFamily="2" charset="2"/>
              <a:buChar char="§"/>
            </a:pPr>
            <a:r>
              <a:rPr lang="en-US" sz="2000" dirty="0" smtClean="0"/>
              <a:t>Also known as “pictograph or </a:t>
            </a:r>
            <a:r>
              <a:rPr lang="en-US" sz="2000" dirty="0" err="1" smtClean="0"/>
              <a:t>picto</a:t>
            </a:r>
            <a:r>
              <a:rPr lang="en-US" sz="2000" dirty="0" smtClean="0"/>
              <a:t>”.</a:t>
            </a:r>
          </a:p>
          <a:p>
            <a:pPr>
              <a:buFont typeface="Wingdings" pitchFamily="2" charset="2"/>
              <a:buChar char="§"/>
            </a:pPr>
            <a:r>
              <a:rPr lang="en-US" sz="2000" dirty="0" smtClean="0"/>
              <a:t>Below is the simple representation of pictogram.</a:t>
            </a:r>
          </a:p>
          <a:p>
            <a:pPr>
              <a:buNone/>
            </a:pPr>
            <a:endParaRPr lang="en-US" sz="2000" dirty="0"/>
          </a:p>
        </p:txBody>
      </p:sp>
      <p:pic>
        <p:nvPicPr>
          <p:cNvPr id="4" name="Picture 3" descr="pictograph.png"/>
          <p:cNvPicPr>
            <a:picLocks noChangeAspect="1"/>
          </p:cNvPicPr>
          <p:nvPr/>
        </p:nvPicPr>
        <p:blipFill>
          <a:blip r:embed="rId2"/>
          <a:stretch>
            <a:fillRect/>
          </a:stretch>
        </p:blipFill>
        <p:spPr>
          <a:xfrm>
            <a:off x="357158" y="2428868"/>
            <a:ext cx="8215370" cy="39290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28604"/>
            <a:ext cx="8229600" cy="5857916"/>
          </a:xfrm>
        </p:spPr>
        <p:txBody>
          <a:bodyPr>
            <a:normAutofit/>
          </a:bodyPr>
          <a:lstStyle/>
          <a:p>
            <a:pPr>
              <a:buNone/>
            </a:pPr>
            <a:r>
              <a:rPr lang="en-US" sz="2000" u="sng" dirty="0" smtClean="0">
                <a:solidFill>
                  <a:srgbClr val="C00000"/>
                </a:solidFill>
              </a:rPr>
              <a:t>BUBBLE CHART </a:t>
            </a:r>
          </a:p>
          <a:p>
            <a:pPr>
              <a:buFont typeface="Wingdings" pitchFamily="2" charset="2"/>
              <a:buChar char="§"/>
            </a:pPr>
            <a:r>
              <a:rPr lang="en-US" sz="2000" dirty="0" smtClean="0"/>
              <a:t>Introduced by “</a:t>
            </a:r>
            <a:r>
              <a:rPr lang="en-US" sz="2000" dirty="0" err="1" smtClean="0"/>
              <a:t>Fernanda</a:t>
            </a:r>
            <a:r>
              <a:rPr lang="en-US" sz="2000" dirty="0" smtClean="0"/>
              <a:t> </a:t>
            </a:r>
            <a:r>
              <a:rPr lang="en-US" sz="2000" dirty="0" err="1" smtClean="0"/>
              <a:t>Viegas</a:t>
            </a:r>
            <a:r>
              <a:rPr lang="en-US" sz="2000" dirty="0" smtClean="0"/>
              <a:t> and Martin Wattenberg”.</a:t>
            </a:r>
          </a:p>
          <a:p>
            <a:pPr>
              <a:buFont typeface="Wingdings" pitchFamily="2" charset="2"/>
              <a:buChar char="§"/>
            </a:pPr>
            <a:r>
              <a:rPr lang="en-US" sz="2000" dirty="0" smtClean="0"/>
              <a:t>It’s simply a variation of scatter chart.</a:t>
            </a:r>
          </a:p>
          <a:p>
            <a:pPr>
              <a:buFont typeface="Wingdings" pitchFamily="2" charset="2"/>
              <a:buChar char="§"/>
            </a:pPr>
            <a:r>
              <a:rPr lang="en-US" sz="2000" dirty="0" smtClean="0"/>
              <a:t>In scatter chart, data is represented as points whereas in bubble chart, they’re represented as bubbles.</a:t>
            </a:r>
          </a:p>
          <a:p>
            <a:pPr>
              <a:buFont typeface="Wingdings" pitchFamily="2" charset="2"/>
              <a:buChar char="§"/>
            </a:pPr>
            <a:r>
              <a:rPr lang="en-US" sz="2000" dirty="0" smtClean="0"/>
              <a:t>Below is the simple representation of bubble chart.</a:t>
            </a:r>
          </a:p>
          <a:p>
            <a:pPr>
              <a:buNone/>
            </a:pPr>
            <a:endParaRPr lang="en-US" sz="2000" dirty="0"/>
          </a:p>
        </p:txBody>
      </p:sp>
      <p:graphicFrame>
        <p:nvGraphicFramePr>
          <p:cNvPr id="4" name="Chart 3"/>
          <p:cNvGraphicFramePr/>
          <p:nvPr/>
        </p:nvGraphicFramePr>
        <p:xfrm>
          <a:off x="1524000" y="3000372"/>
          <a:ext cx="6096000" cy="321471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solidFill>
                  <a:srgbClr val="7030A0"/>
                </a:solidFill>
              </a:rPr>
              <a:t>2. PRACTICAL USES OF GRAPHS AND CHARTS </a:t>
            </a:r>
            <a:endParaRPr lang="en-US" sz="2000" b="1" dirty="0">
              <a:solidFill>
                <a:srgbClr val="7030A0"/>
              </a:solidFill>
            </a:endParaRPr>
          </a:p>
        </p:txBody>
      </p:sp>
      <p:sp>
        <p:nvSpPr>
          <p:cNvPr id="3" name="Content Placeholder 2"/>
          <p:cNvSpPr>
            <a:spLocks noGrp="1"/>
          </p:cNvSpPr>
          <p:nvPr>
            <p:ph sz="quarter" idx="1"/>
          </p:nvPr>
        </p:nvSpPr>
        <p:spPr>
          <a:xfrm>
            <a:off x="457200" y="1214422"/>
            <a:ext cx="8229600" cy="4911741"/>
          </a:xfrm>
        </p:spPr>
        <p:txBody>
          <a:bodyPr>
            <a:normAutofit fontScale="92500" lnSpcReduction="20000"/>
          </a:bodyPr>
          <a:lstStyle/>
          <a:p>
            <a:pPr>
              <a:buFont typeface="Wingdings" pitchFamily="2" charset="2"/>
              <a:buChar char="§"/>
            </a:pPr>
            <a:r>
              <a:rPr lang="en-US" sz="2000" dirty="0" smtClean="0"/>
              <a:t>In  businesses, we can use both “bar graphs and pie charts” to represent any information. For example, we can use sales information to depict to customers as well to employees.</a:t>
            </a:r>
          </a:p>
          <a:p>
            <a:pPr>
              <a:buFont typeface="Wingdings" pitchFamily="2" charset="2"/>
              <a:buChar char="§"/>
            </a:pPr>
            <a:r>
              <a:rPr lang="en-US" sz="2000" dirty="0" smtClean="0"/>
              <a:t>Line graph is used to trace the heartbeat. As of now, it is used to represent the statistical changes of people affected by </a:t>
            </a:r>
            <a:r>
              <a:rPr lang="en-US" sz="2000" dirty="0" err="1" smtClean="0"/>
              <a:t>covid</a:t>
            </a:r>
            <a:r>
              <a:rPr lang="en-US" sz="2000" dirty="0" smtClean="0"/>
              <a:t>.</a:t>
            </a:r>
          </a:p>
          <a:p>
            <a:pPr>
              <a:buFont typeface="Wingdings" pitchFamily="2" charset="2"/>
              <a:buChar char="§"/>
            </a:pPr>
            <a:r>
              <a:rPr lang="en-US" sz="2000" dirty="0" smtClean="0"/>
              <a:t>Histograms are commonly used for large data which gives out median. For example, when we want to calculate the normal body temperature, we have to take the median of all set of people, which is a large data set.</a:t>
            </a:r>
          </a:p>
          <a:p>
            <a:pPr>
              <a:buFont typeface="Wingdings" pitchFamily="2" charset="2"/>
              <a:buChar char="§"/>
            </a:pPr>
            <a:r>
              <a:rPr lang="en-US" sz="2000" dirty="0" smtClean="0"/>
              <a:t>Pictograms are commonly used everywhere in schools, traffic signs, etc.</a:t>
            </a:r>
          </a:p>
          <a:p>
            <a:pPr>
              <a:buFont typeface="Wingdings" pitchFamily="2" charset="2"/>
              <a:buChar char="§"/>
            </a:pPr>
            <a:r>
              <a:rPr lang="en-US" sz="2000" dirty="0" smtClean="0"/>
              <a:t>Scatter plot chart is used to plot data having large variance and the normal one. It  is used to track performance against a target in businesses.</a:t>
            </a:r>
          </a:p>
          <a:p>
            <a:pPr>
              <a:buFont typeface="Wingdings" pitchFamily="2" charset="2"/>
              <a:buChar char="§"/>
            </a:pPr>
            <a:r>
              <a:rPr lang="en-US" sz="2000" dirty="0" smtClean="0"/>
              <a:t>In World Wide Web , web pages have vertices which is the use of directed graph.</a:t>
            </a:r>
          </a:p>
          <a:p>
            <a:pPr>
              <a:buFont typeface="Wingdings" pitchFamily="2" charset="2"/>
              <a:buChar char="§"/>
            </a:pPr>
            <a:r>
              <a:rPr lang="en-US" sz="2000" dirty="0" smtClean="0"/>
              <a:t>Google maps is also the example of practical use of graphs, where the roads are the connecting vertices.</a:t>
            </a:r>
          </a:p>
          <a:p>
            <a:pPr>
              <a:buFont typeface="Wingdings" pitchFamily="2" charset="2"/>
              <a:buChar char="§"/>
            </a:pP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00042"/>
            <a:ext cx="8229600" cy="5786478"/>
          </a:xfrm>
        </p:spPr>
        <p:txBody>
          <a:bodyPr>
            <a:normAutofit/>
          </a:bodyPr>
          <a:lstStyle/>
          <a:p>
            <a:pPr>
              <a:buFont typeface="Wingdings" pitchFamily="2" charset="2"/>
              <a:buChar char="§"/>
            </a:pPr>
            <a:r>
              <a:rPr lang="en-US" sz="2000" dirty="0" smtClean="0"/>
              <a:t>Below is image of </a:t>
            </a:r>
            <a:r>
              <a:rPr lang="en-US" sz="2000" dirty="0" err="1" smtClean="0"/>
              <a:t>google</a:t>
            </a:r>
            <a:r>
              <a:rPr lang="en-US" sz="2000" dirty="0" smtClean="0"/>
              <a:t> maps which is like a graph having end to end vertices , </a:t>
            </a:r>
          </a:p>
          <a:p>
            <a:endParaRPr lang="en-US" sz="2000" dirty="0"/>
          </a:p>
        </p:txBody>
      </p:sp>
      <p:pic>
        <p:nvPicPr>
          <p:cNvPr id="6" name="Picture 5" descr="Picture1 main.png"/>
          <p:cNvPicPr>
            <a:picLocks noChangeAspect="1"/>
          </p:cNvPicPr>
          <p:nvPr/>
        </p:nvPicPr>
        <p:blipFill>
          <a:blip r:embed="rId2"/>
          <a:stretch>
            <a:fillRect/>
          </a:stretch>
        </p:blipFill>
        <p:spPr>
          <a:xfrm>
            <a:off x="1785918" y="1571612"/>
            <a:ext cx="5522520" cy="4440038"/>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solidFill>
                  <a:srgbClr val="7030A0"/>
                </a:solidFill>
              </a:rPr>
              <a:t>3. GRAPHS &amp; CHARTS USING PYTHON LIBRARY MATPLOTLIB</a:t>
            </a:r>
            <a:br>
              <a:rPr lang="en-US" sz="2000" b="1" dirty="0" smtClean="0">
                <a:solidFill>
                  <a:srgbClr val="7030A0"/>
                </a:solidFill>
              </a:rPr>
            </a:br>
            <a:endParaRPr lang="en-US" sz="2000" b="1" dirty="0">
              <a:solidFill>
                <a:srgbClr val="7030A0"/>
              </a:solidFill>
            </a:endParaRPr>
          </a:p>
        </p:txBody>
      </p:sp>
      <p:sp>
        <p:nvSpPr>
          <p:cNvPr id="3" name="Content Placeholder 2"/>
          <p:cNvSpPr>
            <a:spLocks noGrp="1"/>
          </p:cNvSpPr>
          <p:nvPr>
            <p:ph sz="quarter" idx="1"/>
          </p:nvPr>
        </p:nvSpPr>
        <p:spPr>
          <a:xfrm>
            <a:off x="457200" y="1142984"/>
            <a:ext cx="8229600" cy="5357850"/>
          </a:xfrm>
        </p:spPr>
        <p:txBody>
          <a:bodyPr>
            <a:normAutofit/>
          </a:bodyPr>
          <a:lstStyle/>
          <a:p>
            <a:pPr>
              <a:buNone/>
            </a:pPr>
            <a:r>
              <a:rPr lang="en-US" sz="2000" u="sng" dirty="0" smtClean="0">
                <a:solidFill>
                  <a:srgbClr val="C00000"/>
                </a:solidFill>
              </a:rPr>
              <a:t>BAR GRAPH</a:t>
            </a:r>
          </a:p>
          <a:p>
            <a:pPr>
              <a:buFont typeface="Wingdings" pitchFamily="2" charset="2"/>
              <a:buChar char="Ø"/>
            </a:pPr>
            <a:r>
              <a:rPr lang="en-US" sz="2000" u="sng" dirty="0" smtClean="0"/>
              <a:t>Screenshot of python code for bar graph :</a:t>
            </a:r>
          </a:p>
          <a:p>
            <a:pPr>
              <a:buNone/>
            </a:pPr>
            <a:endParaRPr lang="en-US" sz="2000" u="sng" dirty="0" smtClean="0"/>
          </a:p>
          <a:p>
            <a:pPr>
              <a:buNone/>
            </a:pPr>
            <a:endParaRPr lang="en-US" sz="2000" dirty="0"/>
          </a:p>
        </p:txBody>
      </p:sp>
      <p:pic>
        <p:nvPicPr>
          <p:cNvPr id="4" name="Picture 3" descr="BAR GRAPH CODE.png"/>
          <p:cNvPicPr>
            <a:picLocks noChangeAspect="1"/>
          </p:cNvPicPr>
          <p:nvPr/>
        </p:nvPicPr>
        <p:blipFill>
          <a:blip r:embed="rId2"/>
          <a:stretch>
            <a:fillRect/>
          </a:stretch>
        </p:blipFill>
        <p:spPr>
          <a:xfrm>
            <a:off x="861494" y="2214553"/>
            <a:ext cx="7421011" cy="4214843"/>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00042"/>
            <a:ext cx="8229600" cy="5857916"/>
          </a:xfrm>
        </p:spPr>
        <p:txBody>
          <a:bodyPr>
            <a:normAutofit/>
          </a:bodyPr>
          <a:lstStyle/>
          <a:p>
            <a:pPr>
              <a:buFont typeface="Wingdings" pitchFamily="2" charset="2"/>
              <a:buChar char="Ø"/>
            </a:pPr>
            <a:r>
              <a:rPr lang="en-US" sz="2000" u="sng" dirty="0" smtClean="0"/>
              <a:t>Screenshot of output:</a:t>
            </a:r>
          </a:p>
          <a:p>
            <a:pPr>
              <a:buNone/>
            </a:pPr>
            <a:endParaRPr lang="en-US" sz="2000" u="sng" dirty="0"/>
          </a:p>
        </p:txBody>
      </p:sp>
      <p:pic>
        <p:nvPicPr>
          <p:cNvPr id="4" name="Picture 3" descr="bar graph output.png"/>
          <p:cNvPicPr>
            <a:picLocks noChangeAspect="1"/>
          </p:cNvPicPr>
          <p:nvPr/>
        </p:nvPicPr>
        <p:blipFill>
          <a:blip r:embed="rId2"/>
          <a:stretch>
            <a:fillRect/>
          </a:stretch>
        </p:blipFill>
        <p:spPr>
          <a:xfrm>
            <a:off x="1433074" y="1214422"/>
            <a:ext cx="6277852" cy="464347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71480"/>
            <a:ext cx="8229600" cy="5715040"/>
          </a:xfrm>
        </p:spPr>
        <p:txBody>
          <a:bodyPr>
            <a:normAutofit/>
          </a:bodyPr>
          <a:lstStyle/>
          <a:p>
            <a:pPr>
              <a:buNone/>
            </a:pPr>
            <a:r>
              <a:rPr lang="en-US" sz="2000" u="sng" dirty="0" smtClean="0">
                <a:solidFill>
                  <a:srgbClr val="C00000"/>
                </a:solidFill>
              </a:rPr>
              <a:t>LINE GRAPH</a:t>
            </a:r>
          </a:p>
          <a:p>
            <a:pPr>
              <a:buFont typeface="Wingdings" pitchFamily="2" charset="2"/>
              <a:buChar char="Ø"/>
            </a:pPr>
            <a:r>
              <a:rPr lang="en-US" sz="2000" u="sng" dirty="0" smtClean="0"/>
              <a:t>Screenshot of python code for line graph :</a:t>
            </a:r>
          </a:p>
          <a:p>
            <a:pPr>
              <a:buNone/>
            </a:pPr>
            <a:endParaRPr lang="en-US" sz="2000" u="sng" dirty="0" smtClean="0"/>
          </a:p>
          <a:p>
            <a:pPr>
              <a:buNone/>
            </a:pPr>
            <a:endParaRPr lang="en-US" sz="2000" u="sng" dirty="0"/>
          </a:p>
        </p:txBody>
      </p:sp>
      <p:pic>
        <p:nvPicPr>
          <p:cNvPr id="5" name="Picture 4" descr="line graph code.png"/>
          <p:cNvPicPr>
            <a:picLocks noChangeAspect="1"/>
          </p:cNvPicPr>
          <p:nvPr/>
        </p:nvPicPr>
        <p:blipFill>
          <a:blip r:embed="rId2"/>
          <a:stretch>
            <a:fillRect/>
          </a:stretch>
        </p:blipFill>
        <p:spPr>
          <a:xfrm>
            <a:off x="857224" y="1571612"/>
            <a:ext cx="7573433" cy="464347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00042"/>
            <a:ext cx="8229600" cy="5786478"/>
          </a:xfrm>
        </p:spPr>
        <p:txBody>
          <a:bodyPr>
            <a:normAutofit/>
          </a:bodyPr>
          <a:lstStyle/>
          <a:p>
            <a:pPr>
              <a:buFont typeface="Wingdings" pitchFamily="2" charset="2"/>
              <a:buChar char="Ø"/>
            </a:pPr>
            <a:r>
              <a:rPr lang="en-US" sz="2000" u="sng" dirty="0" smtClean="0"/>
              <a:t>Screenshot of output :</a:t>
            </a:r>
          </a:p>
          <a:p>
            <a:pPr>
              <a:buNone/>
            </a:pPr>
            <a:endParaRPr lang="en-US" sz="2000" dirty="0"/>
          </a:p>
        </p:txBody>
      </p:sp>
      <p:pic>
        <p:nvPicPr>
          <p:cNvPr id="4" name="Picture 3" descr="lg output.png"/>
          <p:cNvPicPr>
            <a:picLocks noChangeAspect="1"/>
          </p:cNvPicPr>
          <p:nvPr/>
        </p:nvPicPr>
        <p:blipFill>
          <a:blip r:embed="rId2"/>
          <a:stretch>
            <a:fillRect/>
          </a:stretch>
        </p:blipFill>
        <p:spPr>
          <a:xfrm>
            <a:off x="1571604" y="1490392"/>
            <a:ext cx="6072230" cy="4296062"/>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00042"/>
            <a:ext cx="8229600" cy="5857916"/>
          </a:xfrm>
        </p:spPr>
        <p:txBody>
          <a:bodyPr>
            <a:normAutofit/>
          </a:bodyPr>
          <a:lstStyle/>
          <a:p>
            <a:pPr>
              <a:buNone/>
            </a:pPr>
            <a:r>
              <a:rPr lang="en-US" sz="2000" u="sng" dirty="0" smtClean="0">
                <a:solidFill>
                  <a:srgbClr val="C00000"/>
                </a:solidFill>
              </a:rPr>
              <a:t>SACTTER PLOT</a:t>
            </a:r>
          </a:p>
          <a:p>
            <a:pPr>
              <a:buFont typeface="Wingdings" pitchFamily="2" charset="2"/>
              <a:buChar char="Ø"/>
            </a:pPr>
            <a:r>
              <a:rPr lang="en-US" sz="2000" u="sng" dirty="0" smtClean="0"/>
              <a:t>Screenshot of python code for scatter plot :</a:t>
            </a:r>
          </a:p>
          <a:p>
            <a:pPr>
              <a:buNone/>
            </a:pPr>
            <a:endParaRPr lang="en-US" sz="2000" dirty="0"/>
          </a:p>
        </p:txBody>
      </p:sp>
      <p:pic>
        <p:nvPicPr>
          <p:cNvPr id="4" name="Picture 3" descr="scatter plot.png"/>
          <p:cNvPicPr>
            <a:picLocks noChangeAspect="1"/>
          </p:cNvPicPr>
          <p:nvPr/>
        </p:nvPicPr>
        <p:blipFill>
          <a:blip r:embed="rId2"/>
          <a:stretch>
            <a:fillRect/>
          </a:stretch>
        </p:blipFill>
        <p:spPr>
          <a:xfrm>
            <a:off x="1428728" y="1857364"/>
            <a:ext cx="5929354" cy="4143404"/>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a:bodyPr>
          <a:lstStyle/>
          <a:p>
            <a:r>
              <a:rPr lang="en-US" sz="2000" b="1" dirty="0" smtClean="0">
                <a:solidFill>
                  <a:srgbClr val="7030A0"/>
                </a:solidFill>
              </a:rPr>
              <a:t>1.DIFFERENT TYPE OF GRAPHS &amp; CHARTS </a:t>
            </a:r>
            <a:endParaRPr lang="en-US" sz="2000" b="1" dirty="0">
              <a:solidFill>
                <a:srgbClr val="7030A0"/>
              </a:solidFill>
            </a:endParaRPr>
          </a:p>
        </p:txBody>
      </p:sp>
      <p:sp>
        <p:nvSpPr>
          <p:cNvPr id="3" name="Content Placeholder 2"/>
          <p:cNvSpPr>
            <a:spLocks noGrp="1"/>
          </p:cNvSpPr>
          <p:nvPr>
            <p:ph sz="quarter" idx="1"/>
          </p:nvPr>
        </p:nvSpPr>
        <p:spPr>
          <a:xfrm>
            <a:off x="457200" y="857232"/>
            <a:ext cx="8229600" cy="5268931"/>
          </a:xfrm>
          <a:solidFill>
            <a:schemeClr val="bg1"/>
          </a:solidFill>
        </p:spPr>
        <p:txBody>
          <a:bodyPr/>
          <a:lstStyle/>
          <a:p>
            <a:pPr marL="514350" indent="-514350">
              <a:buNone/>
            </a:pPr>
            <a:r>
              <a:rPr lang="en-US" sz="2000" u="sng" dirty="0" smtClean="0">
                <a:solidFill>
                  <a:srgbClr val="C00000"/>
                </a:solidFill>
              </a:rPr>
              <a:t>BAR GRAPH  </a:t>
            </a:r>
          </a:p>
          <a:p>
            <a:pPr marL="514350" indent="-514350">
              <a:buFont typeface="Wingdings" pitchFamily="2" charset="2"/>
              <a:buChar char="§"/>
            </a:pPr>
            <a:r>
              <a:rPr lang="en-US" sz="2000" dirty="0" smtClean="0"/>
              <a:t>“William </a:t>
            </a:r>
            <a:r>
              <a:rPr lang="en-US" sz="2000" dirty="0" err="1" smtClean="0"/>
              <a:t>Playfair</a:t>
            </a:r>
            <a:r>
              <a:rPr lang="en-US" sz="2000" dirty="0" smtClean="0"/>
              <a:t>” , inventor of bar chart.</a:t>
            </a:r>
          </a:p>
          <a:p>
            <a:pPr marL="514350" indent="-514350">
              <a:buFont typeface="Wingdings" pitchFamily="2" charset="2"/>
              <a:buChar char="§"/>
            </a:pPr>
            <a:r>
              <a:rPr lang="en-US" sz="2000" dirty="0" smtClean="0"/>
              <a:t> A “bar graph or bar chart” is the one which represents limited or possible data  with rectangular bars with heights or lengths corresponding to the values they represent.</a:t>
            </a:r>
          </a:p>
          <a:p>
            <a:pPr marL="514350" indent="-514350">
              <a:buFont typeface="Wingdings" pitchFamily="2" charset="2"/>
              <a:buChar char="§"/>
            </a:pPr>
            <a:r>
              <a:rPr lang="en-US" sz="2000" dirty="0" smtClean="0"/>
              <a:t>In other words, it’s the pictorial representation of grouped data in form of vertical or horizontal rectangular bars. </a:t>
            </a:r>
          </a:p>
          <a:p>
            <a:pPr marL="514350" indent="-514350">
              <a:buFont typeface="Wingdings" pitchFamily="2" charset="2"/>
              <a:buChar char="§"/>
            </a:pPr>
            <a:r>
              <a:rPr lang="en-US" sz="2000" dirty="0" smtClean="0"/>
              <a:t>Here the length of bars are equal to the measure of data.</a:t>
            </a:r>
          </a:p>
          <a:p>
            <a:pPr marL="514350" indent="-514350">
              <a:buFont typeface="Wingdings" pitchFamily="2" charset="2"/>
              <a:buChar char="§"/>
            </a:pPr>
            <a:r>
              <a:rPr lang="en-US" sz="2000" dirty="0" smtClean="0"/>
              <a:t>Below is the simple representation of bar graph or bar chart.</a:t>
            </a:r>
          </a:p>
          <a:p>
            <a:pPr marL="514350" indent="-514350">
              <a:buFont typeface="Wingdings" pitchFamily="2" charset="2"/>
              <a:buChar char="§"/>
            </a:pPr>
            <a:endParaRPr lang="en-US" sz="2000" dirty="0" smtClean="0"/>
          </a:p>
          <a:p>
            <a:pPr marL="514350" indent="-514350">
              <a:buFont typeface="Wingdings" pitchFamily="2" charset="2"/>
              <a:buChar char="§"/>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28604"/>
            <a:ext cx="8229600" cy="5929354"/>
          </a:xfrm>
        </p:spPr>
        <p:txBody>
          <a:bodyPr>
            <a:normAutofit/>
          </a:bodyPr>
          <a:lstStyle/>
          <a:p>
            <a:pPr>
              <a:buFont typeface="Wingdings" pitchFamily="2" charset="2"/>
              <a:buChar char="Ø"/>
            </a:pPr>
            <a:r>
              <a:rPr lang="en-US" sz="2000" u="sng" dirty="0" smtClean="0"/>
              <a:t>Screenshot of output :</a:t>
            </a:r>
          </a:p>
          <a:p>
            <a:pPr>
              <a:buNone/>
            </a:pPr>
            <a:endParaRPr lang="en-US" sz="2000" u="sng" dirty="0"/>
          </a:p>
        </p:txBody>
      </p:sp>
      <p:pic>
        <p:nvPicPr>
          <p:cNvPr id="4" name="Picture 3" descr="sp output.png"/>
          <p:cNvPicPr>
            <a:picLocks noChangeAspect="1"/>
          </p:cNvPicPr>
          <p:nvPr/>
        </p:nvPicPr>
        <p:blipFill>
          <a:blip r:embed="rId2"/>
          <a:stretch>
            <a:fillRect/>
          </a:stretch>
        </p:blipFill>
        <p:spPr>
          <a:xfrm>
            <a:off x="1547390" y="1457049"/>
            <a:ext cx="6049220" cy="4329405"/>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71480"/>
            <a:ext cx="8229600" cy="5857916"/>
          </a:xfrm>
        </p:spPr>
        <p:txBody>
          <a:bodyPr>
            <a:normAutofit/>
          </a:bodyPr>
          <a:lstStyle/>
          <a:p>
            <a:pPr>
              <a:buNone/>
            </a:pPr>
            <a:r>
              <a:rPr lang="en-US" sz="2000" u="sng" dirty="0" smtClean="0">
                <a:solidFill>
                  <a:srgbClr val="C00000"/>
                </a:solidFill>
              </a:rPr>
              <a:t>HISTOGRAM</a:t>
            </a:r>
          </a:p>
          <a:p>
            <a:pPr>
              <a:buFont typeface="Wingdings" pitchFamily="2" charset="2"/>
              <a:buChar char="Ø"/>
            </a:pPr>
            <a:r>
              <a:rPr lang="en-US" sz="2000" u="sng" dirty="0" smtClean="0"/>
              <a:t>Screenshot of python code for histogram :</a:t>
            </a:r>
          </a:p>
          <a:p>
            <a:pPr>
              <a:buNone/>
            </a:pPr>
            <a:endParaRPr lang="en-US" sz="2000" u="sng" dirty="0" smtClean="0"/>
          </a:p>
          <a:p>
            <a:pPr>
              <a:buNone/>
            </a:pPr>
            <a:endParaRPr lang="en-US" sz="2000" u="sng" dirty="0"/>
          </a:p>
        </p:txBody>
      </p:sp>
      <p:pic>
        <p:nvPicPr>
          <p:cNvPr id="4" name="Picture 3" descr="histogram.png"/>
          <p:cNvPicPr>
            <a:picLocks noChangeAspect="1"/>
          </p:cNvPicPr>
          <p:nvPr/>
        </p:nvPicPr>
        <p:blipFill>
          <a:blip r:embed="rId2"/>
          <a:stretch>
            <a:fillRect/>
          </a:stretch>
        </p:blipFill>
        <p:spPr>
          <a:xfrm>
            <a:off x="1571604" y="1785926"/>
            <a:ext cx="5992062" cy="4601217"/>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00042"/>
            <a:ext cx="8229600" cy="5786478"/>
          </a:xfrm>
        </p:spPr>
        <p:txBody>
          <a:bodyPr>
            <a:normAutofit/>
          </a:bodyPr>
          <a:lstStyle/>
          <a:p>
            <a:pPr>
              <a:buFont typeface="Wingdings" pitchFamily="2" charset="2"/>
              <a:buChar char="Ø"/>
            </a:pPr>
            <a:r>
              <a:rPr lang="en-US" sz="2000" u="sng" dirty="0" smtClean="0"/>
              <a:t>Screenshot of output :</a:t>
            </a:r>
          </a:p>
          <a:p>
            <a:pPr>
              <a:buNone/>
            </a:pPr>
            <a:endParaRPr lang="en-US" sz="2000" u="sng" dirty="0" smtClean="0"/>
          </a:p>
          <a:p>
            <a:pPr>
              <a:buFont typeface="Wingdings" pitchFamily="2" charset="2"/>
              <a:buChar char="Ø"/>
            </a:pPr>
            <a:endParaRPr lang="en-US" sz="2000" u="sng" dirty="0"/>
          </a:p>
        </p:txBody>
      </p:sp>
      <p:pic>
        <p:nvPicPr>
          <p:cNvPr id="4" name="Picture 3" descr="histo output.png"/>
          <p:cNvPicPr>
            <a:picLocks noChangeAspect="1"/>
          </p:cNvPicPr>
          <p:nvPr/>
        </p:nvPicPr>
        <p:blipFill>
          <a:blip r:embed="rId2"/>
          <a:stretch>
            <a:fillRect/>
          </a:stretch>
        </p:blipFill>
        <p:spPr>
          <a:xfrm>
            <a:off x="428596" y="1357298"/>
            <a:ext cx="7572428" cy="4429156"/>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71480"/>
            <a:ext cx="8229600" cy="5715040"/>
          </a:xfrm>
        </p:spPr>
        <p:txBody>
          <a:bodyPr>
            <a:normAutofit/>
          </a:bodyPr>
          <a:lstStyle/>
          <a:p>
            <a:pPr>
              <a:buNone/>
            </a:pPr>
            <a:r>
              <a:rPr lang="en-US" sz="2000" u="sng" dirty="0" smtClean="0">
                <a:solidFill>
                  <a:srgbClr val="C00000"/>
                </a:solidFill>
              </a:rPr>
              <a:t>PIE CHART </a:t>
            </a:r>
          </a:p>
          <a:p>
            <a:pPr>
              <a:buFont typeface="Wingdings" pitchFamily="2" charset="2"/>
              <a:buChar char="Ø"/>
            </a:pPr>
            <a:r>
              <a:rPr lang="en-US" sz="2000" u="sng" dirty="0" smtClean="0"/>
              <a:t>Screenshot of python code for pie chart :</a:t>
            </a:r>
          </a:p>
          <a:p>
            <a:pPr>
              <a:buNone/>
            </a:pPr>
            <a:endParaRPr lang="en-US" sz="2000" dirty="0"/>
          </a:p>
        </p:txBody>
      </p:sp>
      <p:pic>
        <p:nvPicPr>
          <p:cNvPr id="4" name="Picture 3" descr="PIE CHART.png"/>
          <p:cNvPicPr>
            <a:picLocks noChangeAspect="1"/>
          </p:cNvPicPr>
          <p:nvPr/>
        </p:nvPicPr>
        <p:blipFill>
          <a:blip r:embed="rId2"/>
          <a:stretch>
            <a:fillRect/>
          </a:stretch>
        </p:blipFill>
        <p:spPr>
          <a:xfrm>
            <a:off x="1071538" y="1643050"/>
            <a:ext cx="6658905" cy="462027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71480"/>
            <a:ext cx="8229600" cy="5715040"/>
          </a:xfrm>
        </p:spPr>
        <p:txBody>
          <a:bodyPr>
            <a:normAutofit/>
          </a:bodyPr>
          <a:lstStyle/>
          <a:p>
            <a:pPr>
              <a:buFont typeface="Wingdings" pitchFamily="2" charset="2"/>
              <a:buChar char="Ø"/>
            </a:pPr>
            <a:r>
              <a:rPr lang="en-US" sz="2000" u="sng" dirty="0" smtClean="0"/>
              <a:t>Screenshot of output :</a:t>
            </a:r>
          </a:p>
          <a:p>
            <a:pPr>
              <a:buNone/>
            </a:pPr>
            <a:endParaRPr lang="en-US" sz="2000" u="sng" dirty="0" smtClean="0"/>
          </a:p>
          <a:p>
            <a:pPr>
              <a:buNone/>
            </a:pPr>
            <a:endParaRPr lang="en-US" sz="2000" u="sng" dirty="0"/>
          </a:p>
        </p:txBody>
      </p:sp>
      <p:pic>
        <p:nvPicPr>
          <p:cNvPr id="4" name="Picture 3" descr="pie chart output.png"/>
          <p:cNvPicPr>
            <a:picLocks noChangeAspect="1"/>
          </p:cNvPicPr>
          <p:nvPr/>
        </p:nvPicPr>
        <p:blipFill>
          <a:blip r:embed="rId2"/>
          <a:stretch>
            <a:fillRect/>
          </a:stretch>
        </p:blipFill>
        <p:spPr>
          <a:xfrm>
            <a:off x="1071538" y="1785926"/>
            <a:ext cx="7072893" cy="3857652"/>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solidFill>
                  <a:srgbClr val="7030A0"/>
                </a:solidFill>
              </a:rPr>
              <a:t>4. LINEAR REGRESSION WITH PRACTICAL EXAMPLE</a:t>
            </a:r>
            <a:endParaRPr lang="en-US" sz="2000" b="1" dirty="0">
              <a:solidFill>
                <a:srgbClr val="7030A0"/>
              </a:solidFill>
            </a:endParaRPr>
          </a:p>
        </p:txBody>
      </p:sp>
      <p:sp>
        <p:nvSpPr>
          <p:cNvPr id="3" name="Content Placeholder 2"/>
          <p:cNvSpPr>
            <a:spLocks noGrp="1"/>
          </p:cNvSpPr>
          <p:nvPr>
            <p:ph sz="quarter" idx="1"/>
          </p:nvPr>
        </p:nvSpPr>
        <p:spPr>
          <a:xfrm>
            <a:off x="457200" y="1285860"/>
            <a:ext cx="8229600" cy="4929222"/>
          </a:xfrm>
        </p:spPr>
        <p:txBody>
          <a:bodyPr>
            <a:normAutofit/>
          </a:bodyPr>
          <a:lstStyle/>
          <a:p>
            <a:pPr>
              <a:buNone/>
            </a:pPr>
            <a:r>
              <a:rPr lang="en-US" sz="2000" u="sng" dirty="0" smtClean="0">
                <a:solidFill>
                  <a:srgbClr val="C00000"/>
                </a:solidFill>
              </a:rPr>
              <a:t>LINEAR REGRESSION </a:t>
            </a:r>
          </a:p>
          <a:p>
            <a:pPr>
              <a:buFont typeface="Wingdings" pitchFamily="2" charset="2"/>
              <a:buChar char="§"/>
            </a:pPr>
            <a:r>
              <a:rPr lang="en-US" sz="2000" dirty="0" smtClean="0"/>
              <a:t>Generally, regression is used when we try to find the relationship between variables.</a:t>
            </a:r>
          </a:p>
          <a:p>
            <a:pPr>
              <a:buFont typeface="Wingdings" pitchFamily="2" charset="2"/>
              <a:buChar char="§"/>
            </a:pPr>
            <a:r>
              <a:rPr lang="en-US" sz="2000" dirty="0" smtClean="0"/>
              <a:t>Linear regression uses the relationship between the data points to draw the straight line through all them.</a:t>
            </a:r>
          </a:p>
          <a:p>
            <a:pPr>
              <a:buFont typeface="Wingdings" pitchFamily="2" charset="2"/>
              <a:buChar char="§"/>
            </a:pPr>
            <a:r>
              <a:rPr lang="en-US" sz="2000" dirty="0" smtClean="0"/>
              <a:t>This line can be used to predict future values.</a:t>
            </a:r>
          </a:p>
          <a:p>
            <a:pPr>
              <a:buFont typeface="Wingdings" pitchFamily="2" charset="2"/>
              <a:buChar char="§"/>
            </a:pPr>
            <a:r>
              <a:rPr lang="en-US" sz="2000" dirty="0" smtClean="0"/>
              <a:t>Now , in the next slide, we will see the screenshot of the python code for the linear regression and the screenshot of output in the succeeding slide, which is the </a:t>
            </a:r>
            <a:r>
              <a:rPr lang="en-US" sz="2000" dirty="0" smtClean="0">
                <a:solidFill>
                  <a:srgbClr val="C00000"/>
                </a:solidFill>
              </a:rPr>
              <a:t>practical example </a:t>
            </a:r>
            <a:r>
              <a:rPr lang="en-US" sz="2000" dirty="0" smtClean="0"/>
              <a:t>i.e. </a:t>
            </a:r>
            <a:r>
              <a:rPr lang="en-US" sz="2000" dirty="0" smtClean="0">
                <a:solidFill>
                  <a:srgbClr val="C00000"/>
                </a:solidFill>
              </a:rPr>
              <a:t>the average mark scored by the student from year 2012 to 2021. </a:t>
            </a:r>
          </a:p>
          <a:p>
            <a:pPr>
              <a:buFont typeface="Wingdings" pitchFamily="2" charset="2"/>
              <a:buChar char="§"/>
            </a:pPr>
            <a:r>
              <a:rPr lang="en-US" sz="2000" dirty="0" smtClean="0"/>
              <a:t>That shows the relationship between the average mark to the corresponding years.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71480"/>
            <a:ext cx="8229600" cy="5786478"/>
          </a:xfrm>
        </p:spPr>
        <p:txBody>
          <a:bodyPr>
            <a:normAutofit/>
          </a:bodyPr>
          <a:lstStyle/>
          <a:p>
            <a:pPr>
              <a:buFont typeface="Wingdings" pitchFamily="2" charset="2"/>
              <a:buChar char="Ø"/>
            </a:pPr>
            <a:r>
              <a:rPr lang="en-US" sz="2000" u="sng" dirty="0" smtClean="0"/>
              <a:t>Screenshot of python code for linear regression :</a:t>
            </a:r>
          </a:p>
          <a:p>
            <a:pPr>
              <a:buNone/>
            </a:pPr>
            <a:endParaRPr lang="en-US" sz="2000" u="sng" dirty="0"/>
          </a:p>
        </p:txBody>
      </p:sp>
      <p:pic>
        <p:nvPicPr>
          <p:cNvPr id="5" name="Picture 4" descr="lr .png"/>
          <p:cNvPicPr>
            <a:picLocks noChangeAspect="1"/>
          </p:cNvPicPr>
          <p:nvPr/>
        </p:nvPicPr>
        <p:blipFill>
          <a:blip r:embed="rId2"/>
          <a:stretch>
            <a:fillRect/>
          </a:stretch>
        </p:blipFill>
        <p:spPr>
          <a:xfrm>
            <a:off x="428596" y="1214422"/>
            <a:ext cx="8429684" cy="5357826"/>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00042"/>
            <a:ext cx="8229600" cy="5715040"/>
          </a:xfrm>
        </p:spPr>
        <p:txBody>
          <a:bodyPr>
            <a:normAutofit/>
          </a:bodyPr>
          <a:lstStyle/>
          <a:p>
            <a:pPr>
              <a:buFont typeface="Wingdings" pitchFamily="2" charset="2"/>
              <a:buChar char="Ø"/>
            </a:pPr>
            <a:r>
              <a:rPr lang="en-US" sz="2000" u="sng" dirty="0" smtClean="0"/>
              <a:t>Screenshot of the output :</a:t>
            </a:r>
          </a:p>
          <a:p>
            <a:pPr>
              <a:buNone/>
            </a:pPr>
            <a:endParaRPr lang="en-US" sz="2000" u="sng" dirty="0"/>
          </a:p>
        </p:txBody>
      </p:sp>
      <p:pic>
        <p:nvPicPr>
          <p:cNvPr id="4" name="Picture 3" descr="lr output.png"/>
          <p:cNvPicPr>
            <a:picLocks noChangeAspect="1"/>
          </p:cNvPicPr>
          <p:nvPr/>
        </p:nvPicPr>
        <p:blipFill>
          <a:blip r:embed="rId2"/>
          <a:stretch>
            <a:fillRect/>
          </a:stretch>
        </p:blipFill>
        <p:spPr>
          <a:xfrm>
            <a:off x="1428311" y="1461812"/>
            <a:ext cx="6287378" cy="4253203"/>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smtClean="0">
                <a:solidFill>
                  <a:srgbClr val="7030A0"/>
                </a:solidFill>
              </a:rPr>
              <a:t>5. LOGISTIC REGRESSION WITH PRACTICAL EXAMPLE</a:t>
            </a:r>
            <a:endParaRPr lang="en-US" sz="2000" b="1" dirty="0">
              <a:solidFill>
                <a:srgbClr val="7030A0"/>
              </a:solidFill>
            </a:endParaRPr>
          </a:p>
        </p:txBody>
      </p:sp>
      <p:sp>
        <p:nvSpPr>
          <p:cNvPr id="3" name="Content Placeholder 2"/>
          <p:cNvSpPr>
            <a:spLocks noGrp="1"/>
          </p:cNvSpPr>
          <p:nvPr>
            <p:ph sz="quarter" idx="1"/>
          </p:nvPr>
        </p:nvSpPr>
        <p:spPr>
          <a:xfrm>
            <a:off x="457200" y="1357298"/>
            <a:ext cx="8229600" cy="4857784"/>
          </a:xfrm>
        </p:spPr>
        <p:txBody>
          <a:bodyPr>
            <a:normAutofit/>
          </a:bodyPr>
          <a:lstStyle/>
          <a:p>
            <a:pPr>
              <a:buNone/>
            </a:pPr>
            <a:r>
              <a:rPr lang="en-IN" sz="2000" u="sng" dirty="0" smtClean="0">
                <a:solidFill>
                  <a:srgbClr val="C00000"/>
                </a:solidFill>
              </a:rPr>
              <a:t>LOGISTIC REGRESSION </a:t>
            </a:r>
          </a:p>
          <a:p>
            <a:pPr>
              <a:buFont typeface="Wingdings" pitchFamily="2" charset="2"/>
              <a:buChar char="§"/>
            </a:pPr>
            <a:r>
              <a:rPr lang="en-IN" sz="2000" dirty="0" smtClean="0"/>
              <a:t>Logistic regression is a simple machine learning method that we can use to predict the value of a numeric categorical variable based on its relationship with predicted values.</a:t>
            </a:r>
          </a:p>
          <a:p>
            <a:pPr>
              <a:buFont typeface="Wingdings" pitchFamily="2" charset="2"/>
              <a:buChar char="§"/>
            </a:pPr>
            <a:endParaRPr lang="en-IN" sz="2000" dirty="0" smtClean="0"/>
          </a:p>
          <a:p>
            <a:pPr>
              <a:buFont typeface="Wingdings" pitchFamily="2" charset="2"/>
              <a:buChar char="v"/>
            </a:pPr>
            <a:r>
              <a:rPr lang="en-IN" sz="2000" dirty="0" smtClean="0">
                <a:solidFill>
                  <a:srgbClr val="C00000"/>
                </a:solidFill>
              </a:rPr>
              <a:t>Logistic Regression Use Cases</a:t>
            </a:r>
          </a:p>
          <a:p>
            <a:pPr>
              <a:buFont typeface="Wingdings" pitchFamily="2" charset="2"/>
              <a:buChar char="Ø"/>
            </a:pPr>
            <a:r>
              <a:rPr lang="en-IN" sz="2000" dirty="0" smtClean="0"/>
              <a:t>Purchase propensity vs. Ad spend analysis</a:t>
            </a:r>
          </a:p>
          <a:p>
            <a:pPr>
              <a:buFont typeface="Wingdings" pitchFamily="2" charset="2"/>
              <a:buChar char="Ø"/>
            </a:pPr>
            <a:r>
              <a:rPr lang="en-IN" sz="2000" dirty="0" smtClean="0"/>
              <a:t>Customer chum prediction</a:t>
            </a:r>
          </a:p>
          <a:p>
            <a:pPr>
              <a:buFont typeface="Wingdings" pitchFamily="2" charset="2"/>
              <a:buChar char="Ø"/>
            </a:pPr>
            <a:r>
              <a:rPr lang="en-IN" sz="2000" dirty="0" smtClean="0"/>
              <a:t>Employee attrition modelling</a:t>
            </a:r>
          </a:p>
          <a:p>
            <a:pPr>
              <a:buFont typeface="Wingdings" pitchFamily="2" charset="2"/>
              <a:buChar char="Ø"/>
            </a:pPr>
            <a:r>
              <a:rPr lang="en-IN" sz="2000" dirty="0" smtClean="0"/>
              <a:t>Hazardous event prediction</a:t>
            </a:r>
          </a:p>
          <a:p>
            <a:pPr>
              <a:buNone/>
            </a:pPr>
            <a:endParaRPr lang="en-IN" sz="2000" dirty="0" smtClean="0"/>
          </a:p>
          <a:p>
            <a:pPr>
              <a:buFont typeface="Wingdings" pitchFamily="2" charset="2"/>
              <a:buChar char="§"/>
            </a:pPr>
            <a:endParaRPr 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00042"/>
            <a:ext cx="8229600" cy="5626121"/>
          </a:xfrm>
        </p:spPr>
        <p:txBody>
          <a:bodyPr>
            <a:normAutofit/>
          </a:bodyPr>
          <a:lstStyle/>
          <a:p>
            <a:pPr>
              <a:buFont typeface="Wingdings" pitchFamily="2" charset="2"/>
              <a:buChar char="v"/>
            </a:pPr>
            <a:r>
              <a:rPr lang="en-IN" sz="2000" dirty="0" smtClean="0">
                <a:solidFill>
                  <a:srgbClr val="C00000"/>
                </a:solidFill>
              </a:rPr>
              <a:t>Logistic Regression Assumptions </a:t>
            </a:r>
          </a:p>
          <a:p>
            <a:pPr>
              <a:buFont typeface="Wingdings" pitchFamily="2" charset="2"/>
              <a:buChar char="Ø"/>
            </a:pPr>
            <a:r>
              <a:rPr lang="en-IN" sz="2000" dirty="0" smtClean="0"/>
              <a:t>Data is free of missing values.</a:t>
            </a:r>
          </a:p>
          <a:p>
            <a:pPr>
              <a:buFont typeface="Wingdings" pitchFamily="2" charset="2"/>
              <a:buChar char="Ø"/>
            </a:pPr>
            <a:r>
              <a:rPr lang="en-IN" sz="2000" dirty="0" smtClean="0"/>
              <a:t>The </a:t>
            </a:r>
            <a:r>
              <a:rPr lang="en-IN" sz="2000" dirty="0" err="1" smtClean="0"/>
              <a:t>predictant</a:t>
            </a:r>
            <a:r>
              <a:rPr lang="en-IN" sz="2000" dirty="0" smtClean="0"/>
              <a:t> variable is binary (only accepts two values) or ordinal (a categorical variable with ordered values).</a:t>
            </a:r>
          </a:p>
          <a:p>
            <a:pPr>
              <a:buFont typeface="Wingdings" pitchFamily="2" charset="2"/>
              <a:buChar char="Ø"/>
            </a:pPr>
            <a:r>
              <a:rPr lang="en-IN" sz="2000" dirty="0" smtClean="0"/>
              <a:t>All predictors are independent of each other.</a:t>
            </a:r>
          </a:p>
          <a:p>
            <a:pPr>
              <a:buFont typeface="Wingdings" pitchFamily="2" charset="2"/>
              <a:buChar char="Ø"/>
            </a:pPr>
            <a:r>
              <a:rPr lang="en-IN" sz="2000" dirty="0" smtClean="0"/>
              <a:t>There are at least 50 observations per predictor variable (to ensure reliable results).</a:t>
            </a:r>
          </a:p>
          <a:p>
            <a:pPr>
              <a:buFont typeface="Wingdings" pitchFamily="2" charset="2"/>
              <a:buChar char="§"/>
            </a:pPr>
            <a:r>
              <a:rPr lang="en-IN" sz="2000" dirty="0" smtClean="0"/>
              <a:t>Now, we will demonstrate the logistic regression with the example.</a:t>
            </a:r>
          </a:p>
          <a:p>
            <a:pPr>
              <a:buFont typeface="Wingdings" pitchFamily="2" charset="2"/>
              <a:buChar char="§"/>
            </a:pP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571472" y="1071546"/>
          <a:ext cx="8229600" cy="478634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71480"/>
            <a:ext cx="8229600" cy="5554683"/>
          </a:xfrm>
        </p:spPr>
        <p:txBody>
          <a:bodyPr>
            <a:normAutofit/>
          </a:bodyPr>
          <a:lstStyle/>
          <a:p>
            <a:pPr>
              <a:buFont typeface="Wingdings" pitchFamily="2" charset="2"/>
              <a:buChar char="Ø"/>
            </a:pPr>
            <a:r>
              <a:rPr lang="en-IN" sz="2000" u="sng" dirty="0" smtClean="0"/>
              <a:t>Screenshot of python code for logistic regression :</a:t>
            </a:r>
          </a:p>
          <a:p>
            <a:pPr>
              <a:buNone/>
            </a:pPr>
            <a:endParaRPr lang="en-IN" sz="2000" dirty="0" smtClean="0"/>
          </a:p>
          <a:p>
            <a:pPr>
              <a:buNone/>
            </a:pPr>
            <a:endParaRPr lang="en-US" sz="2000" dirty="0"/>
          </a:p>
        </p:txBody>
      </p:sp>
      <p:pic>
        <p:nvPicPr>
          <p:cNvPr id="4" name="Picture 3" descr="lg 1.png"/>
          <p:cNvPicPr>
            <a:picLocks noChangeAspect="1"/>
          </p:cNvPicPr>
          <p:nvPr/>
        </p:nvPicPr>
        <p:blipFill>
          <a:blip r:embed="rId2"/>
          <a:stretch>
            <a:fillRect/>
          </a:stretch>
        </p:blipFill>
        <p:spPr>
          <a:xfrm>
            <a:off x="928662" y="1500174"/>
            <a:ext cx="7215238" cy="4591508"/>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g 2.png"/>
          <p:cNvPicPr>
            <a:picLocks noGrp="1" noChangeAspect="1"/>
          </p:cNvPicPr>
          <p:nvPr>
            <p:ph sz="quarter" idx="1"/>
          </p:nvPr>
        </p:nvPicPr>
        <p:blipFill>
          <a:blip r:embed="rId2"/>
          <a:stretch>
            <a:fillRect/>
          </a:stretch>
        </p:blipFill>
        <p:spPr>
          <a:xfrm>
            <a:off x="457200" y="532554"/>
            <a:ext cx="8229600" cy="5721455"/>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2).png"/>
          <p:cNvPicPr>
            <a:picLocks noGrp="1" noChangeAspect="1"/>
          </p:cNvPicPr>
          <p:nvPr>
            <p:ph sz="quarter" idx="1"/>
          </p:nvPr>
        </p:nvPicPr>
        <p:blipFill>
          <a:blip r:embed="rId2"/>
          <a:stretch>
            <a:fillRect/>
          </a:stretch>
        </p:blipFill>
        <p:spPr>
          <a:xfrm>
            <a:off x="1000100" y="642918"/>
            <a:ext cx="7143800" cy="5483245"/>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000" b="1" dirty="0" smtClean="0">
                <a:solidFill>
                  <a:srgbClr val="7030A0"/>
                </a:solidFill>
              </a:rPr>
              <a:t>6. RANDOM FOREST WITH PRACTICAL EXAMPLE</a:t>
            </a:r>
            <a:endParaRPr lang="en-US" sz="2000" b="1" dirty="0">
              <a:solidFill>
                <a:srgbClr val="7030A0"/>
              </a:solidFill>
            </a:endParaRPr>
          </a:p>
        </p:txBody>
      </p:sp>
      <p:sp>
        <p:nvSpPr>
          <p:cNvPr id="5" name="Content Placeholder 4"/>
          <p:cNvSpPr>
            <a:spLocks noGrp="1"/>
          </p:cNvSpPr>
          <p:nvPr>
            <p:ph sz="quarter" idx="1"/>
          </p:nvPr>
        </p:nvSpPr>
        <p:spPr>
          <a:xfrm>
            <a:off x="457200" y="1357298"/>
            <a:ext cx="8229600" cy="4929222"/>
          </a:xfrm>
        </p:spPr>
        <p:txBody>
          <a:bodyPr>
            <a:normAutofit/>
          </a:bodyPr>
          <a:lstStyle/>
          <a:p>
            <a:pPr>
              <a:buNone/>
            </a:pPr>
            <a:r>
              <a:rPr lang="en-IN" sz="2000" u="sng" dirty="0" smtClean="0">
                <a:solidFill>
                  <a:srgbClr val="C00000"/>
                </a:solidFill>
              </a:rPr>
              <a:t>RANDOM FOREST </a:t>
            </a:r>
          </a:p>
          <a:p>
            <a:pPr>
              <a:buFont typeface="Wingdings" pitchFamily="2" charset="2"/>
              <a:buChar char="§"/>
            </a:pPr>
            <a:r>
              <a:rPr lang="en-IN" sz="2000" dirty="0" smtClean="0"/>
              <a:t>Random forest is a classification algorithm consisting of many decision trees. </a:t>
            </a:r>
          </a:p>
          <a:p>
            <a:pPr>
              <a:buFont typeface="Wingdings" pitchFamily="2" charset="2"/>
              <a:buChar char="§"/>
            </a:pPr>
            <a:r>
              <a:rPr lang="en-IN" sz="2000" dirty="0" smtClean="0"/>
              <a:t>It uses bagging and feature randomness when building each individual tree to try to create an uncorrelated forest of trees whose prediction by committee is more accurate that of any individual tree.</a:t>
            </a:r>
          </a:p>
          <a:p>
            <a:pPr>
              <a:buFont typeface="Wingdings" pitchFamily="2" charset="2"/>
              <a:buChar char="§"/>
            </a:pPr>
            <a:r>
              <a:rPr lang="en-IN" sz="2000" dirty="0" smtClean="0"/>
              <a:t>Now, we will see the practical example.</a:t>
            </a:r>
          </a:p>
          <a:p>
            <a:pPr>
              <a:buFont typeface="Wingdings" pitchFamily="2" charset="2"/>
              <a:buChar char="§"/>
            </a:pPr>
            <a:endParaRPr lang="en-IN" sz="2000" dirty="0" smtClean="0"/>
          </a:p>
        </p:txBody>
      </p:sp>
      <p:pic>
        <p:nvPicPr>
          <p:cNvPr id="6" name="Picture 5" descr="rf 1.png"/>
          <p:cNvPicPr>
            <a:picLocks noChangeAspect="1"/>
          </p:cNvPicPr>
          <p:nvPr/>
        </p:nvPicPr>
        <p:blipFill>
          <a:blip r:embed="rId2"/>
          <a:stretch>
            <a:fillRect/>
          </a:stretch>
        </p:blipFill>
        <p:spPr>
          <a:xfrm>
            <a:off x="928662" y="3929066"/>
            <a:ext cx="7358114" cy="2571768"/>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f 2.png"/>
          <p:cNvPicPr>
            <a:picLocks noGrp="1" noChangeAspect="1"/>
          </p:cNvPicPr>
          <p:nvPr>
            <p:ph sz="quarter" idx="1"/>
          </p:nvPr>
        </p:nvPicPr>
        <p:blipFill>
          <a:blip r:embed="rId2"/>
          <a:stretch>
            <a:fillRect/>
          </a:stretch>
        </p:blipFill>
        <p:spPr>
          <a:xfrm>
            <a:off x="2442865" y="560003"/>
            <a:ext cx="4258270" cy="5506219"/>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f 3.png"/>
          <p:cNvPicPr>
            <a:picLocks noGrp="1" noChangeAspect="1"/>
          </p:cNvPicPr>
          <p:nvPr>
            <p:ph sz="quarter" idx="1"/>
          </p:nvPr>
        </p:nvPicPr>
        <p:blipFill>
          <a:blip r:embed="rId2"/>
          <a:stretch>
            <a:fillRect/>
          </a:stretch>
        </p:blipFill>
        <p:spPr>
          <a:xfrm>
            <a:off x="2571736" y="714356"/>
            <a:ext cx="4752073" cy="5483245"/>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f 4.png"/>
          <p:cNvPicPr>
            <a:picLocks noGrp="1" noChangeAspect="1"/>
          </p:cNvPicPr>
          <p:nvPr>
            <p:ph sz="quarter" idx="1"/>
          </p:nvPr>
        </p:nvPicPr>
        <p:blipFill>
          <a:blip r:embed="rId2"/>
          <a:stretch>
            <a:fillRect/>
          </a:stretch>
        </p:blipFill>
        <p:spPr>
          <a:xfrm>
            <a:off x="1142976" y="928670"/>
            <a:ext cx="7000924" cy="5429288"/>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r 1.png"/>
          <p:cNvPicPr>
            <a:picLocks noGrp="1" noChangeAspect="1"/>
          </p:cNvPicPr>
          <p:nvPr>
            <p:ph sz="quarter" idx="1"/>
          </p:nvPr>
        </p:nvPicPr>
        <p:blipFill>
          <a:blip r:embed="rId2"/>
          <a:stretch>
            <a:fillRect/>
          </a:stretch>
        </p:blipFill>
        <p:spPr>
          <a:xfrm>
            <a:off x="1357290" y="785794"/>
            <a:ext cx="6215105" cy="5340369"/>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r 2.png"/>
          <p:cNvPicPr>
            <a:picLocks noGrp="1" noChangeAspect="1"/>
          </p:cNvPicPr>
          <p:nvPr>
            <p:ph sz="quarter" idx="1"/>
          </p:nvPr>
        </p:nvPicPr>
        <p:blipFill>
          <a:blip r:embed="rId2"/>
          <a:stretch>
            <a:fillRect/>
          </a:stretch>
        </p:blipFill>
        <p:spPr>
          <a:xfrm>
            <a:off x="1457379" y="642938"/>
            <a:ext cx="6229242" cy="5483225"/>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smtClean="0">
                <a:solidFill>
                  <a:srgbClr val="7030A0"/>
                </a:solidFill>
              </a:rPr>
              <a:t>7. NAIVE BAYES CLASSIFIER WITH PRACTICAL EXAMPLE</a:t>
            </a:r>
            <a:endParaRPr lang="en-US" sz="2000" b="1" dirty="0">
              <a:solidFill>
                <a:srgbClr val="7030A0"/>
              </a:solidFill>
            </a:endParaRPr>
          </a:p>
        </p:txBody>
      </p:sp>
      <p:sp>
        <p:nvSpPr>
          <p:cNvPr id="3" name="Content Placeholder 2"/>
          <p:cNvSpPr>
            <a:spLocks noGrp="1"/>
          </p:cNvSpPr>
          <p:nvPr>
            <p:ph sz="quarter" idx="1"/>
          </p:nvPr>
        </p:nvSpPr>
        <p:spPr>
          <a:xfrm>
            <a:off x="457200" y="1214422"/>
            <a:ext cx="8229600" cy="4911741"/>
          </a:xfrm>
        </p:spPr>
        <p:txBody>
          <a:bodyPr>
            <a:normAutofit/>
          </a:bodyPr>
          <a:lstStyle/>
          <a:p>
            <a:pPr>
              <a:buNone/>
            </a:pPr>
            <a:r>
              <a:rPr lang="en-IN" sz="2000" u="sng" dirty="0" smtClean="0">
                <a:solidFill>
                  <a:srgbClr val="C00000"/>
                </a:solidFill>
              </a:rPr>
              <a:t>NAIVE BAYES CLASSIFIER </a:t>
            </a:r>
          </a:p>
          <a:p>
            <a:pPr>
              <a:buFont typeface="Wingdings" pitchFamily="2" charset="2"/>
              <a:buChar char="§"/>
            </a:pPr>
            <a:r>
              <a:rPr lang="en-IN" sz="2000" dirty="0" smtClean="0"/>
              <a:t>Naive </a:t>
            </a:r>
            <a:r>
              <a:rPr lang="en-IN" sz="2000" dirty="0" err="1" smtClean="0"/>
              <a:t>Bayes</a:t>
            </a:r>
            <a:r>
              <a:rPr lang="en-IN" sz="2000" dirty="0" smtClean="0"/>
              <a:t> is a machine learning method we can use to predict the likelihood that an event will occur given evidence that’s present in our data.</a:t>
            </a:r>
          </a:p>
          <a:p>
            <a:pPr>
              <a:buFont typeface="Wingdings" pitchFamily="2" charset="2"/>
              <a:buChar char="§"/>
            </a:pPr>
            <a:r>
              <a:rPr lang="en-IN" sz="2000" dirty="0" smtClean="0"/>
              <a:t>It’s also called “conditional probability” in the world of statistics.</a:t>
            </a:r>
          </a:p>
          <a:p>
            <a:pPr>
              <a:buFont typeface="Wingdings" pitchFamily="2" charset="2"/>
              <a:buChar char="v"/>
            </a:pPr>
            <a:r>
              <a:rPr lang="en-IN" sz="2000" dirty="0" smtClean="0">
                <a:solidFill>
                  <a:srgbClr val="C00000"/>
                </a:solidFill>
              </a:rPr>
              <a:t>Three types of Naive </a:t>
            </a:r>
            <a:r>
              <a:rPr lang="en-IN" sz="2000" dirty="0" err="1" smtClean="0">
                <a:solidFill>
                  <a:srgbClr val="C00000"/>
                </a:solidFill>
              </a:rPr>
              <a:t>Bayes</a:t>
            </a:r>
            <a:r>
              <a:rPr lang="en-IN" sz="2000" dirty="0" smtClean="0">
                <a:solidFill>
                  <a:srgbClr val="C00000"/>
                </a:solidFill>
              </a:rPr>
              <a:t> Model</a:t>
            </a:r>
          </a:p>
          <a:p>
            <a:pPr>
              <a:buFont typeface="Wingdings" pitchFamily="2" charset="2"/>
              <a:buChar char="Ø"/>
            </a:pPr>
            <a:r>
              <a:rPr lang="en-IN" sz="2000" dirty="0" smtClean="0"/>
              <a:t>Multinomial – good for when our features describe discrete frequency counts.</a:t>
            </a:r>
          </a:p>
          <a:p>
            <a:pPr>
              <a:buFont typeface="Wingdings" pitchFamily="2" charset="2"/>
              <a:buChar char="Ø"/>
            </a:pPr>
            <a:r>
              <a:rPr lang="en-IN" sz="2000" dirty="0" smtClean="0"/>
              <a:t>Bernoulli – good for making predictions for binary features.</a:t>
            </a:r>
          </a:p>
          <a:p>
            <a:pPr>
              <a:buFont typeface="Wingdings" pitchFamily="2" charset="2"/>
              <a:buChar char="Ø"/>
            </a:pPr>
            <a:r>
              <a:rPr lang="en-IN" sz="2000" dirty="0" smtClean="0"/>
              <a:t>Gaussian – good for making predictions from normally distributed features.</a:t>
            </a:r>
          </a:p>
          <a:p>
            <a:pPr>
              <a:buNone/>
            </a:pP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85728"/>
            <a:ext cx="8229600" cy="6143668"/>
          </a:xfrm>
        </p:spPr>
        <p:txBody>
          <a:bodyPr>
            <a:normAutofit/>
          </a:bodyPr>
          <a:lstStyle/>
          <a:p>
            <a:pPr>
              <a:buNone/>
            </a:pPr>
            <a:r>
              <a:rPr lang="en-US" sz="2000" u="sng" dirty="0" smtClean="0">
                <a:solidFill>
                  <a:srgbClr val="C00000"/>
                </a:solidFill>
              </a:rPr>
              <a:t>LINE GRAPH</a:t>
            </a:r>
          </a:p>
          <a:p>
            <a:pPr>
              <a:buFont typeface="Wingdings" pitchFamily="2" charset="2"/>
              <a:buChar char="§"/>
            </a:pPr>
            <a:r>
              <a:rPr lang="en-US" sz="2000" dirty="0" smtClean="0"/>
              <a:t>“William </a:t>
            </a:r>
            <a:r>
              <a:rPr lang="en-US" sz="2000" dirty="0" err="1" smtClean="0"/>
              <a:t>Playfair</a:t>
            </a:r>
            <a:r>
              <a:rPr lang="en-US" sz="2000" dirty="0" smtClean="0"/>
              <a:t>” , inventor of line graph.</a:t>
            </a:r>
          </a:p>
          <a:p>
            <a:pPr>
              <a:buFont typeface="Wingdings" pitchFamily="2" charset="2"/>
              <a:buChar char="§"/>
            </a:pPr>
            <a:r>
              <a:rPr lang="en-US" sz="2000" dirty="0" smtClean="0"/>
              <a:t>Line graph is the graphical representation where we find how the value changes.</a:t>
            </a:r>
          </a:p>
          <a:p>
            <a:pPr>
              <a:buFont typeface="Wingdings" pitchFamily="2" charset="2"/>
              <a:buChar char="§"/>
            </a:pPr>
            <a:r>
              <a:rPr lang="en-US" sz="2000" dirty="0" smtClean="0"/>
              <a:t>In other words, it’s a type of chart used to show information that changes over time.</a:t>
            </a:r>
          </a:p>
          <a:p>
            <a:pPr>
              <a:buFont typeface="Wingdings" pitchFamily="2" charset="2"/>
              <a:buChar char="§"/>
            </a:pPr>
            <a:r>
              <a:rPr lang="en-US" sz="2000" dirty="0" smtClean="0"/>
              <a:t>Below is the simple representation of line graph or line chart.</a:t>
            </a:r>
          </a:p>
          <a:p>
            <a:pPr>
              <a:buNone/>
            </a:pPr>
            <a:endParaRPr lang="en-US" sz="2000" dirty="0" smtClean="0"/>
          </a:p>
          <a:p>
            <a:pPr>
              <a:buFont typeface="Wingdings" pitchFamily="2" charset="2"/>
              <a:buChar char="§"/>
            </a:pPr>
            <a:endParaRPr lang="en-US" sz="2000" dirty="0" smtClean="0"/>
          </a:p>
        </p:txBody>
      </p:sp>
      <p:graphicFrame>
        <p:nvGraphicFramePr>
          <p:cNvPr id="4" name="Chart 3"/>
          <p:cNvGraphicFramePr/>
          <p:nvPr/>
        </p:nvGraphicFramePr>
        <p:xfrm>
          <a:off x="1524000" y="3429000"/>
          <a:ext cx="6096000" cy="300039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42918"/>
            <a:ext cx="8229600" cy="5483245"/>
          </a:xfrm>
        </p:spPr>
        <p:txBody>
          <a:bodyPr>
            <a:normAutofit/>
          </a:bodyPr>
          <a:lstStyle/>
          <a:p>
            <a:pPr>
              <a:buFont typeface="Wingdings" pitchFamily="2" charset="2"/>
              <a:buChar char="v"/>
            </a:pPr>
            <a:r>
              <a:rPr lang="en-IN" sz="2000" dirty="0" smtClean="0">
                <a:solidFill>
                  <a:srgbClr val="C00000"/>
                </a:solidFill>
              </a:rPr>
              <a:t>Naive </a:t>
            </a:r>
            <a:r>
              <a:rPr lang="en-IN" sz="2000" dirty="0" err="1" smtClean="0">
                <a:solidFill>
                  <a:srgbClr val="C00000"/>
                </a:solidFill>
              </a:rPr>
              <a:t>Bayes</a:t>
            </a:r>
            <a:r>
              <a:rPr lang="en-IN" sz="2000" dirty="0" smtClean="0">
                <a:solidFill>
                  <a:srgbClr val="C00000"/>
                </a:solidFill>
              </a:rPr>
              <a:t> Assumption </a:t>
            </a:r>
          </a:p>
          <a:p>
            <a:pPr>
              <a:buFont typeface="Wingdings" pitchFamily="2" charset="2"/>
              <a:buChar char="Ø"/>
            </a:pPr>
            <a:r>
              <a:rPr lang="en-IN" sz="2000" dirty="0" smtClean="0"/>
              <a:t>Predictors are independent of each other.</a:t>
            </a:r>
          </a:p>
          <a:p>
            <a:pPr>
              <a:buFont typeface="Wingdings" pitchFamily="2" charset="2"/>
              <a:buChar char="Ø"/>
            </a:pPr>
            <a:r>
              <a:rPr lang="en-IN" sz="2000" dirty="0" smtClean="0"/>
              <a:t>A prior assumption : this is an assumption that the past conditions still hold true. When we make predictions from historical values, we will get incorrect results if present circumstances have changed.</a:t>
            </a:r>
          </a:p>
          <a:p>
            <a:pPr>
              <a:buFont typeface="Wingdings" pitchFamily="2" charset="2"/>
              <a:buChar char="Ø"/>
            </a:pPr>
            <a:r>
              <a:rPr lang="en-IN" sz="2000" dirty="0" smtClean="0"/>
              <a:t>All regression models maintain an a prior assumption as well.</a:t>
            </a:r>
          </a:p>
          <a:p>
            <a:pPr>
              <a:buNone/>
            </a:pPr>
            <a:endParaRPr lang="en-IN" sz="2000" dirty="0" smtClean="0"/>
          </a:p>
          <a:p>
            <a:pPr>
              <a:buFont typeface="Wingdings" pitchFamily="2" charset="2"/>
              <a:buChar char="Ø"/>
            </a:pPr>
            <a:endParaRPr lang="en-US" sz="2000" dirty="0"/>
          </a:p>
        </p:txBody>
      </p:sp>
      <p:pic>
        <p:nvPicPr>
          <p:cNvPr id="4" name="Picture 3" descr="Screenshot (29).png"/>
          <p:cNvPicPr>
            <a:picLocks noChangeAspect="1"/>
          </p:cNvPicPr>
          <p:nvPr/>
        </p:nvPicPr>
        <p:blipFill>
          <a:blip r:embed="rId2"/>
          <a:stretch>
            <a:fillRect/>
          </a:stretch>
        </p:blipFill>
        <p:spPr>
          <a:xfrm>
            <a:off x="928662" y="2857496"/>
            <a:ext cx="7072362" cy="35719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14356"/>
            <a:ext cx="8229600" cy="5411807"/>
          </a:xfrm>
        </p:spPr>
        <p:txBody>
          <a:bodyPr>
            <a:normAutofit/>
          </a:bodyPr>
          <a:lstStyle/>
          <a:p>
            <a:pPr>
              <a:buFont typeface="Wingdings" pitchFamily="2" charset="2"/>
              <a:buChar char="Ø"/>
            </a:pPr>
            <a:r>
              <a:rPr lang="en-IN" sz="2000" u="sng" dirty="0" smtClean="0"/>
              <a:t>Output :</a:t>
            </a:r>
          </a:p>
          <a:p>
            <a:pPr>
              <a:buFont typeface="Wingdings" pitchFamily="2" charset="2"/>
              <a:buChar char="Ø"/>
            </a:pPr>
            <a:endParaRPr lang="en-US" sz="2000" u="sng" dirty="0"/>
          </a:p>
        </p:txBody>
      </p:sp>
      <p:pic>
        <p:nvPicPr>
          <p:cNvPr id="4" name="Picture 3" descr="Screenshot (30).png"/>
          <p:cNvPicPr>
            <a:picLocks noChangeAspect="1"/>
          </p:cNvPicPr>
          <p:nvPr/>
        </p:nvPicPr>
        <p:blipFill>
          <a:blip r:embed="rId2"/>
          <a:stretch>
            <a:fillRect/>
          </a:stretch>
        </p:blipFill>
        <p:spPr>
          <a:xfrm>
            <a:off x="1080600" y="1833339"/>
            <a:ext cx="6982800" cy="4095991"/>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smtClean="0">
                <a:solidFill>
                  <a:srgbClr val="7030A0"/>
                </a:solidFill>
              </a:rPr>
              <a:t>8. K-MEANS CLUSTERING WITH PRACTICAL EXAMPLE</a:t>
            </a:r>
            <a:endParaRPr lang="en-US" sz="2000" b="1" dirty="0">
              <a:solidFill>
                <a:srgbClr val="7030A0"/>
              </a:solidFill>
            </a:endParaRPr>
          </a:p>
        </p:txBody>
      </p:sp>
      <p:sp>
        <p:nvSpPr>
          <p:cNvPr id="3" name="Content Placeholder 2"/>
          <p:cNvSpPr>
            <a:spLocks noGrp="1"/>
          </p:cNvSpPr>
          <p:nvPr>
            <p:ph sz="quarter" idx="1"/>
          </p:nvPr>
        </p:nvSpPr>
        <p:spPr>
          <a:xfrm>
            <a:off x="457200" y="1285860"/>
            <a:ext cx="8229600" cy="5214974"/>
          </a:xfrm>
        </p:spPr>
        <p:txBody>
          <a:bodyPr>
            <a:normAutofit/>
          </a:bodyPr>
          <a:lstStyle/>
          <a:p>
            <a:pPr>
              <a:buNone/>
            </a:pPr>
            <a:r>
              <a:rPr lang="en-IN" sz="2000" u="sng" dirty="0" smtClean="0">
                <a:solidFill>
                  <a:srgbClr val="C00000"/>
                </a:solidFill>
              </a:rPr>
              <a:t>K-MEANS CLUSTERING </a:t>
            </a:r>
          </a:p>
          <a:p>
            <a:pPr>
              <a:buFont typeface="Wingdings" pitchFamily="2" charset="2"/>
              <a:buChar char="§"/>
            </a:pPr>
            <a:r>
              <a:rPr lang="en-IN" sz="2000" dirty="0" smtClean="0"/>
              <a:t>The K-means clustering algorithm is a simple “unsupervised” algorithm that is used for quick prediction of groupings from within an unlabeled dataset.</a:t>
            </a:r>
          </a:p>
          <a:p>
            <a:pPr>
              <a:buFont typeface="Wingdings" pitchFamily="2" charset="2"/>
              <a:buChar char="v"/>
            </a:pPr>
            <a:r>
              <a:rPr lang="en-IN" sz="2000" dirty="0" smtClean="0">
                <a:solidFill>
                  <a:srgbClr val="C00000"/>
                </a:solidFill>
              </a:rPr>
              <a:t>Predictions are based on</a:t>
            </a:r>
          </a:p>
          <a:p>
            <a:pPr>
              <a:buFont typeface="Wingdings" pitchFamily="2" charset="2"/>
              <a:buChar char="Ø"/>
            </a:pPr>
            <a:r>
              <a:rPr lang="en-IN" sz="2000" dirty="0" smtClean="0"/>
              <a:t>The number of cluster centres present [K]</a:t>
            </a:r>
          </a:p>
          <a:p>
            <a:pPr>
              <a:buFont typeface="Wingdings" pitchFamily="2" charset="2"/>
              <a:buChar char="Ø"/>
            </a:pPr>
            <a:r>
              <a:rPr lang="en-IN" sz="2000" dirty="0" smtClean="0"/>
              <a:t>Nearest mean values [ measured in Euclidian distance between observations ]</a:t>
            </a:r>
          </a:p>
          <a:p>
            <a:pPr>
              <a:buFont typeface="Wingdings" pitchFamily="2" charset="2"/>
              <a:buChar char="v"/>
            </a:pPr>
            <a:r>
              <a:rPr lang="en-IN" sz="2000" dirty="0" smtClean="0">
                <a:solidFill>
                  <a:srgbClr val="C00000"/>
                </a:solidFill>
              </a:rPr>
              <a:t>K-means use cases</a:t>
            </a:r>
          </a:p>
          <a:p>
            <a:pPr>
              <a:buFont typeface="Wingdings" pitchFamily="2" charset="2"/>
              <a:buChar char="Ø"/>
            </a:pPr>
            <a:r>
              <a:rPr lang="en-IN" sz="2000" dirty="0" smtClean="0"/>
              <a:t>Market price &amp; casting model</a:t>
            </a:r>
          </a:p>
          <a:p>
            <a:pPr>
              <a:buFont typeface="Wingdings" pitchFamily="2" charset="2"/>
              <a:buChar char="Ø"/>
            </a:pPr>
            <a:r>
              <a:rPr lang="en-IN" sz="2000" dirty="0" smtClean="0"/>
              <a:t>Customer segmentation</a:t>
            </a:r>
          </a:p>
          <a:p>
            <a:pPr>
              <a:buFont typeface="Wingdings" pitchFamily="2" charset="2"/>
              <a:buChar char="Ø"/>
            </a:pPr>
            <a:r>
              <a:rPr lang="en-IN" sz="2000" dirty="0" smtClean="0"/>
              <a:t>Insurance claim fraud </a:t>
            </a:r>
            <a:r>
              <a:rPr lang="en-IN" sz="2000" dirty="0" err="1" smtClean="0"/>
              <a:t>detetction</a:t>
            </a:r>
            <a:endParaRPr lang="en-IN" sz="2000" dirty="0" smtClean="0"/>
          </a:p>
          <a:p>
            <a:pPr>
              <a:buFont typeface="Wingdings" pitchFamily="2" charset="2"/>
              <a:buChar char="Ø"/>
            </a:pPr>
            <a:r>
              <a:rPr lang="en-IN" sz="2000" dirty="0" smtClean="0"/>
              <a:t>Hedge fund classification</a:t>
            </a:r>
          </a:p>
          <a:p>
            <a:pPr>
              <a:buFont typeface="Wingdings" pitchFamily="2" charset="2"/>
              <a:buChar char="Ø"/>
            </a:pPr>
            <a:endParaRPr lang="en-IN" sz="2000"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31).png"/>
          <p:cNvPicPr>
            <a:picLocks noGrp="1" noChangeAspect="1"/>
          </p:cNvPicPr>
          <p:nvPr>
            <p:ph sz="quarter" idx="1"/>
          </p:nvPr>
        </p:nvPicPr>
        <p:blipFill>
          <a:blip r:embed="rId2"/>
          <a:stretch>
            <a:fillRect/>
          </a:stretch>
        </p:blipFill>
        <p:spPr>
          <a:xfrm>
            <a:off x="1166337" y="733854"/>
            <a:ext cx="6811326" cy="5229955"/>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32).png"/>
          <p:cNvPicPr>
            <a:picLocks noGrp="1" noChangeAspect="1"/>
          </p:cNvPicPr>
          <p:nvPr>
            <p:ph sz="quarter" idx="1"/>
          </p:nvPr>
        </p:nvPicPr>
        <p:blipFill>
          <a:blip r:embed="rId2">
            <a:duotone>
              <a:prstClr val="black"/>
              <a:schemeClr val="accent5">
                <a:tint val="45000"/>
                <a:satMod val="400000"/>
              </a:schemeClr>
            </a:duotone>
            <a:lum/>
          </a:blip>
          <a:stretch>
            <a:fillRect/>
          </a:stretch>
        </p:blipFill>
        <p:spPr>
          <a:xfrm>
            <a:off x="1571206" y="785794"/>
            <a:ext cx="6001588" cy="4929222"/>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14356"/>
            <a:ext cx="8229600" cy="5411807"/>
          </a:xfrm>
        </p:spPr>
        <p:style>
          <a:lnRef idx="2">
            <a:schemeClr val="accent5"/>
          </a:lnRef>
          <a:fillRef idx="1">
            <a:schemeClr val="lt1"/>
          </a:fillRef>
          <a:effectRef idx="0">
            <a:schemeClr val="accent5"/>
          </a:effectRef>
          <a:fontRef idx="minor">
            <a:schemeClr val="dk1"/>
          </a:fontRef>
        </p:style>
        <p:txBody>
          <a:bodyPr/>
          <a:lstStyle/>
          <a:p>
            <a:endParaRPr lang="en-IN" dirty="0" smtClean="0"/>
          </a:p>
          <a:p>
            <a:endParaRPr lang="en-IN" dirty="0" smtClean="0"/>
          </a:p>
          <a:p>
            <a:endParaRPr lang="en-IN" dirty="0" smtClean="0"/>
          </a:p>
          <a:p>
            <a:pPr>
              <a:buFont typeface="Wingdings" pitchFamily="2" charset="2"/>
              <a:buChar char="q"/>
            </a:pPr>
            <a:r>
              <a:rPr lang="en-IN" dirty="0" smtClean="0">
                <a:solidFill>
                  <a:srgbClr val="C00000"/>
                </a:solidFill>
              </a:rPr>
              <a:t>JUST TRIED MY LEVEL BEST </a:t>
            </a:r>
          </a:p>
          <a:p>
            <a:pPr>
              <a:buFont typeface="Wingdings" pitchFamily="2" charset="2"/>
              <a:buChar char="q"/>
            </a:pPr>
            <a:r>
              <a:rPr lang="en-IN" dirty="0" smtClean="0">
                <a:solidFill>
                  <a:srgbClr val="7030A0"/>
                </a:solidFill>
              </a:rPr>
              <a:t>THANKYOU SHAN</a:t>
            </a:r>
          </a:p>
          <a:p>
            <a:pPr>
              <a:buFont typeface="Wingdings" pitchFamily="2" charset="2"/>
              <a:buChar char="q"/>
            </a:pPr>
            <a:endParaRPr lang="en-IN" dirty="0" smtClean="0">
              <a:solidFill>
                <a:srgbClr val="C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57166"/>
            <a:ext cx="8229600" cy="6000792"/>
          </a:xfrm>
        </p:spPr>
        <p:txBody>
          <a:bodyPr>
            <a:normAutofit/>
          </a:bodyPr>
          <a:lstStyle/>
          <a:p>
            <a:pPr>
              <a:buNone/>
            </a:pPr>
            <a:r>
              <a:rPr lang="en-US" sz="2000" u="sng" dirty="0" smtClean="0">
                <a:solidFill>
                  <a:srgbClr val="C00000"/>
                </a:solidFill>
              </a:rPr>
              <a:t>SCATTER PLOT  </a:t>
            </a:r>
          </a:p>
          <a:p>
            <a:pPr>
              <a:buFont typeface="Wingdings" pitchFamily="2" charset="2"/>
              <a:buChar char="§"/>
            </a:pPr>
            <a:r>
              <a:rPr lang="en-US" sz="2000" dirty="0" smtClean="0"/>
              <a:t>A graph plotted with points that have relationship between two sets of data. It’s used to plot graphically with help of dots.</a:t>
            </a:r>
          </a:p>
          <a:p>
            <a:pPr>
              <a:buFont typeface="Wingdings" pitchFamily="2" charset="2"/>
              <a:buChar char="§"/>
            </a:pPr>
            <a:r>
              <a:rPr lang="en-US" sz="2000" dirty="0" smtClean="0"/>
              <a:t>The dots represent the values of individual data points.</a:t>
            </a:r>
          </a:p>
          <a:p>
            <a:pPr>
              <a:buFont typeface="Wingdings" pitchFamily="2" charset="2"/>
              <a:buChar char="§"/>
            </a:pPr>
            <a:r>
              <a:rPr lang="en-US" sz="2000" dirty="0" smtClean="0"/>
              <a:t>Below is the simple representation of scatter plot.</a:t>
            </a:r>
          </a:p>
          <a:p>
            <a:pPr>
              <a:buNone/>
            </a:pPr>
            <a:endParaRPr lang="en-US" sz="2000" dirty="0"/>
          </a:p>
        </p:txBody>
      </p:sp>
      <p:graphicFrame>
        <p:nvGraphicFramePr>
          <p:cNvPr id="4" name="Chart 3"/>
          <p:cNvGraphicFramePr/>
          <p:nvPr/>
        </p:nvGraphicFramePr>
        <p:xfrm>
          <a:off x="1524000" y="3000372"/>
          <a:ext cx="6096000" cy="321471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57166"/>
            <a:ext cx="8229600" cy="6072230"/>
          </a:xfrm>
        </p:spPr>
        <p:txBody>
          <a:bodyPr>
            <a:normAutofit/>
          </a:bodyPr>
          <a:lstStyle/>
          <a:p>
            <a:pPr>
              <a:buNone/>
            </a:pPr>
            <a:r>
              <a:rPr lang="en-US" sz="2000" u="sng" dirty="0" smtClean="0">
                <a:solidFill>
                  <a:srgbClr val="C00000"/>
                </a:solidFill>
              </a:rPr>
              <a:t>HISTOGRAM </a:t>
            </a:r>
            <a:endParaRPr lang="en-US" sz="2000" dirty="0" smtClean="0">
              <a:solidFill>
                <a:srgbClr val="C00000"/>
              </a:solidFill>
            </a:endParaRPr>
          </a:p>
          <a:p>
            <a:pPr>
              <a:buFont typeface="Wingdings" pitchFamily="2" charset="2"/>
              <a:buChar char="§"/>
            </a:pPr>
            <a:r>
              <a:rPr lang="en-US" sz="2000" dirty="0" smtClean="0"/>
              <a:t>Histogram first introduced by “Karl Pearson”.</a:t>
            </a:r>
          </a:p>
          <a:p>
            <a:pPr>
              <a:buFont typeface="Wingdings" pitchFamily="2" charset="2"/>
              <a:buChar char="§"/>
            </a:pPr>
            <a:r>
              <a:rPr lang="en-US" sz="2000" dirty="0" smtClean="0"/>
              <a:t>It’s the representation of frequency distribution by means of rectangles whose width represents the class intervals and areas are proportional to the corresponding frequencies.</a:t>
            </a:r>
          </a:p>
          <a:p>
            <a:pPr>
              <a:buFont typeface="Wingdings" pitchFamily="2" charset="2"/>
              <a:buChar char="§"/>
            </a:pPr>
            <a:r>
              <a:rPr lang="en-US" sz="2000" dirty="0" smtClean="0"/>
              <a:t>In other words, it is used to summarize continuous data that are measured on an interval scale.</a:t>
            </a:r>
          </a:p>
          <a:p>
            <a:pPr>
              <a:buFont typeface="Wingdings" pitchFamily="2" charset="2"/>
              <a:buChar char="§"/>
            </a:pPr>
            <a:r>
              <a:rPr lang="en-US" sz="2000" dirty="0" smtClean="0"/>
              <a:t>Below is the simple representation of histogram.</a:t>
            </a:r>
          </a:p>
          <a:p>
            <a:pPr>
              <a:buNone/>
            </a:pPr>
            <a:endParaRPr lang="en-US" sz="2000" dirty="0"/>
          </a:p>
        </p:txBody>
      </p:sp>
      <p:pic>
        <p:nvPicPr>
          <p:cNvPr id="5" name="Picture 4" descr="Histogram_Graph1.png"/>
          <p:cNvPicPr>
            <a:picLocks noChangeAspect="1"/>
          </p:cNvPicPr>
          <p:nvPr/>
        </p:nvPicPr>
        <p:blipFill>
          <a:blip r:embed="rId2"/>
          <a:stretch>
            <a:fillRect/>
          </a:stretch>
        </p:blipFill>
        <p:spPr>
          <a:xfrm>
            <a:off x="2428860" y="3429000"/>
            <a:ext cx="4714908" cy="30718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28604"/>
            <a:ext cx="8229600" cy="5929354"/>
          </a:xfrm>
        </p:spPr>
        <p:txBody>
          <a:bodyPr>
            <a:normAutofit/>
          </a:bodyPr>
          <a:lstStyle/>
          <a:p>
            <a:pPr>
              <a:buNone/>
            </a:pPr>
            <a:r>
              <a:rPr lang="en-US" sz="2000" u="sng" dirty="0" smtClean="0">
                <a:solidFill>
                  <a:srgbClr val="C00000"/>
                </a:solidFill>
              </a:rPr>
              <a:t>DOT  PLOT</a:t>
            </a:r>
            <a:endParaRPr lang="en-US" sz="2000" dirty="0" smtClean="0"/>
          </a:p>
          <a:p>
            <a:pPr>
              <a:buFont typeface="Wingdings" pitchFamily="2" charset="2"/>
              <a:buChar char="§"/>
            </a:pPr>
            <a:r>
              <a:rPr lang="en-US" sz="2000" dirty="0" smtClean="0"/>
              <a:t>Introduced by “Gibbs and McIntyre”.</a:t>
            </a:r>
          </a:p>
          <a:p>
            <a:pPr>
              <a:buFont typeface="Wingdings" pitchFamily="2" charset="2"/>
              <a:buChar char="§"/>
            </a:pPr>
            <a:r>
              <a:rPr lang="en-US" sz="2000" dirty="0" smtClean="0"/>
              <a:t>A dot plot or dot chart or strip plot, is the representation of data in form of dots or small circles. These are used to represent small amount of data.</a:t>
            </a:r>
          </a:p>
          <a:p>
            <a:pPr>
              <a:buFont typeface="Wingdings" pitchFamily="2" charset="2"/>
              <a:buChar char="§"/>
            </a:pPr>
            <a:r>
              <a:rPr lang="en-US" sz="2000" dirty="0" smtClean="0"/>
              <a:t>Below is the simple representation of dot plot.</a:t>
            </a:r>
          </a:p>
          <a:p>
            <a:pPr>
              <a:buNone/>
            </a:pPr>
            <a:endParaRPr lang="en-US" sz="2000" dirty="0" smtClean="0"/>
          </a:p>
          <a:p>
            <a:pPr>
              <a:buNone/>
            </a:pPr>
            <a:endParaRPr lang="en-US" sz="2000" dirty="0" smtClean="0"/>
          </a:p>
          <a:p>
            <a:pPr>
              <a:buFont typeface="Wingdings" pitchFamily="2" charset="2"/>
              <a:buChar char="§"/>
            </a:pPr>
            <a:endParaRPr lang="en-US" sz="2000" dirty="0"/>
          </a:p>
        </p:txBody>
      </p:sp>
      <p:pic>
        <p:nvPicPr>
          <p:cNvPr id="4" name="Picture 3" descr="Dotplot_of_random_values_2.png"/>
          <p:cNvPicPr>
            <a:picLocks noChangeAspect="1"/>
          </p:cNvPicPr>
          <p:nvPr/>
        </p:nvPicPr>
        <p:blipFill>
          <a:blip r:embed="rId2"/>
          <a:stretch>
            <a:fillRect/>
          </a:stretch>
        </p:blipFill>
        <p:spPr>
          <a:xfrm>
            <a:off x="2500298" y="2571744"/>
            <a:ext cx="3857652" cy="312897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71480"/>
            <a:ext cx="8229600" cy="5857916"/>
          </a:xfrm>
        </p:spPr>
        <p:txBody>
          <a:bodyPr>
            <a:normAutofit/>
          </a:bodyPr>
          <a:lstStyle/>
          <a:p>
            <a:pPr>
              <a:buNone/>
            </a:pPr>
            <a:r>
              <a:rPr lang="en-US" sz="2000" u="sng" dirty="0" smtClean="0">
                <a:solidFill>
                  <a:srgbClr val="C00000"/>
                </a:solidFill>
              </a:rPr>
              <a:t>PIE CHART </a:t>
            </a:r>
            <a:endParaRPr lang="en-US" sz="2000" dirty="0" smtClean="0">
              <a:solidFill>
                <a:srgbClr val="C00000"/>
              </a:solidFill>
            </a:endParaRPr>
          </a:p>
          <a:p>
            <a:pPr>
              <a:buFont typeface="Wingdings" pitchFamily="2" charset="2"/>
              <a:buChar char="§"/>
            </a:pPr>
            <a:r>
              <a:rPr lang="en-US" sz="2000" dirty="0" smtClean="0"/>
              <a:t>“William </a:t>
            </a:r>
            <a:r>
              <a:rPr lang="en-US" sz="2000" dirty="0" err="1" smtClean="0"/>
              <a:t>Playfair</a:t>
            </a:r>
            <a:r>
              <a:rPr lang="en-US" sz="2000" dirty="0" smtClean="0"/>
              <a:t>”, introduced pie chart.</a:t>
            </a:r>
          </a:p>
          <a:p>
            <a:pPr>
              <a:buFont typeface="Wingdings" pitchFamily="2" charset="2"/>
              <a:buChar char="§"/>
            </a:pPr>
            <a:r>
              <a:rPr lang="en-US" sz="2000" dirty="0" smtClean="0"/>
              <a:t>Pie chart is the type of graph in which circle is divided into segments to illustrate the data or numerical proportions.</a:t>
            </a:r>
          </a:p>
          <a:p>
            <a:pPr>
              <a:buFont typeface="Wingdings" pitchFamily="2" charset="2"/>
              <a:buChar char="§"/>
            </a:pPr>
            <a:r>
              <a:rPr lang="en-US" sz="2000" dirty="0" smtClean="0"/>
              <a:t>It’s also called as “circle graph”.</a:t>
            </a:r>
          </a:p>
          <a:p>
            <a:pPr>
              <a:buFont typeface="Wingdings" pitchFamily="2" charset="2"/>
              <a:buChar char="§"/>
            </a:pPr>
            <a:r>
              <a:rPr lang="en-US" sz="2000" dirty="0" smtClean="0"/>
              <a:t>Below is the simple representation of pie chart.</a:t>
            </a:r>
          </a:p>
          <a:p>
            <a:pPr>
              <a:buNone/>
            </a:pPr>
            <a:endParaRPr lang="en-US" sz="2000" dirty="0" smtClean="0"/>
          </a:p>
          <a:p>
            <a:pPr>
              <a:buFont typeface="Wingdings" pitchFamily="2" charset="2"/>
              <a:buChar char="§"/>
            </a:pPr>
            <a:endParaRPr lang="en-US" sz="2000" dirty="0" smtClean="0"/>
          </a:p>
          <a:p>
            <a:pPr>
              <a:buFont typeface="Wingdings" pitchFamily="2" charset="2"/>
              <a:buChar char="§"/>
            </a:pPr>
            <a:endParaRPr lang="en-US" sz="2000" dirty="0"/>
          </a:p>
        </p:txBody>
      </p:sp>
      <p:graphicFrame>
        <p:nvGraphicFramePr>
          <p:cNvPr id="4" name="Chart 3"/>
          <p:cNvGraphicFramePr/>
          <p:nvPr/>
        </p:nvGraphicFramePr>
        <p:xfrm>
          <a:off x="1524000" y="3071810"/>
          <a:ext cx="6096000" cy="314327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00042"/>
            <a:ext cx="8229600" cy="5857916"/>
          </a:xfrm>
        </p:spPr>
        <p:txBody>
          <a:bodyPr>
            <a:normAutofit/>
          </a:bodyPr>
          <a:lstStyle/>
          <a:p>
            <a:pPr>
              <a:buNone/>
            </a:pPr>
            <a:r>
              <a:rPr lang="en-US" sz="2000" u="sng" dirty="0" smtClean="0">
                <a:solidFill>
                  <a:srgbClr val="C00000"/>
                </a:solidFill>
              </a:rPr>
              <a:t>AREA CHART </a:t>
            </a:r>
            <a:endParaRPr lang="en-US" sz="2000" dirty="0" smtClean="0">
              <a:solidFill>
                <a:srgbClr val="C00000"/>
              </a:solidFill>
            </a:endParaRPr>
          </a:p>
          <a:p>
            <a:pPr>
              <a:buFont typeface="Wingdings" pitchFamily="2" charset="2"/>
              <a:buChar char="§"/>
            </a:pPr>
            <a:r>
              <a:rPr lang="en-US" sz="2000" dirty="0" smtClean="0"/>
              <a:t>An “area chart or area graph” represents graphically quantitative data. It’s based on line chart.</a:t>
            </a:r>
          </a:p>
          <a:p>
            <a:pPr>
              <a:buFont typeface="Wingdings" pitchFamily="2" charset="2"/>
              <a:buChar char="§"/>
            </a:pPr>
            <a:r>
              <a:rPr lang="en-US" sz="2000" dirty="0" smtClean="0"/>
              <a:t>Commonly, it’s the comparison between two or more quantities with an area chart.</a:t>
            </a:r>
          </a:p>
          <a:p>
            <a:pPr>
              <a:buFont typeface="Wingdings" pitchFamily="2" charset="2"/>
              <a:buChar char="§"/>
            </a:pPr>
            <a:r>
              <a:rPr lang="en-US" sz="2000" dirty="0" smtClean="0"/>
              <a:t>Below is the simple representation of area chart.</a:t>
            </a:r>
          </a:p>
          <a:p>
            <a:pPr>
              <a:buNone/>
            </a:pPr>
            <a:endParaRPr lang="en-US" sz="2000" dirty="0"/>
          </a:p>
        </p:txBody>
      </p:sp>
      <p:graphicFrame>
        <p:nvGraphicFramePr>
          <p:cNvPr id="4" name="Chart 3"/>
          <p:cNvGraphicFramePr/>
          <p:nvPr/>
        </p:nvGraphicFramePr>
        <p:xfrm>
          <a:off x="1524000" y="2857496"/>
          <a:ext cx="6096000" cy="314327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899</TotalTime>
  <Words>1403</Words>
  <Application>Microsoft Office PowerPoint</Application>
  <PresentationFormat>On-screen Show (4:3)</PresentationFormat>
  <Paragraphs>141</Paragraphs>
  <Slides>45</Slides>
  <Notes>1</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Oriel</vt:lpstr>
      <vt:lpstr>   TACHYONSYS ASSIGNMENT</vt:lpstr>
      <vt:lpstr>1.DIFFERENT TYPE OF GRAPHS &amp; CHARTS </vt:lpstr>
      <vt:lpstr>Slide 3</vt:lpstr>
      <vt:lpstr>Slide 4</vt:lpstr>
      <vt:lpstr>Slide 5</vt:lpstr>
      <vt:lpstr>Slide 6</vt:lpstr>
      <vt:lpstr>Slide 7</vt:lpstr>
      <vt:lpstr>Slide 8</vt:lpstr>
      <vt:lpstr>Slide 9</vt:lpstr>
      <vt:lpstr>Slide 10</vt:lpstr>
      <vt:lpstr>Slide 11</vt:lpstr>
      <vt:lpstr>Slide 12</vt:lpstr>
      <vt:lpstr>2. PRACTICAL USES OF GRAPHS AND CHARTS </vt:lpstr>
      <vt:lpstr>Slide 14</vt:lpstr>
      <vt:lpstr>3. GRAPHS &amp; CHARTS USING PYTHON LIBRARY MATPLOTLIB </vt:lpstr>
      <vt:lpstr>Slide 16</vt:lpstr>
      <vt:lpstr>Slide 17</vt:lpstr>
      <vt:lpstr>Slide 18</vt:lpstr>
      <vt:lpstr>Slide 19</vt:lpstr>
      <vt:lpstr>Slide 20</vt:lpstr>
      <vt:lpstr>Slide 21</vt:lpstr>
      <vt:lpstr>Slide 22</vt:lpstr>
      <vt:lpstr>Slide 23</vt:lpstr>
      <vt:lpstr>Slide 24</vt:lpstr>
      <vt:lpstr>4. LINEAR REGRESSION WITH PRACTICAL EXAMPLE</vt:lpstr>
      <vt:lpstr>Slide 26</vt:lpstr>
      <vt:lpstr>Slide 27</vt:lpstr>
      <vt:lpstr>5. LOGISTIC REGRESSION WITH PRACTICAL EXAMPLE</vt:lpstr>
      <vt:lpstr>Slide 29</vt:lpstr>
      <vt:lpstr>Slide 30</vt:lpstr>
      <vt:lpstr>Slide 31</vt:lpstr>
      <vt:lpstr>Slide 32</vt:lpstr>
      <vt:lpstr>6. RANDOM FOREST WITH PRACTICAL EXAMPLE</vt:lpstr>
      <vt:lpstr>Slide 34</vt:lpstr>
      <vt:lpstr>Slide 35</vt:lpstr>
      <vt:lpstr>Slide 36</vt:lpstr>
      <vt:lpstr>Slide 37</vt:lpstr>
      <vt:lpstr>Slide 38</vt:lpstr>
      <vt:lpstr>7. NAIVE BAYES CLASSIFIER WITH PRACTICAL EXAMPLE</vt:lpstr>
      <vt:lpstr>Slide 40</vt:lpstr>
      <vt:lpstr>Slide 41</vt:lpstr>
      <vt:lpstr>8. K-MEANS CLUSTERING WITH PRACTICAL EXAMPLE</vt:lpstr>
      <vt:lpstr>Slide 43</vt:lpstr>
      <vt:lpstr>Slide 44</vt:lpstr>
      <vt:lpstr>Slide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TACHONSYS ASSIGNMENT</dc:title>
  <dc:creator>k.samyuktha</dc:creator>
  <cp:lastModifiedBy>k.samyuktha</cp:lastModifiedBy>
  <cp:revision>97</cp:revision>
  <dcterms:created xsi:type="dcterms:W3CDTF">2022-01-24T07:15:39Z</dcterms:created>
  <dcterms:modified xsi:type="dcterms:W3CDTF">2022-01-31T14:16:52Z</dcterms:modified>
</cp:coreProperties>
</file>