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9" r:id="rId5"/>
    <p:sldId id="256" r:id="rId6"/>
    <p:sldId id="315" r:id="rId7"/>
    <p:sldId id="332" r:id="rId8"/>
    <p:sldId id="437" r:id="rId9"/>
    <p:sldId id="439" r:id="rId10"/>
    <p:sldId id="440" r:id="rId11"/>
    <p:sldId id="42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CF6861-DFC1-412A-8FAF-450199C0AFBF}" v="327" dt="2023-06-12T12:11:49.763"/>
    <p1510:client id="{2179C1AA-4FD8-447F-B4E5-6A5ED77998DE}" v="60" dt="2023-06-12T12:15:11.103"/>
    <p1510:client id="{2F0F485D-6050-4F6B-9157-363A39706D38}" v="40" dt="2023-05-29T17:28:10.772"/>
    <p1510:client id="{3D609DE4-EFF6-4264-870C-7AA94A0841D8}" v="494" dt="2023-05-29T18:25:15.410"/>
    <p1510:client id="{7292D653-CCA2-4C95-8D33-EEDABC8ECC49}" v="104" dt="2023-06-05T04:13:32.294"/>
    <p1510:client id="{8C00D822-F701-4C3B-BD40-F90BDC93D354}" v="268" dt="2023-06-12T11:45:35.515"/>
    <p1510:client id="{98066C2E-B383-4AB0-BFA2-3A2BD80344BD}" v="1" dt="2023-06-12T12:06:58.442"/>
    <p1510:client id="{A0005F8E-7444-4A54-9387-211FB6D439D5}" v="3" dt="2023-05-30T03:48:36.152"/>
    <p1510:client id="{A6938743-76E4-45AC-A5DE-2CD9C919C389}" v="23" dt="2023-06-12T12:18:04.992"/>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6/19/2023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MRUTHA001/Jhipster.git" TargetMode="External"/><Relationship Id="rId2" Type="http://schemas.openxmlformats.org/officeDocument/2006/relationships/hyperlink" Target="https://www.youtube.com/watch?v=5GMzVQIovOc&amp;t=764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0A857EE-B96D-D9E3-A0CA-2C950A4EFEA7}"/>
              </a:ext>
            </a:extLst>
          </p:cNvPr>
          <p:cNvSpPr>
            <a:spLocks noGrp="1"/>
          </p:cNvSpPr>
          <p:nvPr>
            <p:ph type="title"/>
          </p:nvPr>
        </p:nvSpPr>
        <p:spPr>
          <a:xfrm>
            <a:off x="365760" y="365760"/>
            <a:ext cx="11457432" cy="914400"/>
          </a:xfrm>
        </p:spPr>
        <p:txBody>
          <a:bodyPr anchor="t">
            <a:normAutofit/>
          </a:bodyPr>
          <a:lstStyle/>
          <a:p>
            <a:r>
              <a:rPr lang="en-US" sz="4400">
                <a:solidFill>
                  <a:srgbClr val="0070C0"/>
                </a:solidFill>
                <a:cs typeface="Arial"/>
              </a:rPr>
              <a:t>JHIPSTER</a:t>
            </a:r>
            <a:endParaRPr lang="en-US">
              <a:cs typeface="Arial"/>
            </a:endParaRPr>
          </a:p>
        </p:txBody>
      </p:sp>
      <p:sp>
        <p:nvSpPr>
          <p:cNvPr id="4" name="TextBox 3">
            <a:extLst>
              <a:ext uri="{FF2B5EF4-FFF2-40B4-BE49-F238E27FC236}">
                <a16:creationId xmlns:a16="http://schemas.microsoft.com/office/drawing/2014/main" id="{E17B9B03-88DE-545C-EA18-C8EBA2836694}"/>
              </a:ext>
            </a:extLst>
          </p:cNvPr>
          <p:cNvSpPr txBox="1"/>
          <p:nvPr/>
        </p:nvSpPr>
        <p:spPr>
          <a:xfrm>
            <a:off x="8090999" y="4045245"/>
            <a:ext cx="2970858" cy="329320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Bef>
                <a:spcPts val="1200"/>
              </a:spcBef>
              <a:buSzPct val="100000"/>
            </a:pPr>
            <a:r>
              <a:rPr lang="en-US" b="1">
                <a:cs typeface="Arial"/>
              </a:rPr>
              <a:t>PRESENTORS</a:t>
            </a:r>
          </a:p>
          <a:p>
            <a:pPr algn="ctr">
              <a:spcBef>
                <a:spcPts val="1200"/>
              </a:spcBef>
            </a:pPr>
            <a:r>
              <a:rPr lang="en-US" b="1">
                <a:cs typeface="Arial"/>
              </a:rPr>
              <a:t>SAMYUKTHA E S</a:t>
            </a:r>
          </a:p>
          <a:p>
            <a:pPr algn="ctr">
              <a:spcBef>
                <a:spcPts val="1200"/>
              </a:spcBef>
            </a:pPr>
            <a:r>
              <a:rPr lang="en-US" b="1">
                <a:cs typeface="Arial"/>
              </a:rPr>
              <a:t>245106</a:t>
            </a:r>
          </a:p>
          <a:p>
            <a:pPr algn="ctr">
              <a:spcBef>
                <a:spcPts val="1200"/>
              </a:spcBef>
            </a:pPr>
            <a:r>
              <a:rPr lang="en-US" b="1">
                <a:cs typeface="Arial"/>
              </a:rPr>
              <a:t>AMRUTHA M NAIR</a:t>
            </a:r>
          </a:p>
          <a:p>
            <a:pPr algn="ctr">
              <a:spcBef>
                <a:spcPts val="1200"/>
              </a:spcBef>
            </a:pPr>
            <a:r>
              <a:rPr lang="en-US" b="1">
                <a:cs typeface="Arial"/>
              </a:rPr>
              <a:t>245138</a:t>
            </a:r>
          </a:p>
          <a:p>
            <a:pPr algn="ctr">
              <a:spcBef>
                <a:spcPts val="1200"/>
              </a:spcBef>
            </a:pPr>
            <a:endParaRPr lang="en-US" b="1">
              <a:cs typeface="Arial"/>
            </a:endParaRPr>
          </a:p>
          <a:p>
            <a:pPr algn="ctr">
              <a:spcBef>
                <a:spcPts val="1200"/>
              </a:spcBef>
            </a:pPr>
            <a:endParaRPr lang="en-US" b="1">
              <a:cs typeface="Arial"/>
            </a:endParaRPr>
          </a:p>
          <a:p>
            <a:pPr algn="ctr">
              <a:spcBef>
                <a:spcPts val="1200"/>
              </a:spcBef>
            </a:pPr>
            <a:endParaRPr lang="en-US" b="1">
              <a:cs typeface="Arial"/>
            </a:endParaRPr>
          </a:p>
        </p:txBody>
      </p:sp>
      <p:pic>
        <p:nvPicPr>
          <p:cNvPr id="5" name="Picture 5" descr="A picture containing graphical user interface&#10;&#10;Description automatically generated">
            <a:extLst>
              <a:ext uri="{FF2B5EF4-FFF2-40B4-BE49-F238E27FC236}">
                <a16:creationId xmlns:a16="http://schemas.microsoft.com/office/drawing/2014/main" id="{D43BE8AC-41C0-99FB-263B-ABCF524051A3}"/>
              </a:ext>
            </a:extLst>
          </p:cNvPr>
          <p:cNvPicPr>
            <a:picLocks noChangeAspect="1"/>
          </p:cNvPicPr>
          <p:nvPr/>
        </p:nvPicPr>
        <p:blipFill>
          <a:blip r:embed="rId2"/>
          <a:stretch>
            <a:fillRect/>
          </a:stretch>
        </p:blipFill>
        <p:spPr>
          <a:xfrm>
            <a:off x="1384127" y="1426961"/>
            <a:ext cx="4632541" cy="2772350"/>
          </a:xfrm>
          <a:prstGeom prst="rect">
            <a:avLst/>
          </a:prstGeom>
        </p:spPr>
      </p:pic>
    </p:spTree>
    <p:extLst>
      <p:ext uri="{BB962C8B-B14F-4D97-AF65-F5344CB8AC3E}">
        <p14:creationId xmlns:p14="http://schemas.microsoft.com/office/powerpoint/2010/main" val="44052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702053" y="1585468"/>
            <a:ext cx="8686800" cy="914400"/>
          </a:xfrm>
        </p:spPr>
        <p:txBody>
          <a:bodyPr/>
          <a:lstStyle/>
          <a:p>
            <a:r>
              <a:rPr lang="en-US" sz="3600"/>
              <a:t>What is </a:t>
            </a:r>
            <a:r>
              <a:rPr lang="en-US" sz="3600" err="1"/>
              <a:t>Jhipster</a:t>
            </a:r>
            <a:r>
              <a:rPr lang="en-US" sz="3600"/>
              <a:t>?</a:t>
            </a:r>
          </a:p>
        </p:txBody>
      </p:sp>
      <p:sp>
        <p:nvSpPr>
          <p:cNvPr id="5" name="Subtitle 2">
            <a:extLst>
              <a:ext uri="{FF2B5EF4-FFF2-40B4-BE49-F238E27FC236}">
                <a16:creationId xmlns:a16="http://schemas.microsoft.com/office/drawing/2014/main" id="{5CEBBB1D-F7D8-D340-BD20-6F0A5E12BD08}"/>
              </a:ext>
            </a:extLst>
          </p:cNvPr>
          <p:cNvSpPr>
            <a:spLocks noGrp="1"/>
          </p:cNvSpPr>
          <p:nvPr>
            <p:ph type="subTitle" idx="1"/>
          </p:nvPr>
        </p:nvSpPr>
        <p:spPr>
          <a:xfrm>
            <a:off x="2034562" y="2753361"/>
            <a:ext cx="8839200" cy="2134523"/>
          </a:xfrm>
        </p:spPr>
        <p:txBody>
          <a:bodyPr vert="horz" lIns="0" tIns="0" rIns="0" bIns="0" spcCol="301752" rtlCol="0" anchor="t">
            <a:noAutofit/>
          </a:bodyPr>
          <a:lstStyle/>
          <a:p>
            <a:r>
              <a:rPr lang="en-US" sz="2000" err="1">
                <a:solidFill>
                  <a:srgbClr val="D1D5DB"/>
                </a:solidFill>
                <a:ea typeface="+mn-lt"/>
                <a:cs typeface="+mn-lt"/>
              </a:rPr>
              <a:t>JHipster</a:t>
            </a:r>
            <a:r>
              <a:rPr lang="en-US" sz="2000">
                <a:solidFill>
                  <a:srgbClr val="D1D5DB"/>
                </a:solidFill>
                <a:ea typeface="+mn-lt"/>
                <a:cs typeface="+mn-lt"/>
              </a:rPr>
              <a:t> is an open-source development platform and a popular application generator used to create modern web applications and microservices. It stands for "Java Hipster" and provides developers with a streamlined way to scaffold, develop, and deploy applications. </a:t>
            </a:r>
            <a:endParaRPr lang="en-US" sz="2000">
              <a:cs typeface="Arial"/>
            </a:endParaRP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207D63C-C0EA-A569-DB43-6168529C36C5}"/>
              </a:ext>
            </a:extLst>
          </p:cNvPr>
          <p:cNvSpPr>
            <a:spLocks noGrp="1"/>
          </p:cNvSpPr>
          <p:nvPr>
            <p:ph type="title"/>
          </p:nvPr>
        </p:nvSpPr>
        <p:spPr>
          <a:xfrm>
            <a:off x="365760" y="365760"/>
            <a:ext cx="11457432" cy="559496"/>
          </a:xfrm>
        </p:spPr>
        <p:txBody>
          <a:bodyPr anchor="t">
            <a:normAutofit fontScale="90000"/>
          </a:bodyPr>
          <a:lstStyle/>
          <a:p>
            <a:r>
              <a:rPr lang="en-US" sz="3200">
                <a:cs typeface="Arial"/>
              </a:rPr>
              <a:t>FEATURES OF JHIPSTER</a:t>
            </a:r>
            <a:br>
              <a:rPr lang="en-US" sz="3200">
                <a:cs typeface="Arial"/>
              </a:rPr>
            </a:br>
            <a:br>
              <a:rPr lang="en-US" sz="2400">
                <a:cs typeface="+mj-lt"/>
              </a:rPr>
            </a:br>
            <a:r>
              <a:rPr lang="en-US" sz="2400">
                <a:cs typeface="Arial"/>
              </a:rPr>
              <a:t>Spring Boot: </a:t>
            </a:r>
            <a:r>
              <a:rPr lang="en-US" sz="2400" err="1">
                <a:cs typeface="Arial"/>
              </a:rPr>
              <a:t>JHipster</a:t>
            </a:r>
            <a:r>
              <a:rPr lang="en-US" sz="2400">
                <a:cs typeface="Arial"/>
              </a:rPr>
              <a:t> leverages the power of Spring Boot to create Java-based backend applications.</a:t>
            </a:r>
            <a:br>
              <a:rPr lang="en-US" sz="2400">
                <a:cs typeface="+mj-lt"/>
              </a:rPr>
            </a:br>
            <a:br>
              <a:rPr lang="en-US" sz="2400">
                <a:cs typeface="+mj-lt"/>
              </a:rPr>
            </a:br>
            <a:r>
              <a:rPr lang="en-US" sz="2400">
                <a:cs typeface="Arial"/>
              </a:rPr>
              <a:t>Angular or React: </a:t>
            </a:r>
            <a:r>
              <a:rPr lang="en-US" sz="2400" err="1">
                <a:cs typeface="Arial"/>
              </a:rPr>
              <a:t>JHipster</a:t>
            </a:r>
            <a:r>
              <a:rPr lang="en-US" sz="2400">
                <a:cs typeface="Arial"/>
              </a:rPr>
              <a:t> supports both Angular and React as frontend frameworks, allowing developers to choose their preferred technology for building the user interface of their applications.</a:t>
            </a:r>
          </a:p>
          <a:p>
            <a:br>
              <a:rPr lang="en-US" sz="2400">
                <a:cs typeface="+mj-lt"/>
              </a:rPr>
            </a:br>
            <a:r>
              <a:rPr lang="en-US" sz="2400">
                <a:cs typeface="Arial"/>
              </a:rPr>
              <a:t>Microservices Architecture: </a:t>
            </a:r>
            <a:r>
              <a:rPr lang="en-US" sz="2400" err="1">
                <a:cs typeface="Arial"/>
              </a:rPr>
              <a:t>JHipster</a:t>
            </a:r>
            <a:r>
              <a:rPr lang="en-US" sz="2400">
                <a:cs typeface="Arial"/>
              </a:rPr>
              <a:t> supports the development of microservices-based architectures, allowing developers to create modular and scalable applications. </a:t>
            </a:r>
            <a:br>
              <a:rPr lang="en-US" sz="2400">
                <a:cs typeface="+mj-lt"/>
              </a:rPr>
            </a:br>
            <a:br>
              <a:rPr lang="en-US" sz="2400">
                <a:cs typeface="+mj-lt"/>
              </a:rPr>
            </a:br>
            <a:r>
              <a:rPr lang="en-US" sz="2400">
                <a:cs typeface="Arial"/>
              </a:rPr>
              <a:t>Security and Authentication: </a:t>
            </a:r>
            <a:r>
              <a:rPr lang="en-US" sz="2400" err="1">
                <a:cs typeface="Arial"/>
              </a:rPr>
              <a:t>JHipster</a:t>
            </a:r>
            <a:r>
              <a:rPr lang="en-US" sz="2400">
                <a:cs typeface="Arial"/>
              </a:rPr>
              <a:t> includes built-in support for user authentication and authorization. </a:t>
            </a:r>
            <a:br>
              <a:rPr lang="en-US" sz="2400">
                <a:cs typeface="Arial"/>
              </a:rPr>
            </a:br>
            <a:br>
              <a:rPr lang="en-US" sz="2400">
                <a:cs typeface="Arial"/>
              </a:rPr>
            </a:br>
            <a:r>
              <a:rPr lang="en-US" sz="2400">
                <a:cs typeface="Arial"/>
              </a:rPr>
              <a:t>DevOps and Deployment: </a:t>
            </a:r>
            <a:r>
              <a:rPr lang="en-US" sz="2400" err="1">
                <a:cs typeface="Arial"/>
              </a:rPr>
              <a:t>JHipster</a:t>
            </a:r>
            <a:r>
              <a:rPr lang="en-US" sz="2400">
                <a:cs typeface="Arial"/>
              </a:rPr>
              <a:t> provides tooling and configurations to facilitate the deployment and management of applications in various environments.</a:t>
            </a:r>
            <a:br>
              <a:rPr lang="en-US" sz="2400"/>
            </a:br>
            <a:br>
              <a:rPr lang="en-US" sz="2400">
                <a:cs typeface="Arial"/>
              </a:rPr>
            </a:br>
            <a:br>
              <a:rPr lang="en-US" sz="2400"/>
            </a:br>
            <a:br>
              <a:rPr lang="en-US"/>
            </a:br>
            <a:br>
              <a:rPr lang="en-US" sz="1800">
                <a:cs typeface="Arial"/>
              </a:rPr>
            </a:br>
            <a:br>
              <a:rPr lang="en-US" sz="1800">
                <a:cs typeface="Arial"/>
              </a:rPr>
            </a:br>
            <a:br>
              <a:rPr lang="en-US" sz="1800">
                <a:cs typeface="Arial"/>
              </a:rPr>
            </a:br>
            <a:br>
              <a:rPr lang="en-US" sz="1800">
                <a:cs typeface="Arial"/>
              </a:rPr>
            </a:br>
            <a:br>
              <a:rPr lang="en-US" sz="1800">
                <a:cs typeface="Arial"/>
              </a:rPr>
            </a:br>
            <a:endParaRPr lang="en-US" sz="2400" b="0">
              <a:cs typeface="Arial"/>
            </a:endParaRPr>
          </a:p>
        </p:txBody>
      </p:sp>
      <p:sp>
        <p:nvSpPr>
          <p:cNvPr id="4" name="Subtitle 2">
            <a:extLst>
              <a:ext uri="{FF2B5EF4-FFF2-40B4-BE49-F238E27FC236}">
                <a16:creationId xmlns:a16="http://schemas.microsoft.com/office/drawing/2014/main" id="{2A94B361-FE74-EE42-83B2-588F9BABF449}"/>
              </a:ext>
            </a:extLst>
          </p:cNvPr>
          <p:cNvSpPr>
            <a:spLocks noGrp="1"/>
          </p:cNvSpPr>
          <p:nvPr>
            <p:ph idx="1"/>
          </p:nvPr>
        </p:nvSpPr>
        <p:spPr/>
        <p:txBody>
          <a:bodyPr vert="horz" lIns="0" tIns="0" rIns="0" bIns="0" spcCol="301752" rtlCol="0" anchor="t">
            <a:normAutofit/>
          </a:bodyPr>
          <a:lstStyle/>
          <a:p>
            <a:pPr>
              <a:spcAft>
                <a:spcPts val="600"/>
              </a:spcAft>
              <a:buNone/>
            </a:pPr>
            <a:endParaRPr lang="en-US"/>
          </a:p>
          <a:p>
            <a:pPr>
              <a:spcAft>
                <a:spcPts val="600"/>
              </a:spcAft>
              <a:buNone/>
            </a:pPr>
            <a:endParaRPr lang="en-US"/>
          </a:p>
          <a:p>
            <a:pPr>
              <a:spcAft>
                <a:spcPts val="600"/>
              </a:spcAft>
              <a:buNone/>
            </a:pPr>
            <a:endParaRPr lang="en-US"/>
          </a:p>
          <a:p>
            <a:pPr>
              <a:spcAft>
                <a:spcPts val="600"/>
              </a:spcAft>
              <a:buNone/>
            </a:pPr>
            <a:endParaRPr lang="en-US"/>
          </a:p>
        </p:txBody>
      </p:sp>
    </p:spTree>
    <p:extLst>
      <p:ext uri="{BB962C8B-B14F-4D97-AF65-F5344CB8AC3E}">
        <p14:creationId xmlns:p14="http://schemas.microsoft.com/office/powerpoint/2010/main" val="251875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 email&#10;&#10;Description automatically generated">
            <a:extLst>
              <a:ext uri="{FF2B5EF4-FFF2-40B4-BE49-F238E27FC236}">
                <a16:creationId xmlns:a16="http://schemas.microsoft.com/office/drawing/2014/main" id="{60F81FEB-0AA3-D489-F696-4A3E63C27E4D}"/>
              </a:ext>
            </a:extLst>
          </p:cNvPr>
          <p:cNvPicPr>
            <a:picLocks noChangeAspect="1"/>
          </p:cNvPicPr>
          <p:nvPr/>
        </p:nvPicPr>
        <p:blipFill>
          <a:blip r:embed="rId2"/>
          <a:stretch>
            <a:fillRect/>
          </a:stretch>
        </p:blipFill>
        <p:spPr>
          <a:xfrm>
            <a:off x="1508558" y="211249"/>
            <a:ext cx="10443873" cy="6439831"/>
          </a:xfrm>
          <a:prstGeom prst="rect">
            <a:avLst/>
          </a:prstGeom>
          <a:noFill/>
        </p:spPr>
      </p:pic>
    </p:spTree>
    <p:extLst>
      <p:ext uri="{BB962C8B-B14F-4D97-AF65-F5344CB8AC3E}">
        <p14:creationId xmlns:p14="http://schemas.microsoft.com/office/powerpoint/2010/main" val="358122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a:xfrm>
            <a:off x="1493520" y="84512"/>
            <a:ext cx="5166360" cy="1242060"/>
          </a:xfrm>
        </p:spPr>
        <p:txBody>
          <a:bodyPr/>
          <a:lstStyle/>
          <a:p>
            <a:r>
              <a:rPr lang="en-US">
                <a:cs typeface="Arial"/>
              </a:rPr>
              <a:t>ADVANTAGES</a:t>
            </a:r>
          </a:p>
        </p:txBody>
      </p:sp>
      <p:sp>
        <p:nvSpPr>
          <p:cNvPr id="4" name="Subtitle 2">
            <a:extLst>
              <a:ext uri="{FF2B5EF4-FFF2-40B4-BE49-F238E27FC236}">
                <a16:creationId xmlns:a16="http://schemas.microsoft.com/office/drawing/2014/main" id="{2A94B361-FE74-EE42-83B2-588F9BABF449}"/>
              </a:ext>
            </a:extLst>
          </p:cNvPr>
          <p:cNvSpPr>
            <a:spLocks noGrp="1"/>
          </p:cNvSpPr>
          <p:nvPr>
            <p:ph type="subTitle" idx="1"/>
          </p:nvPr>
        </p:nvSpPr>
        <p:spPr>
          <a:xfrm>
            <a:off x="218902" y="1579416"/>
            <a:ext cx="11858105" cy="5278583"/>
          </a:xfrm>
        </p:spPr>
        <p:txBody>
          <a:bodyPr/>
          <a:lstStyle/>
          <a:p>
            <a:pPr marL="285750" indent="-285750">
              <a:buFont typeface="Arial"/>
              <a:buChar char="•"/>
            </a:pPr>
            <a:r>
              <a:rPr lang="en-US" sz="2400">
                <a:solidFill>
                  <a:schemeClr val="tx2"/>
                </a:solidFill>
                <a:ea typeface="+mn-lt"/>
                <a:cs typeface="+mn-lt"/>
              </a:rPr>
              <a:t>Rapid Application Development: </a:t>
            </a:r>
            <a:r>
              <a:rPr lang="en-US" sz="2400" err="1">
                <a:solidFill>
                  <a:schemeClr val="tx2"/>
                </a:solidFill>
                <a:ea typeface="+mn-lt"/>
                <a:cs typeface="+mn-lt"/>
              </a:rPr>
              <a:t>JHipster</a:t>
            </a:r>
            <a:r>
              <a:rPr lang="en-US" sz="2400">
                <a:solidFill>
                  <a:schemeClr val="tx2"/>
                </a:solidFill>
                <a:ea typeface="+mn-lt"/>
                <a:cs typeface="+mn-lt"/>
              </a:rPr>
              <a:t> provides a streamlined development process by automating common tasks and generating project structures, which saves significant time and effort.</a:t>
            </a:r>
          </a:p>
          <a:p>
            <a:pPr marL="285750" indent="-285750">
              <a:buFont typeface="Arial"/>
              <a:buChar char="•"/>
            </a:pPr>
            <a:endParaRPr lang="en-US" sz="2400">
              <a:solidFill>
                <a:schemeClr val="tx2"/>
              </a:solidFill>
              <a:cs typeface="Arial"/>
            </a:endParaRPr>
          </a:p>
          <a:p>
            <a:pPr marL="285750" indent="-285750">
              <a:buFont typeface="Arial"/>
              <a:buChar char="•"/>
            </a:pPr>
            <a:r>
              <a:rPr lang="en-US" sz="2400">
                <a:solidFill>
                  <a:schemeClr val="tx2"/>
                </a:solidFill>
                <a:ea typeface="Roboto"/>
                <a:cs typeface="+mn-lt"/>
              </a:rPr>
              <a:t>Full-Stack Development: </a:t>
            </a:r>
            <a:r>
              <a:rPr lang="en-US" sz="2400" err="1">
                <a:solidFill>
                  <a:schemeClr val="tx2"/>
                </a:solidFill>
                <a:ea typeface="Roboto"/>
                <a:cs typeface="+mn-lt"/>
              </a:rPr>
              <a:t>JHipster</a:t>
            </a:r>
            <a:r>
              <a:rPr lang="en-US" sz="2400">
                <a:solidFill>
                  <a:schemeClr val="tx2"/>
                </a:solidFill>
                <a:ea typeface="Roboto"/>
                <a:cs typeface="+mn-lt"/>
              </a:rPr>
              <a:t> allows developers to work on both the backend and frontend of an application. It integrates popular frameworks like Spring Boot for the backend and Angular or React for the frontend.</a:t>
            </a:r>
            <a:endParaRPr lang="en-US" sz="2400">
              <a:solidFill>
                <a:schemeClr val="tx2"/>
              </a:solidFill>
              <a:latin typeface="Arial"/>
              <a:ea typeface="Roboto"/>
              <a:cs typeface="Arial"/>
            </a:endParaRPr>
          </a:p>
          <a:p>
            <a:pPr marL="285750" indent="-285750">
              <a:buFont typeface="Arial"/>
              <a:buChar char="•"/>
            </a:pPr>
            <a:endParaRPr lang="en-US" sz="2400">
              <a:solidFill>
                <a:schemeClr val="tx2"/>
              </a:solidFill>
              <a:ea typeface="+mn-lt"/>
              <a:cs typeface="+mn-lt"/>
            </a:endParaRPr>
          </a:p>
          <a:p>
            <a:pPr marL="342900" indent="-342900">
              <a:buFont typeface="Arial"/>
              <a:buChar char="•"/>
            </a:pPr>
            <a:r>
              <a:rPr lang="en-US" sz="2400">
                <a:solidFill>
                  <a:schemeClr val="tx2"/>
                </a:solidFill>
                <a:ea typeface="+mn-lt"/>
                <a:cs typeface="+mn-lt"/>
              </a:rPr>
              <a:t>Extensibility and Customization: While </a:t>
            </a:r>
            <a:r>
              <a:rPr lang="en-US" sz="2400" err="1">
                <a:solidFill>
                  <a:schemeClr val="tx2"/>
                </a:solidFill>
                <a:ea typeface="+mn-lt"/>
                <a:cs typeface="+mn-lt"/>
              </a:rPr>
              <a:t>JHipster</a:t>
            </a:r>
            <a:r>
              <a:rPr lang="en-US" sz="2400">
                <a:solidFill>
                  <a:schemeClr val="tx2"/>
                </a:solidFill>
                <a:ea typeface="+mn-lt"/>
                <a:cs typeface="+mn-lt"/>
              </a:rPr>
              <a:t> provides a predefined structure and configurations, it also offers flexibility for customization. Developers can easily modify and extend the generated code to fit their specific requirements..</a:t>
            </a:r>
            <a:endParaRPr lang="en-US" sz="2400">
              <a:solidFill>
                <a:schemeClr val="tx2"/>
              </a:solidFill>
              <a:latin typeface="Arial"/>
              <a:ea typeface="Roboto"/>
              <a:cs typeface="Arial"/>
            </a:endParaRPr>
          </a:p>
          <a:p>
            <a:endParaRPr lang="en-US" sz="2400">
              <a:solidFill>
                <a:schemeClr val="tx2"/>
              </a:solidFill>
              <a:ea typeface="+mn-lt"/>
              <a:cs typeface="+mn-lt"/>
            </a:endParaRPr>
          </a:p>
          <a:p>
            <a:pPr marL="342900" indent="-342900">
              <a:buFont typeface="Arial"/>
              <a:buChar char="•"/>
            </a:pPr>
            <a:r>
              <a:rPr lang="en-US" sz="2400">
                <a:solidFill>
                  <a:schemeClr val="tx2"/>
                </a:solidFill>
                <a:ea typeface="Roboto"/>
                <a:cs typeface="+mn-lt"/>
              </a:rPr>
              <a:t>Security and Authentication: </a:t>
            </a:r>
            <a:r>
              <a:rPr lang="en-US" sz="2400" err="1">
                <a:solidFill>
                  <a:schemeClr val="tx2"/>
                </a:solidFill>
                <a:ea typeface="Roboto"/>
                <a:cs typeface="+mn-lt"/>
              </a:rPr>
              <a:t>JHipster</a:t>
            </a:r>
            <a:r>
              <a:rPr lang="en-US" sz="2400">
                <a:solidFill>
                  <a:schemeClr val="tx2"/>
                </a:solidFill>
                <a:ea typeface="Roboto"/>
                <a:cs typeface="+mn-lt"/>
              </a:rPr>
              <a:t> includes built-in support for security and authentication. </a:t>
            </a:r>
            <a:endParaRPr lang="en-US" sz="2400">
              <a:solidFill>
                <a:schemeClr val="tx2"/>
              </a:solidFill>
              <a:latin typeface="Arial"/>
              <a:ea typeface="Roboto"/>
              <a:cs typeface="Arial"/>
            </a:endParaRPr>
          </a:p>
          <a:p>
            <a:pPr marL="342900" indent="-342900">
              <a:buFont typeface="Arial"/>
              <a:buChar char="•"/>
            </a:pPr>
            <a:endParaRPr lang="en-US" sz="2400">
              <a:solidFill>
                <a:schemeClr val="tx2"/>
              </a:solidFill>
              <a:latin typeface="Arial"/>
              <a:ea typeface="Roboto"/>
              <a:cs typeface="Arial"/>
            </a:endParaRPr>
          </a:p>
          <a:p>
            <a:pPr marL="285750" indent="-285750">
              <a:buFont typeface="Arial"/>
              <a:buChar char="•"/>
            </a:pPr>
            <a:endParaRPr lang="en-US" sz="2400">
              <a:solidFill>
                <a:schemeClr val="tx2"/>
              </a:solidFill>
              <a:latin typeface="Arial"/>
              <a:ea typeface="Roboto"/>
              <a:cs typeface="Arial"/>
            </a:endParaRPr>
          </a:p>
          <a:p>
            <a:pPr marL="285750" indent="-285750">
              <a:buFont typeface="Arial"/>
              <a:buChar char="•"/>
            </a:pPr>
            <a:endParaRPr lang="en-US" sz="2400">
              <a:solidFill>
                <a:schemeClr val="tx2"/>
              </a:solidFill>
              <a:latin typeface="Arial"/>
              <a:ea typeface="Roboto"/>
              <a:cs typeface="Arial"/>
            </a:endParaRPr>
          </a:p>
          <a:p>
            <a:endParaRPr lang="en-US" sz="2400">
              <a:solidFill>
                <a:schemeClr val="tx2"/>
              </a:solidFill>
              <a:latin typeface="Roboto"/>
              <a:ea typeface="Roboto"/>
              <a:cs typeface="Roboto"/>
            </a:endParaRPr>
          </a:p>
        </p:txBody>
      </p:sp>
    </p:spTree>
    <p:extLst>
      <p:ext uri="{BB962C8B-B14F-4D97-AF65-F5344CB8AC3E}">
        <p14:creationId xmlns:p14="http://schemas.microsoft.com/office/powerpoint/2010/main" val="42634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a:xfrm>
            <a:off x="1493520" y="84512"/>
            <a:ext cx="5166360" cy="1242060"/>
          </a:xfrm>
        </p:spPr>
        <p:txBody>
          <a:bodyPr/>
          <a:lstStyle/>
          <a:p>
            <a:r>
              <a:rPr lang="en-US">
                <a:cs typeface="Arial"/>
              </a:rPr>
              <a:t>DISADVANTAGES</a:t>
            </a:r>
          </a:p>
        </p:txBody>
      </p:sp>
      <p:sp>
        <p:nvSpPr>
          <p:cNvPr id="4" name="Subtitle 2">
            <a:extLst>
              <a:ext uri="{FF2B5EF4-FFF2-40B4-BE49-F238E27FC236}">
                <a16:creationId xmlns:a16="http://schemas.microsoft.com/office/drawing/2014/main" id="{2A94B361-FE74-EE42-83B2-588F9BABF449}"/>
              </a:ext>
            </a:extLst>
          </p:cNvPr>
          <p:cNvSpPr>
            <a:spLocks noGrp="1"/>
          </p:cNvSpPr>
          <p:nvPr>
            <p:ph type="subTitle" idx="1"/>
          </p:nvPr>
        </p:nvSpPr>
        <p:spPr>
          <a:xfrm>
            <a:off x="218902" y="1631608"/>
            <a:ext cx="11858105" cy="5226391"/>
          </a:xfrm>
        </p:spPr>
        <p:txBody>
          <a:bodyPr/>
          <a:lstStyle/>
          <a:p>
            <a:pPr marL="342900" indent="-342900">
              <a:buFont typeface="Arial"/>
              <a:buChar char="•"/>
            </a:pPr>
            <a:r>
              <a:rPr lang="en-US" sz="2400">
                <a:solidFill>
                  <a:schemeClr val="tx2"/>
                </a:solidFill>
                <a:ea typeface="+mn-lt"/>
                <a:cs typeface="+mn-lt"/>
              </a:rPr>
              <a:t>Learning Curve: </a:t>
            </a:r>
            <a:r>
              <a:rPr lang="en-US" sz="2400" err="1">
                <a:solidFill>
                  <a:schemeClr val="tx2"/>
                </a:solidFill>
                <a:ea typeface="+mn-lt"/>
                <a:cs typeface="+mn-lt"/>
              </a:rPr>
              <a:t>JHipster</a:t>
            </a:r>
            <a:r>
              <a:rPr lang="en-US" sz="2400">
                <a:solidFill>
                  <a:schemeClr val="tx2"/>
                </a:solidFill>
                <a:ea typeface="+mn-lt"/>
                <a:cs typeface="+mn-lt"/>
              </a:rPr>
              <a:t> incorporates multiple frameworks and technologies, which can result in a steep learning curve for developers who are not familiar with all the components involved. </a:t>
            </a:r>
          </a:p>
          <a:p>
            <a:pPr marL="342900" indent="-342900">
              <a:buFont typeface="Arial"/>
              <a:buChar char="•"/>
            </a:pPr>
            <a:endParaRPr lang="en-US" sz="2400">
              <a:solidFill>
                <a:schemeClr val="tx2"/>
              </a:solidFill>
              <a:ea typeface="+mn-lt"/>
              <a:cs typeface="+mn-lt"/>
            </a:endParaRPr>
          </a:p>
          <a:p>
            <a:pPr marL="285750" indent="-285750">
              <a:buFont typeface="Arial"/>
              <a:buChar char="•"/>
            </a:pPr>
            <a:r>
              <a:rPr lang="en-US" sz="2400">
                <a:solidFill>
                  <a:schemeClr val="tx2"/>
                </a:solidFill>
                <a:ea typeface="+mn-lt"/>
                <a:cs typeface="+mn-lt"/>
              </a:rPr>
              <a:t>Limited Flexibility: While </a:t>
            </a:r>
            <a:r>
              <a:rPr lang="en-US" sz="2400" err="1">
                <a:solidFill>
                  <a:schemeClr val="tx2"/>
                </a:solidFill>
                <a:ea typeface="+mn-lt"/>
                <a:cs typeface="+mn-lt"/>
              </a:rPr>
              <a:t>JHipster</a:t>
            </a:r>
            <a:r>
              <a:rPr lang="en-US" sz="2400">
                <a:solidFill>
                  <a:schemeClr val="tx2"/>
                </a:solidFill>
                <a:ea typeface="+mn-lt"/>
                <a:cs typeface="+mn-lt"/>
              </a:rPr>
              <a:t> provides a structured and opinionated approach to application development, it may limit flexibility in certain cases. </a:t>
            </a:r>
          </a:p>
          <a:p>
            <a:pPr marL="285750" indent="-285750">
              <a:buFont typeface="Arial"/>
              <a:buChar char="•"/>
            </a:pPr>
            <a:endParaRPr lang="en-US" sz="2400">
              <a:solidFill>
                <a:schemeClr val="tx2"/>
              </a:solidFill>
              <a:ea typeface="+mn-lt"/>
              <a:cs typeface="+mn-lt"/>
            </a:endParaRPr>
          </a:p>
          <a:p>
            <a:pPr marL="285750" indent="-285750">
              <a:buFont typeface="Arial"/>
              <a:buChar char="•"/>
            </a:pPr>
            <a:r>
              <a:rPr lang="en-US" sz="2400">
                <a:solidFill>
                  <a:schemeClr val="tx2"/>
                </a:solidFill>
                <a:ea typeface="+mn-lt"/>
                <a:cs typeface="+mn-lt"/>
              </a:rPr>
              <a:t>Overhead and Complexity: </a:t>
            </a:r>
            <a:r>
              <a:rPr lang="en-US" sz="2400" err="1">
                <a:solidFill>
                  <a:schemeClr val="tx2"/>
                </a:solidFill>
                <a:ea typeface="+mn-lt"/>
                <a:cs typeface="+mn-lt"/>
              </a:rPr>
              <a:t>JHipster</a:t>
            </a:r>
            <a:r>
              <a:rPr lang="en-US" sz="2400">
                <a:solidFill>
                  <a:schemeClr val="tx2"/>
                </a:solidFill>
                <a:ea typeface="+mn-lt"/>
                <a:cs typeface="+mn-lt"/>
              </a:rPr>
              <a:t> generates a significant amount of code and configuration files to support its features and integrate multiple frameworks.</a:t>
            </a:r>
            <a:endParaRPr lang="en-US" sz="2400">
              <a:solidFill>
                <a:schemeClr val="tx2"/>
              </a:solidFill>
              <a:cs typeface="Arial"/>
            </a:endParaRPr>
          </a:p>
          <a:p>
            <a:endParaRPr lang="en-US" sz="2400">
              <a:solidFill>
                <a:schemeClr val="tx2"/>
              </a:solidFill>
              <a:ea typeface="+mn-lt"/>
              <a:cs typeface="+mn-lt"/>
            </a:endParaRPr>
          </a:p>
          <a:p>
            <a:pPr marL="342900" indent="-342900">
              <a:buFont typeface="Arial"/>
              <a:buChar char="•"/>
            </a:pPr>
            <a:r>
              <a:rPr lang="en-US" sz="2400">
                <a:solidFill>
                  <a:schemeClr val="tx2"/>
                </a:solidFill>
                <a:ea typeface="Roboto"/>
                <a:cs typeface="+mn-lt"/>
              </a:rPr>
              <a:t>Complexity for Smaller Projects: </a:t>
            </a:r>
            <a:r>
              <a:rPr lang="en-US" sz="2400" err="1">
                <a:solidFill>
                  <a:schemeClr val="tx2"/>
                </a:solidFill>
                <a:ea typeface="Roboto"/>
                <a:cs typeface="+mn-lt"/>
              </a:rPr>
              <a:t>JHipster</a:t>
            </a:r>
            <a:r>
              <a:rPr lang="en-US" sz="2400">
                <a:solidFill>
                  <a:schemeClr val="tx2"/>
                </a:solidFill>
                <a:ea typeface="Roboto"/>
                <a:cs typeface="+mn-lt"/>
              </a:rPr>
              <a:t> is designed to handle complex applications and microservices architectures. For smaller or simpler projects, the additional features and configurations generated by </a:t>
            </a:r>
            <a:r>
              <a:rPr lang="en-US" sz="2400" err="1">
                <a:solidFill>
                  <a:schemeClr val="tx2"/>
                </a:solidFill>
                <a:ea typeface="Roboto"/>
                <a:cs typeface="+mn-lt"/>
              </a:rPr>
              <a:t>JHipster</a:t>
            </a:r>
            <a:r>
              <a:rPr lang="en-US" sz="2400">
                <a:solidFill>
                  <a:schemeClr val="tx2"/>
                </a:solidFill>
                <a:ea typeface="Roboto"/>
                <a:cs typeface="+mn-lt"/>
              </a:rPr>
              <a:t> may introduce unnecessary complexity and overhead.</a:t>
            </a:r>
            <a:endParaRPr lang="en-US" sz="2400">
              <a:solidFill>
                <a:schemeClr val="tx2"/>
              </a:solidFill>
              <a:latin typeface="Arial"/>
              <a:ea typeface="Roboto"/>
              <a:cs typeface="Arial"/>
            </a:endParaRPr>
          </a:p>
          <a:p>
            <a:pPr marL="342900" indent="-342900">
              <a:buFont typeface="Arial"/>
              <a:buChar char="•"/>
            </a:pPr>
            <a:endParaRPr lang="en-US" sz="2400">
              <a:solidFill>
                <a:schemeClr val="tx2"/>
              </a:solidFill>
              <a:latin typeface="Arial"/>
              <a:ea typeface="Roboto"/>
              <a:cs typeface="Arial"/>
            </a:endParaRPr>
          </a:p>
          <a:p>
            <a:pPr marL="342900" indent="-342900">
              <a:buFont typeface="Arial"/>
              <a:buChar char="•"/>
            </a:pPr>
            <a:endParaRPr lang="en-US" sz="2400">
              <a:solidFill>
                <a:schemeClr val="tx2"/>
              </a:solidFill>
              <a:latin typeface="Arial"/>
              <a:ea typeface="Roboto"/>
              <a:cs typeface="Arial"/>
            </a:endParaRPr>
          </a:p>
          <a:p>
            <a:pPr marL="285750" indent="-285750">
              <a:buFont typeface="Arial"/>
              <a:buChar char="•"/>
            </a:pPr>
            <a:endParaRPr lang="en-US" sz="2400">
              <a:solidFill>
                <a:schemeClr val="tx2"/>
              </a:solidFill>
              <a:latin typeface="Arial"/>
              <a:ea typeface="Roboto"/>
              <a:cs typeface="Arial"/>
            </a:endParaRPr>
          </a:p>
          <a:p>
            <a:pPr marL="285750" indent="-285750">
              <a:buFont typeface="Arial"/>
              <a:buChar char="•"/>
            </a:pPr>
            <a:endParaRPr lang="en-US" sz="2400">
              <a:solidFill>
                <a:schemeClr val="tx2"/>
              </a:solidFill>
              <a:latin typeface="Arial"/>
              <a:ea typeface="Roboto"/>
              <a:cs typeface="Arial"/>
            </a:endParaRPr>
          </a:p>
          <a:p>
            <a:endParaRPr lang="en-US" sz="2400">
              <a:solidFill>
                <a:schemeClr val="tx2"/>
              </a:solidFill>
              <a:latin typeface="Roboto"/>
              <a:ea typeface="Roboto"/>
              <a:cs typeface="Roboto"/>
            </a:endParaRPr>
          </a:p>
        </p:txBody>
      </p:sp>
    </p:spTree>
    <p:extLst>
      <p:ext uri="{BB962C8B-B14F-4D97-AF65-F5344CB8AC3E}">
        <p14:creationId xmlns:p14="http://schemas.microsoft.com/office/powerpoint/2010/main" val="5736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B641-10A1-176E-CFCA-D1E40EC8889E}"/>
              </a:ext>
            </a:extLst>
          </p:cNvPr>
          <p:cNvSpPr>
            <a:spLocks noGrp="1"/>
          </p:cNvSpPr>
          <p:nvPr>
            <p:ph type="ctrTitle"/>
          </p:nvPr>
        </p:nvSpPr>
        <p:spPr>
          <a:xfrm>
            <a:off x="1188720" y="1234440"/>
            <a:ext cx="9407680" cy="5007231"/>
          </a:xfrm>
        </p:spPr>
        <p:txBody>
          <a:bodyPr/>
          <a:lstStyle/>
          <a:p>
            <a:r>
              <a:rPr lang="en-US">
                <a:cs typeface="Arial"/>
              </a:rPr>
              <a:t>REFERENCES</a:t>
            </a:r>
            <a:br>
              <a:rPr lang="en-US">
                <a:cs typeface="Arial"/>
              </a:rPr>
            </a:br>
            <a:br>
              <a:rPr lang="en-US">
                <a:cs typeface="+mj-lt"/>
              </a:rPr>
            </a:br>
            <a:r>
              <a:rPr lang="en-US" sz="2400">
                <a:ea typeface="+mj-lt"/>
                <a:cs typeface="+mj-lt"/>
                <a:hlinkClick r:id="rId2">
                  <a:extLst>
                    <a:ext uri="{A12FA001-AC4F-418D-AE19-62706E023703}">
                      <ahyp:hlinkClr xmlns:ahyp="http://schemas.microsoft.com/office/drawing/2018/hyperlinkcolor" val="tx"/>
                    </a:ext>
                  </a:extLst>
                </a:hlinkClick>
              </a:rPr>
              <a:t>https://www.youtube.com/watch?v=5GMzVQIovOc&amp;t=764s</a:t>
            </a:r>
            <a:br>
              <a:rPr lang="en-US" sz="2400">
                <a:ea typeface="+mj-lt"/>
                <a:cs typeface="+mj-lt"/>
              </a:rPr>
            </a:br>
            <a:br>
              <a:rPr lang="en-US" sz="2400">
                <a:ea typeface="+mj-lt"/>
                <a:cs typeface="+mj-lt"/>
              </a:rPr>
            </a:br>
            <a:r>
              <a:rPr lang="en-US" sz="2400">
                <a:ea typeface="+mj-lt"/>
                <a:cs typeface="+mj-lt"/>
                <a:hlinkClick r:id="rId3">
                  <a:extLst>
                    <a:ext uri="{A12FA001-AC4F-418D-AE19-62706E023703}">
                      <ahyp:hlinkClr xmlns:ahyp="http://schemas.microsoft.com/office/drawing/2018/hyperlinkcolor" val="tx"/>
                    </a:ext>
                  </a:extLst>
                </a:hlinkClick>
              </a:rPr>
              <a:t>https://github.com/AMRUTHA001/Jhipster.git</a:t>
            </a:r>
            <a:br>
              <a:rPr lang="en-US" sz="2400">
                <a:ea typeface="+mj-lt"/>
                <a:cs typeface="+mj-lt"/>
              </a:rPr>
            </a:br>
            <a:endParaRPr lang="en-US" sz="1800">
              <a:solidFill>
                <a:schemeClr val="tx1"/>
              </a:solidFill>
              <a:cs typeface="Arial"/>
            </a:endParaRPr>
          </a:p>
        </p:txBody>
      </p:sp>
    </p:spTree>
    <p:extLst>
      <p:ext uri="{BB962C8B-B14F-4D97-AF65-F5344CB8AC3E}">
        <p14:creationId xmlns:p14="http://schemas.microsoft.com/office/powerpoint/2010/main" val="54786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AB5C960-4723-43ED-A5EC-026091AEAAF9}"/>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4" ma:contentTypeDescription="Create a new document." ma:contentTypeScope="" ma:versionID="13e13ff731d587953ac9c8a3b100f1ca">
  <xsd:schema xmlns:xsd="http://www.w3.org/2001/XMLSchema" xmlns:xs="http://www.w3.org/2001/XMLSchema" xmlns:p="http://schemas.microsoft.com/office/2006/metadata/properties" xmlns:ns2="6e0261f4-c6eb-4579-b567-20464731f3ce" xmlns:ns3="d98a56c3-4fac-48a4-97a5-f5649e1f76a0" targetNamespace="http://schemas.microsoft.com/office/2006/metadata/properties" ma:root="true" ma:fieldsID="5adab4681903522eea37c7c3a1213ad1" ns2:_="" ns3:_="">
    <xsd:import namespace="6e0261f4-c6eb-4579-b567-20464731f3ce"/>
    <xsd:import namespace="d98a56c3-4fac-48a4-97a5-f5649e1f76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a56c3-4fac-48a4-97a5-f5649e1f76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8E9144-E3A5-41BC-AFE4-00414EB4BFE9}">
  <ds:schemaRefs>
    <ds:schemaRef ds:uri="84b4aeb6-7a11-4262-9e0d-3b3f3016d34f"/>
    <ds:schemaRef ds:uri="c304d5f5-9c09-452a-9b54-bb92774e458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E86D53C-4734-4785-826B-983D974B00EC}"/>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8</Slides>
  <Notes>1</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UST</vt:lpstr>
      <vt:lpstr>JHIPSTER</vt:lpstr>
      <vt:lpstr>What is Jhipster?</vt:lpstr>
      <vt:lpstr>FEATURES OF JHIPSTER  Spring Boot: JHipster leverages the power of Spring Boot to create Java-based backend applications.  Angular or React: JHipster supports both Angular and React as frontend frameworks, allowing developers to choose their preferred technology for building the user interface of their applications.  Microservices Architecture: JHipster supports the development of microservices-based architectures, allowing developers to create modular and scalable applications.   Security and Authentication: JHipster includes built-in support for user authentication and authorization.   DevOps and Deployment: JHipster provides tooling and configurations to facilitate the deployment and management of applications in various environments.         </vt:lpstr>
      <vt:lpstr>PowerPoint Presentation</vt:lpstr>
      <vt:lpstr>ADVANTAGES</vt:lpstr>
      <vt:lpstr>DISADVANTAGES</vt:lpstr>
      <vt:lpstr>REFERENCES  https://www.youtube.com/watch?v=5GMzVQIovOc&amp;t=764s  https://github.com/AMRUTHA001/Jhipster.git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3</cp:revision>
  <cp:lastPrinted>2019-10-06T00:46:52Z</cp:lastPrinted>
  <dcterms:created xsi:type="dcterms:W3CDTF">2020-12-03T20:34:18Z</dcterms:created>
  <dcterms:modified xsi:type="dcterms:W3CDTF">2023-06-20T03:52:15Z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0x01010061E5F26F5DA3F74DBDC357894E306069</vt:lpwstr>
  </property>
  <property fmtid="{D5CDD505-2E9C-101B-9397-08002B2CF9AE}" pid="3" name="MediaServiceImageTags">
    <vt:lpwstr/>
  </property>
</Properties>
</file>