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4"/>
    <p:sldMasterId id="2147483648" r:id="rId5"/>
  </p:sldMasterIdLst>
  <p:notesMasterIdLst>
    <p:notesMasterId r:id="rId69"/>
  </p:notesMasterIdLst>
  <p:handoutMasterIdLst>
    <p:handoutMasterId r:id="rId70"/>
  </p:handoutMasterIdLst>
  <p:sldIdLst>
    <p:sldId id="256" r:id="rId6"/>
    <p:sldId id="442" r:id="rId7"/>
    <p:sldId id="447" r:id="rId8"/>
    <p:sldId id="462" r:id="rId9"/>
    <p:sldId id="467" r:id="rId10"/>
    <p:sldId id="534" r:id="rId11"/>
    <p:sldId id="478" r:id="rId12"/>
    <p:sldId id="490" r:id="rId13"/>
    <p:sldId id="509" r:id="rId14"/>
    <p:sldId id="497" r:id="rId15"/>
    <p:sldId id="482" r:id="rId16"/>
    <p:sldId id="487" r:id="rId17"/>
    <p:sldId id="514" r:id="rId18"/>
    <p:sldId id="530" r:id="rId19"/>
    <p:sldId id="531" r:id="rId20"/>
    <p:sldId id="532" r:id="rId21"/>
    <p:sldId id="510" r:id="rId22"/>
    <p:sldId id="511" r:id="rId23"/>
    <p:sldId id="521" r:id="rId24"/>
    <p:sldId id="523" r:id="rId25"/>
    <p:sldId id="527" r:id="rId26"/>
    <p:sldId id="533" r:id="rId27"/>
    <p:sldId id="524" r:id="rId28"/>
    <p:sldId id="495" r:id="rId29"/>
    <p:sldId id="443" r:id="rId30"/>
    <p:sldId id="454" r:id="rId31"/>
    <p:sldId id="456" r:id="rId32"/>
    <p:sldId id="445" r:id="rId33"/>
    <p:sldId id="449" r:id="rId34"/>
    <p:sldId id="450" r:id="rId35"/>
    <p:sldId id="500" r:id="rId36"/>
    <p:sldId id="501" r:id="rId37"/>
    <p:sldId id="477" r:id="rId38"/>
    <p:sldId id="535" r:id="rId39"/>
    <p:sldId id="472" r:id="rId40"/>
    <p:sldId id="474" r:id="rId41"/>
    <p:sldId id="476" r:id="rId42"/>
    <p:sldId id="479" r:id="rId43"/>
    <p:sldId id="468" r:id="rId44"/>
    <p:sldId id="469" r:id="rId45"/>
    <p:sldId id="480" r:id="rId46"/>
    <p:sldId id="481" r:id="rId47"/>
    <p:sldId id="517" r:id="rId48"/>
    <p:sldId id="518" r:id="rId49"/>
    <p:sldId id="519" r:id="rId50"/>
    <p:sldId id="515" r:id="rId51"/>
    <p:sldId id="516" r:id="rId52"/>
    <p:sldId id="528" r:id="rId53"/>
    <p:sldId id="529" r:id="rId54"/>
    <p:sldId id="508" r:id="rId55"/>
    <p:sldId id="522" r:id="rId56"/>
    <p:sldId id="525" r:id="rId57"/>
    <p:sldId id="494" r:id="rId58"/>
    <p:sldId id="439" r:id="rId59"/>
    <p:sldId id="457" r:id="rId60"/>
    <p:sldId id="483" r:id="rId61"/>
    <p:sldId id="267" r:id="rId62"/>
    <p:sldId id="499" r:id="rId63"/>
    <p:sldId id="502" r:id="rId64"/>
    <p:sldId id="503" r:id="rId65"/>
    <p:sldId id="504" r:id="rId66"/>
    <p:sldId id="505" r:id="rId67"/>
    <p:sldId id="42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67D8F-D526-4786-BFC5-96C42DF7D990}" v="18" vWet="20" dt="2023-04-04T08:28:31.172"/>
    <p1510:client id="{7E140893-23D9-494C-8644-1DFCAB6D4469}" v="27" dt="2023-04-04T08:39:02.116"/>
    <p1510:client id="{B79F3D75-FFAC-49AE-9E51-8D534E156348}" v="28" dt="2023-06-21T05:06:36.788"/>
    <p1510:client id="{B7FA33B6-EF8D-478E-8C2D-9A162996B757}" v="25" dt="2023-06-21T18:51:49.44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340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731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37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65313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2317201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02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2228737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1963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06818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4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7617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579586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72859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7819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1543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3817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141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105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5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41" Type="http://schemas.openxmlformats.org/officeDocument/2006/relationships/slideLayout" Target="../slideLayouts/slideLayout6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8" Type="http://schemas.openxmlformats.org/officeDocument/2006/relationships/slideLayout" Target="../slideLayouts/slideLayout28.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13636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mysqltutorial.org/mysql-or/" TargetMode="External"/><Relationship Id="rId2" Type="http://schemas.openxmlformats.org/officeDocument/2006/relationships/hyperlink" Target="https://www.mysqltutorial.org/mysql-an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javatpoint.com/sql-order-b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javatpoint.com/sql-group-b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mysqltutorial.org/mysql-insert-statement.aspx" TargetMode="External"/><Relationship Id="rId2" Type="http://schemas.openxmlformats.org/officeDocument/2006/relationships/hyperlink" Target="https://www.mysqltutorial.org/mysql-select-statement-query-data.aspx" TargetMode="External"/><Relationship Id="rId1" Type="http://schemas.openxmlformats.org/officeDocument/2006/relationships/slideLayout" Target="../slideLayouts/slideLayout2.xml"/><Relationship Id="rId5" Type="http://schemas.openxmlformats.org/officeDocument/2006/relationships/hyperlink" Target="https://www.mysqltutorial.org/mysql-delete-statement.aspx" TargetMode="External"/><Relationship Id="rId4" Type="http://schemas.openxmlformats.org/officeDocument/2006/relationships/hyperlink" Target="https://www.mysqltutorial.org/mysql-update-data.aspx"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a:cs typeface="Arial"/>
              </a:rPr>
              <a:t>JAVA 8</a:t>
            </a:r>
            <a:br>
              <a:rPr lang="en-US">
                <a:cs typeface="Arial"/>
              </a:rPr>
            </a:br>
            <a:r>
              <a:rPr lang="en-US">
                <a:cs typeface="Arial"/>
              </a:rPr>
              <a:t>MySQL</a:t>
            </a:r>
            <a:br>
              <a:rPr lang="en-US">
                <a:cs typeface="Arial"/>
              </a:rPr>
            </a:br>
            <a:r>
              <a:rPr lang="en-US">
                <a:cs typeface="Arial"/>
              </a:rPr>
              <a:t>JDBC</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vert="horz" lIns="0" tIns="0" rIns="0" bIns="0" spcCol="301752" rtlCol="0" anchor="t">
            <a:noAutofit/>
          </a:bodyPr>
          <a:lstStyle/>
          <a:p>
            <a:r>
              <a:rPr lang="en-US">
                <a:cs typeface="Arial"/>
              </a:rPr>
              <a:t>Team Miracle Techies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8503396" y="5455376"/>
            <a:ext cx="1885456" cy="1036864"/>
          </a:xfrm>
        </p:spPr>
        <p:txBody>
          <a:bodyPr/>
          <a:lstStyle/>
          <a:p>
            <a:r>
              <a:rPr lang="en-US" sz="2000" b="0">
                <a:cs typeface="Arial"/>
              </a:rPr>
              <a:t>Naznin Shafeek</a:t>
            </a:r>
          </a:p>
          <a:p>
            <a:r>
              <a:rPr lang="en-US" sz="2000" b="0">
                <a:cs typeface="Arial"/>
              </a:rPr>
              <a:t>Sona ES</a:t>
            </a:r>
          </a:p>
          <a:p>
            <a:r>
              <a:rPr lang="en-US" sz="2000" b="0">
                <a:cs typeface="Arial"/>
              </a:rPr>
              <a:t>Samyuktha ES</a:t>
            </a:r>
          </a:p>
          <a:p>
            <a:r>
              <a:rPr lang="en-US" sz="2000" b="0">
                <a:cs typeface="Arial"/>
              </a:rPr>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pic>
        <p:nvPicPr>
          <p:cNvPr id="4" name="Picture 4" descr="Graphical user interface, text, application, table&#10;&#10;Description automatically generated">
            <a:extLst>
              <a:ext uri="{FF2B5EF4-FFF2-40B4-BE49-F238E27FC236}">
                <a16:creationId xmlns:a16="http://schemas.microsoft.com/office/drawing/2014/main" id="{4BF080D2-F901-54DB-CE7E-1D3710894B4C}"/>
              </a:ext>
            </a:extLst>
          </p:cNvPr>
          <p:cNvPicPr>
            <a:picLocks noChangeAspect="1"/>
          </p:cNvPicPr>
          <p:nvPr/>
        </p:nvPicPr>
        <p:blipFill>
          <a:blip r:embed="rId2"/>
          <a:stretch>
            <a:fillRect/>
          </a:stretch>
        </p:blipFill>
        <p:spPr>
          <a:xfrm>
            <a:off x="71583" y="263953"/>
            <a:ext cx="12118106" cy="5879821"/>
          </a:xfrm>
          <a:prstGeom prst="rect">
            <a:avLst/>
          </a:prstGeom>
        </p:spPr>
      </p:pic>
    </p:spTree>
    <p:extLst>
      <p:ext uri="{BB962C8B-B14F-4D97-AF65-F5344CB8AC3E}">
        <p14:creationId xmlns:p14="http://schemas.microsoft.com/office/powerpoint/2010/main" val="314509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9E3B-3E05-61E6-B612-20533A3D849C}"/>
              </a:ext>
            </a:extLst>
          </p:cNvPr>
          <p:cNvSpPr>
            <a:spLocks noGrp="1"/>
          </p:cNvSpPr>
          <p:nvPr>
            <p:ph type="title"/>
          </p:nvPr>
        </p:nvSpPr>
        <p:spPr/>
        <p:txBody>
          <a:bodyPr/>
          <a:lstStyle/>
          <a:p>
            <a:r>
              <a:rPr lang="en-US"/>
              <a:t>Method References</a:t>
            </a:r>
          </a:p>
          <a:p>
            <a:endParaRPr lang="en-US">
              <a:cs typeface="Arial"/>
            </a:endParaRPr>
          </a:p>
        </p:txBody>
      </p:sp>
      <p:sp>
        <p:nvSpPr>
          <p:cNvPr id="3" name="Content Placeholder 2">
            <a:extLst>
              <a:ext uri="{FF2B5EF4-FFF2-40B4-BE49-F238E27FC236}">
                <a16:creationId xmlns:a16="http://schemas.microsoft.com/office/drawing/2014/main" id="{37251CA5-744A-A652-8387-D886D8C15204}"/>
              </a:ext>
            </a:extLst>
          </p:cNvPr>
          <p:cNvSpPr>
            <a:spLocks noGrp="1"/>
          </p:cNvSpPr>
          <p:nvPr>
            <p:ph sz="half" idx="1"/>
          </p:nvPr>
        </p:nvSpPr>
        <p:spPr>
          <a:xfrm>
            <a:off x="365760" y="1129431"/>
            <a:ext cx="10989751" cy="4951329"/>
          </a:xfrm>
        </p:spPr>
        <p:txBody>
          <a:bodyPr vert="horz" lIns="0" tIns="0" rIns="0" bIns="0" spcCol="301752" rtlCol="0" anchor="t">
            <a:normAutofit/>
          </a:bodyPr>
          <a:lstStyle/>
          <a:p>
            <a:pPr>
              <a:buNone/>
            </a:pPr>
            <a:r>
              <a:rPr lang="en-US" sz="2400">
                <a:ea typeface="+mn-lt"/>
                <a:cs typeface="+mn-lt"/>
              </a:rPr>
              <a:t> A method reference is the shorthand syntax for a lambda expression that contains just one method call.</a:t>
            </a:r>
          </a:p>
          <a:p>
            <a:pPr>
              <a:buNone/>
            </a:pPr>
            <a:r>
              <a:rPr lang="en-US" sz="2400">
                <a:ea typeface="+mn-lt"/>
                <a:cs typeface="+mn-lt"/>
              </a:rPr>
              <a:t> </a:t>
            </a:r>
            <a:r>
              <a:rPr lang="en-US" sz="2400" b="1">
                <a:ea typeface="+mn-lt"/>
                <a:cs typeface="+mn-lt"/>
              </a:rPr>
              <a:t>Generic syntax: </a:t>
            </a:r>
            <a:r>
              <a:rPr lang="en-US" sz="2400">
                <a:ea typeface="+mn-lt"/>
                <a:cs typeface="+mn-lt"/>
              </a:rPr>
              <a:t>Method reference</a:t>
            </a:r>
            <a:endParaRPr lang="en-US" sz="2400">
              <a:cs typeface="Arial"/>
            </a:endParaRPr>
          </a:p>
          <a:p>
            <a:pPr>
              <a:buNone/>
            </a:pPr>
            <a:r>
              <a:rPr lang="en-US" sz="2400" b="1">
                <a:ea typeface="+mn-lt"/>
                <a:cs typeface="+mn-lt"/>
              </a:rPr>
              <a:t>A.</a:t>
            </a:r>
            <a:r>
              <a:rPr lang="en-US" sz="2400">
                <a:ea typeface="+mn-lt"/>
                <a:cs typeface="+mn-lt"/>
              </a:rPr>
              <a:t> To refer to a method in an object </a:t>
            </a:r>
            <a:endParaRPr lang="en-US" sz="2400">
              <a:cs typeface="Arial"/>
            </a:endParaRPr>
          </a:p>
          <a:p>
            <a:pPr>
              <a:buNone/>
            </a:pPr>
            <a:r>
              <a:rPr lang="en-US" sz="2400">
                <a:latin typeface="Arial"/>
                <a:cs typeface="Arial"/>
              </a:rPr>
              <a:t>       Object :: </a:t>
            </a:r>
            <a:r>
              <a:rPr lang="en-US" sz="2400" err="1">
                <a:latin typeface="Arial"/>
                <a:cs typeface="Arial"/>
              </a:rPr>
              <a:t>methodName</a:t>
            </a:r>
            <a:r>
              <a:rPr lang="en-US" sz="2400">
                <a:latin typeface="Arial"/>
                <a:cs typeface="Arial"/>
              </a:rPr>
              <a:t> </a:t>
            </a:r>
          </a:p>
          <a:p>
            <a:pPr>
              <a:buNone/>
            </a:pPr>
            <a:r>
              <a:rPr lang="en-US" sz="2400" b="1">
                <a:ea typeface="+mn-lt"/>
                <a:cs typeface="+mn-lt"/>
              </a:rPr>
              <a:t>B.</a:t>
            </a:r>
            <a:r>
              <a:rPr lang="en-US" sz="2400">
                <a:ea typeface="+mn-lt"/>
                <a:cs typeface="+mn-lt"/>
              </a:rPr>
              <a:t> To print all elements in a list</a:t>
            </a:r>
            <a:endParaRPr lang="en-US" sz="2400">
              <a:cs typeface="Arial"/>
            </a:endParaRPr>
          </a:p>
          <a:p>
            <a:pPr>
              <a:buNone/>
            </a:pPr>
            <a:r>
              <a:rPr lang="en-US" sz="2400">
                <a:ea typeface="+mn-lt"/>
                <a:cs typeface="+mn-lt"/>
              </a:rPr>
              <a:t>Following is an illustration of a lambda expression that just calls a single method in its entire execution: </a:t>
            </a:r>
            <a:endParaRPr lang="en-US" sz="2400">
              <a:cs typeface="Arial"/>
            </a:endParaRPr>
          </a:p>
          <a:p>
            <a:pPr>
              <a:buNone/>
            </a:pPr>
            <a:r>
              <a:rPr lang="en-US" sz="2400">
                <a:latin typeface="Arial"/>
                <a:cs typeface="Arial"/>
              </a:rPr>
              <a:t>      </a:t>
            </a:r>
            <a:r>
              <a:rPr lang="en-US" sz="2400" err="1">
                <a:latin typeface="Arial"/>
                <a:cs typeface="Arial"/>
              </a:rPr>
              <a:t>list.forEach</a:t>
            </a:r>
            <a:r>
              <a:rPr lang="en-US" sz="2400">
                <a:latin typeface="Arial"/>
                <a:cs typeface="Arial"/>
              </a:rPr>
              <a:t>(s -&gt; </a:t>
            </a:r>
            <a:r>
              <a:rPr lang="en-US" sz="2400" err="1">
                <a:latin typeface="Arial"/>
                <a:cs typeface="Arial"/>
              </a:rPr>
              <a:t>System.out.println</a:t>
            </a:r>
            <a:r>
              <a:rPr lang="en-US" sz="2400">
                <a:latin typeface="Arial"/>
                <a:cs typeface="Arial"/>
              </a:rPr>
              <a:t>(s));</a:t>
            </a:r>
            <a:r>
              <a:rPr lang="en-US">
                <a:latin typeface="Arial"/>
                <a:cs typeface="Arial"/>
              </a:rPr>
              <a:t>  </a:t>
            </a:r>
            <a:endParaRPr lang="en-US">
              <a:latin typeface="Arial"/>
            </a:endParaRPr>
          </a:p>
          <a:p>
            <a:pPr>
              <a:buNone/>
            </a:pPr>
            <a:endParaRPr lang="en-US">
              <a:cs typeface="Arial"/>
            </a:endParaRPr>
          </a:p>
        </p:txBody>
      </p:sp>
    </p:spTree>
    <p:extLst>
      <p:ext uri="{BB962C8B-B14F-4D97-AF65-F5344CB8AC3E}">
        <p14:creationId xmlns:p14="http://schemas.microsoft.com/office/powerpoint/2010/main" val="179983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endParaRPr lang="en-US" sz="2400" b="1">
              <a:cs typeface="Arial"/>
            </a:endParaRPr>
          </a:p>
          <a:p>
            <a:pPr>
              <a:buNone/>
            </a:pPr>
            <a:r>
              <a:rPr lang="en-US" sz="2400" b="1">
                <a:cs typeface="Arial"/>
              </a:rPr>
              <a:t>C.</a:t>
            </a:r>
            <a:r>
              <a:rPr lang="en-US" sz="2400">
                <a:cs typeface="Arial"/>
              </a:rPr>
              <a:t> Shorthand to print all elements in a list </a:t>
            </a:r>
            <a:endParaRPr lang="en-US" sz="2400">
              <a:ea typeface="+mn-lt"/>
              <a:cs typeface="+mn-lt"/>
            </a:endParaRPr>
          </a:p>
          <a:p>
            <a:pPr>
              <a:buNone/>
            </a:pPr>
            <a:r>
              <a:rPr lang="en-US" sz="2400">
                <a:cs typeface="Arial"/>
              </a:rPr>
              <a:t>  To make the code clear and compact, In the above example, one can turn lambda expression into a method reference:</a:t>
            </a:r>
            <a:endParaRPr lang="en-US" sz="2400">
              <a:ea typeface="+mn-lt"/>
              <a:cs typeface="+mn-lt"/>
            </a:endParaRPr>
          </a:p>
          <a:p>
            <a:pPr>
              <a:buNone/>
            </a:pPr>
            <a:r>
              <a:rPr lang="en-US" sz="2400">
                <a:latin typeface="Consolas"/>
                <a:cs typeface="Arial"/>
              </a:rPr>
              <a:t>  </a:t>
            </a:r>
            <a:r>
              <a:rPr lang="en-US" sz="2400" err="1">
                <a:latin typeface="Consolas"/>
                <a:cs typeface="Arial"/>
              </a:rPr>
              <a:t>list.forEach</a:t>
            </a:r>
            <a:r>
              <a:rPr lang="en-US" sz="2400">
                <a:latin typeface="Consolas"/>
                <a:cs typeface="Arial"/>
              </a:rPr>
              <a:t>(</a:t>
            </a:r>
            <a:r>
              <a:rPr lang="en-US" sz="2400" err="1">
                <a:latin typeface="Consolas"/>
                <a:cs typeface="Arial"/>
              </a:rPr>
              <a:t>System.out</a:t>
            </a:r>
            <a:r>
              <a:rPr lang="en-US" sz="2400">
                <a:latin typeface="Consolas"/>
                <a:cs typeface="Arial"/>
              </a:rPr>
              <a:t>::</a:t>
            </a:r>
            <a:r>
              <a:rPr lang="en-US" sz="2400" err="1">
                <a:latin typeface="Consolas"/>
                <a:cs typeface="Arial"/>
              </a:rPr>
              <a:t>println</a:t>
            </a:r>
            <a:r>
              <a:rPr lang="en-US" sz="2400">
                <a:latin typeface="Consolas"/>
                <a:cs typeface="Arial"/>
              </a:rPr>
              <a:t>); </a:t>
            </a:r>
            <a:endParaRPr lang="en-US" sz="2400">
              <a:cs typeface="Arial"/>
            </a:endParaRPr>
          </a:p>
        </p:txBody>
      </p:sp>
    </p:spTree>
    <p:extLst>
      <p:ext uri="{BB962C8B-B14F-4D97-AF65-F5344CB8AC3E}">
        <p14:creationId xmlns:p14="http://schemas.microsoft.com/office/powerpoint/2010/main" val="354624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OPTIONAL CLASS</a:t>
            </a:r>
          </a:p>
          <a:p>
            <a:pPr>
              <a:buNone/>
            </a:pPr>
            <a:r>
              <a:rPr lang="en-US" sz="2800">
                <a:ea typeface="+mn-lt"/>
                <a:cs typeface="+mn-lt"/>
              </a:rPr>
              <a:t>  </a:t>
            </a:r>
            <a:r>
              <a:rPr lang="en-US" sz="2400">
                <a:ea typeface="+mn-lt"/>
                <a:cs typeface="+mn-lt"/>
              </a:rPr>
              <a:t>By using Optional, we can specify alternate values to return or alternate code to run. It can help in writing a neat code without using too many null checks.</a:t>
            </a:r>
          </a:p>
          <a:p>
            <a:pPr>
              <a:buNone/>
            </a:pPr>
            <a:r>
              <a:rPr lang="en-US" sz="2400">
                <a:latin typeface="Arial"/>
                <a:cs typeface="Arial"/>
              </a:rPr>
              <a:t>Example:-</a:t>
            </a:r>
          </a:p>
          <a:p>
            <a:pPr>
              <a:buNone/>
            </a:pPr>
            <a:r>
              <a:rPr lang="en-US" sz="2400">
                <a:latin typeface="Arial"/>
                <a:cs typeface="Arial"/>
              </a:rPr>
              <a:t>String[] words = </a:t>
            </a:r>
            <a:r>
              <a:rPr lang="en-US" sz="2400" b="1">
                <a:latin typeface="Arial"/>
                <a:cs typeface="Arial"/>
              </a:rPr>
              <a:t>new</a:t>
            </a:r>
            <a:r>
              <a:rPr lang="en-US" sz="2400">
                <a:ea typeface="+mn-lt"/>
                <a:cs typeface="+mn-lt"/>
              </a:rPr>
              <a:t> </a:t>
            </a:r>
            <a:r>
              <a:rPr lang="en-US" sz="2400">
                <a:latin typeface="Arial"/>
                <a:cs typeface="Arial"/>
              </a:rPr>
              <a:t>String[10];</a:t>
            </a:r>
            <a:endParaRPr lang="en-US">
              <a:latin typeface="Arial"/>
              <a:cs typeface="Arial"/>
            </a:endParaRPr>
          </a:p>
          <a:p>
            <a:pPr>
              <a:buNone/>
            </a:pPr>
            <a:r>
              <a:rPr lang="en-US" sz="2400">
                <a:latin typeface="Arial"/>
                <a:cs typeface="Arial"/>
              </a:rPr>
              <a:t>        Optional&lt;String&gt; </a:t>
            </a:r>
            <a:r>
              <a:rPr lang="en-US" sz="2400" err="1">
                <a:latin typeface="Arial"/>
                <a:cs typeface="Arial"/>
              </a:rPr>
              <a:t>checkNull</a:t>
            </a:r>
            <a:r>
              <a:rPr lang="en-US" sz="2400">
                <a:latin typeface="Arial"/>
                <a:cs typeface="Arial"/>
              </a:rPr>
              <a:t>= </a:t>
            </a:r>
            <a:r>
              <a:rPr lang="en-US" sz="2400" err="1">
                <a:latin typeface="Arial"/>
                <a:cs typeface="Arial"/>
              </a:rPr>
              <a:t>Optional.ofNullable</a:t>
            </a:r>
            <a:r>
              <a:rPr lang="en-US" sz="2400">
                <a:latin typeface="Arial"/>
                <a:cs typeface="Arial"/>
              </a:rPr>
              <a:t>(words[5]);</a:t>
            </a:r>
            <a:endParaRPr lang="en-US" err="1">
              <a:latin typeface="Arial"/>
              <a:cs typeface="Arial"/>
            </a:endParaRPr>
          </a:p>
          <a:p>
            <a:pPr>
              <a:buNone/>
            </a:pPr>
            <a:r>
              <a:rPr lang="en-US" sz="2400">
                <a:latin typeface="Arial"/>
                <a:cs typeface="Arial"/>
              </a:rPr>
              <a:t>        </a:t>
            </a:r>
            <a:r>
              <a:rPr lang="en-US" sz="2400" b="1">
                <a:latin typeface="Arial"/>
                <a:cs typeface="Arial"/>
              </a:rPr>
              <a:t>if</a:t>
            </a:r>
            <a:r>
              <a:rPr lang="en-US" sz="2400">
                <a:ea typeface="+mn-lt"/>
                <a:cs typeface="+mn-lt"/>
              </a:rPr>
              <a:t> </a:t>
            </a:r>
            <a:r>
              <a:rPr lang="en-US" sz="2400">
                <a:latin typeface="Arial"/>
                <a:cs typeface="Arial"/>
              </a:rPr>
              <a:t>(</a:t>
            </a:r>
            <a:r>
              <a:rPr lang="en-US" sz="2400" err="1">
                <a:latin typeface="Arial"/>
                <a:cs typeface="Arial"/>
              </a:rPr>
              <a:t>checkNull.isPresent</a:t>
            </a:r>
            <a:r>
              <a:rPr lang="en-US" sz="2400">
                <a:latin typeface="Arial"/>
                <a:cs typeface="Arial"/>
              </a:rPr>
              <a:t>()) {</a:t>
            </a:r>
            <a:endParaRPr lang="en-US">
              <a:latin typeface="Arial"/>
            </a:endParaRPr>
          </a:p>
          <a:p>
            <a:pPr>
              <a:buNone/>
            </a:pPr>
            <a:r>
              <a:rPr lang="en-US" sz="2400">
                <a:latin typeface="Arial"/>
                <a:cs typeface="Arial"/>
              </a:rPr>
              <a:t>            String word = words[5].</a:t>
            </a:r>
            <a:r>
              <a:rPr lang="en-US" sz="2400" err="1">
                <a:latin typeface="Arial"/>
                <a:cs typeface="Arial"/>
              </a:rPr>
              <a:t>toLowerCase</a:t>
            </a:r>
            <a:r>
              <a:rPr lang="en-US" sz="2400">
                <a:latin typeface="Arial"/>
                <a:cs typeface="Arial"/>
              </a:rPr>
              <a:t>();</a:t>
            </a:r>
            <a:endParaRPr lang="en-US">
              <a:latin typeface="Arial"/>
            </a:endParaRPr>
          </a:p>
          <a:p>
            <a:pPr>
              <a:buNone/>
            </a:pPr>
            <a:r>
              <a:rPr lang="en-US" sz="2400">
                <a:latin typeface="Arial"/>
                <a:cs typeface="Arial"/>
              </a:rPr>
              <a:t>            </a:t>
            </a:r>
            <a:r>
              <a:rPr lang="en-US" sz="2400" err="1">
                <a:latin typeface="Arial"/>
                <a:cs typeface="Arial"/>
              </a:rPr>
              <a:t>System.out.print</a:t>
            </a:r>
            <a:r>
              <a:rPr lang="en-US" sz="2400">
                <a:latin typeface="Arial"/>
                <a:cs typeface="Arial"/>
              </a:rPr>
              <a:t>(word);</a:t>
            </a:r>
            <a:endParaRPr lang="en-US">
              <a:latin typeface="Arial"/>
            </a:endParaRPr>
          </a:p>
          <a:p>
            <a:pPr>
              <a:buNone/>
            </a:pPr>
            <a:r>
              <a:rPr lang="en-US" sz="2400">
                <a:latin typeface="Arial"/>
                <a:cs typeface="Arial"/>
              </a:rPr>
              <a:t>        }</a:t>
            </a:r>
            <a:endParaRPr lang="en-US">
              <a:latin typeface="Arial"/>
            </a:endParaRPr>
          </a:p>
          <a:p>
            <a:pPr marL="0" indent="0">
              <a:buNone/>
            </a:pPr>
            <a:r>
              <a:rPr lang="en-US" sz="2400">
                <a:cs typeface="Arial"/>
              </a:rPr>
              <a:t>        </a:t>
            </a:r>
            <a:r>
              <a:rPr lang="en-US" sz="2400" b="1">
                <a:latin typeface="Consolas"/>
                <a:cs typeface="Arial"/>
              </a:rPr>
              <a:t>Else</a:t>
            </a:r>
            <a:endParaRPr lang="en-US" sz="2400">
              <a:latin typeface="Arial"/>
              <a:cs typeface="Arial"/>
            </a:endParaRPr>
          </a:p>
          <a:p>
            <a:pPr marL="0" indent="0">
              <a:buNone/>
            </a:pPr>
            <a:r>
              <a:rPr lang="en-US" sz="2400">
                <a:latin typeface="Consolas"/>
                <a:cs typeface="Arial"/>
              </a:rPr>
              <a:t>       </a:t>
            </a:r>
            <a:r>
              <a:rPr lang="en-US" sz="2400" err="1">
                <a:latin typeface="Consolas"/>
                <a:cs typeface="Arial"/>
              </a:rPr>
              <a:t>System.out.println</a:t>
            </a:r>
            <a:r>
              <a:rPr lang="en-US" sz="2400">
                <a:latin typeface="Consolas"/>
                <a:cs typeface="Arial"/>
              </a:rPr>
              <a:t>("word is null");</a:t>
            </a:r>
            <a:endParaRPr lang="en-US" sz="2400">
              <a:cs typeface="Arial"/>
            </a:endParaRPr>
          </a:p>
          <a:p>
            <a:pPr>
              <a:buNone/>
            </a:pPr>
            <a:endParaRPr lang="en-US" sz="2400">
              <a:cs typeface="Arial"/>
            </a:endParaRPr>
          </a:p>
          <a:p>
            <a:pPr>
              <a:buNone/>
            </a:pPr>
            <a:endParaRPr lang="en-US" sz="2400">
              <a:cs typeface="Arial"/>
            </a:endParaRPr>
          </a:p>
        </p:txBody>
      </p:sp>
    </p:spTree>
    <p:extLst>
      <p:ext uri="{BB962C8B-B14F-4D97-AF65-F5344CB8AC3E}">
        <p14:creationId xmlns:p14="http://schemas.microsoft.com/office/powerpoint/2010/main" val="15552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cs typeface="Arial"/>
              </a:rPr>
              <a:t>DEFAULT METHODS</a:t>
            </a:r>
          </a:p>
          <a:p>
            <a:pPr algn="just"/>
            <a:r>
              <a:rPr lang="en-US" sz="2400">
                <a:ea typeface="+mn-lt"/>
                <a:cs typeface="+mn-lt"/>
              </a:rPr>
              <a:t>Java provides a facility to create default methods inside the interface. </a:t>
            </a:r>
          </a:p>
          <a:p>
            <a:pPr algn="just"/>
            <a:r>
              <a:rPr lang="en-US" sz="2400">
                <a:ea typeface="+mn-lt"/>
                <a:cs typeface="+mn-lt"/>
              </a:rPr>
              <a:t>Java 8 introduces default method so that List/Collection interface can have a default implementation of </a:t>
            </a:r>
            <a:r>
              <a:rPr lang="en-US" sz="2400" err="1">
                <a:ea typeface="+mn-lt"/>
                <a:cs typeface="+mn-lt"/>
              </a:rPr>
              <a:t>forEach</a:t>
            </a:r>
            <a:r>
              <a:rPr lang="en-US" sz="2400">
                <a:ea typeface="+mn-lt"/>
                <a:cs typeface="+mn-lt"/>
              </a:rPr>
              <a:t> method, and the class implementing these interfaces need not implement the same.</a:t>
            </a:r>
            <a:endParaRPr lang="en-US" sz="2400">
              <a:cs typeface="Arial"/>
            </a:endParaRPr>
          </a:p>
          <a:p>
            <a:pPr>
              <a:buNone/>
            </a:pPr>
            <a:r>
              <a:rPr lang="en-US" sz="2400"/>
              <a:t>Syntax:</a:t>
            </a:r>
            <a:endParaRPr lang="en-US" sz="2400">
              <a:cs typeface="Arial"/>
            </a:endParaRPr>
          </a:p>
          <a:p>
            <a:pPr marL="0" indent="0" algn="just">
              <a:buNone/>
            </a:pPr>
            <a:r>
              <a:rPr lang="en-US" sz="2400">
                <a:latin typeface="Arial"/>
                <a:cs typeface="Arial"/>
              </a:rPr>
              <a:t>public interface vehicle {
   default void print() {
      </a:t>
            </a:r>
            <a:r>
              <a:rPr lang="en-US" sz="2400" err="1">
                <a:latin typeface="Arial"/>
                <a:cs typeface="Arial"/>
              </a:rPr>
              <a:t>System.out.println</a:t>
            </a:r>
            <a:r>
              <a:rPr lang="en-US" sz="2400">
                <a:latin typeface="Arial"/>
                <a:cs typeface="Arial"/>
              </a:rPr>
              <a:t>("I am a vehicle!");
   }
}</a:t>
            </a:r>
          </a:p>
        </p:txBody>
      </p:sp>
    </p:spTree>
    <p:extLst>
      <p:ext uri="{BB962C8B-B14F-4D97-AF65-F5344CB8AC3E}">
        <p14:creationId xmlns:p14="http://schemas.microsoft.com/office/powerpoint/2010/main" val="346694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a:buNone/>
            </a:pPr>
            <a:r>
              <a:rPr lang="en-US" sz="3200" b="1">
                <a:latin typeface="Arial"/>
                <a:cs typeface="Arial"/>
              </a:rPr>
              <a:t>DATE and TIME</a:t>
            </a:r>
          </a:p>
          <a:p>
            <a:pPr algn="just">
              <a:buNone/>
            </a:pPr>
            <a:r>
              <a:rPr lang="en-US" sz="2400">
                <a:ea typeface="+mn-lt"/>
                <a:cs typeface="+mn-lt"/>
              </a:rPr>
              <a:t> Java 8 under the package </a:t>
            </a:r>
            <a:r>
              <a:rPr lang="en-US" sz="2400" err="1">
                <a:ea typeface="+mn-lt"/>
                <a:cs typeface="+mn-lt"/>
              </a:rPr>
              <a:t>java.time</a:t>
            </a:r>
            <a:r>
              <a:rPr lang="en-US" sz="2400">
                <a:ea typeface="+mn-lt"/>
                <a:cs typeface="+mn-lt"/>
              </a:rPr>
              <a:t> introduced a new date-time API, most important classes among them are :  </a:t>
            </a:r>
            <a:endParaRPr lang="en-US" sz="2400">
              <a:cs typeface="Arial"/>
            </a:endParaRPr>
          </a:p>
          <a:p>
            <a:pPr marL="0" indent="0" algn="just">
              <a:buNone/>
            </a:pPr>
            <a:r>
              <a:rPr lang="en-US" sz="2400" b="1">
                <a:ea typeface="+mn-lt"/>
                <a:cs typeface="+mn-lt"/>
              </a:rPr>
              <a:t>1)Local : </a:t>
            </a:r>
            <a:r>
              <a:rPr lang="en-US" sz="2400">
                <a:ea typeface="+mn-lt"/>
                <a:cs typeface="+mn-lt"/>
              </a:rPr>
              <a:t>Simplified date-time API with no complexity of </a:t>
            </a:r>
            <a:r>
              <a:rPr lang="en-US" sz="2400" err="1">
                <a:ea typeface="+mn-lt"/>
                <a:cs typeface="+mn-lt"/>
              </a:rPr>
              <a:t>timezone</a:t>
            </a:r>
            <a:r>
              <a:rPr lang="en-US" sz="2400">
                <a:ea typeface="+mn-lt"/>
                <a:cs typeface="+mn-lt"/>
              </a:rPr>
              <a:t> handling.</a:t>
            </a:r>
            <a:endParaRPr lang="en-US" sz="2400">
              <a:cs typeface="Arial"/>
            </a:endParaRPr>
          </a:p>
          <a:p>
            <a:pPr marL="0" indent="0" algn="just">
              <a:buNone/>
            </a:pPr>
            <a:r>
              <a:rPr lang="en-US" sz="2400" b="1">
                <a:ea typeface="+mn-lt"/>
                <a:cs typeface="+mn-lt"/>
              </a:rPr>
              <a:t>2)Zoned : </a:t>
            </a:r>
            <a:r>
              <a:rPr lang="en-US" sz="2400">
                <a:ea typeface="+mn-lt"/>
                <a:cs typeface="+mn-lt"/>
              </a:rPr>
              <a:t>Specialized date-time API to deal with various </a:t>
            </a:r>
            <a:r>
              <a:rPr lang="en-US" sz="2400" err="1">
                <a:ea typeface="+mn-lt"/>
                <a:cs typeface="+mn-lt"/>
              </a:rPr>
              <a:t>timezones</a:t>
            </a:r>
            <a:r>
              <a:rPr lang="en-US" sz="2400">
                <a:ea typeface="+mn-lt"/>
                <a:cs typeface="+mn-lt"/>
              </a:rPr>
              <a:t>.</a:t>
            </a:r>
            <a:endParaRPr lang="en-US" sz="2400">
              <a:cs typeface="Arial"/>
            </a:endParaRPr>
          </a:p>
          <a:p>
            <a:pPr algn="just">
              <a:buFont typeface="Arial"/>
              <a:buChar char="•"/>
            </a:pPr>
            <a:r>
              <a:rPr lang="en-US" sz="2400" b="1" err="1">
                <a:ea typeface="+mn-lt"/>
                <a:cs typeface="+mn-lt"/>
              </a:rPr>
              <a:t>LocalDate</a:t>
            </a:r>
            <a:r>
              <a:rPr lang="en-US" sz="2400" b="1">
                <a:ea typeface="+mn-lt"/>
                <a:cs typeface="+mn-lt"/>
              </a:rPr>
              <a:t>/</a:t>
            </a:r>
            <a:r>
              <a:rPr lang="en-US" sz="2400" b="1" err="1">
                <a:ea typeface="+mn-lt"/>
                <a:cs typeface="+mn-lt"/>
              </a:rPr>
              <a:t>LocatTime</a:t>
            </a:r>
            <a:r>
              <a:rPr lang="en-US" sz="2400" b="1">
                <a:ea typeface="+mn-lt"/>
                <a:cs typeface="+mn-lt"/>
              </a:rPr>
              <a:t> </a:t>
            </a:r>
            <a:r>
              <a:rPr lang="en-US" sz="2400">
                <a:ea typeface="+mn-lt"/>
                <a:cs typeface="+mn-lt"/>
              </a:rPr>
              <a:t>and </a:t>
            </a:r>
            <a:r>
              <a:rPr lang="en-US" sz="2400" b="1" err="1">
                <a:ea typeface="+mn-lt"/>
                <a:cs typeface="+mn-lt"/>
              </a:rPr>
              <a:t>LocalDateTime</a:t>
            </a:r>
            <a:r>
              <a:rPr lang="en-US" sz="2400" b="1">
                <a:ea typeface="+mn-lt"/>
                <a:cs typeface="+mn-lt"/>
              </a:rPr>
              <a:t> API : </a:t>
            </a:r>
            <a:r>
              <a:rPr lang="en-US" sz="2400">
                <a:ea typeface="+mn-lt"/>
                <a:cs typeface="+mn-lt"/>
              </a:rPr>
              <a:t>Use it when time zones are NOT required.</a:t>
            </a:r>
            <a:endParaRPr lang="en-US" sz="2400">
              <a:cs typeface="Arial"/>
            </a:endParaRPr>
          </a:p>
          <a:p>
            <a:pPr algn="just">
              <a:buFont typeface="Arial"/>
              <a:buChar char="•"/>
            </a:pPr>
            <a:r>
              <a:rPr lang="en-US" sz="2400" b="1">
                <a:ea typeface="+mn-lt"/>
                <a:cs typeface="+mn-lt"/>
              </a:rPr>
              <a:t>Zoned date-time API </a:t>
            </a:r>
            <a:r>
              <a:rPr lang="en-US" sz="2400">
                <a:ea typeface="+mn-lt"/>
                <a:cs typeface="+mn-lt"/>
              </a:rPr>
              <a:t>: Use it when time zones are to be considered</a:t>
            </a:r>
            <a:endParaRPr lang="en-US" sz="2400">
              <a:latin typeface="Arial"/>
              <a:cs typeface="Arial"/>
            </a:endParaRPr>
          </a:p>
          <a:p>
            <a:pPr marL="0" indent="0" algn="just">
              <a:buNone/>
            </a:pPr>
            <a:r>
              <a:rPr lang="en-US" sz="2400">
                <a:ea typeface="+mn-lt"/>
                <a:cs typeface="+mn-lt"/>
              </a:rPr>
              <a:t>Examples:-</a:t>
            </a:r>
          </a:p>
          <a:p>
            <a:pPr marL="0" indent="0" algn="just">
              <a:buNone/>
            </a:pPr>
            <a:r>
              <a:rPr lang="en-US" sz="2400" err="1">
                <a:ea typeface="+mn-lt"/>
                <a:cs typeface="+mn-lt"/>
              </a:rPr>
              <a:t>LocalDateTime</a:t>
            </a:r>
            <a:r>
              <a:rPr lang="en-US" sz="2400">
                <a:ea typeface="+mn-lt"/>
                <a:cs typeface="+mn-lt"/>
              </a:rPr>
              <a:t> current = </a:t>
            </a:r>
            <a:r>
              <a:rPr lang="en-US" sz="2400" err="1">
                <a:ea typeface="+mn-lt"/>
                <a:cs typeface="+mn-lt"/>
              </a:rPr>
              <a:t>LocalDateTime.now</a:t>
            </a:r>
            <a:r>
              <a:rPr lang="en-US" sz="2400">
                <a:ea typeface="+mn-lt"/>
                <a:cs typeface="+mn-lt"/>
              </a:rPr>
              <a:t>();</a:t>
            </a:r>
            <a:endParaRPr lang="en-US">
              <a:cs typeface="Arial"/>
            </a:endParaRPr>
          </a:p>
          <a:p>
            <a:pPr>
              <a:buNone/>
            </a:pPr>
            <a:r>
              <a:rPr lang="en-US" sz="2400" err="1">
                <a:latin typeface="Arial"/>
                <a:cs typeface="Arial"/>
              </a:rPr>
              <a:t>DateTimeFormatter</a:t>
            </a:r>
            <a:r>
              <a:rPr lang="en-US" sz="2400">
                <a:latin typeface="Arial"/>
                <a:cs typeface="Arial"/>
              </a:rPr>
              <a:t> format =</a:t>
            </a:r>
            <a:endParaRPr lang="en-US">
              <a:latin typeface="Arial"/>
              <a:cs typeface="Arial"/>
            </a:endParaRPr>
          </a:p>
          <a:p>
            <a:pPr>
              <a:buNone/>
            </a:pPr>
            <a:r>
              <a:rPr lang="en-US" sz="2400">
                <a:latin typeface="Arial"/>
                <a:cs typeface="Arial"/>
              </a:rPr>
              <a:t>      </a:t>
            </a:r>
            <a:r>
              <a:rPr lang="en-US" sz="2400" err="1">
                <a:latin typeface="Arial"/>
                <a:cs typeface="Arial"/>
              </a:rPr>
              <a:t>DateTimeFormatter.ofPattern</a:t>
            </a:r>
            <a:r>
              <a:rPr lang="en-US" sz="2400">
                <a:latin typeface="Arial"/>
                <a:cs typeface="Arial"/>
              </a:rPr>
              <a:t>("dd-MM-</a:t>
            </a:r>
            <a:r>
              <a:rPr lang="en-US" sz="2400" err="1">
                <a:latin typeface="Arial"/>
                <a:cs typeface="Arial"/>
              </a:rPr>
              <a:t>yyyy</a:t>
            </a:r>
            <a:r>
              <a:rPr lang="en-US" sz="2400">
                <a:latin typeface="Arial"/>
                <a:cs typeface="Arial"/>
              </a:rPr>
              <a:t> </a:t>
            </a:r>
            <a:r>
              <a:rPr lang="en-US" sz="2400" err="1">
                <a:latin typeface="Arial"/>
                <a:cs typeface="Arial"/>
              </a:rPr>
              <a:t>HH:mm:ss</a:t>
            </a:r>
            <a:r>
              <a:rPr lang="en-US" sz="2400">
                <a:latin typeface="Arial"/>
                <a:cs typeface="Arial"/>
              </a:rPr>
              <a:t>");</a:t>
            </a:r>
            <a:r>
              <a:rPr lang="en-US" sz="2400">
                <a:latin typeface="Consolas"/>
                <a:cs typeface="Arial"/>
              </a:rPr>
              <a:t> </a:t>
            </a:r>
            <a:endParaRPr lang="en-US">
              <a:cs typeface="Arial"/>
            </a:endParaRPr>
          </a:p>
          <a:p>
            <a:pPr marL="0" indent="0" algn="just">
              <a:buNone/>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286110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8E36486-4D0F-2901-8F98-52680B68F9C6}"/>
              </a:ext>
            </a:extLst>
          </p:cNvPr>
          <p:cNvSpPr>
            <a:spLocks noGrp="1"/>
          </p:cNvSpPr>
          <p:nvPr>
            <p:ph sz="half" idx="1"/>
          </p:nvPr>
        </p:nvSpPr>
        <p:spPr>
          <a:xfrm>
            <a:off x="365760" y="356992"/>
            <a:ext cx="10885368" cy="5723768"/>
          </a:xfrm>
        </p:spPr>
        <p:txBody>
          <a:bodyPr vert="horz" lIns="0" tIns="0" rIns="0" bIns="0" spcCol="301752" rtlCol="0" anchor="t">
            <a:normAutofit/>
          </a:bodyPr>
          <a:lstStyle/>
          <a:p>
            <a:pPr marL="0" indent="0" algn="just">
              <a:buNone/>
            </a:pPr>
            <a:r>
              <a:rPr lang="en-US" sz="2800" b="1">
                <a:latin typeface="Arial"/>
                <a:cs typeface="Arial"/>
              </a:rPr>
              <a:t>STRING OPERATIONS</a:t>
            </a:r>
          </a:p>
          <a:p>
            <a:pPr algn="just"/>
            <a:r>
              <a:rPr lang="en-US" sz="2000" b="1">
                <a:latin typeface="Consolas"/>
                <a:cs typeface="Arial"/>
              </a:rPr>
              <a:t>join()</a:t>
            </a:r>
            <a:r>
              <a:rPr lang="en-US" sz="2000">
                <a:ea typeface="+mn-lt"/>
                <a:cs typeface="+mn-lt"/>
              </a:rPr>
              <a:t>: This method concatenates a sequence of strings using a specified delimiter</a:t>
            </a:r>
            <a:endParaRPr lang="en-US" sz="2000">
              <a:cs typeface="Arial"/>
            </a:endParaRPr>
          </a:p>
          <a:p>
            <a:pPr algn="just">
              <a:buFont typeface="Arial"/>
              <a:buChar char="•"/>
            </a:pPr>
            <a:r>
              <a:rPr lang="en-US" sz="2000" b="1">
                <a:latin typeface="Consolas"/>
                <a:cs typeface="Arial"/>
              </a:rPr>
              <a:t>chars()</a:t>
            </a:r>
            <a:r>
              <a:rPr lang="en-US" sz="2000">
                <a:ea typeface="+mn-lt"/>
                <a:cs typeface="+mn-lt"/>
              </a:rPr>
              <a:t>: This method returns a stream of characters from the string.</a:t>
            </a:r>
            <a:endParaRPr lang="en-US" sz="2000">
              <a:cs typeface="Arial"/>
            </a:endParaRPr>
          </a:p>
          <a:p>
            <a:pPr algn="just">
              <a:buFont typeface="Arial"/>
              <a:buChar char="•"/>
            </a:pPr>
            <a:r>
              <a:rPr lang="en-US" sz="2000" b="1" err="1">
                <a:latin typeface="Consolas"/>
                <a:cs typeface="Arial"/>
              </a:rPr>
              <a:t>codePoints</a:t>
            </a:r>
            <a:r>
              <a:rPr lang="en-US" sz="2000" b="1">
                <a:latin typeface="Consolas"/>
                <a:cs typeface="Arial"/>
              </a:rPr>
              <a:t>()</a:t>
            </a:r>
            <a:r>
              <a:rPr lang="en-US" sz="2000">
                <a:ea typeface="+mn-lt"/>
                <a:cs typeface="+mn-lt"/>
              </a:rPr>
              <a:t>: This method returns a stream of Unicode code points from the string.</a:t>
            </a:r>
            <a:endParaRPr lang="en-US" sz="2000">
              <a:latin typeface="Arial"/>
              <a:cs typeface="Arial"/>
            </a:endParaRPr>
          </a:p>
          <a:p>
            <a:pPr algn="just">
              <a:buFont typeface="Arial"/>
              <a:buChar char="•"/>
            </a:pPr>
            <a:r>
              <a:rPr lang="en-US" sz="2000" b="1">
                <a:latin typeface="Consolas"/>
                <a:cs typeface="Arial"/>
              </a:rPr>
              <a:t>repeat()</a:t>
            </a:r>
            <a:r>
              <a:rPr lang="en-US" sz="2000">
                <a:ea typeface="+mn-lt"/>
                <a:cs typeface="+mn-lt"/>
              </a:rPr>
              <a:t>: This method repeats the string a specified number of times</a:t>
            </a:r>
            <a:endParaRPr lang="en-US" sz="2000">
              <a:latin typeface="Arial"/>
              <a:cs typeface="Arial"/>
            </a:endParaRPr>
          </a:p>
          <a:p>
            <a:pPr algn="just">
              <a:buFont typeface="Arial"/>
              <a:buChar char="•"/>
            </a:pPr>
            <a:r>
              <a:rPr lang="en-US" sz="2000" b="1" err="1">
                <a:latin typeface="Consolas"/>
                <a:cs typeface="Arial"/>
              </a:rPr>
              <a:t>isBlank</a:t>
            </a:r>
            <a:r>
              <a:rPr lang="en-US" sz="2000" b="1">
                <a:latin typeface="Consolas"/>
                <a:cs typeface="Arial"/>
              </a:rPr>
              <a:t>()</a:t>
            </a:r>
            <a:r>
              <a:rPr lang="en-US" sz="2000">
                <a:ea typeface="+mn-lt"/>
                <a:cs typeface="+mn-lt"/>
              </a:rPr>
              <a:t>: This method returns </a:t>
            </a:r>
            <a:r>
              <a:rPr lang="en-US" sz="2000" b="1">
                <a:latin typeface="Consolas"/>
                <a:cs typeface="Arial"/>
              </a:rPr>
              <a:t>true</a:t>
            </a:r>
            <a:r>
              <a:rPr lang="en-US" sz="2000">
                <a:ea typeface="+mn-lt"/>
                <a:cs typeface="+mn-lt"/>
              </a:rPr>
              <a:t> if a string is empty or contains only whitespace characters, and </a:t>
            </a:r>
            <a:r>
              <a:rPr lang="en-US" sz="2000" b="1">
                <a:latin typeface="Consolas"/>
                <a:cs typeface="Arial"/>
              </a:rPr>
              <a:t>false</a:t>
            </a:r>
            <a:r>
              <a:rPr lang="en-US" sz="2000">
                <a:ea typeface="+mn-lt"/>
                <a:cs typeface="+mn-lt"/>
              </a:rPr>
              <a:t> otherwise.</a:t>
            </a:r>
            <a:endParaRPr lang="en-US" sz="2000">
              <a:latin typeface="Arial"/>
              <a:cs typeface="Arial"/>
            </a:endParaRPr>
          </a:p>
          <a:p>
            <a:pPr algn="just">
              <a:buFont typeface="Arial"/>
              <a:buChar char="•"/>
            </a:pPr>
            <a:r>
              <a:rPr lang="en-US" sz="2000" b="1">
                <a:latin typeface="Consolas"/>
                <a:cs typeface="Arial"/>
              </a:rPr>
              <a:t>strip()</a:t>
            </a:r>
            <a:r>
              <a:rPr lang="en-US" sz="2000">
                <a:ea typeface="+mn-lt"/>
                <a:cs typeface="+mn-lt"/>
              </a:rPr>
              <a:t>: This method returns a new string with leading and trailing whitespace removed. It is similar to the </a:t>
            </a:r>
            <a:r>
              <a:rPr lang="en-US" sz="2000" b="1">
                <a:latin typeface="Consolas"/>
                <a:cs typeface="Arial"/>
              </a:rPr>
              <a:t>trim()</a:t>
            </a:r>
            <a:r>
              <a:rPr lang="en-US" sz="2000">
                <a:ea typeface="+mn-lt"/>
                <a:cs typeface="+mn-lt"/>
              </a:rPr>
              <a:t> method, but also removes non-breaking space characters.</a:t>
            </a:r>
            <a:endParaRPr lang="en-US" sz="2000">
              <a:latin typeface="Arial"/>
              <a:cs typeface="Arial"/>
            </a:endParaRPr>
          </a:p>
          <a:p>
            <a:pPr algn="just">
              <a:buFont typeface="Arial"/>
              <a:buChar char="•"/>
            </a:pPr>
            <a:r>
              <a:rPr lang="en-US" sz="2000" b="1">
                <a:latin typeface="Consolas"/>
                <a:cs typeface="Arial"/>
              </a:rPr>
              <a:t>lines()</a:t>
            </a:r>
            <a:r>
              <a:rPr lang="en-US" sz="2000">
                <a:ea typeface="+mn-lt"/>
                <a:cs typeface="+mn-lt"/>
              </a:rPr>
              <a:t>: This method returns a stream of lines extracted from the string, separated by line terminators.</a:t>
            </a:r>
            <a:endParaRPr lang="en-US" sz="2000">
              <a:latin typeface="Arial"/>
              <a:cs typeface="Arial"/>
            </a:endParaRPr>
          </a:p>
          <a:p>
            <a:pPr algn="just">
              <a:buFont typeface="Arial"/>
              <a:buChar char="•"/>
            </a:pPr>
            <a:r>
              <a:rPr lang="en-US" sz="2000" b="1">
                <a:latin typeface="Consolas"/>
                <a:cs typeface="Arial"/>
              </a:rPr>
              <a:t>formatted()</a:t>
            </a:r>
            <a:r>
              <a:rPr lang="en-US" sz="2000">
                <a:ea typeface="+mn-lt"/>
                <a:cs typeface="+mn-lt"/>
              </a:rPr>
              <a:t>: This method returns a formatted string using the specified format string and arguments.</a:t>
            </a:r>
            <a:endParaRPr lang="en-US" sz="2000">
              <a:latin typeface="Arial"/>
              <a:cs typeface="Arial"/>
            </a:endParaRPr>
          </a:p>
          <a:p>
            <a:pPr algn="just">
              <a:buFont typeface="Arial"/>
              <a:buChar char="•"/>
            </a:pPr>
            <a:endParaRPr lang="en-US" sz="2000">
              <a:latin typeface="Arial"/>
              <a:cs typeface="Arial"/>
            </a:endParaRPr>
          </a:p>
          <a:p>
            <a:pPr algn="just">
              <a:buFont typeface="Arial"/>
              <a:buChar char="•"/>
            </a:pPr>
            <a:endParaRPr lang="en-US" sz="2400">
              <a:latin typeface="Arial"/>
              <a:cs typeface="Arial"/>
            </a:endParaRPr>
          </a:p>
          <a:p>
            <a:pPr algn="just">
              <a:buFont typeface="Arial"/>
              <a:buChar char="•"/>
            </a:pPr>
            <a:endParaRPr lang="en-US" sz="2400">
              <a:latin typeface="Arial"/>
              <a:cs typeface="Arial"/>
            </a:endParaRPr>
          </a:p>
          <a:p>
            <a:pPr marL="0" indent="0" algn="just">
              <a:buNone/>
            </a:pPr>
            <a:endParaRPr lang="en-US" sz="2400">
              <a:latin typeface="Arial"/>
              <a:cs typeface="Arial"/>
            </a:endParaRPr>
          </a:p>
          <a:p>
            <a:pPr>
              <a:buNone/>
            </a:pPr>
            <a:endParaRPr lang="en-US" sz="3200" b="1">
              <a:latin typeface="Arial"/>
              <a:cs typeface="Arial"/>
            </a:endParaRPr>
          </a:p>
          <a:p>
            <a:pPr>
              <a:buNone/>
            </a:pPr>
            <a:endParaRPr lang="en-US" sz="3200" b="1">
              <a:latin typeface="Arial"/>
              <a:cs typeface="Arial"/>
            </a:endParaRPr>
          </a:p>
        </p:txBody>
      </p:sp>
    </p:spTree>
    <p:extLst>
      <p:ext uri="{BB962C8B-B14F-4D97-AF65-F5344CB8AC3E}">
        <p14:creationId xmlns:p14="http://schemas.microsoft.com/office/powerpoint/2010/main" val="18008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053-E4B0-9F35-360C-A33BF47285C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E01E7951-6109-AC66-C016-5CB295B4DD01}"/>
              </a:ext>
            </a:extLst>
          </p:cNvPr>
          <p:cNvSpPr>
            <a:spLocks noGrp="1"/>
          </p:cNvSpPr>
          <p:nvPr>
            <p:ph sz="half" idx="4294967295"/>
          </p:nvPr>
        </p:nvSpPr>
        <p:spPr>
          <a:xfrm>
            <a:off x="0" y="1617663"/>
            <a:ext cx="10771188" cy="4462462"/>
          </a:xfrm>
        </p:spPr>
        <p:txBody>
          <a:bodyPr vert="horz" lIns="0" tIns="0" rIns="0" bIns="0" spcCol="301752" rtlCol="0" anchor="t">
            <a:normAutofit/>
          </a:bodyPr>
          <a:lstStyle/>
          <a:p>
            <a:r>
              <a:rPr lang="en-US" sz="2400">
                <a:ea typeface="+mn-lt"/>
                <a:cs typeface="+mn-lt"/>
              </a:rPr>
              <a:t>Improved performance: Java 8 introduces several performance improvements to </a:t>
            </a:r>
            <a:r>
              <a:rPr lang="en-US" sz="2400" b="1">
                <a:latin typeface="Consolas"/>
              </a:rPr>
              <a:t>HashMap</a:t>
            </a:r>
            <a:r>
              <a:rPr lang="en-US" sz="2400">
                <a:ea typeface="+mn-lt"/>
                <a:cs typeface="+mn-lt"/>
              </a:rPr>
              <a:t>, including faster iteration, reduced memory consumption, and reduced collisions.</a:t>
            </a:r>
            <a:endParaRPr lang="en-US" sz="2400">
              <a:cs typeface="Arial"/>
            </a:endParaRPr>
          </a:p>
          <a:p>
            <a:r>
              <a:rPr lang="en-US" sz="2400">
                <a:ea typeface="+mn-lt"/>
                <a:cs typeface="+mn-lt"/>
              </a:rPr>
              <a:t>Default methods: </a:t>
            </a:r>
            <a:r>
              <a:rPr lang="en-US" sz="2400" b="1">
                <a:latin typeface="Consolas"/>
              </a:rPr>
              <a:t>Map</a:t>
            </a:r>
            <a:r>
              <a:rPr lang="en-US" sz="2400">
                <a:ea typeface="+mn-lt"/>
                <a:cs typeface="+mn-lt"/>
              </a:rPr>
              <a:t> interface in Java 8 introduces several default methods, which </a:t>
            </a:r>
            <a:r>
              <a:rPr lang="en-US" sz="2400" b="1">
                <a:latin typeface="Consolas"/>
              </a:rPr>
              <a:t>HashMap</a:t>
            </a:r>
            <a:r>
              <a:rPr lang="en-US" sz="2400">
                <a:ea typeface="+mn-lt"/>
                <a:cs typeface="+mn-lt"/>
              </a:rPr>
              <a:t> implements, that provide additional functionality such as </a:t>
            </a:r>
            <a:r>
              <a:rPr lang="en-US" sz="2400" b="1" err="1">
                <a:latin typeface="Consolas"/>
              </a:rPr>
              <a:t>forEach</a:t>
            </a:r>
            <a:r>
              <a:rPr lang="en-US" sz="2400">
                <a:ea typeface="+mn-lt"/>
                <a:cs typeface="+mn-lt"/>
              </a:rPr>
              <a:t>, </a:t>
            </a:r>
            <a:r>
              <a:rPr lang="en-US" sz="2400" b="1" err="1">
                <a:latin typeface="Consolas"/>
              </a:rPr>
              <a:t>computeIfAbsent</a:t>
            </a:r>
            <a:r>
              <a:rPr lang="en-US" sz="2400">
                <a:ea typeface="+mn-lt"/>
                <a:cs typeface="+mn-lt"/>
              </a:rPr>
              <a:t>, </a:t>
            </a:r>
            <a:r>
              <a:rPr lang="en-US" sz="2400" b="1" err="1">
                <a:latin typeface="Consolas"/>
              </a:rPr>
              <a:t>computeIfPresent</a:t>
            </a:r>
            <a:r>
              <a:rPr lang="en-US" sz="2400">
                <a:ea typeface="+mn-lt"/>
                <a:cs typeface="+mn-lt"/>
              </a:rPr>
              <a:t>, and </a:t>
            </a:r>
            <a:r>
              <a:rPr lang="en-US" sz="2400" b="1">
                <a:latin typeface="Consolas"/>
              </a:rPr>
              <a:t>merge</a:t>
            </a:r>
            <a:r>
              <a:rPr lang="en-US" sz="2400">
                <a:ea typeface="+mn-lt"/>
                <a:cs typeface="+mn-lt"/>
              </a:rPr>
              <a:t>.</a:t>
            </a:r>
            <a:endParaRPr lang="en-US" sz="2400">
              <a:cs typeface="Arial"/>
            </a:endParaRPr>
          </a:p>
          <a:p>
            <a:r>
              <a:rPr lang="en-US" sz="2400">
                <a:ea typeface="+mn-lt"/>
                <a:cs typeface="+mn-lt"/>
              </a:rPr>
              <a:t>Lambda expressions: Java 8 introduces lambda expressions, which can be used with </a:t>
            </a:r>
            <a:r>
              <a:rPr lang="en-US" sz="2400" b="1">
                <a:latin typeface="Consolas"/>
              </a:rPr>
              <a:t>HashMap</a:t>
            </a:r>
            <a:r>
              <a:rPr lang="en-US" sz="2400">
                <a:ea typeface="+mn-lt"/>
                <a:cs typeface="+mn-lt"/>
              </a:rPr>
              <a:t> to simplify code and provide a more concise syntax for performing operations on key-value pairs.</a:t>
            </a:r>
            <a:endParaRPr lang="en-US" sz="2400">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5798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EE5C-B190-FAFE-FE4D-3628AB872E58}"/>
              </a:ext>
            </a:extLst>
          </p:cNvPr>
          <p:cNvSpPr>
            <a:spLocks noGrp="1"/>
          </p:cNvSpPr>
          <p:nvPr>
            <p:ph type="title" idx="4294967295"/>
          </p:nvPr>
        </p:nvSpPr>
        <p:spPr>
          <a:xfrm>
            <a:off x="0" y="365125"/>
            <a:ext cx="10515600" cy="1325563"/>
          </a:xfrm>
        </p:spPr>
        <p:txBody>
          <a:bodyPr/>
          <a:lstStyle/>
          <a:p>
            <a:r>
              <a:rPr lang="en-US">
                <a:cs typeface="Arial"/>
              </a:rPr>
              <a:t>HashMap Changes</a:t>
            </a:r>
            <a:endParaRPr lang="en-US"/>
          </a:p>
        </p:txBody>
      </p:sp>
      <p:sp>
        <p:nvSpPr>
          <p:cNvPr id="3" name="Content Placeholder 2">
            <a:extLst>
              <a:ext uri="{FF2B5EF4-FFF2-40B4-BE49-F238E27FC236}">
                <a16:creationId xmlns:a16="http://schemas.microsoft.com/office/drawing/2014/main" id="{03DB0047-3284-D566-C026-1E0DD5184A21}"/>
              </a:ext>
            </a:extLst>
          </p:cNvPr>
          <p:cNvSpPr>
            <a:spLocks noGrp="1"/>
          </p:cNvSpPr>
          <p:nvPr>
            <p:ph sz="half" idx="4294967295"/>
          </p:nvPr>
        </p:nvSpPr>
        <p:spPr>
          <a:xfrm>
            <a:off x="0" y="1582738"/>
            <a:ext cx="10664825" cy="4497387"/>
          </a:xfrm>
        </p:spPr>
        <p:txBody>
          <a:bodyPr vert="horz" lIns="0" tIns="0" rIns="0" bIns="0" spcCol="301752" rtlCol="0" anchor="t">
            <a:normAutofit/>
          </a:bodyPr>
          <a:lstStyle/>
          <a:p>
            <a:r>
              <a:rPr lang="en-US" sz="2400">
                <a:cs typeface="Arial"/>
              </a:rPr>
              <a:t>Method references: Java 8 also introduces method references, which can be used with </a:t>
            </a:r>
            <a:r>
              <a:rPr lang="en-US" sz="2400" b="1">
                <a:latin typeface="Consolas"/>
              </a:rPr>
              <a:t>HashMap</a:t>
            </a:r>
            <a:r>
              <a:rPr lang="en-US" sz="2400">
                <a:cs typeface="Arial"/>
              </a:rPr>
              <a:t> to refer to a method that can be used to compute a value based on a key, rather than using a lambda expression.</a:t>
            </a:r>
            <a:endParaRPr lang="en-US" sz="2400">
              <a:ea typeface="+mn-lt"/>
              <a:cs typeface="+mn-lt"/>
            </a:endParaRPr>
          </a:p>
          <a:p>
            <a:r>
              <a:rPr lang="en-US" sz="2400">
                <a:cs typeface="Arial"/>
              </a:rPr>
              <a:t>Stream API: Java 8 introduces the </a:t>
            </a:r>
            <a:r>
              <a:rPr lang="en-US" sz="2400" b="1">
                <a:latin typeface="Consolas"/>
              </a:rPr>
              <a:t>Stream</a:t>
            </a:r>
            <a:r>
              <a:rPr lang="en-US" sz="2400">
                <a:cs typeface="Arial"/>
              </a:rPr>
              <a:t> API, which can be used with </a:t>
            </a:r>
            <a:r>
              <a:rPr lang="en-US" sz="2400" b="1">
                <a:latin typeface="Consolas"/>
              </a:rPr>
              <a:t>HashMap</a:t>
            </a:r>
            <a:r>
              <a:rPr lang="en-US" sz="2400">
                <a:cs typeface="Arial"/>
              </a:rPr>
              <a:t> to perform various operations on key-value pairs, such as filtering, mapping, and reducing.</a:t>
            </a:r>
            <a:endParaRPr lang="en-US" sz="2400">
              <a:ea typeface="+mn-lt"/>
              <a:cs typeface="+mn-lt"/>
            </a:endParaRPr>
          </a:p>
          <a:p>
            <a:r>
              <a:rPr lang="en-US" sz="2400">
                <a:cs typeface="Arial"/>
              </a:rPr>
              <a:t>Tree-based structure - When a </a:t>
            </a:r>
            <a:r>
              <a:rPr lang="en-US" sz="2400" b="1">
                <a:latin typeface="Consolas"/>
              </a:rPr>
              <a:t>HashMap</a:t>
            </a:r>
            <a:r>
              <a:rPr lang="en-US" sz="2400">
                <a:cs typeface="Arial"/>
              </a:rPr>
              <a:t> contains a large number of key-value pairs in a single bucket, the bucket is now represented by a tree structure instead of a linked list. This improves the performance of operations like </a:t>
            </a:r>
            <a:r>
              <a:rPr lang="en-US" sz="2400" b="1">
                <a:latin typeface="Consolas"/>
              </a:rPr>
              <a:t>put</a:t>
            </a:r>
            <a:r>
              <a:rPr lang="en-US" sz="2400">
                <a:cs typeface="Arial"/>
              </a:rPr>
              <a:t>, </a:t>
            </a:r>
            <a:r>
              <a:rPr lang="en-US" sz="2400" b="1">
                <a:latin typeface="Consolas"/>
              </a:rPr>
              <a:t>get</a:t>
            </a:r>
            <a:r>
              <a:rPr lang="en-US" sz="2400">
                <a:cs typeface="Arial"/>
              </a:rPr>
              <a:t>, and </a:t>
            </a:r>
            <a:r>
              <a:rPr lang="en-US" sz="2400" b="1">
                <a:latin typeface="Consolas"/>
              </a:rPr>
              <a:t>remove</a:t>
            </a:r>
            <a:r>
              <a:rPr lang="en-US" sz="2400">
                <a:cs typeface="Arial"/>
              </a:rPr>
              <a:t> in such cases from O(n) to O(log n).</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2528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168-0E3F-EE66-7819-929D3621ED1A}"/>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374FDEE-2305-353E-216C-8C1237F467B4}"/>
              </a:ext>
            </a:extLst>
          </p:cNvPr>
          <p:cNvSpPr>
            <a:spLocks noGrp="1"/>
          </p:cNvSpPr>
          <p:nvPr>
            <p:ph sz="half" idx="1"/>
          </p:nvPr>
        </p:nvSpPr>
        <p:spPr>
          <a:xfrm>
            <a:off x="365760" y="1430216"/>
            <a:ext cx="10899179" cy="4650544"/>
          </a:xfrm>
        </p:spPr>
        <p:txBody>
          <a:bodyPr vert="horz" lIns="0" tIns="0" rIns="0" bIns="0" spcCol="301752" rtlCol="0" anchor="t">
            <a:noAutofit/>
          </a:bodyPr>
          <a:lstStyle/>
          <a:p>
            <a:r>
              <a:rPr lang="en-US" sz="2400">
                <a:cs typeface="Arial"/>
              </a:rPr>
              <a:t>In Java 8, the </a:t>
            </a:r>
            <a:r>
              <a:rPr lang="en-US" sz="2400" b="1" err="1">
                <a:latin typeface="Consolas"/>
              </a:rPr>
              <a:t>Metaspace</a:t>
            </a:r>
            <a:r>
              <a:rPr lang="en-US" sz="2400">
                <a:cs typeface="Arial"/>
              </a:rPr>
              <a:t> is a part of the memory used by the JVM to store metadata about the classes that are loaded. The </a:t>
            </a:r>
            <a:r>
              <a:rPr lang="en-US" sz="2400" err="1">
                <a:cs typeface="Arial"/>
              </a:rPr>
              <a:t>Metaspace</a:t>
            </a:r>
            <a:r>
              <a:rPr lang="en-US" sz="2400">
                <a:cs typeface="Arial"/>
              </a:rPr>
              <a:t> is not part of the Java heap space and is allocated outside of it. </a:t>
            </a:r>
          </a:p>
          <a:p>
            <a:r>
              <a:rPr lang="en-US" sz="2400">
                <a:ea typeface="+mn-lt"/>
                <a:cs typeface="+mn-lt"/>
              </a:rPr>
              <a:t>Automatic memory management - The </a:t>
            </a:r>
            <a:r>
              <a:rPr lang="en-US" sz="2400" err="1">
                <a:ea typeface="+mn-lt"/>
                <a:cs typeface="+mn-lt"/>
              </a:rPr>
              <a:t>Metaspace</a:t>
            </a:r>
            <a:r>
              <a:rPr lang="en-US" sz="2400">
                <a:ea typeface="+mn-lt"/>
                <a:cs typeface="+mn-lt"/>
              </a:rPr>
              <a:t> is not a fixed-size region of memory like the </a:t>
            </a:r>
            <a:r>
              <a:rPr lang="en-US" sz="2400" err="1">
                <a:ea typeface="+mn-lt"/>
                <a:cs typeface="+mn-lt"/>
              </a:rPr>
              <a:t>PermGen</a:t>
            </a:r>
            <a:r>
              <a:rPr lang="en-US" sz="2400">
                <a:ea typeface="+mn-lt"/>
                <a:cs typeface="+mn-lt"/>
              </a:rPr>
              <a:t> space. Instead, it can expand dynamically to accommodate the metadata of loaded classes. The amount of memory used by the </a:t>
            </a:r>
            <a:r>
              <a:rPr lang="en-US" sz="2400" err="1">
                <a:ea typeface="+mn-lt"/>
                <a:cs typeface="+mn-lt"/>
              </a:rPr>
              <a:t>Metaspace</a:t>
            </a:r>
            <a:r>
              <a:rPr lang="en-US" sz="2400">
                <a:ea typeface="+mn-lt"/>
                <a:cs typeface="+mn-lt"/>
              </a:rPr>
              <a:t> can be controlled using the </a:t>
            </a:r>
            <a:r>
              <a:rPr lang="en-US" sz="2400" b="1">
                <a:latin typeface="Consolas"/>
              </a:rPr>
              <a:t>-</a:t>
            </a:r>
            <a:r>
              <a:rPr lang="en-US" sz="2400" b="1" err="1">
                <a:latin typeface="Consolas"/>
              </a:rPr>
              <a:t>XX:MaxMetaspaceSize</a:t>
            </a:r>
            <a:r>
              <a:rPr lang="en-US" sz="2400">
                <a:ea typeface="+mn-lt"/>
                <a:cs typeface="+mn-lt"/>
              </a:rPr>
              <a:t> command-line option.</a:t>
            </a:r>
            <a:endParaRPr lang="en-US" sz="2400">
              <a:cs typeface="Arial"/>
            </a:endParaRPr>
          </a:p>
          <a:p>
            <a:r>
              <a:rPr lang="en-US" sz="2400">
                <a:ea typeface="+mn-lt"/>
                <a:cs typeface="+mn-lt"/>
              </a:rPr>
              <a:t>Garbage collection - The </a:t>
            </a:r>
            <a:r>
              <a:rPr lang="en-US" sz="2400" err="1">
                <a:ea typeface="+mn-lt"/>
                <a:cs typeface="+mn-lt"/>
              </a:rPr>
              <a:t>Metaspace</a:t>
            </a:r>
            <a:r>
              <a:rPr lang="en-US" sz="2400">
                <a:ea typeface="+mn-lt"/>
                <a:cs typeface="+mn-lt"/>
              </a:rPr>
              <a:t> is not explicitly garbage-collected like the Java heap space. Instead, it relies on the Java garbage collector to reclaim memory when it is no longer needed. This means that memory leaks caused by class loading and unloading are less likely to occur.</a:t>
            </a:r>
            <a:endParaRPr lang="en-US" sz="2400"/>
          </a:p>
          <a:p>
            <a:endParaRPr lang="en-US">
              <a:cs typeface="Arial"/>
            </a:endParaRPr>
          </a:p>
        </p:txBody>
      </p:sp>
    </p:spTree>
    <p:extLst>
      <p:ext uri="{BB962C8B-B14F-4D97-AF65-F5344CB8AC3E}">
        <p14:creationId xmlns:p14="http://schemas.microsoft.com/office/powerpoint/2010/main" val="214240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2870749" y="2621741"/>
            <a:ext cx="7182370" cy="3568700"/>
          </a:xfrm>
        </p:spPr>
        <p:txBody>
          <a:bodyPr/>
          <a:lstStyle/>
          <a:p>
            <a:r>
              <a:rPr lang="en-US">
                <a:cs typeface="Arial"/>
              </a:rPr>
              <a:t>JAVA 8 Features</a:t>
            </a:r>
          </a:p>
        </p:txBody>
      </p:sp>
    </p:spTree>
    <p:extLst>
      <p:ext uri="{BB962C8B-B14F-4D97-AF65-F5344CB8AC3E}">
        <p14:creationId xmlns:p14="http://schemas.microsoft.com/office/powerpoint/2010/main" val="52354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C7F-148F-3303-D1EF-16B0C93C4AB4}"/>
              </a:ext>
            </a:extLst>
          </p:cNvPr>
          <p:cNvSpPr>
            <a:spLocks noGrp="1"/>
          </p:cNvSpPr>
          <p:nvPr>
            <p:ph type="title"/>
          </p:nvPr>
        </p:nvSpPr>
        <p:spPr/>
        <p:txBody>
          <a:bodyPr/>
          <a:lstStyle/>
          <a:p>
            <a:r>
              <a:rPr lang="en-US">
                <a:cs typeface="Arial"/>
              </a:rPr>
              <a:t>Metaspace</a:t>
            </a:r>
            <a:endParaRPr lang="en-US" err="1"/>
          </a:p>
        </p:txBody>
      </p:sp>
      <p:sp>
        <p:nvSpPr>
          <p:cNvPr id="3" name="Content Placeholder 2">
            <a:extLst>
              <a:ext uri="{FF2B5EF4-FFF2-40B4-BE49-F238E27FC236}">
                <a16:creationId xmlns:a16="http://schemas.microsoft.com/office/drawing/2014/main" id="{420FB28A-2F83-EB44-9C57-2FC0B8EA20F6}"/>
              </a:ext>
            </a:extLst>
          </p:cNvPr>
          <p:cNvSpPr>
            <a:spLocks noGrp="1"/>
          </p:cNvSpPr>
          <p:nvPr>
            <p:ph sz="half" idx="1"/>
          </p:nvPr>
        </p:nvSpPr>
        <p:spPr>
          <a:xfrm>
            <a:off x="365760" y="1524000"/>
            <a:ext cx="11051579" cy="4556760"/>
          </a:xfrm>
        </p:spPr>
        <p:txBody>
          <a:bodyPr vert="horz" lIns="0" tIns="0" rIns="0" bIns="0" spcCol="301752" rtlCol="0" anchor="t">
            <a:normAutofit/>
          </a:bodyPr>
          <a:lstStyle/>
          <a:p>
            <a:r>
              <a:rPr lang="en-US" sz="2400">
                <a:cs typeface="Arial"/>
              </a:rPr>
              <a:t>Metadata storage - In Java 8, the metadata about loaded classes is stored in native memory instead of Java heap memory. This improves performance by reducing the number of Java heap allocations required.</a:t>
            </a:r>
            <a:endParaRPr lang="en-US" sz="2400">
              <a:ea typeface="+mn-lt"/>
              <a:cs typeface="+mn-lt"/>
            </a:endParaRPr>
          </a:p>
          <a:p>
            <a:r>
              <a:rPr lang="en-US" sz="2400">
                <a:cs typeface="Arial"/>
              </a:rPr>
              <a:t>Class unloading - Classes that are no longer used can be unloaded from the </a:t>
            </a:r>
            <a:r>
              <a:rPr lang="en-US" sz="2400" err="1">
                <a:cs typeface="Arial"/>
              </a:rPr>
              <a:t>Metaspace</a:t>
            </a:r>
            <a:r>
              <a:rPr lang="en-US" sz="2400">
                <a:cs typeface="Arial"/>
              </a:rPr>
              <a:t> by the garbage collector, which frees up memory. This is different from the </a:t>
            </a:r>
            <a:r>
              <a:rPr lang="en-US" sz="2400" err="1">
                <a:cs typeface="Arial"/>
              </a:rPr>
              <a:t>PermGen</a:t>
            </a:r>
            <a:r>
              <a:rPr lang="en-US" sz="2400">
                <a:cs typeface="Arial"/>
              </a:rPr>
              <a:t> space, where classes were never unloaded unless the JVM was restarted.</a:t>
            </a:r>
            <a:endParaRPr lang="en-US" sz="2400">
              <a:ea typeface="+mn-lt"/>
              <a:cs typeface="+mn-lt"/>
            </a:endParaRPr>
          </a:p>
          <a:p>
            <a:r>
              <a:rPr lang="en-US" sz="2400">
                <a:cs typeface="Arial"/>
              </a:rPr>
              <a:t>Out of Memory Errors - If the </a:t>
            </a:r>
            <a:r>
              <a:rPr lang="en-US" sz="2400" err="1">
                <a:cs typeface="Arial"/>
              </a:rPr>
              <a:t>Metaspace</a:t>
            </a:r>
            <a:r>
              <a:rPr lang="en-US" sz="2400">
                <a:cs typeface="Arial"/>
              </a:rPr>
              <a:t> runs out of memory, the JVM will automatically resize it, or if the maximum </a:t>
            </a:r>
            <a:r>
              <a:rPr lang="en-US" sz="2400" err="1">
                <a:cs typeface="Arial"/>
              </a:rPr>
              <a:t>Metaspace</a:t>
            </a:r>
            <a:r>
              <a:rPr lang="en-US" sz="2400">
                <a:cs typeface="Arial"/>
              </a:rPr>
              <a:t> size has been reached, it will throw an </a:t>
            </a:r>
            <a:r>
              <a:rPr lang="en-US" sz="2400" b="1" err="1">
                <a:latin typeface="Consolas"/>
              </a:rPr>
              <a:t>OutOfMemoryError</a:t>
            </a:r>
            <a:r>
              <a:rPr lang="en-US" sz="2400">
                <a:cs typeface="Arial"/>
              </a:rPr>
              <a:t>.</a:t>
            </a:r>
            <a:endParaRPr lang="en-US" sz="2400">
              <a:ea typeface="+mn-lt"/>
              <a:cs typeface="+mn-lt"/>
            </a:endParaRPr>
          </a:p>
          <a:p>
            <a:endParaRPr lang="en-US">
              <a:cs typeface="Arial"/>
            </a:endParaRPr>
          </a:p>
        </p:txBody>
      </p:sp>
    </p:spTree>
    <p:extLst>
      <p:ext uri="{BB962C8B-B14F-4D97-AF65-F5344CB8AC3E}">
        <p14:creationId xmlns:p14="http://schemas.microsoft.com/office/powerpoint/2010/main" val="35195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1EC-1BAA-CDCE-CE42-1C78776FF7E3}"/>
              </a:ext>
            </a:extLst>
          </p:cNvPr>
          <p:cNvSpPr>
            <a:spLocks noGrp="1"/>
          </p:cNvSpPr>
          <p:nvPr>
            <p:ph type="title"/>
          </p:nvPr>
        </p:nvSpPr>
        <p:spPr/>
        <p:txBody>
          <a:bodyPr/>
          <a:lstStyle/>
          <a:p>
            <a:r>
              <a:rPr lang="en-US">
                <a:cs typeface="Arial"/>
              </a:rPr>
              <a:t>Map() Method</a:t>
            </a:r>
            <a:endParaRPr lang="en-US"/>
          </a:p>
        </p:txBody>
      </p:sp>
      <p:sp>
        <p:nvSpPr>
          <p:cNvPr id="3" name="Content Placeholder 2">
            <a:extLst>
              <a:ext uri="{FF2B5EF4-FFF2-40B4-BE49-F238E27FC236}">
                <a16:creationId xmlns:a16="http://schemas.microsoft.com/office/drawing/2014/main" id="{6199134B-5389-DE9E-B823-8A107E877D53}"/>
              </a:ext>
            </a:extLst>
          </p:cNvPr>
          <p:cNvSpPr>
            <a:spLocks noGrp="1"/>
          </p:cNvSpPr>
          <p:nvPr>
            <p:ph sz="half" idx="1"/>
          </p:nvPr>
        </p:nvSpPr>
        <p:spPr>
          <a:xfrm>
            <a:off x="365760" y="1425223"/>
            <a:ext cx="5425440" cy="4655537"/>
          </a:xfrm>
        </p:spPr>
        <p:txBody>
          <a:bodyPr vert="horz" lIns="0" tIns="0" rIns="0" bIns="0" spcCol="301752" rtlCol="0" anchor="t">
            <a:noAutofit/>
          </a:bodyPr>
          <a:lstStyle/>
          <a:p>
            <a:pPr marL="0" indent="0" algn="just">
              <a:buNone/>
            </a:pPr>
            <a:r>
              <a:rPr lang="en-US" sz="2400" b="1">
                <a:latin typeface="Consolas"/>
                <a:ea typeface="+mn-lt"/>
                <a:cs typeface="+mn-lt"/>
              </a:rPr>
              <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by applying a function to each element, producing a new stream of transformed elements.</a:t>
            </a:r>
            <a:endParaRPr lang="en-US"/>
          </a:p>
          <a:p>
            <a:pPr marL="0" indent="0" algn="just">
              <a:buNone/>
            </a:pPr>
            <a:endParaRPr lang="en-US" sz="2400" b="1" u="sng">
              <a:ea typeface="+mn-lt"/>
              <a:cs typeface="+mn-lt"/>
            </a:endParaRPr>
          </a:p>
          <a:p>
            <a:pPr marL="0" indent="0" algn="just">
              <a:buNone/>
            </a:pPr>
            <a:r>
              <a:rPr lang="en-US" sz="2000" b="1" u="sng">
                <a:ea typeface="+mn-lt"/>
                <a:cs typeface="+mn-lt"/>
              </a:rPr>
              <a:t>Syntax of map() method</a:t>
            </a:r>
            <a:endParaRPr lang="en-US" sz="2000" b="1" u="sng">
              <a:cs typeface="Arial"/>
            </a:endParaRPr>
          </a:p>
          <a:p>
            <a:pPr marL="0" indent="0" algn="just">
              <a:buNone/>
            </a:pPr>
            <a:r>
              <a:rPr lang="en-US" sz="2000">
                <a:ea typeface="+mn-lt"/>
                <a:cs typeface="+mn-lt"/>
              </a:rPr>
              <a:t>&lt;R&gt; Stream&lt;R&gt; map(Function&lt;? </a:t>
            </a:r>
            <a:r>
              <a:rPr lang="en-US" sz="2000" b="1">
                <a:ea typeface="+mn-lt"/>
                <a:cs typeface="+mn-lt"/>
              </a:rPr>
              <a:t>super</a:t>
            </a:r>
            <a:r>
              <a:rPr lang="en-US" sz="2000">
                <a:ea typeface="+mn-lt"/>
                <a:cs typeface="+mn-lt"/>
              </a:rPr>
              <a:t> T,? </a:t>
            </a:r>
            <a:r>
              <a:rPr lang="en-US" sz="2000" b="1">
                <a:ea typeface="+mn-lt"/>
                <a:cs typeface="+mn-lt"/>
              </a:rPr>
              <a:t>extends</a:t>
            </a:r>
            <a:r>
              <a:rPr lang="en-US" sz="2000">
                <a:ea typeface="+mn-lt"/>
                <a:cs typeface="+mn-lt"/>
              </a:rPr>
              <a:t> R&gt; mapper) </a:t>
            </a:r>
          </a:p>
          <a:p>
            <a:pPr marL="0" indent="0" algn="just">
              <a:buNone/>
            </a:pPr>
            <a:endParaRPr lang="en-US">
              <a:cs typeface="Arial"/>
            </a:endParaRPr>
          </a:p>
          <a:p>
            <a:pPr marL="0" indent="0">
              <a:buNone/>
            </a:pPr>
            <a:endParaRPr lang="en-US">
              <a:cs typeface="Arial"/>
            </a:endParaRPr>
          </a:p>
        </p:txBody>
      </p:sp>
      <p:sp>
        <p:nvSpPr>
          <p:cNvPr id="4" name="Content Placeholder 3">
            <a:extLst>
              <a:ext uri="{FF2B5EF4-FFF2-40B4-BE49-F238E27FC236}">
                <a16:creationId xmlns:a16="http://schemas.microsoft.com/office/drawing/2014/main" id="{7FC61BBD-0CBF-5465-A443-DE1CC4DCFC3C}"/>
              </a:ext>
            </a:extLst>
          </p:cNvPr>
          <p:cNvSpPr>
            <a:spLocks noGrp="1"/>
          </p:cNvSpPr>
          <p:nvPr>
            <p:ph sz="half" idx="2"/>
          </p:nvPr>
        </p:nvSpPr>
        <p:spPr/>
        <p:txBody>
          <a:bodyPr vert="horz" lIns="0" tIns="0" rIns="0" bIns="0" spcCol="301752" rtlCol="0" anchor="t">
            <a:noAutofit/>
          </a:bodyPr>
          <a:lstStyle/>
          <a:p>
            <a:r>
              <a:rPr lang="en-US" sz="1800" b="1">
                <a:ea typeface="+mn-lt"/>
                <a:cs typeface="+mn-lt"/>
              </a:rPr>
              <a:t>Example</a:t>
            </a:r>
          </a:p>
          <a:p>
            <a:endParaRPr lang="en-US" sz="1800">
              <a:ea typeface="+mn-lt"/>
              <a:cs typeface="+mn-lt"/>
            </a:endParaRPr>
          </a:p>
          <a:p>
            <a:endParaRPr lang="en-US" sz="1800">
              <a:cs typeface="Arial"/>
            </a:endParaRPr>
          </a:p>
          <a:p>
            <a:endParaRPr lang="en-US" sz="1800">
              <a:cs typeface="Arial"/>
            </a:endParaRPr>
          </a:p>
          <a:p>
            <a:r>
              <a:rPr lang="en-US" sz="1800">
                <a:ea typeface="+mn-lt"/>
                <a:cs typeface="+mn-lt"/>
              </a:rPr>
              <a:t>public class Example {</a:t>
            </a:r>
            <a:endParaRPr lang="en-US" sz="1800">
              <a:cs typeface="Arial"/>
            </a:endParaRPr>
          </a:p>
          <a:p>
            <a:r>
              <a:rPr lang="en-US" sz="1800">
                <a:ea typeface="+mn-lt"/>
                <a:cs typeface="+mn-lt"/>
              </a:rPr>
              <a:t>    public static void main(String[] </a:t>
            </a:r>
            <a:r>
              <a:rPr lang="en-US" sz="1800" err="1">
                <a:ea typeface="+mn-lt"/>
                <a:cs typeface="+mn-lt"/>
              </a:rPr>
              <a:t>args</a:t>
            </a:r>
            <a:r>
              <a:rPr lang="en-US" sz="1800">
                <a:ea typeface="+mn-lt"/>
                <a:cs typeface="+mn-lt"/>
              </a:rPr>
              <a:t>) {</a:t>
            </a:r>
            <a:endParaRPr lang="en-US" sz="1800">
              <a:cs typeface="Arial"/>
            </a:endParaRPr>
          </a:p>
          <a:p>
            <a:r>
              <a:rPr lang="en-US" sz="1800">
                <a:ea typeface="+mn-lt"/>
                <a:cs typeface="+mn-lt"/>
              </a:rPr>
              <a:t>        List&lt;String&gt; words = </a:t>
            </a:r>
            <a:r>
              <a:rPr lang="en-US" sz="1800" err="1">
                <a:ea typeface="+mn-lt"/>
                <a:cs typeface="+mn-lt"/>
              </a:rPr>
              <a:t>Arrays.asList</a:t>
            </a:r>
            <a:r>
              <a:rPr lang="en-US" sz="1800">
                <a:ea typeface="+mn-lt"/>
                <a:cs typeface="+mn-lt"/>
              </a:rPr>
              <a:t>("Hello", "World", "Java");</a:t>
            </a:r>
            <a:endParaRPr lang="en-US" sz="1800">
              <a:cs typeface="Arial"/>
            </a:endParaRPr>
          </a:p>
          <a:p>
            <a:endParaRPr lang="en-US" sz="1800">
              <a:cs typeface="Arial"/>
            </a:endParaRPr>
          </a:p>
          <a:p>
            <a:r>
              <a:rPr lang="en-US" sz="1800">
                <a:ea typeface="+mn-lt"/>
                <a:cs typeface="+mn-lt"/>
              </a:rPr>
              <a:t>        List&lt;Integer&gt; lengths = </a:t>
            </a:r>
            <a:r>
              <a:rPr lang="en-US" sz="1800" err="1">
                <a:ea typeface="+mn-lt"/>
                <a:cs typeface="+mn-lt"/>
              </a:rPr>
              <a:t>words.stream</a:t>
            </a:r>
            <a:r>
              <a:rPr lang="en-US" sz="1800">
                <a:ea typeface="+mn-lt"/>
                <a:cs typeface="+mn-lt"/>
              </a:rPr>
              <a:t>()</a:t>
            </a:r>
            <a:endParaRPr lang="en-US" sz="1800">
              <a:cs typeface="Arial"/>
            </a:endParaRPr>
          </a:p>
          <a:p>
            <a:r>
              <a:rPr lang="en-US" sz="1800">
                <a:ea typeface="+mn-lt"/>
                <a:cs typeface="+mn-lt"/>
              </a:rPr>
              <a:t>                .map(String::length)</a:t>
            </a:r>
            <a:endParaRPr lang="en-US" sz="1800">
              <a:cs typeface="Arial"/>
            </a:endParaRPr>
          </a:p>
          <a:p>
            <a:r>
              <a:rPr lang="en-US" sz="1800">
                <a:ea typeface="+mn-lt"/>
                <a:cs typeface="+mn-lt"/>
              </a:rPr>
              <a:t>                .collect(</a:t>
            </a:r>
            <a:r>
              <a:rPr lang="en-US" sz="1800" err="1">
                <a:ea typeface="+mn-lt"/>
                <a:cs typeface="+mn-lt"/>
              </a:rPr>
              <a:t>Collectors.toList</a:t>
            </a:r>
            <a:r>
              <a:rPr lang="en-US" sz="1800">
                <a:ea typeface="+mn-lt"/>
                <a:cs typeface="+mn-lt"/>
              </a:rPr>
              <a:t>());</a:t>
            </a:r>
            <a:endParaRPr lang="en-US" sz="1800">
              <a:cs typeface="Arial"/>
            </a:endParaRPr>
          </a:p>
          <a:p>
            <a:endParaRPr lang="en-US" sz="1800">
              <a:cs typeface="Arial"/>
            </a:endParaRPr>
          </a:p>
          <a:p>
            <a:r>
              <a:rPr lang="en-US" sz="1800">
                <a:ea typeface="+mn-lt"/>
                <a:cs typeface="+mn-lt"/>
              </a:rPr>
              <a:t>        </a:t>
            </a:r>
            <a:r>
              <a:rPr lang="en-US" sz="1800" err="1">
                <a:ea typeface="+mn-lt"/>
                <a:cs typeface="+mn-lt"/>
              </a:rPr>
              <a:t>System.out.println</a:t>
            </a:r>
            <a:r>
              <a:rPr lang="en-US" sz="1800">
                <a:ea typeface="+mn-lt"/>
                <a:cs typeface="+mn-lt"/>
              </a:rPr>
              <a:t>(lengths);</a:t>
            </a:r>
            <a:endParaRPr lang="en-US" sz="1800">
              <a:cs typeface="Arial"/>
            </a:endParaRPr>
          </a:p>
          <a:p>
            <a:r>
              <a:rPr lang="en-US" sz="1800">
                <a:ea typeface="+mn-lt"/>
                <a:cs typeface="+mn-lt"/>
              </a:rPr>
              <a:t>    }</a:t>
            </a:r>
            <a:endParaRPr lang="en-US" sz="1800">
              <a:cs typeface="Arial"/>
            </a:endParaRPr>
          </a:p>
          <a:p>
            <a:r>
              <a:rPr lang="en-US" sz="1800">
                <a:ea typeface="+mn-lt"/>
                <a:cs typeface="+mn-lt"/>
              </a:rPr>
              <a:t>}</a:t>
            </a:r>
            <a:endParaRPr lang="en-US" sz="1800"/>
          </a:p>
          <a:p>
            <a:endParaRPr lang="en-US" sz="1800">
              <a:cs typeface="Arial"/>
            </a:endParaRPr>
          </a:p>
          <a:p>
            <a:r>
              <a:rPr lang="en-US" sz="1800" b="1">
                <a:cs typeface="Arial"/>
              </a:rPr>
              <a:t>Output</a:t>
            </a:r>
          </a:p>
          <a:p>
            <a:endParaRPr lang="en-US" sz="1800">
              <a:ea typeface="+mn-lt"/>
              <a:cs typeface="+mn-lt"/>
            </a:endParaRPr>
          </a:p>
          <a:p>
            <a:r>
              <a:rPr lang="en-US" sz="1800">
                <a:ea typeface="+mn-lt"/>
                <a:cs typeface="+mn-lt"/>
              </a:rPr>
              <a:t>[5, 5, 4]</a:t>
            </a:r>
            <a:endParaRPr lang="en-US"/>
          </a:p>
          <a:p>
            <a:endParaRPr lang="en-US" sz="1800">
              <a:cs typeface="Arial"/>
            </a:endParaRPr>
          </a:p>
          <a:p>
            <a:endParaRPr lang="en-US" sz="1800">
              <a:cs typeface="Arial"/>
            </a:endParaRPr>
          </a:p>
          <a:p>
            <a:endParaRPr lang="en-US" sz="1800">
              <a:cs typeface="Arial"/>
            </a:endParaRPr>
          </a:p>
          <a:p>
            <a:endParaRPr lang="en-US">
              <a:cs typeface="Arial"/>
            </a:endParaRPr>
          </a:p>
        </p:txBody>
      </p:sp>
    </p:spTree>
    <p:extLst>
      <p:ext uri="{BB962C8B-B14F-4D97-AF65-F5344CB8AC3E}">
        <p14:creationId xmlns:p14="http://schemas.microsoft.com/office/powerpoint/2010/main" val="224580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668B-EBBA-C95D-BD0C-E563348D6DBD}"/>
              </a:ext>
            </a:extLst>
          </p:cNvPr>
          <p:cNvSpPr>
            <a:spLocks noGrp="1"/>
          </p:cNvSpPr>
          <p:nvPr>
            <p:ph type="title"/>
          </p:nvPr>
        </p:nvSpPr>
        <p:spPr/>
        <p:txBody>
          <a:bodyPr/>
          <a:lstStyle/>
          <a:p>
            <a:pPr algn="just"/>
            <a:r>
              <a:rPr lang="en-US" err="1"/>
              <a:t>FlatMap</a:t>
            </a:r>
            <a:r>
              <a:rPr lang="en-US"/>
              <a:t>() Method</a:t>
            </a:r>
          </a:p>
          <a:p>
            <a:endParaRPr lang="en-US">
              <a:cs typeface="Arial"/>
            </a:endParaRPr>
          </a:p>
        </p:txBody>
      </p:sp>
      <p:sp>
        <p:nvSpPr>
          <p:cNvPr id="3" name="Content Placeholder 2">
            <a:extLst>
              <a:ext uri="{FF2B5EF4-FFF2-40B4-BE49-F238E27FC236}">
                <a16:creationId xmlns:a16="http://schemas.microsoft.com/office/drawing/2014/main" id="{3CE5EDC2-A7C3-C4BB-F039-07CDB65F9D00}"/>
              </a:ext>
            </a:extLst>
          </p:cNvPr>
          <p:cNvSpPr>
            <a:spLocks noGrp="1"/>
          </p:cNvSpPr>
          <p:nvPr>
            <p:ph sz="half" idx="1"/>
          </p:nvPr>
        </p:nvSpPr>
        <p:spPr>
          <a:xfrm>
            <a:off x="365760" y="1509889"/>
            <a:ext cx="5425440" cy="4570871"/>
          </a:xfrm>
        </p:spPr>
        <p:txBody>
          <a:bodyPr vert="horz" lIns="0" tIns="0" rIns="0" bIns="0" spcCol="301752" rtlCol="0" anchor="t">
            <a:normAutofit/>
          </a:bodyPr>
          <a:lstStyle/>
          <a:p>
            <a:pPr marL="0" indent="0" algn="just">
              <a:buNone/>
            </a:pPr>
            <a:r>
              <a:rPr lang="en-US" sz="2400" b="1" err="1">
                <a:latin typeface="Consolas"/>
                <a:ea typeface="+mn-lt"/>
                <a:cs typeface="+mn-lt"/>
              </a:rPr>
              <a:t>flatMap</a:t>
            </a:r>
            <a:r>
              <a:rPr lang="en-US" sz="2400">
                <a:ea typeface="+mn-lt"/>
                <a:cs typeface="+mn-lt"/>
              </a:rPr>
              <a:t> operation is a method that is part of the </a:t>
            </a:r>
            <a:r>
              <a:rPr lang="en-US" sz="2400" b="1">
                <a:latin typeface="Consolas"/>
                <a:ea typeface="+mn-lt"/>
                <a:cs typeface="+mn-lt"/>
              </a:rPr>
              <a:t>Stream</a:t>
            </a:r>
            <a:r>
              <a:rPr lang="en-US" sz="2400">
                <a:ea typeface="+mn-lt"/>
                <a:cs typeface="+mn-lt"/>
              </a:rPr>
              <a:t> class. It is used to transform the elements of a stream into a new stream by flattening nested streams into a single stream.</a:t>
            </a:r>
          </a:p>
          <a:p>
            <a:pPr marL="0" indent="0" algn="just">
              <a:buNone/>
            </a:pPr>
            <a:endParaRPr lang="en-US" sz="2400" b="1" u="sng">
              <a:ea typeface="+mn-lt"/>
              <a:cs typeface="+mn-lt"/>
            </a:endParaRPr>
          </a:p>
          <a:p>
            <a:pPr marL="0" indent="0" algn="just">
              <a:buNone/>
            </a:pPr>
            <a:r>
              <a:rPr lang="en-US" sz="2000" b="1" u="sng">
                <a:ea typeface="+mn-lt"/>
                <a:cs typeface="+mn-lt"/>
              </a:rPr>
              <a:t>Syntax of </a:t>
            </a:r>
            <a:r>
              <a:rPr lang="en-US" sz="2000" b="1" u="sng" err="1">
                <a:ea typeface="+mn-lt"/>
                <a:cs typeface="+mn-lt"/>
              </a:rPr>
              <a:t>flatMap</a:t>
            </a:r>
            <a:r>
              <a:rPr lang="en-US" sz="2000" b="1" u="sng">
                <a:ea typeface="+mn-lt"/>
                <a:cs typeface="+mn-lt"/>
              </a:rPr>
              <a:t>() method</a:t>
            </a:r>
            <a:endParaRPr lang="en-US" sz="2000">
              <a:ea typeface="+mn-lt"/>
              <a:cs typeface="+mn-lt"/>
            </a:endParaRPr>
          </a:p>
          <a:p>
            <a:pPr marL="0" indent="0" algn="just">
              <a:buNone/>
            </a:pPr>
            <a:r>
              <a:rPr lang="en-US" sz="2000">
                <a:cs typeface="Arial"/>
              </a:rPr>
              <a:t>&lt;R&gt; Stream&lt;R&gt; </a:t>
            </a:r>
            <a:r>
              <a:rPr lang="en-US" sz="2000" err="1">
                <a:cs typeface="Arial"/>
              </a:rPr>
              <a:t>flatMap</a:t>
            </a:r>
            <a:r>
              <a:rPr lang="en-US" sz="2000">
                <a:cs typeface="Arial"/>
              </a:rPr>
              <a:t>(Function&lt;? </a:t>
            </a:r>
            <a:r>
              <a:rPr lang="en-US" sz="2000" b="1">
                <a:cs typeface="Arial"/>
              </a:rPr>
              <a:t>super</a:t>
            </a:r>
            <a:r>
              <a:rPr lang="en-US" sz="2000">
                <a:cs typeface="Arial"/>
              </a:rPr>
              <a:t> T,? </a:t>
            </a:r>
            <a:r>
              <a:rPr lang="en-US" sz="2000" b="1">
                <a:cs typeface="Arial"/>
              </a:rPr>
              <a:t>extends</a:t>
            </a:r>
            <a:r>
              <a:rPr lang="en-US" sz="2000">
                <a:cs typeface="Arial"/>
              </a:rPr>
              <a:t> Stream&lt;? </a:t>
            </a:r>
            <a:r>
              <a:rPr lang="en-US" sz="2000" b="1">
                <a:cs typeface="Arial"/>
              </a:rPr>
              <a:t>extends</a:t>
            </a:r>
            <a:r>
              <a:rPr lang="en-US" sz="2000">
                <a:cs typeface="Arial"/>
              </a:rPr>
              <a:t> R&gt;&gt; mapper) </a:t>
            </a:r>
            <a:endParaRPr lang="en-US" sz="2000">
              <a:ea typeface="+mn-lt"/>
              <a:cs typeface="+mn-lt"/>
            </a:endParaRPr>
          </a:p>
          <a:p>
            <a:pPr marL="0" indent="0" algn="just">
              <a:buNone/>
            </a:pPr>
            <a:endParaRPr lang="en-US">
              <a:ea typeface="+mn-lt"/>
              <a:cs typeface="+mn-lt"/>
            </a:endParaRPr>
          </a:p>
          <a:p>
            <a:pPr marL="0" indent="0" algn="just">
              <a:buNone/>
            </a:pPr>
            <a:endParaRPr lang="en-US">
              <a:cs typeface="Arial"/>
            </a:endParaRPr>
          </a:p>
          <a:p>
            <a:pPr marL="0" indent="0">
              <a:buNone/>
            </a:pPr>
            <a:endParaRPr lang="en-US">
              <a:cs typeface="Arial"/>
            </a:endParaRPr>
          </a:p>
        </p:txBody>
      </p:sp>
      <p:sp>
        <p:nvSpPr>
          <p:cNvPr id="5" name="Content Placeholder 4">
            <a:extLst>
              <a:ext uri="{FF2B5EF4-FFF2-40B4-BE49-F238E27FC236}">
                <a16:creationId xmlns:a16="http://schemas.microsoft.com/office/drawing/2014/main" id="{6686F56F-830D-AB54-B4E6-A7A8ECA095FA}"/>
              </a:ext>
            </a:extLst>
          </p:cNvPr>
          <p:cNvSpPr>
            <a:spLocks noGrp="1"/>
          </p:cNvSpPr>
          <p:nvPr>
            <p:ph sz="half" idx="2"/>
          </p:nvPr>
        </p:nvSpPr>
        <p:spPr>
          <a:xfrm>
            <a:off x="6400800" y="294786"/>
            <a:ext cx="5422392" cy="6137666"/>
          </a:xfrm>
        </p:spPr>
        <p:txBody>
          <a:bodyPr vert="horz" lIns="0" tIns="0" rIns="0" bIns="0" spcCol="301752" rtlCol="0" anchor="t">
            <a:noAutofit/>
          </a:bodyPr>
          <a:lstStyle/>
          <a:p>
            <a:pPr marL="182880" indent="-182880" algn="just">
              <a:lnSpc>
                <a:spcPct val="100000"/>
              </a:lnSpc>
              <a:spcBef>
                <a:spcPts val="1200"/>
              </a:spcBef>
            </a:pPr>
            <a:r>
              <a:rPr lang="en-US" sz="1800" b="1">
                <a:ea typeface="+mn-lt"/>
                <a:cs typeface="+mn-lt"/>
              </a:rPr>
              <a:t>Example</a:t>
            </a:r>
            <a:r>
              <a:rPr lang="en-US" sz="1800">
                <a:ea typeface="+mn-lt"/>
                <a:cs typeface="+mn-lt"/>
              </a:rPr>
              <a:t> </a:t>
            </a:r>
            <a:endParaRPr lang="en-US" sz="1800">
              <a:cs typeface="Arial"/>
            </a:endParaRPr>
          </a:p>
          <a:p>
            <a:pPr marL="182880" indent="-182880" algn="just">
              <a:lnSpc>
                <a:spcPct val="100000"/>
              </a:lnSpc>
              <a:spcBef>
                <a:spcPts val="1200"/>
              </a:spcBef>
            </a:pPr>
            <a:r>
              <a:rPr lang="en-US" sz="1800">
                <a:ea typeface="+mn-lt"/>
                <a:cs typeface="+mn-lt"/>
              </a:rPr>
              <a:t>public class Example { </a:t>
            </a:r>
          </a:p>
          <a:p>
            <a:pPr marL="182880" indent="-182880" algn="just">
              <a:lnSpc>
                <a:spcPct val="100000"/>
              </a:lnSpc>
              <a:spcBef>
                <a:spcPts val="1200"/>
              </a:spcBef>
            </a:pPr>
            <a:r>
              <a:rPr lang="en-US" sz="1800">
                <a:ea typeface="+mn-lt"/>
                <a:cs typeface="+mn-lt"/>
              </a:rPr>
              <a:t>    public static void main(String[] </a:t>
            </a:r>
            <a:r>
              <a:rPr lang="en-US" sz="1800" err="1">
                <a:ea typeface="+mn-lt"/>
                <a:cs typeface="+mn-lt"/>
              </a:rPr>
              <a:t>args</a:t>
            </a:r>
            <a:r>
              <a:rPr lang="en-US" sz="1800">
                <a:ea typeface="+mn-lt"/>
                <a:cs typeface="+mn-lt"/>
              </a:rPr>
              <a:t>) { </a:t>
            </a:r>
          </a:p>
          <a:p>
            <a:pPr marL="182880" indent="-182880" algn="just">
              <a:lnSpc>
                <a:spcPct val="100000"/>
              </a:lnSpc>
              <a:spcBef>
                <a:spcPts val="1200"/>
              </a:spcBef>
            </a:pPr>
            <a:r>
              <a:rPr lang="en-US" sz="1800">
                <a:ea typeface="+mn-lt"/>
                <a:cs typeface="+mn-lt"/>
              </a:rPr>
              <a:t>        List&lt;String&gt; words = </a:t>
            </a:r>
            <a:r>
              <a:rPr lang="en-US" sz="1800" err="1">
                <a:ea typeface="+mn-lt"/>
                <a:cs typeface="+mn-lt"/>
              </a:rPr>
              <a:t>Arrays.asList</a:t>
            </a:r>
            <a:r>
              <a:rPr lang="en-US" sz="1800">
                <a:ea typeface="+mn-lt"/>
                <a:cs typeface="+mn-lt"/>
              </a:rPr>
              <a:t>("Hello", "World", "Java");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List&lt;String&gt; letters = </a:t>
            </a:r>
            <a:r>
              <a:rPr lang="en-US" sz="1800" err="1">
                <a:ea typeface="+mn-lt"/>
                <a:cs typeface="+mn-lt"/>
              </a:rPr>
              <a:t>words.stream</a:t>
            </a:r>
            <a:r>
              <a:rPr lang="en-US" sz="1800">
                <a:ea typeface="+mn-lt"/>
                <a:cs typeface="+mn-lt"/>
              </a:rPr>
              <a:t>() </a:t>
            </a:r>
          </a:p>
          <a:p>
            <a:pPr marL="182880" indent="-182880" algn="just">
              <a:lnSpc>
                <a:spcPct val="100000"/>
              </a:lnSpc>
              <a:spcBef>
                <a:spcPts val="1200"/>
              </a:spcBef>
            </a:pPr>
            <a:r>
              <a:rPr lang="en-US" sz="1800">
                <a:ea typeface="+mn-lt"/>
                <a:cs typeface="+mn-lt"/>
              </a:rPr>
              <a:t>                .</a:t>
            </a:r>
            <a:r>
              <a:rPr lang="en-US" sz="1800" err="1">
                <a:ea typeface="+mn-lt"/>
                <a:cs typeface="+mn-lt"/>
              </a:rPr>
              <a:t>flatMap</a:t>
            </a:r>
            <a:r>
              <a:rPr lang="en-US" sz="1800">
                <a:ea typeface="+mn-lt"/>
                <a:cs typeface="+mn-lt"/>
              </a:rPr>
              <a:t>(str -&gt; </a:t>
            </a:r>
            <a:r>
              <a:rPr lang="en-US" sz="1800" err="1">
                <a:ea typeface="+mn-lt"/>
                <a:cs typeface="+mn-lt"/>
              </a:rPr>
              <a:t>Stream.of</a:t>
            </a:r>
            <a:r>
              <a:rPr lang="en-US" sz="1800">
                <a:ea typeface="+mn-lt"/>
                <a:cs typeface="+mn-lt"/>
              </a:rPr>
              <a:t>(</a:t>
            </a:r>
            <a:r>
              <a:rPr lang="en-US" sz="1800" err="1">
                <a:ea typeface="+mn-lt"/>
                <a:cs typeface="+mn-lt"/>
              </a:rPr>
              <a:t>str.split</a:t>
            </a:r>
            <a:r>
              <a:rPr lang="en-US" sz="1800">
                <a:ea typeface="+mn-lt"/>
                <a:cs typeface="+mn-lt"/>
              </a:rPr>
              <a:t>(""))) </a:t>
            </a:r>
          </a:p>
          <a:p>
            <a:pPr marL="182880" indent="-182880" algn="just">
              <a:lnSpc>
                <a:spcPct val="100000"/>
              </a:lnSpc>
              <a:spcBef>
                <a:spcPts val="1200"/>
              </a:spcBef>
            </a:pPr>
            <a:r>
              <a:rPr lang="en-US" sz="1800">
                <a:ea typeface="+mn-lt"/>
                <a:cs typeface="+mn-lt"/>
              </a:rPr>
              <a:t>                .collect(</a:t>
            </a:r>
            <a:r>
              <a:rPr lang="en-US" sz="1800" err="1">
                <a:ea typeface="+mn-lt"/>
                <a:cs typeface="+mn-lt"/>
              </a:rPr>
              <a:t>Collectors.toList</a:t>
            </a:r>
            <a:r>
              <a:rPr lang="en-US" sz="1800">
                <a:ea typeface="+mn-lt"/>
                <a:cs typeface="+mn-lt"/>
              </a:rPr>
              <a:t>()); </a:t>
            </a:r>
          </a:p>
          <a:p>
            <a:pPr marL="182880" indent="-182880" algn="just">
              <a:lnSpc>
                <a:spcPct val="100000"/>
              </a:lnSpc>
              <a:spcBef>
                <a:spcPts val="1200"/>
              </a:spcBef>
            </a:pPr>
            <a:endParaRPr lang="en-US" sz="1800">
              <a:ea typeface="+mn-lt"/>
              <a:cs typeface="+mn-lt"/>
            </a:endParaRPr>
          </a:p>
          <a:p>
            <a:pPr marL="182880" indent="-182880" algn="just">
              <a:lnSpc>
                <a:spcPct val="100000"/>
              </a:lnSpc>
              <a:spcBef>
                <a:spcPts val="1200"/>
              </a:spcBef>
            </a:pPr>
            <a:r>
              <a:rPr lang="en-US" sz="1800">
                <a:ea typeface="+mn-lt"/>
                <a:cs typeface="+mn-lt"/>
              </a:rPr>
              <a:t>        </a:t>
            </a:r>
            <a:r>
              <a:rPr lang="en-US" sz="1800" err="1">
                <a:ea typeface="+mn-lt"/>
                <a:cs typeface="+mn-lt"/>
              </a:rPr>
              <a:t>System.out.println</a:t>
            </a:r>
            <a:r>
              <a:rPr lang="en-US" sz="1800">
                <a:ea typeface="+mn-lt"/>
                <a:cs typeface="+mn-lt"/>
              </a:rPr>
              <a:t>(letters); </a:t>
            </a:r>
            <a:endParaRPr lang="en-US" sz="1800">
              <a:cs typeface="Arial"/>
            </a:endParaRPr>
          </a:p>
          <a:p>
            <a:pPr marL="182880" indent="-182880" algn="just">
              <a:lnSpc>
                <a:spcPct val="100000"/>
              </a:lnSpc>
              <a:spcBef>
                <a:spcPts val="1200"/>
              </a:spcBef>
            </a:pPr>
            <a:r>
              <a:rPr lang="en-US" sz="1800">
                <a:ea typeface="+mn-lt"/>
                <a:cs typeface="+mn-lt"/>
              </a:rPr>
              <a:t>    } </a:t>
            </a:r>
          </a:p>
          <a:p>
            <a:pPr marL="182880" indent="-182880" algn="just">
              <a:lnSpc>
                <a:spcPct val="100000"/>
              </a:lnSpc>
              <a:spcBef>
                <a:spcPts val="1200"/>
              </a:spcBef>
            </a:pPr>
            <a:r>
              <a:rPr lang="en-US" sz="1800">
                <a:ea typeface="+mn-lt"/>
                <a:cs typeface="+mn-lt"/>
              </a:rPr>
              <a:t>}</a:t>
            </a:r>
          </a:p>
          <a:p>
            <a:pPr marL="182880" indent="-182880" algn="just">
              <a:lnSpc>
                <a:spcPct val="100000"/>
              </a:lnSpc>
              <a:spcBef>
                <a:spcPts val="1200"/>
              </a:spcBef>
            </a:pPr>
            <a:r>
              <a:rPr lang="en-US" sz="1800" b="1">
                <a:cs typeface="Arial"/>
              </a:rPr>
              <a:t>Output</a:t>
            </a:r>
          </a:p>
          <a:p>
            <a:pPr marL="182880" indent="-182880" algn="just">
              <a:lnSpc>
                <a:spcPct val="100000"/>
              </a:lnSpc>
              <a:spcBef>
                <a:spcPts val="1200"/>
              </a:spcBef>
            </a:pPr>
            <a:r>
              <a:rPr lang="en-US" sz="1800">
                <a:ea typeface="+mn-lt"/>
                <a:cs typeface="+mn-lt"/>
              </a:rPr>
              <a:t>[H, e, l, l, o, W, o, r, l, d, J, a, v, a]</a:t>
            </a:r>
            <a:endParaRPr lang="en-US" sz="1800">
              <a:cs typeface="Arial"/>
            </a:endParaRPr>
          </a:p>
          <a:p>
            <a:pPr marL="182880" indent="-182880" algn="just">
              <a:lnSpc>
                <a:spcPct val="100000"/>
              </a:lnSpc>
              <a:spcBef>
                <a:spcPts val="1200"/>
              </a:spcBef>
            </a:pPr>
            <a:endParaRPr lang="en-US" sz="1400">
              <a:cs typeface="Arial"/>
            </a:endParaRPr>
          </a:p>
        </p:txBody>
      </p:sp>
    </p:spTree>
    <p:extLst>
      <p:ext uri="{BB962C8B-B14F-4D97-AF65-F5344CB8AC3E}">
        <p14:creationId xmlns:p14="http://schemas.microsoft.com/office/powerpoint/2010/main" val="204762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858-41C3-8D12-6ACA-52AACE0A1643}"/>
              </a:ext>
            </a:extLst>
          </p:cNvPr>
          <p:cNvSpPr>
            <a:spLocks noGrp="1"/>
          </p:cNvSpPr>
          <p:nvPr>
            <p:ph type="title"/>
          </p:nvPr>
        </p:nvSpPr>
        <p:spPr/>
        <p:txBody>
          <a:bodyPr/>
          <a:lstStyle/>
          <a:p>
            <a:r>
              <a:rPr lang="en-US">
                <a:cs typeface="Arial"/>
              </a:rPr>
              <a:t>Map vs </a:t>
            </a:r>
            <a:r>
              <a:rPr lang="en-US" err="1">
                <a:cs typeface="Arial"/>
              </a:rPr>
              <a:t>FlatMap</a:t>
            </a:r>
            <a:endParaRPr lang="en-US" err="1"/>
          </a:p>
        </p:txBody>
      </p:sp>
      <p:graphicFrame>
        <p:nvGraphicFramePr>
          <p:cNvPr id="6" name="Content Placeholder 5">
            <a:extLst>
              <a:ext uri="{FF2B5EF4-FFF2-40B4-BE49-F238E27FC236}">
                <a16:creationId xmlns:a16="http://schemas.microsoft.com/office/drawing/2014/main" id="{E5E311B8-548D-3AD3-0299-FC166C4E0B53}"/>
              </a:ext>
            </a:extLst>
          </p:cNvPr>
          <p:cNvGraphicFramePr>
            <a:graphicFrameLocks noGrp="1"/>
          </p:cNvGraphicFramePr>
          <p:nvPr>
            <p:ph sz="half" idx="1"/>
            <p:extLst>
              <p:ext uri="{D42A27DB-BD31-4B8C-83A1-F6EECF244321}">
                <p14:modId xmlns:p14="http://schemas.microsoft.com/office/powerpoint/2010/main" val="983697126"/>
              </p:ext>
            </p:extLst>
          </p:nvPr>
        </p:nvGraphicFramePr>
        <p:xfrm>
          <a:off x="492369" y="1242646"/>
          <a:ext cx="9716375" cy="4771108"/>
        </p:xfrm>
        <a:graphic>
          <a:graphicData uri="http://schemas.openxmlformats.org/drawingml/2006/table">
            <a:tbl>
              <a:tblPr firstRow="1" bandRow="1">
                <a:tableStyleId>{87103D19-456E-4ACA-AAA1-257D443D96B4}</a:tableStyleId>
              </a:tblPr>
              <a:tblGrid>
                <a:gridCol w="4765430">
                  <a:extLst>
                    <a:ext uri="{9D8B030D-6E8A-4147-A177-3AD203B41FA5}">
                      <a16:colId xmlns:a16="http://schemas.microsoft.com/office/drawing/2014/main" val="2723874686"/>
                    </a:ext>
                  </a:extLst>
                </a:gridCol>
                <a:gridCol w="4950945">
                  <a:extLst>
                    <a:ext uri="{9D8B030D-6E8A-4147-A177-3AD203B41FA5}">
                      <a16:colId xmlns:a16="http://schemas.microsoft.com/office/drawing/2014/main" val="420470346"/>
                    </a:ext>
                  </a:extLst>
                </a:gridCol>
              </a:tblGrid>
              <a:tr h="609199">
                <a:tc>
                  <a:txBody>
                    <a:bodyPr/>
                    <a:lstStyle/>
                    <a:p>
                      <a:pPr algn="ctr" fontAlgn="base"/>
                      <a:r>
                        <a:rPr lang="en-US" sz="2400">
                          <a:effectLst/>
                        </a:rPr>
                        <a:t>map()</a:t>
                      </a:r>
                      <a:endParaRPr lang="en-US" sz="2400" b="1">
                        <a:effectLst/>
                      </a:endParaRPr>
                    </a:p>
                  </a:txBody>
                  <a:tcPr marL="38100" marR="38100" marT="95250" marB="95250" anchor="ctr"/>
                </a:tc>
                <a:tc>
                  <a:txBody>
                    <a:bodyPr/>
                    <a:lstStyle/>
                    <a:p>
                      <a:pPr algn="ctr" fontAlgn="base"/>
                      <a:r>
                        <a:rPr lang="en-US" sz="2400">
                          <a:effectLst/>
                        </a:rPr>
                        <a:t> </a:t>
                      </a:r>
                      <a:r>
                        <a:rPr lang="en-US" sz="2400" err="1">
                          <a:effectLst/>
                        </a:rPr>
                        <a:t>flatMap</a:t>
                      </a:r>
                      <a:r>
                        <a:rPr lang="en-US" sz="2400">
                          <a:effectLst/>
                        </a:rPr>
                        <a:t>()</a:t>
                      </a:r>
                      <a:endParaRPr lang="en-US" sz="2400" b="1">
                        <a:effectLst/>
                      </a:endParaRPr>
                    </a:p>
                  </a:txBody>
                  <a:tcPr marL="95250" marR="95250" marT="95250" marB="95250" anchor="ctr"/>
                </a:tc>
                <a:extLst>
                  <a:ext uri="{0D108BD9-81ED-4DB2-BD59-A6C34878D82A}">
                    <a16:rowId xmlns:a16="http://schemas.microsoft.com/office/drawing/2014/main" val="3195469904"/>
                  </a:ext>
                </a:extLst>
              </a:tr>
              <a:tr h="996873">
                <a:tc>
                  <a:txBody>
                    <a:bodyPr/>
                    <a:lstStyle/>
                    <a:p>
                      <a:pPr algn="l" fontAlgn="base"/>
                      <a:r>
                        <a:rPr lang="en-US" sz="2000">
                          <a:effectLst/>
                        </a:rPr>
                        <a:t>The function passed to map() operation returns a single value for a single input.</a:t>
                      </a:r>
                      <a:endParaRPr lang="en-US" sz="2000" b="0">
                        <a:effectLst/>
                      </a:endParaRPr>
                    </a:p>
                  </a:txBody>
                  <a:tcPr marL="95250" marR="95250" marT="133350" marB="133350" anchor="ctr"/>
                </a:tc>
                <a:tc>
                  <a:txBody>
                    <a:bodyPr/>
                    <a:lstStyle/>
                    <a:p>
                      <a:pPr algn="l" fontAlgn="base"/>
                      <a:r>
                        <a:rPr lang="en-US" sz="2000">
                          <a:effectLst/>
                        </a:rPr>
                        <a:t>The function you pass to </a:t>
                      </a:r>
                      <a:r>
                        <a:rPr lang="en-US" sz="2000" err="1">
                          <a:effectLst/>
                        </a:rPr>
                        <a:t>flatmap</a:t>
                      </a:r>
                      <a:r>
                        <a:rPr lang="en-US" sz="2000">
                          <a:effectLst/>
                        </a:rPr>
                        <a:t>() operation returns an arbitrary number of values as the output.</a:t>
                      </a:r>
                      <a:endParaRPr lang="en-US" sz="2000" b="0">
                        <a:effectLst/>
                      </a:endParaRPr>
                    </a:p>
                  </a:txBody>
                  <a:tcPr marL="95250" marR="95250" marT="133350" marB="133350" anchor="ctr"/>
                </a:tc>
                <a:extLst>
                  <a:ext uri="{0D108BD9-81ED-4DB2-BD59-A6C34878D82A}">
                    <a16:rowId xmlns:a16="http://schemas.microsoft.com/office/drawing/2014/main" val="3292538699"/>
                  </a:ext>
                </a:extLst>
              </a:tr>
              <a:tr h="701503">
                <a:tc>
                  <a:txBody>
                    <a:bodyPr/>
                    <a:lstStyle/>
                    <a:p>
                      <a:pPr algn="l" fontAlgn="base"/>
                      <a:r>
                        <a:rPr lang="en-US" sz="2000">
                          <a:effectLst/>
                        </a:rPr>
                        <a:t>One-to-one mapping occurs in map().</a:t>
                      </a:r>
                      <a:endParaRPr lang="en-US" sz="2000" b="0">
                        <a:effectLst/>
                      </a:endParaRPr>
                    </a:p>
                  </a:txBody>
                  <a:tcPr marL="95250" marR="95250" marT="133350" marB="133350" anchor="ctr"/>
                </a:tc>
                <a:tc>
                  <a:txBody>
                    <a:bodyPr/>
                    <a:lstStyle/>
                    <a:p>
                      <a:pPr algn="l" fontAlgn="base"/>
                      <a:r>
                        <a:rPr lang="en-US" sz="2000">
                          <a:effectLst/>
                        </a:rPr>
                        <a:t>One-to-many mapping occurs in </a:t>
                      </a:r>
                      <a:r>
                        <a:rPr lang="en-US" sz="2000" err="1">
                          <a:effectLst/>
                        </a:rPr>
                        <a:t>flatMap</a:t>
                      </a:r>
                      <a:r>
                        <a:rPr lang="en-US" sz="2000">
                          <a:effectLst/>
                        </a:rPr>
                        <a:t>().</a:t>
                      </a:r>
                      <a:endParaRPr lang="en-US" sz="2000" b="0">
                        <a:effectLst/>
                      </a:endParaRPr>
                    </a:p>
                  </a:txBody>
                  <a:tcPr marL="95250" marR="95250" marT="133350" marB="133350" anchor="ctr"/>
                </a:tc>
                <a:extLst>
                  <a:ext uri="{0D108BD9-81ED-4DB2-BD59-A6C34878D82A}">
                    <a16:rowId xmlns:a16="http://schemas.microsoft.com/office/drawing/2014/main" val="3218167398"/>
                  </a:ext>
                </a:extLst>
              </a:tr>
              <a:tr h="701503">
                <a:tc>
                  <a:txBody>
                    <a:bodyPr/>
                    <a:lstStyle/>
                    <a:p>
                      <a:pPr algn="l" fontAlgn="base"/>
                      <a:r>
                        <a:rPr lang="en-US" sz="2000">
                          <a:effectLst/>
                        </a:rPr>
                        <a:t>Only perform the mapping.</a:t>
                      </a:r>
                      <a:endParaRPr lang="en-US" sz="2000" b="0">
                        <a:effectLst/>
                      </a:endParaRPr>
                    </a:p>
                  </a:txBody>
                  <a:tcPr marL="95250" marR="95250" marT="133350" marB="133350" anchor="ctr"/>
                </a:tc>
                <a:tc>
                  <a:txBody>
                    <a:bodyPr/>
                    <a:lstStyle/>
                    <a:p>
                      <a:pPr algn="l" fontAlgn="base"/>
                      <a:r>
                        <a:rPr lang="en-US" sz="2000">
                          <a:effectLst/>
                        </a:rPr>
                        <a:t>Perform mapping as well as flattening.</a:t>
                      </a:r>
                      <a:endParaRPr lang="en-US" sz="2000" b="0">
                        <a:effectLst/>
                      </a:endParaRPr>
                    </a:p>
                  </a:txBody>
                  <a:tcPr marL="95250" marR="95250" marT="133350" marB="133350" anchor="ctr"/>
                </a:tc>
                <a:extLst>
                  <a:ext uri="{0D108BD9-81ED-4DB2-BD59-A6C34878D82A}">
                    <a16:rowId xmlns:a16="http://schemas.microsoft.com/office/drawing/2014/main" val="814057580"/>
                  </a:ext>
                </a:extLst>
              </a:tr>
              <a:tr h="701503">
                <a:tc>
                  <a:txBody>
                    <a:bodyPr/>
                    <a:lstStyle/>
                    <a:p>
                      <a:pPr algn="l" fontAlgn="base"/>
                      <a:r>
                        <a:rPr lang="en-US" sz="2000">
                          <a:effectLst/>
                        </a:rPr>
                        <a:t>Produce a stream of value.</a:t>
                      </a:r>
                      <a:endParaRPr lang="en-US" sz="2000" b="0">
                        <a:effectLst/>
                      </a:endParaRPr>
                    </a:p>
                  </a:txBody>
                  <a:tcPr marL="95250" marR="95250" marT="133350" marB="133350" anchor="ctr"/>
                </a:tc>
                <a:tc>
                  <a:txBody>
                    <a:bodyPr/>
                    <a:lstStyle/>
                    <a:p>
                      <a:pPr algn="l" fontAlgn="base"/>
                      <a:r>
                        <a:rPr lang="en-US" sz="2000">
                          <a:effectLst/>
                        </a:rPr>
                        <a:t>Produce a stream of stream value.</a:t>
                      </a:r>
                      <a:endParaRPr lang="en-US" sz="2000" b="0">
                        <a:effectLst/>
                      </a:endParaRPr>
                    </a:p>
                  </a:txBody>
                  <a:tcPr marL="95250" marR="95250" marT="133350" marB="133350" anchor="ctr"/>
                </a:tc>
                <a:extLst>
                  <a:ext uri="{0D108BD9-81ED-4DB2-BD59-A6C34878D82A}">
                    <a16:rowId xmlns:a16="http://schemas.microsoft.com/office/drawing/2014/main" val="2142777293"/>
                  </a:ext>
                </a:extLst>
              </a:tr>
              <a:tr h="701503">
                <a:tc>
                  <a:txBody>
                    <a:bodyPr/>
                    <a:lstStyle/>
                    <a:p>
                      <a:pPr algn="l" fontAlgn="base"/>
                      <a:r>
                        <a:rPr lang="en-US" sz="2000">
                          <a:effectLst/>
                        </a:rPr>
                        <a:t>map() is used only for transformation.</a:t>
                      </a:r>
                      <a:endParaRPr lang="en-US" sz="2000" b="0">
                        <a:effectLst/>
                      </a:endParaRPr>
                    </a:p>
                  </a:txBody>
                  <a:tcPr marL="95250" marR="95250" marT="133350" marB="133350" anchor="ctr"/>
                </a:tc>
                <a:tc>
                  <a:txBody>
                    <a:bodyPr/>
                    <a:lstStyle/>
                    <a:p>
                      <a:pPr algn="l" fontAlgn="base"/>
                      <a:r>
                        <a:rPr lang="en-US" sz="2000" err="1">
                          <a:effectLst/>
                        </a:rPr>
                        <a:t>flatMap</a:t>
                      </a:r>
                      <a:r>
                        <a:rPr lang="en-US" sz="2000">
                          <a:effectLst/>
                        </a:rPr>
                        <a:t>() is used both for transformation and mapping.</a:t>
                      </a:r>
                      <a:endParaRPr lang="en-US" sz="2000" b="0">
                        <a:effectLst/>
                      </a:endParaRPr>
                    </a:p>
                  </a:txBody>
                  <a:tcPr marL="95250" marR="95250" marT="133350" marB="133350" anchor="ctr"/>
                </a:tc>
                <a:extLst>
                  <a:ext uri="{0D108BD9-81ED-4DB2-BD59-A6C34878D82A}">
                    <a16:rowId xmlns:a16="http://schemas.microsoft.com/office/drawing/2014/main" val="3216597533"/>
                  </a:ext>
                </a:extLst>
              </a:tr>
            </a:tbl>
          </a:graphicData>
        </a:graphic>
      </p:graphicFrame>
    </p:spTree>
    <p:extLst>
      <p:ext uri="{BB962C8B-B14F-4D97-AF65-F5344CB8AC3E}">
        <p14:creationId xmlns:p14="http://schemas.microsoft.com/office/powerpoint/2010/main" val="1713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9E99E-CB89-DAFC-009F-8888B7AFB419}"/>
              </a:ext>
            </a:extLst>
          </p:cNvPr>
          <p:cNvSpPr>
            <a:spLocks noGrp="1"/>
          </p:cNvSpPr>
          <p:nvPr>
            <p:ph type="title"/>
          </p:nvPr>
        </p:nvSpPr>
        <p:spPr>
          <a:xfrm>
            <a:off x="4196420" y="2600864"/>
            <a:ext cx="6117658" cy="3568700"/>
          </a:xfrm>
        </p:spPr>
        <p:txBody>
          <a:bodyPr/>
          <a:lstStyle/>
          <a:p>
            <a:r>
              <a:rPr lang="en-US">
                <a:cs typeface="Arial"/>
              </a:rPr>
              <a:t>MySQL</a:t>
            </a:r>
            <a:endParaRPr lang="en-US"/>
          </a:p>
        </p:txBody>
      </p:sp>
    </p:spTree>
    <p:extLst>
      <p:ext uri="{BB962C8B-B14F-4D97-AF65-F5344CB8AC3E}">
        <p14:creationId xmlns:p14="http://schemas.microsoft.com/office/powerpoint/2010/main" val="220680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r>
              <a:rPr lang="en-US" sz="2400">
                <a:ea typeface="+mn-lt"/>
                <a:cs typeface="+mn-lt"/>
              </a:rPr>
              <a:t> MySQL is a relational database management system based on the Structured Query Language, which is the popular language for accessing and managing the records in the database.</a:t>
            </a:r>
            <a:endParaRPr lang="en-US">
              <a:cs typeface="Arial"/>
            </a:endParaRPr>
          </a:p>
          <a:p>
            <a:pPr marL="285750" indent="-285750"/>
            <a:r>
              <a:rPr lang="en-US" sz="2400">
                <a:ea typeface="+mn-lt"/>
                <a:cs typeface="+mn-lt"/>
              </a:rPr>
              <a:t>By learning some basic commands we can work, create and interact with the Database.</a:t>
            </a:r>
            <a:endParaRPr lang="en-US" sz="2400">
              <a:cs typeface="Arial"/>
            </a:endParaRPr>
          </a:p>
        </p:txBody>
      </p:sp>
    </p:spTree>
    <p:extLst>
      <p:ext uri="{BB962C8B-B14F-4D97-AF65-F5344CB8AC3E}">
        <p14:creationId xmlns:p14="http://schemas.microsoft.com/office/powerpoint/2010/main" val="190846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10086535" cy="4251960"/>
          </a:xfrm>
        </p:spPr>
        <p:txBody>
          <a:bodyPr vert="horz" lIns="0" tIns="0" rIns="0" bIns="0" spcCol="301752" rtlCol="0" anchor="t">
            <a:normAutofit/>
          </a:bodyPr>
          <a:lstStyle/>
          <a:p>
            <a:pPr marL="285750" indent="-285750" algn="just">
              <a:buFont typeface="Arial,Sans-Serif" panose="020B0604020202020204" pitchFamily="34" charset="0"/>
            </a:pPr>
            <a:r>
              <a:rPr lang="en-US" sz="2400">
                <a:cs typeface="Arial"/>
              </a:rPr>
              <a:t>It allows us to implement database operations on tables, rows, columns, and indexes.</a:t>
            </a:r>
            <a:endParaRPr lang="en-US" sz="2400">
              <a:ea typeface="+mn-lt"/>
              <a:cs typeface="+mn-lt"/>
            </a:endParaRPr>
          </a:p>
          <a:p>
            <a:pPr marL="342900" indent="-342900" algn="just">
              <a:buFont typeface="Arial,Sans-Serif" panose="020B0604020202020204" pitchFamily="34" charset="0"/>
            </a:pPr>
            <a:r>
              <a:rPr lang="en-US" sz="2400">
                <a:cs typeface="Arial"/>
              </a:rPr>
              <a:t>MySQL supports many operating systems with many languages like PHP, PERL, C, C++, JAVA, etc.</a:t>
            </a:r>
            <a:endParaRPr lang="en-US" sz="2400">
              <a:ea typeface="+mn-lt"/>
              <a:cs typeface="+mn-lt"/>
            </a:endParaRPr>
          </a:p>
          <a:p>
            <a:pPr marL="342900" indent="-342900" algn="just"/>
            <a:r>
              <a:rPr lang="en-US" sz="2400">
                <a:ea typeface="+mn-lt"/>
                <a:cs typeface="+mn-lt"/>
              </a:rPr>
              <a:t>MySQL is easy to use.</a:t>
            </a:r>
          </a:p>
          <a:p>
            <a:pPr marL="342900" indent="-342900" algn="just"/>
            <a:r>
              <a:rPr lang="en-US" sz="2400">
                <a:ea typeface="+mn-lt"/>
                <a:cs typeface="+mn-lt"/>
              </a:rPr>
              <a:t>MySQL supports large number of embedded applications, which makes it very flexible.</a:t>
            </a:r>
          </a:p>
          <a:p>
            <a:pPr marL="342900" indent="-342900" algn="just"/>
            <a:endParaRPr lang="en-US" sz="2400">
              <a:ea typeface="+mn-lt"/>
              <a:cs typeface="+mn-lt"/>
            </a:endParaRPr>
          </a:p>
          <a:p>
            <a:pPr marL="342900" indent="-342900" algn="just">
              <a:buFont typeface="Arial,Sans-Serif" panose="020B0604020202020204" pitchFamily="34" charset="0"/>
              <a:buChar char="•"/>
            </a:pPr>
            <a:endParaRPr lang="en-US" sz="2400">
              <a:cs typeface="Arial"/>
            </a:endParaRPr>
          </a:p>
          <a:p>
            <a:pPr marL="342900" indent="-342900" algn="just">
              <a:buFont typeface="Arial,Sans-Serif" panose="020B0604020202020204" pitchFamily="34" charset="0"/>
              <a:buChar char="•"/>
            </a:pPr>
            <a:endParaRPr lang="en-US" sz="2400">
              <a:cs typeface="Arial"/>
            </a:endParaRPr>
          </a:p>
          <a:p>
            <a:pPr marL="0" indent="0" algn="just">
              <a:buNone/>
            </a:pP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121839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r>
              <a:rPr lang="en-US" sz="3600">
                <a:cs typeface="Arial"/>
              </a:rPr>
              <a:t>Features of MySQL</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342900" indent="-342900" algn="just"/>
            <a:r>
              <a:rPr lang="en-US" sz="2400">
                <a:ea typeface="+mn-lt"/>
                <a:cs typeface="+mn-lt"/>
              </a:rPr>
              <a:t>MySQL follows the working of a client/server architecture. </a:t>
            </a:r>
            <a:endParaRPr lang="en-US">
              <a:ea typeface="+mn-lt"/>
              <a:cs typeface="+mn-lt"/>
            </a:endParaRPr>
          </a:p>
          <a:p>
            <a:pPr marL="342900" indent="-342900" algn="just"/>
            <a:r>
              <a:rPr lang="en-US" sz="2400">
                <a:ea typeface="+mn-lt"/>
                <a:cs typeface="+mn-lt"/>
              </a:rPr>
              <a:t>MySQL is free to use so that we can download it from MySQL official website without any cost.</a:t>
            </a:r>
            <a:endParaRPr lang="en-US">
              <a:cs typeface="Arial"/>
            </a:endParaRPr>
          </a:p>
          <a:p>
            <a:pPr marL="342900" indent="-342900" algn="just"/>
            <a:r>
              <a:rPr lang="en-US" sz="2400">
                <a:ea typeface="+mn-lt"/>
                <a:cs typeface="+mn-lt"/>
              </a:rPr>
              <a:t>It can download, install, and execute on most of the available operating systems.</a:t>
            </a:r>
            <a:endParaRPr lang="en-US" sz="2400">
              <a:cs typeface="Arial"/>
            </a:endParaRPr>
          </a:p>
          <a:p>
            <a:pPr marL="285750" indent="-285750"/>
            <a:endParaRPr lang="en-US" sz="2400">
              <a:cs typeface="Arial"/>
            </a:endParaRPr>
          </a:p>
        </p:txBody>
      </p:sp>
    </p:spTree>
    <p:extLst>
      <p:ext uri="{BB962C8B-B14F-4D97-AF65-F5344CB8AC3E}">
        <p14:creationId xmlns:p14="http://schemas.microsoft.com/office/powerpoint/2010/main" val="39847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57571F-58BD-B05C-6324-AD8E8EBCA861}"/>
              </a:ext>
            </a:extLst>
          </p:cNvPr>
          <p:cNvSpPr txBox="1"/>
          <p:nvPr/>
        </p:nvSpPr>
        <p:spPr>
          <a:xfrm>
            <a:off x="603233" y="383721"/>
            <a:ext cx="12232256" cy="64017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Database Query:</a:t>
            </a:r>
          </a:p>
          <a:p>
            <a:pPr marL="182880" indent="-182880">
              <a:spcBef>
                <a:spcPts val="1200"/>
              </a:spcBef>
              <a:buSzPct val="100000"/>
              <a:buFont typeface="Arial"/>
            </a:pPr>
            <a:endParaRPr lang="en-US" b="1" i="1">
              <a:solidFill>
                <a:srgbClr val="000000"/>
              </a:solidFill>
              <a:latin typeface="Arial"/>
              <a:ea typeface="Verdana"/>
              <a:cs typeface="Arial"/>
            </a:endParaRPr>
          </a:p>
          <a:p>
            <a:pPr marL="182880" indent="-182880">
              <a:spcBef>
                <a:spcPts val="1200"/>
              </a:spcBef>
              <a:buFont typeface="Arial"/>
            </a:pPr>
            <a:endParaRPr lang="en-US" b="1" i="1">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create a MySQL database</a:t>
            </a:r>
          </a:p>
          <a:p>
            <a:pPr marL="182880" indent="-182880">
              <a:spcBef>
                <a:spcPts val="1200"/>
              </a:spcBef>
              <a:buSzPct val="100000"/>
              <a:buFont typeface="Arial"/>
            </a:pPr>
            <a:endParaRPr lang="en-US" sz="2400" b="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i="1"/>
          </a:p>
          <a:p>
            <a:pPr marL="182880" indent="-182880">
              <a:spcBef>
                <a:spcPts val="1200"/>
              </a:spcBef>
              <a:buFont typeface="Arial"/>
            </a:pPr>
            <a:r>
              <a:rPr lang="en-US" sz="2400"/>
              <a:t>CREATE DATABASE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i="1">
              <a:latin typeface="Arial"/>
              <a:cs typeface="Arial"/>
            </a:endParaRPr>
          </a:p>
          <a:p>
            <a:pPr marL="182880" indent="-182880">
              <a:spcBef>
                <a:spcPts val="1200"/>
              </a:spcBef>
              <a:buFont typeface="Arial"/>
            </a:pPr>
            <a:r>
              <a:rPr lang="en-US" sz="2400">
                <a:solidFill>
                  <a:srgbClr val="000000"/>
                </a:solidFill>
                <a:latin typeface="Arial"/>
                <a:ea typeface="Verdana"/>
                <a:cs typeface="Arial"/>
              </a:rPr>
              <a:t>CREATE DATABASE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0012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E7E2F9-D315-B7F0-CDF6-D4B7021F7BA7}"/>
              </a:ext>
            </a:extLst>
          </p:cNvPr>
          <p:cNvSpPr txBox="1"/>
          <p:nvPr/>
        </p:nvSpPr>
        <p:spPr>
          <a:xfrm>
            <a:off x="425571" y="324927"/>
            <a:ext cx="11139577"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Select/Use Query:</a:t>
            </a:r>
            <a:endParaRPr lang="en-US">
              <a:latin typeface="Arial"/>
              <a:cs typeface="Arial"/>
            </a:endParaRPr>
          </a:p>
          <a:p>
            <a:pPr marL="182880" indent="-182880">
              <a:spcBef>
                <a:spcPts val="1200"/>
              </a:spcBef>
              <a:buFont typeface="Arial"/>
            </a:pPr>
            <a:endParaRPr lang="en-US" sz="2400">
              <a:solidFill>
                <a:srgbClr val="000000"/>
              </a:solidFill>
              <a:latin typeface="Arial"/>
              <a:ea typeface="Verdana"/>
              <a:cs typeface="Arial"/>
            </a:endParaRPr>
          </a:p>
          <a:p>
            <a:pPr marL="182880" indent="-182880">
              <a:spcBef>
                <a:spcPts val="1200"/>
              </a:spcBef>
              <a:buFont typeface="Arial"/>
            </a:pPr>
            <a:r>
              <a:rPr lang="en-US" sz="2400">
                <a:solidFill>
                  <a:srgbClr val="000000"/>
                </a:solidFill>
                <a:latin typeface="Arial"/>
                <a:ea typeface="Verdana"/>
                <a:cs typeface="Arial"/>
              </a:rPr>
              <a:t>To retrieve records from the database.</a:t>
            </a:r>
            <a:endParaRPr lang="en-US">
              <a:latin typeface="Arial"/>
              <a:cs typeface="Arial"/>
            </a:endParaRPr>
          </a:p>
          <a:p>
            <a:pPr marL="182880" indent="-182880">
              <a:spcBef>
                <a:spcPts val="1200"/>
              </a:spcBef>
              <a:buSzPct val="100000"/>
              <a:buFont typeface="Arial"/>
            </a:pPr>
            <a:endParaRPr lang="en-US" sz="2400" b="1" i="1">
              <a:solidFill>
                <a:srgbClr val="000000"/>
              </a:solidFill>
              <a:latin typeface="Arial"/>
              <a:ea typeface="Verdana"/>
              <a:cs typeface="Arial"/>
            </a:endParaRPr>
          </a:p>
          <a:p>
            <a:pPr marL="182880" indent="-182880">
              <a:spcBef>
                <a:spcPts val="1200"/>
              </a:spcBef>
              <a:buFont typeface="Arial"/>
            </a:pPr>
            <a:r>
              <a:rPr lang="en-US" sz="2400" b="1" i="1">
                <a:solidFill>
                  <a:srgbClr val="000000"/>
                </a:solidFill>
                <a:latin typeface="Arial"/>
                <a:ea typeface="Verdana"/>
                <a:cs typeface="Arial"/>
              </a:rPr>
              <a:t>Syntax:</a:t>
            </a:r>
            <a:endParaRPr lang="en-US"/>
          </a:p>
          <a:p>
            <a:pPr marL="182880" indent="-182880">
              <a:spcBef>
                <a:spcPts val="1200"/>
              </a:spcBef>
              <a:buFont typeface="Arial"/>
            </a:pPr>
            <a:r>
              <a:rPr lang="en-US" sz="2400"/>
              <a:t>USE </a:t>
            </a:r>
            <a:r>
              <a:rPr lang="en-US" sz="2400" i="1" err="1"/>
              <a:t>database_name</a:t>
            </a:r>
            <a:r>
              <a:rPr lang="en-US" sz="2400" i="1"/>
              <a:t>;</a:t>
            </a:r>
            <a:endParaRPr lang="en-US" sz="2400" i="1">
              <a:cs typeface="Arial"/>
            </a:endParaRPr>
          </a:p>
          <a:p>
            <a:pPr marL="182880" indent="-182880">
              <a:spcBef>
                <a:spcPts val="1200"/>
              </a:spcBef>
              <a:buFont typeface="Arial"/>
            </a:pPr>
            <a:endParaRPr lang="en-US" sz="2400">
              <a:cs typeface="Arial"/>
            </a:endParaRPr>
          </a:p>
          <a:p>
            <a:pPr marL="182880" indent="-182880">
              <a:spcBef>
                <a:spcPts val="1200"/>
              </a:spcBef>
              <a:buFont typeface="Arial"/>
            </a:pPr>
            <a:r>
              <a:rPr lang="en-US" sz="2400"/>
              <a:t> </a:t>
            </a:r>
            <a:r>
              <a:rPr lang="en-US" sz="2400" b="1" i="1">
                <a:solidFill>
                  <a:srgbClr val="000000"/>
                </a:solidFill>
                <a:latin typeface="Arial"/>
                <a:ea typeface="Verdana"/>
                <a:cs typeface="Arial"/>
              </a:rPr>
              <a:t>Example:</a:t>
            </a:r>
            <a:endParaRPr lang="en-US" sz="2400">
              <a:latin typeface="Arial"/>
              <a:cs typeface="Arial"/>
            </a:endParaRPr>
          </a:p>
          <a:p>
            <a:pPr marL="182880" indent="-182880">
              <a:spcBef>
                <a:spcPts val="1200"/>
              </a:spcBef>
              <a:buFont typeface="Arial"/>
            </a:pPr>
            <a:r>
              <a:rPr lang="en-US" sz="2400">
                <a:solidFill>
                  <a:srgbClr val="000000"/>
                </a:solidFill>
                <a:latin typeface="Arial"/>
                <a:ea typeface="Verdana"/>
                <a:cs typeface="Arial"/>
              </a:rPr>
              <a:t>USE</a:t>
            </a:r>
            <a:r>
              <a:rPr lang="en-US" sz="2400" i="1">
                <a:solidFill>
                  <a:srgbClr val="000000"/>
                </a:solidFill>
                <a:latin typeface="Arial"/>
                <a:ea typeface="Verdana"/>
                <a:cs typeface="Arial"/>
              </a:rPr>
              <a:t> </a:t>
            </a:r>
            <a:r>
              <a:rPr lang="en-US" sz="2400" i="1" err="1">
                <a:solidFill>
                  <a:srgbClr val="000000"/>
                </a:solidFill>
                <a:latin typeface="Arial"/>
                <a:ea typeface="Verdana"/>
                <a:cs typeface="Arial"/>
              </a:rPr>
              <a:t>testDB</a:t>
            </a:r>
            <a:r>
              <a:rPr lang="en-US" sz="2400" i="1">
                <a:solidFill>
                  <a:srgbClr val="000000"/>
                </a:solidFill>
                <a:latin typeface="Arial"/>
                <a:ea typeface="Verdana"/>
                <a:cs typeface="Arial"/>
              </a:rPr>
              <a:t>;</a:t>
            </a:r>
          </a:p>
          <a:p>
            <a:pPr marL="182880" indent="-182880">
              <a:spcBef>
                <a:spcPts val="1200"/>
              </a:spcBef>
              <a:buSzPct val="100000"/>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269587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60" y="421240"/>
            <a:ext cx="11457432" cy="858920"/>
          </a:xfrm>
        </p:spPr>
        <p:txBody>
          <a:bodyPr/>
          <a:lstStyle/>
          <a:p>
            <a:r>
              <a:rPr lang="en-US">
                <a:cs typeface="Arial"/>
              </a:rPr>
              <a:t>FUNCTIONAL INTERFACES</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60" y="1181528"/>
            <a:ext cx="5958466" cy="4899232"/>
          </a:xfrm>
        </p:spPr>
        <p:txBody>
          <a:bodyPr vert="horz" lIns="0" tIns="0" rIns="0" bIns="0" spcCol="301752" rtlCol="0" anchor="t">
            <a:noAutofit/>
          </a:bodyPr>
          <a:lstStyle/>
          <a:p>
            <a:pPr marL="285750" indent="-285750" algn="just">
              <a:buFont typeface="Arial,Sans-Serif"/>
              <a:buChar char="•"/>
            </a:pPr>
            <a:r>
              <a:rPr lang="en-US" sz="2400">
                <a:cs typeface="Arial"/>
              </a:rPr>
              <a:t>An Interface that contains exactly one abstract method is known as functional interface.</a:t>
            </a:r>
            <a:endParaRPr lang="en-US" sz="2400">
              <a:ea typeface="+mn-lt"/>
              <a:cs typeface="+mn-lt"/>
            </a:endParaRPr>
          </a:p>
          <a:p>
            <a:pPr marL="285750" indent="-285750" algn="just">
              <a:buFont typeface="Arial,Sans-Serif"/>
              <a:buChar char="•"/>
            </a:pPr>
            <a:r>
              <a:rPr lang="en-US" sz="2400">
                <a:cs typeface="Arial"/>
              </a:rPr>
              <a:t>It can have any number of default, static methods but can contain only one abstract method. It can also declare methods of object class.</a:t>
            </a:r>
            <a:endParaRPr lang="en-US" sz="2400">
              <a:ea typeface="+mn-lt"/>
              <a:cs typeface="+mn-lt"/>
            </a:endParaRPr>
          </a:p>
          <a:p>
            <a:pPr marL="285750" indent="-285750" algn="just">
              <a:buFont typeface="Arial,Sans-Serif"/>
              <a:buChar char="•"/>
            </a:pPr>
            <a:r>
              <a:rPr lang="en-US" sz="2400">
                <a:cs typeface="Arial"/>
              </a:rPr>
              <a:t>Functional Interface is also known as Single Abstract Method Interfaces or SAM Interfaces. It is a new feature in Java, which helps to achieve functional programming approach.</a:t>
            </a:r>
            <a:endParaRPr lang="en-US" sz="2400">
              <a:ea typeface="+mn-lt"/>
              <a:cs typeface="+mn-lt"/>
            </a:endParaRPr>
          </a:p>
          <a:p>
            <a:pPr marL="0" indent="0">
              <a:buNone/>
            </a:pPr>
            <a:endParaRPr lang="en-US" sz="2000">
              <a:cs typeface="Arial"/>
            </a:endParaRPr>
          </a:p>
        </p:txBody>
      </p:sp>
      <p:sp>
        <p:nvSpPr>
          <p:cNvPr id="4" name="Content Placeholder 3">
            <a:extLst>
              <a:ext uri="{FF2B5EF4-FFF2-40B4-BE49-F238E27FC236}">
                <a16:creationId xmlns:a16="http://schemas.microsoft.com/office/drawing/2014/main" id="{5A36E93B-65E4-8483-74B8-CCFA777AC000}"/>
              </a:ext>
            </a:extLst>
          </p:cNvPr>
          <p:cNvSpPr>
            <a:spLocks noGrp="1"/>
          </p:cNvSpPr>
          <p:nvPr>
            <p:ph sz="half" idx="2"/>
          </p:nvPr>
        </p:nvSpPr>
        <p:spPr>
          <a:xfrm>
            <a:off x="6823011" y="1181528"/>
            <a:ext cx="5000181" cy="4899232"/>
          </a:xfrm>
        </p:spPr>
        <p:txBody>
          <a:bodyPr vert="horz" lIns="0" tIns="0" rIns="0" bIns="0" spcCol="301752" rtlCol="0" anchor="t">
            <a:normAutofit/>
          </a:bodyPr>
          <a:lstStyle/>
          <a:p>
            <a:pPr marL="0" indent="0" algn="just">
              <a:buNone/>
            </a:pPr>
            <a:r>
              <a:rPr lang="en-US" sz="2400">
                <a:ea typeface="+mn-lt"/>
                <a:cs typeface="+mn-lt"/>
              </a:rPr>
              <a:t>Divided into four types:-</a:t>
            </a:r>
            <a:endParaRPr lang="en-US" sz="2400">
              <a:cs typeface="Arial"/>
            </a:endParaRPr>
          </a:p>
          <a:p>
            <a:pPr marL="285750" indent="-285750" algn="just">
              <a:buFont typeface="Arial,Sans-Serif" panose="020B0604020202020204" pitchFamily="34" charset="0"/>
            </a:pPr>
            <a:r>
              <a:rPr lang="en-US" sz="2400">
                <a:ea typeface="+mn-lt"/>
                <a:cs typeface="+mn-lt"/>
              </a:rPr>
              <a:t>Predicate</a:t>
            </a:r>
          </a:p>
          <a:p>
            <a:pPr marL="285750" indent="-285750" algn="just">
              <a:buFont typeface="Arial,Sans-Serif" panose="020B0604020202020204" pitchFamily="34" charset="0"/>
            </a:pPr>
            <a:r>
              <a:rPr lang="en-US" sz="2400">
                <a:ea typeface="+mn-lt"/>
                <a:cs typeface="+mn-lt"/>
              </a:rPr>
              <a:t>Consumer</a:t>
            </a:r>
          </a:p>
          <a:p>
            <a:pPr marL="285750" indent="-285750" algn="just">
              <a:buFont typeface="Arial,Sans-Serif" panose="020B0604020202020204" pitchFamily="34" charset="0"/>
            </a:pPr>
            <a:r>
              <a:rPr lang="en-US" sz="2400">
                <a:ea typeface="+mn-lt"/>
                <a:cs typeface="+mn-lt"/>
              </a:rPr>
              <a:t>Supplier</a:t>
            </a:r>
          </a:p>
          <a:p>
            <a:pPr marL="285750" indent="-285750" algn="just">
              <a:buFont typeface="Arial,Sans-Serif" panose="020B0604020202020204" pitchFamily="34" charset="0"/>
            </a:pPr>
            <a:r>
              <a:rPr lang="en-US" sz="2400">
                <a:ea typeface="+mn-lt"/>
                <a:cs typeface="+mn-lt"/>
              </a:rPr>
              <a:t>Function</a:t>
            </a:r>
          </a:p>
          <a:p>
            <a:pPr algn="just"/>
            <a:endParaRPr lang="en-US" sz="2000">
              <a:ea typeface="+mn-lt"/>
              <a:cs typeface="+mn-lt"/>
            </a:endParaRPr>
          </a:p>
          <a:p>
            <a:endParaRPr lang="en-US">
              <a:cs typeface="Arial"/>
            </a:endParaRPr>
          </a:p>
        </p:txBody>
      </p:sp>
    </p:spTree>
    <p:extLst>
      <p:ext uri="{BB962C8B-B14F-4D97-AF65-F5344CB8AC3E}">
        <p14:creationId xmlns:p14="http://schemas.microsoft.com/office/powerpoint/2010/main" val="315133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5A0AF2-0EFD-30BD-1F8E-C536C4CA6B1E}"/>
              </a:ext>
            </a:extLst>
          </p:cNvPr>
          <p:cNvSpPr txBox="1"/>
          <p:nvPr/>
        </p:nvSpPr>
        <p:spPr>
          <a:xfrm>
            <a:off x="669985" y="454325"/>
            <a:ext cx="11829690" cy="80329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3200" b="1">
                <a:solidFill>
                  <a:srgbClr val="000000"/>
                </a:solidFill>
                <a:latin typeface="Arial"/>
                <a:ea typeface="Verdana"/>
                <a:cs typeface="Arial"/>
              </a:rPr>
              <a:t>MySQL Create Query:</a:t>
            </a:r>
          </a:p>
          <a:p>
            <a:pPr marL="182880" indent="-182880">
              <a:spcBef>
                <a:spcPts val="1200"/>
              </a:spcBef>
              <a:buFont typeface="Arial"/>
            </a:pPr>
            <a:r>
              <a:rPr lang="en-US" sz="2400" b="1" i="1">
                <a:solidFill>
                  <a:srgbClr val="000000"/>
                </a:solidFill>
                <a:latin typeface="Arial"/>
                <a:ea typeface="Verdana"/>
                <a:cs typeface="Arial"/>
              </a:rPr>
              <a:t>Syntax: To create a table.</a:t>
            </a:r>
            <a:endParaRPr lang="en-US" sz="2400">
              <a:solidFill>
                <a:srgbClr val="231F20"/>
              </a:solidFill>
              <a:latin typeface="Arial"/>
              <a:ea typeface="Verdana"/>
              <a:cs typeface="Arial"/>
            </a:endParaRPr>
          </a:p>
          <a:p>
            <a:pPr marL="182880" indent="-182880">
              <a:spcBef>
                <a:spcPts val="1200"/>
              </a:spcBef>
              <a:buSzPct val="100000"/>
              <a:buFont typeface="Arial"/>
            </a:pPr>
            <a:r>
              <a:rPr lang="en-US" sz="2400">
                <a:cs typeface="Arial"/>
              </a:rPr>
              <a:t> </a:t>
            </a:r>
            <a:r>
              <a:rPr lang="en-US" sz="2400">
                <a:ea typeface="+mn-lt"/>
                <a:cs typeface="+mn-lt"/>
              </a:rPr>
              <a:t>CREATE TABLE </a:t>
            </a:r>
            <a:r>
              <a:rPr lang="en-US" sz="2400" i="1" err="1">
                <a:ea typeface="+mn-lt"/>
                <a:cs typeface="+mn-lt"/>
              </a:rPr>
              <a:t>table_name</a:t>
            </a:r>
            <a:r>
              <a:rPr lang="en-US" sz="2400" i="1">
                <a:ea typeface="+mn-lt"/>
                <a:cs typeface="+mn-lt"/>
              </a:rPr>
              <a:t> </a:t>
            </a:r>
            <a:r>
              <a:rPr lang="en-US" sz="2400">
                <a:ea typeface="+mn-lt"/>
                <a:cs typeface="+mn-lt"/>
              </a:rPr>
              <a:t>(</a:t>
            </a:r>
            <a:br>
              <a:rPr lang="en-US" sz="2400">
                <a:ea typeface="+mn-lt"/>
                <a:cs typeface="+mn-lt"/>
              </a:rPr>
            </a:br>
            <a:r>
              <a:rPr lang="en-US" sz="2400">
                <a:ea typeface="+mn-lt"/>
                <a:cs typeface="+mn-lt"/>
              </a:rPr>
              <a:t>    </a:t>
            </a:r>
            <a:r>
              <a:rPr lang="en-US" sz="2400" i="1">
                <a:ea typeface="+mn-lt"/>
                <a:cs typeface="+mn-lt"/>
              </a:rPr>
              <a:t>column1 datatype,</a:t>
            </a:r>
            <a:br>
              <a:rPr lang="en-US" sz="2400" i="1">
                <a:ea typeface="+mn-lt"/>
                <a:cs typeface="+mn-lt"/>
              </a:rPr>
            </a:br>
            <a:r>
              <a:rPr lang="en-US" sz="2400" i="1">
                <a:ea typeface="+mn-lt"/>
                <a:cs typeface="+mn-lt"/>
              </a:rPr>
              <a:t>    column2 datatype,</a:t>
            </a:r>
            <a:br>
              <a:rPr lang="en-US" sz="2400" i="1">
                <a:ea typeface="+mn-lt"/>
                <a:cs typeface="+mn-lt"/>
              </a:rPr>
            </a:br>
            <a:r>
              <a:rPr lang="en-US" sz="2400" i="1">
                <a:ea typeface="+mn-lt"/>
                <a:cs typeface="+mn-lt"/>
              </a:rPr>
              <a:t>    column3 datatype,</a:t>
            </a:r>
            <a:br>
              <a:rPr lang="en-US" sz="2400" i="1">
                <a:ea typeface="+mn-lt"/>
                <a:cs typeface="+mn-lt"/>
              </a:rPr>
            </a:br>
            <a:r>
              <a:rPr lang="en-US" sz="2400">
                <a:ea typeface="+mn-lt"/>
                <a:cs typeface="+mn-lt"/>
              </a:rPr>
              <a:t>   ....</a:t>
            </a:r>
            <a:br>
              <a:rPr lang="en-US" sz="2400">
                <a:ea typeface="+mn-lt"/>
                <a:cs typeface="+mn-lt"/>
              </a:rPr>
            </a:br>
            <a:r>
              <a:rPr lang="en-US" sz="2400">
                <a:ea typeface="+mn-lt"/>
                <a:cs typeface="+mn-lt"/>
              </a:rPr>
              <a:t>);</a:t>
            </a:r>
            <a:endParaRPr lang="en-US" sz="2400">
              <a:cs typeface="Arial"/>
            </a:endParaRPr>
          </a:p>
          <a:p>
            <a:pPr marL="182880" indent="-182880">
              <a:spcBef>
                <a:spcPts val="1200"/>
              </a:spcBef>
              <a:buFont typeface="Arial"/>
            </a:pPr>
            <a:r>
              <a:rPr lang="en-US" sz="2400" b="1" i="1">
                <a:solidFill>
                  <a:srgbClr val="000000"/>
                </a:solidFill>
                <a:latin typeface="Arial"/>
                <a:ea typeface="Verdana"/>
                <a:cs typeface="Arial"/>
              </a:rPr>
              <a:t>Example: Creating a table</a:t>
            </a:r>
            <a:endParaRPr lang="en-US" sz="2400">
              <a:latin typeface="Arial"/>
              <a:cs typeface="Arial"/>
            </a:endParaRPr>
          </a:p>
          <a:p>
            <a:pPr marL="182880" indent="-182880">
              <a:spcBef>
                <a:spcPts val="1200"/>
              </a:spcBef>
            </a:pPr>
            <a:r>
              <a:rPr lang="en-US" sz="2400">
                <a:ea typeface="+mn-lt"/>
                <a:cs typeface="+mn-lt"/>
              </a:rPr>
              <a:t>CREATE TABLE </a:t>
            </a:r>
            <a:r>
              <a:rPr lang="en-US" sz="2400" i="1">
                <a:ea typeface="+mn-lt"/>
                <a:cs typeface="+mn-lt"/>
              </a:rPr>
              <a:t>Persons (</a:t>
            </a:r>
            <a:br>
              <a:rPr lang="en-US" sz="2400" i="1">
                <a:ea typeface="+mn-lt"/>
                <a:cs typeface="+mn-lt"/>
              </a:rPr>
            </a:br>
            <a:r>
              <a:rPr lang="en-US" sz="2400" i="1">
                <a:ea typeface="+mn-lt"/>
                <a:cs typeface="+mn-lt"/>
              </a:rPr>
              <a:t>    </a:t>
            </a:r>
            <a:r>
              <a:rPr lang="en-US" sz="2400" i="1" err="1">
                <a:ea typeface="+mn-lt"/>
                <a:cs typeface="+mn-lt"/>
              </a:rPr>
              <a:t>PersonID</a:t>
            </a:r>
            <a:r>
              <a:rPr lang="en-US" sz="2400" i="1">
                <a:ea typeface="+mn-lt"/>
                <a:cs typeface="+mn-lt"/>
              </a:rPr>
              <a:t> int,</a:t>
            </a:r>
            <a:br>
              <a:rPr lang="en-US" sz="2400" i="1">
                <a:ea typeface="+mn-lt"/>
                <a:cs typeface="+mn-lt"/>
              </a:rPr>
            </a:br>
            <a:r>
              <a:rPr lang="en-US" sz="2400" i="1">
                <a:ea typeface="+mn-lt"/>
                <a:cs typeface="+mn-lt"/>
              </a:rPr>
              <a:t>    LastName varchar(255),</a:t>
            </a:r>
            <a:br>
              <a:rPr lang="en-US" sz="2400" i="1">
                <a:ea typeface="+mn-lt"/>
                <a:cs typeface="+mn-lt"/>
              </a:rPr>
            </a:br>
            <a:r>
              <a:rPr lang="en-US" sz="2400" i="1">
                <a:ea typeface="+mn-lt"/>
                <a:cs typeface="+mn-lt"/>
              </a:rPr>
              <a:t>    FirstName varchar(255),</a:t>
            </a:r>
            <a:br>
              <a:rPr lang="en-US" sz="2400" i="1">
                <a:ea typeface="+mn-lt"/>
                <a:cs typeface="+mn-lt"/>
              </a:rPr>
            </a:br>
            <a:r>
              <a:rPr lang="en-US" sz="2400" i="1">
                <a:ea typeface="+mn-lt"/>
                <a:cs typeface="+mn-lt"/>
              </a:rPr>
              <a:t>    Address varchar(255),</a:t>
            </a:r>
            <a:br>
              <a:rPr lang="en-US" sz="2400" i="1">
                <a:ea typeface="+mn-lt"/>
                <a:cs typeface="+mn-lt"/>
              </a:rPr>
            </a:br>
            <a:r>
              <a:rPr lang="en-US" sz="2400" i="1">
                <a:ea typeface="+mn-lt"/>
                <a:cs typeface="+mn-lt"/>
              </a:rPr>
              <a:t>    City varchar(255));</a:t>
            </a:r>
            <a:br>
              <a:rPr lang="en-US" sz="2400" i="1">
                <a:ea typeface="+mn-lt"/>
                <a:cs typeface="+mn-lt"/>
              </a:rPr>
            </a:br>
            <a:endParaRPr lang="en-US" sz="2400">
              <a:cs typeface="Arial"/>
            </a:endParaRPr>
          </a:p>
          <a:p>
            <a:pPr marL="182880" indent="-182880">
              <a:spcBef>
                <a:spcPts val="1200"/>
              </a:spcBef>
              <a:buFont typeface="Arial"/>
            </a:pPr>
            <a:endParaRPr lang="en-US" sz="2400" b="1" i="1">
              <a:solidFill>
                <a:srgbClr val="000000"/>
              </a:solidFill>
              <a:latin typeface="Arial"/>
              <a:ea typeface="Verdana"/>
              <a:cs typeface="Arial"/>
            </a:endParaRPr>
          </a:p>
          <a:p>
            <a:pPr marL="182880" indent="-182880">
              <a:spcBef>
                <a:spcPts val="1200"/>
              </a:spcBef>
              <a:buSzPct val="100000"/>
              <a:buFont typeface="Arial"/>
            </a:pPr>
            <a:endParaRPr lang="en-US">
              <a:solidFill>
                <a:srgbClr val="110000"/>
              </a:solidFill>
              <a:latin typeface="Verdana"/>
              <a:ea typeface="Verdana"/>
            </a:endParaRPr>
          </a:p>
          <a:p>
            <a:pPr marL="182880" indent="-182880">
              <a:spcBef>
                <a:spcPts val="1200"/>
              </a:spcBef>
              <a:buFont typeface="Arial"/>
            </a:pPr>
            <a:endParaRPr lang="en-US">
              <a:solidFill>
                <a:srgbClr val="110000"/>
              </a:solidFill>
              <a:latin typeface="Verdana"/>
              <a:ea typeface="Verdana"/>
            </a:endParaRPr>
          </a:p>
        </p:txBody>
      </p:sp>
    </p:spTree>
    <p:extLst>
      <p:ext uri="{BB962C8B-B14F-4D97-AF65-F5344CB8AC3E}">
        <p14:creationId xmlns:p14="http://schemas.microsoft.com/office/powerpoint/2010/main" val="410530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9F3-DB2D-8E71-6296-FE7366070B44}"/>
              </a:ext>
            </a:extLst>
          </p:cNvPr>
          <p:cNvSpPr>
            <a:spLocks noGrp="1"/>
          </p:cNvSpPr>
          <p:nvPr>
            <p:ph type="title"/>
          </p:nvPr>
        </p:nvSpPr>
        <p:spPr/>
        <p:txBody>
          <a:bodyPr>
            <a:normAutofit fontScale="90000"/>
          </a:bodyPr>
          <a:lstStyle/>
          <a:p>
            <a:r>
              <a:rPr lang="en-US" sz="3600" b="1">
                <a:solidFill>
                  <a:srgbClr val="000000"/>
                </a:solidFill>
                <a:ea typeface="+mj-lt"/>
                <a:cs typeface="+mj-lt"/>
              </a:rPr>
              <a:t>MySQL Alter Query:</a:t>
            </a:r>
            <a:br>
              <a:rPr lang="en-US">
                <a:ea typeface="+mj-lt"/>
                <a:cs typeface="+mj-lt"/>
              </a:rPr>
            </a:br>
            <a:br>
              <a:rPr lang="en-US">
                <a:ea typeface="+mj-lt"/>
                <a:cs typeface="+mj-lt"/>
              </a:rPr>
            </a:br>
            <a:r>
              <a:rPr lang="en-US" sz="2400" b="0">
                <a:solidFill>
                  <a:srgbClr val="000000"/>
                </a:solidFill>
                <a:cs typeface="Arial"/>
              </a:rPr>
              <a:t>To add, update, eliminate or drop columns of a table.</a:t>
            </a:r>
            <a:endParaRPr lang="en-US" sz="2400">
              <a:solidFill>
                <a:srgbClr val="000000"/>
              </a:solidFill>
              <a:cs typeface="Arial"/>
            </a:endParaRPr>
          </a:p>
        </p:txBody>
      </p:sp>
      <p:sp>
        <p:nvSpPr>
          <p:cNvPr id="3" name="Content Placeholder 2">
            <a:extLst>
              <a:ext uri="{FF2B5EF4-FFF2-40B4-BE49-F238E27FC236}">
                <a16:creationId xmlns:a16="http://schemas.microsoft.com/office/drawing/2014/main" id="{EDCA984C-D77B-6D36-AF4B-DF524EEC56D3}"/>
              </a:ext>
            </a:extLst>
          </p:cNvPr>
          <p:cNvSpPr>
            <a:spLocks noGrp="1"/>
          </p:cNvSpPr>
          <p:nvPr>
            <p:ph idx="1"/>
          </p:nvPr>
        </p:nvSpPr>
        <p:spPr>
          <a:xfrm>
            <a:off x="452024" y="1368725"/>
            <a:ext cx="11227394" cy="4726412"/>
          </a:xfrm>
        </p:spPr>
        <p:txBody>
          <a:bodyPr vert="horz" lIns="0" tIns="0" rIns="0" bIns="0" numCol="2" spcCol="941832" rtlCol="0" anchor="t">
            <a:normAutofit/>
          </a:bodyPr>
          <a:lstStyle/>
          <a:p>
            <a:pPr marL="182880" indent="-182880"/>
            <a:endParaRPr lang="en-US">
              <a:solidFill>
                <a:srgbClr val="000000"/>
              </a:solidFill>
              <a:ea typeface="+mn-lt"/>
              <a:cs typeface="+mn-lt"/>
            </a:endParaRPr>
          </a:p>
          <a:p>
            <a:pPr marL="182880" indent="-182880"/>
            <a:r>
              <a:rPr lang="en-US" sz="2400" b="1" i="1">
                <a:solidFill>
                  <a:srgbClr val="000000"/>
                </a:solidFill>
                <a:cs typeface="Arial"/>
              </a:rPr>
              <a:t>Syntax:</a:t>
            </a:r>
            <a:endParaRPr lang="en-US" sz="2400" b="1">
              <a:ea typeface="+mn-lt"/>
              <a:cs typeface="+mn-lt"/>
            </a:endParaRPr>
          </a:p>
          <a:p>
            <a:pPr marL="182880" indent="-182880"/>
            <a:r>
              <a:rPr lang="en-US" sz="2400" i="1">
                <a:solidFill>
                  <a:srgbClr val="000000"/>
                </a:solidFill>
                <a:cs typeface="Arial"/>
              </a:rPr>
              <a:t> To add columns in a table.</a:t>
            </a:r>
            <a:endParaRPr lang="en-US" sz="2400" i="1">
              <a:solidFill>
                <a:srgbClr val="000000"/>
              </a:solidFill>
              <a:ea typeface="+mn-lt"/>
              <a:cs typeface="+mn-lt"/>
            </a:endParaRPr>
          </a:p>
          <a:p>
            <a:pPr marL="182880" indent="-182880"/>
            <a:r>
              <a:rPr lang="en-US" sz="2400">
                <a:solidFill>
                  <a:srgbClr val="231F20"/>
                </a:solidFill>
                <a:cs typeface="Arial"/>
              </a:rPr>
              <a:t>ALTER TABLE </a:t>
            </a:r>
            <a:r>
              <a:rPr lang="en-US" sz="2400" i="1" err="1">
                <a:solidFill>
                  <a:srgbClr val="231F20"/>
                </a:solidFill>
                <a:cs typeface="Arial"/>
              </a:rPr>
              <a:t>table_name</a:t>
            </a:r>
            <a:endParaRPr lang="en-US" sz="2400" i="1">
              <a:solidFill>
                <a:srgbClr val="231F20"/>
              </a:solidFill>
              <a:cs typeface="Arial"/>
            </a:endParaRPr>
          </a:p>
          <a:p>
            <a:pPr marL="182880" indent="-182880"/>
            <a:r>
              <a:rPr lang="en-US" sz="2400">
                <a:solidFill>
                  <a:srgbClr val="231F20"/>
                </a:solidFill>
                <a:cs typeface="Arial"/>
              </a:rPr>
              <a:t>ADD </a:t>
            </a:r>
            <a:r>
              <a:rPr lang="en-US" sz="2400" i="1" err="1">
                <a:solidFill>
                  <a:srgbClr val="231F20"/>
                </a:solidFill>
                <a:cs typeface="Arial"/>
              </a:rPr>
              <a:t>column_name</a:t>
            </a:r>
            <a:r>
              <a:rPr lang="en-US" sz="2400" i="1">
                <a:solidFill>
                  <a:srgbClr val="231F20"/>
                </a:solidFill>
                <a:cs typeface="Arial"/>
              </a:rPr>
              <a:t> datatype;</a:t>
            </a:r>
          </a:p>
          <a:p>
            <a:pPr marL="182880" indent="-182880"/>
            <a:endParaRPr lang="en-US" sz="2400">
              <a:solidFill>
                <a:srgbClr val="231F20"/>
              </a:solidFill>
              <a:cs typeface="Arial"/>
            </a:endParaRPr>
          </a:p>
          <a:p>
            <a:pPr marL="182880" indent="-182880"/>
            <a:r>
              <a:rPr lang="en-US" sz="2400" b="1" i="1">
                <a:solidFill>
                  <a:srgbClr val="000000"/>
                </a:solidFill>
                <a:cs typeface="Arial"/>
              </a:rPr>
              <a:t>Example: </a:t>
            </a:r>
            <a:endParaRPr lang="en-US" b="1">
              <a:ea typeface="+mn-lt"/>
              <a:cs typeface="+mn-lt"/>
            </a:endParaRPr>
          </a:p>
          <a:p>
            <a:r>
              <a:rPr lang="en-GB" sz="2400">
                <a:cs typeface="Arial"/>
              </a:rPr>
              <a:t>ALTER TABLE </a:t>
            </a:r>
            <a:r>
              <a:rPr lang="en-GB" sz="2400" i="1">
                <a:cs typeface="Arial"/>
              </a:rPr>
              <a:t>Customers</a:t>
            </a:r>
          </a:p>
          <a:p>
            <a:r>
              <a:rPr lang="en-GB" sz="2400">
                <a:cs typeface="Arial"/>
              </a:rPr>
              <a:t>ADD </a:t>
            </a:r>
            <a:r>
              <a:rPr lang="en-GB" sz="2400" i="1">
                <a:cs typeface="Arial"/>
              </a:rPr>
              <a:t>Email Varchar(255);</a:t>
            </a:r>
          </a:p>
        </p:txBody>
      </p:sp>
    </p:spTree>
    <p:extLst>
      <p:ext uri="{BB962C8B-B14F-4D97-AF65-F5344CB8AC3E}">
        <p14:creationId xmlns:p14="http://schemas.microsoft.com/office/powerpoint/2010/main" val="150984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4AF2-B17D-066E-A2FA-01166AD585C1}"/>
              </a:ext>
            </a:extLst>
          </p:cNvPr>
          <p:cNvSpPr>
            <a:spLocks noGrp="1"/>
          </p:cNvSpPr>
          <p:nvPr>
            <p:ph type="title"/>
          </p:nvPr>
        </p:nvSpPr>
        <p:spPr/>
        <p:txBody>
          <a:bodyPr>
            <a:normAutofit fontScale="90000"/>
          </a:bodyPr>
          <a:lstStyle/>
          <a:p>
            <a:pPr marL="182880" indent="-182880">
              <a:lnSpc>
                <a:spcPct val="100000"/>
              </a:lnSpc>
              <a:spcBef>
                <a:spcPts val="1200"/>
              </a:spcBef>
            </a:pPr>
            <a:br>
              <a:rPr lang="en-US">
                <a:cs typeface="Arial"/>
              </a:rPr>
            </a:br>
            <a:br>
              <a:rPr lang="en-US">
                <a:cs typeface="Arial"/>
              </a:rPr>
            </a:br>
            <a:br>
              <a:rPr lang="en-US">
                <a:cs typeface="Arial"/>
              </a:rPr>
            </a:br>
            <a:r>
              <a:rPr lang="en-US" sz="3600" b="1">
                <a:ea typeface="+mj-lt"/>
                <a:cs typeface="+mj-lt"/>
              </a:rPr>
              <a:t>MySQL Insert Query</a:t>
            </a:r>
          </a:p>
          <a:p>
            <a:pPr marL="182880" indent="-182880">
              <a:lnSpc>
                <a:spcPct val="100000"/>
              </a:lnSpc>
              <a:spcBef>
                <a:spcPts val="1200"/>
              </a:spcBef>
            </a:pPr>
            <a:br>
              <a:rPr lang="en-US" sz="2400">
                <a:solidFill>
                  <a:srgbClr val="000000"/>
                </a:solidFill>
                <a:cs typeface="Arial"/>
              </a:rPr>
            </a:br>
            <a:br>
              <a:rPr lang="en-US" sz="2400">
                <a:solidFill>
                  <a:srgbClr val="000000"/>
                </a:solidFill>
                <a:cs typeface="Arial"/>
              </a:rPr>
            </a:br>
            <a:r>
              <a:rPr lang="en-US" sz="2400" b="0">
                <a:solidFill>
                  <a:srgbClr val="000000"/>
                </a:solidFill>
                <a:latin typeface="Arial"/>
                <a:cs typeface="Arial"/>
              </a:rPr>
              <a:t>To insert new records in an existing table.</a:t>
            </a:r>
            <a:endParaRPr lang="en-US" sz="2400" b="0">
              <a:latin typeface="Arial"/>
              <a:ea typeface="+mj-lt"/>
              <a:cs typeface="+mj-lt"/>
            </a:endParaRPr>
          </a:p>
          <a:p>
            <a:pPr>
              <a:lnSpc>
                <a:spcPct val="100000"/>
              </a:lnSpc>
              <a:spcBef>
                <a:spcPts val="1200"/>
              </a:spcBef>
            </a:pPr>
            <a:r>
              <a:rPr lang="en-US" sz="2400" i="1">
                <a:solidFill>
                  <a:srgbClr val="000000"/>
                </a:solidFill>
                <a:latin typeface="Arial"/>
                <a:cs typeface="Arial"/>
              </a:rPr>
              <a:t>Syntax:</a:t>
            </a:r>
            <a:endParaRPr lang="en-US" sz="2400">
              <a:latin typeface="Arial"/>
              <a:ea typeface="+mj-lt"/>
              <a:cs typeface="+mj-lt"/>
            </a:endParaRPr>
          </a:p>
          <a:p>
            <a:pPr>
              <a:lnSpc>
                <a:spcPct val="100000"/>
              </a:lnSpc>
              <a:spcBef>
                <a:spcPts val="1200"/>
              </a:spcBef>
            </a:pPr>
            <a:r>
              <a:rPr lang="en-US" sz="2400" b="0">
                <a:latin typeface="Arial"/>
                <a:ea typeface="+mj-lt"/>
                <a:cs typeface="+mj-lt"/>
              </a:rPr>
              <a:t>INSERT INTO </a:t>
            </a:r>
            <a:r>
              <a:rPr lang="en-US" sz="2400" b="0" i="1" err="1">
                <a:latin typeface="Arial"/>
                <a:ea typeface="+mj-lt"/>
                <a:cs typeface="+mj-lt"/>
              </a:rPr>
              <a:t>table_name</a:t>
            </a:r>
            <a:r>
              <a:rPr lang="en-US" sz="2400" b="0">
                <a:latin typeface="Arial"/>
                <a:ea typeface="+mj-lt"/>
                <a:cs typeface="+mj-lt"/>
              </a:rPr>
              <a:t> (</a:t>
            </a:r>
            <a:r>
              <a:rPr lang="en-US" sz="2400" b="0" i="1">
                <a:latin typeface="Arial"/>
                <a:ea typeface="+mj-lt"/>
                <a:cs typeface="+mj-lt"/>
              </a:rPr>
              <a:t>column1</a:t>
            </a:r>
            <a:r>
              <a:rPr lang="en-US" sz="2400" b="0">
                <a:latin typeface="Arial"/>
                <a:ea typeface="+mj-lt"/>
                <a:cs typeface="+mj-lt"/>
              </a:rPr>
              <a:t>,</a:t>
            </a:r>
            <a:r>
              <a:rPr lang="en-US" sz="2400" b="0" i="1">
                <a:latin typeface="Arial"/>
                <a:ea typeface="+mj-lt"/>
                <a:cs typeface="+mj-lt"/>
              </a:rPr>
              <a:t> column2</a:t>
            </a:r>
            <a:r>
              <a:rPr lang="en-US" sz="2400" b="0">
                <a:latin typeface="Arial"/>
                <a:ea typeface="+mj-lt"/>
                <a:cs typeface="+mj-lt"/>
              </a:rPr>
              <a:t>,</a:t>
            </a:r>
            <a:r>
              <a:rPr lang="en-US" sz="2400" b="0" i="1">
                <a:latin typeface="Arial"/>
                <a:ea typeface="+mj-lt"/>
                <a:cs typeface="+mj-lt"/>
              </a:rPr>
              <a:t> column3</a:t>
            </a:r>
            <a:r>
              <a:rPr lang="en-US" sz="2400" b="0">
                <a:latin typeface="Arial"/>
                <a:ea typeface="+mj-lt"/>
                <a:cs typeface="+mj-lt"/>
              </a:rPr>
              <a:t>, ...)</a:t>
            </a:r>
            <a:br>
              <a:rPr lang="en-US" sz="2400" b="0">
                <a:latin typeface="Arial"/>
                <a:ea typeface="+mj-lt"/>
                <a:cs typeface="+mj-lt"/>
              </a:rPr>
            </a:br>
            <a:r>
              <a:rPr lang="en-US" sz="2400" b="0">
                <a:latin typeface="Arial"/>
                <a:ea typeface="+mj-lt"/>
                <a:cs typeface="+mj-lt"/>
              </a:rPr>
              <a:t>VALUES (</a:t>
            </a:r>
            <a:r>
              <a:rPr lang="en-US" sz="2400" b="0" i="1">
                <a:latin typeface="Arial"/>
                <a:ea typeface="+mj-lt"/>
                <a:cs typeface="+mj-lt"/>
              </a:rPr>
              <a:t>value1</a:t>
            </a:r>
            <a:r>
              <a:rPr lang="en-US" sz="2400" b="0">
                <a:latin typeface="Arial"/>
                <a:ea typeface="+mj-lt"/>
                <a:cs typeface="+mj-lt"/>
              </a:rPr>
              <a:t>,</a:t>
            </a:r>
            <a:r>
              <a:rPr lang="en-US" sz="2400" b="0" i="1">
                <a:latin typeface="Arial"/>
                <a:ea typeface="+mj-lt"/>
                <a:cs typeface="+mj-lt"/>
              </a:rPr>
              <a:t> value2</a:t>
            </a:r>
            <a:r>
              <a:rPr lang="en-US" sz="2400" b="0">
                <a:latin typeface="Arial"/>
                <a:ea typeface="+mj-lt"/>
                <a:cs typeface="+mj-lt"/>
              </a:rPr>
              <a:t>,</a:t>
            </a:r>
            <a:r>
              <a:rPr lang="en-US" sz="2400" b="0" i="1">
                <a:latin typeface="Arial"/>
                <a:ea typeface="+mj-lt"/>
                <a:cs typeface="+mj-lt"/>
              </a:rPr>
              <a:t> value3</a:t>
            </a:r>
            <a:r>
              <a:rPr lang="en-US" sz="2400" b="0">
                <a:latin typeface="Arial"/>
                <a:ea typeface="+mj-lt"/>
                <a:cs typeface="+mj-lt"/>
              </a:rPr>
              <a:t>, ...</a:t>
            </a:r>
            <a:r>
              <a:rPr lang="en-US" sz="2400" b="0">
                <a:ea typeface="+mj-lt"/>
                <a:cs typeface="+mj-lt"/>
              </a:rPr>
              <a:t>);</a:t>
            </a:r>
            <a:endParaRPr lang="en-GB" sz="2400">
              <a:cs typeface="Arial"/>
            </a:endParaRPr>
          </a:p>
        </p:txBody>
      </p:sp>
      <p:sp>
        <p:nvSpPr>
          <p:cNvPr id="3" name="Content Placeholder 2">
            <a:extLst>
              <a:ext uri="{FF2B5EF4-FFF2-40B4-BE49-F238E27FC236}">
                <a16:creationId xmlns:a16="http://schemas.microsoft.com/office/drawing/2014/main" id="{FC664186-01C5-64E9-392A-0F006EE6A991}"/>
              </a:ext>
            </a:extLst>
          </p:cNvPr>
          <p:cNvSpPr>
            <a:spLocks noGrp="1"/>
          </p:cNvSpPr>
          <p:nvPr>
            <p:ph sz="half" idx="1"/>
          </p:nvPr>
        </p:nvSpPr>
        <p:spPr>
          <a:xfrm>
            <a:off x="365760" y="1828800"/>
            <a:ext cx="4456407" cy="4251960"/>
          </a:xfrm>
        </p:spPr>
        <p:txBody>
          <a:bodyPr vert="horz" lIns="0" tIns="0" rIns="0" bIns="0" numCol="2" spcCol="941832" rtlCol="0" anchor="t">
            <a:normAutofit/>
          </a:bodyPr>
          <a:lstStyle/>
          <a:p>
            <a:pPr marL="182880" indent="-182880"/>
            <a:endParaRPr lang="en-US" sz="2400">
              <a:solidFill>
                <a:srgbClr val="231F20"/>
              </a:solidFill>
              <a:cs typeface="Arial"/>
            </a:endParaRPr>
          </a:p>
          <a:p>
            <a:pPr marL="182880" indent="-182880"/>
            <a:endParaRPr lang="en-US" sz="2400">
              <a:solidFill>
                <a:srgbClr val="231F20"/>
              </a:solidFill>
              <a:cs typeface="Arial"/>
            </a:endParaRPr>
          </a:p>
          <a:p>
            <a:endParaRPr lang="en-US" sz="2400" b="1" i="1">
              <a:solidFill>
                <a:srgbClr val="000000"/>
              </a:solidFill>
              <a:cs typeface="Arial"/>
            </a:endParaRPr>
          </a:p>
          <a:p>
            <a:pPr marL="182880" indent="-182880"/>
            <a:endParaRPr lang="en-US">
              <a:cs typeface="Arial"/>
            </a:endParaRPr>
          </a:p>
        </p:txBody>
      </p:sp>
      <p:sp>
        <p:nvSpPr>
          <p:cNvPr id="4" name="Content Placeholder 3">
            <a:extLst>
              <a:ext uri="{FF2B5EF4-FFF2-40B4-BE49-F238E27FC236}">
                <a16:creationId xmlns:a16="http://schemas.microsoft.com/office/drawing/2014/main" id="{FE28C169-DC54-AF01-7C39-3EBD238B82E1}"/>
              </a:ext>
            </a:extLst>
          </p:cNvPr>
          <p:cNvSpPr>
            <a:spLocks noGrp="1"/>
          </p:cNvSpPr>
          <p:nvPr>
            <p:ph sz="half" idx="2"/>
          </p:nvPr>
        </p:nvSpPr>
        <p:spPr>
          <a:xfrm>
            <a:off x="365013" y="3525328"/>
            <a:ext cx="11673839" cy="2541055"/>
          </a:xfrm>
        </p:spPr>
        <p:txBody>
          <a:bodyPr vert="horz" lIns="0" tIns="0" rIns="0" bIns="0" spcCol="301752" rtlCol="0" anchor="t">
            <a:normAutofit/>
          </a:bodyPr>
          <a:lstStyle/>
          <a:p>
            <a:endParaRPr lang="en-US" i="1">
              <a:solidFill>
                <a:srgbClr val="000000"/>
              </a:solidFill>
              <a:ea typeface="+mn-lt"/>
              <a:cs typeface="+mn-lt"/>
            </a:endParaRPr>
          </a:p>
          <a:p>
            <a:pPr marL="0" indent="0">
              <a:buNone/>
            </a:pPr>
            <a:r>
              <a:rPr lang="en-US" sz="2400" b="1" i="1">
                <a:solidFill>
                  <a:srgbClr val="000000"/>
                </a:solidFill>
                <a:ea typeface="+mn-lt"/>
                <a:cs typeface="+mn-lt"/>
              </a:rPr>
              <a:t>Example:</a:t>
            </a:r>
            <a:endParaRPr lang="en-US" sz="2400">
              <a:ea typeface="+mn-lt"/>
              <a:cs typeface="+mn-lt"/>
            </a:endParaRPr>
          </a:p>
          <a:p>
            <a:pPr marL="0" indent="0">
              <a:buNone/>
            </a:pPr>
            <a:r>
              <a:rPr lang="en-US" sz="2400">
                <a:ea typeface="+mn-lt"/>
                <a:cs typeface="+mn-lt"/>
              </a:rPr>
              <a:t>INSERT INTO </a:t>
            </a:r>
            <a:r>
              <a:rPr lang="en-US" sz="2400" i="1">
                <a:ea typeface="+mn-lt"/>
                <a:cs typeface="+mn-lt"/>
              </a:rPr>
              <a:t>Customers(</a:t>
            </a:r>
            <a:r>
              <a:rPr lang="en-US" sz="2400" i="1" err="1">
                <a:ea typeface="+mn-lt"/>
                <a:cs typeface="+mn-lt"/>
              </a:rPr>
              <a:t>CustomerName,Country,Age</a:t>
            </a:r>
            <a:r>
              <a:rPr lang="en-US" sz="2400" i="1">
                <a:ea typeface="+mn-lt"/>
                <a:cs typeface="+mn-lt"/>
              </a:rPr>
              <a:t>)</a:t>
            </a:r>
          </a:p>
          <a:p>
            <a:pPr marL="0" indent="0">
              <a:buNone/>
            </a:pPr>
            <a:r>
              <a:rPr lang="en-US" sz="2400">
                <a:ea typeface="+mn-lt"/>
                <a:cs typeface="+mn-lt"/>
              </a:rPr>
              <a:t>VALUES(</a:t>
            </a:r>
            <a:r>
              <a:rPr lang="en-US" sz="2400" i="1">
                <a:ea typeface="+mn-lt"/>
                <a:cs typeface="+mn-lt"/>
              </a:rPr>
              <a:t>'Tom','Norway',30</a:t>
            </a:r>
            <a:r>
              <a:rPr lang="en-US" sz="2400">
                <a:ea typeface="+mn-lt"/>
                <a:cs typeface="+mn-lt"/>
              </a:rPr>
              <a:t>);</a:t>
            </a:r>
          </a:p>
          <a:p>
            <a:pPr algn="just"/>
            <a:endParaRPr lang="en-GB">
              <a:cs typeface="Arial"/>
            </a:endParaRPr>
          </a:p>
        </p:txBody>
      </p:sp>
    </p:spTree>
    <p:extLst>
      <p:ext uri="{BB962C8B-B14F-4D97-AF65-F5344CB8AC3E}">
        <p14:creationId xmlns:p14="http://schemas.microsoft.com/office/powerpoint/2010/main" val="32964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C5D7C-4E58-AA3A-6D95-984FB01B11FC}"/>
              </a:ext>
            </a:extLst>
          </p:cNvPr>
          <p:cNvSpPr>
            <a:spLocks noGrp="1"/>
          </p:cNvSpPr>
          <p:nvPr>
            <p:ph idx="1"/>
          </p:nvPr>
        </p:nvSpPr>
        <p:spPr>
          <a:xfrm>
            <a:off x="365760" y="1828800"/>
            <a:ext cx="12256410" cy="4251960"/>
          </a:xfrm>
        </p:spPr>
        <p:txBody>
          <a:bodyPr vert="horz" lIns="0" tIns="0" rIns="0" bIns="0" numCol="2" spcCol="941832" rtlCol="0" anchor="t">
            <a:normAutofit/>
          </a:bodyPr>
          <a:lstStyle/>
          <a:p>
            <a:endParaRPr lang="en-US" sz="2400">
              <a:cs typeface="Arial"/>
            </a:endParaRPr>
          </a:p>
          <a:p>
            <a:r>
              <a:rPr lang="en-US" sz="2400" dirty="0">
                <a:ea typeface="+mn-lt"/>
                <a:cs typeface="+mn-lt"/>
              </a:rPr>
              <a:t>To modify the existing records of a table.</a:t>
            </a:r>
            <a:endParaRPr lang="en-US" sz="2400" dirty="0">
              <a:cs typeface="Arial"/>
            </a:endParaRPr>
          </a:p>
          <a:p>
            <a:endParaRPr lang="en-US" sz="2400">
              <a:cs typeface="Arial"/>
            </a:endParaRPr>
          </a:p>
          <a:p>
            <a:r>
              <a:rPr lang="en-US" sz="2400" b="1" i="1" dirty="0">
                <a:ea typeface="+mn-lt"/>
                <a:cs typeface="+mn-lt"/>
              </a:rPr>
              <a:t>Syntax</a:t>
            </a:r>
            <a:r>
              <a:rPr lang="en-US" sz="2400" b="1" dirty="0">
                <a:ea typeface="+mn-lt"/>
                <a:cs typeface="+mn-lt"/>
              </a:rPr>
              <a:t>:</a:t>
            </a:r>
            <a:endParaRPr lang="en-US" sz="2400" b="1" dirty="0">
              <a:cs typeface="Arial"/>
            </a:endParaRPr>
          </a:p>
          <a:p>
            <a:r>
              <a:rPr lang="en-US" sz="2400" dirty="0">
                <a:ea typeface="+mn-lt"/>
                <a:cs typeface="+mn-lt"/>
              </a:rPr>
              <a:t>UPDATE </a:t>
            </a:r>
            <a:r>
              <a:rPr lang="en-US" sz="2400" dirty="0" err="1">
                <a:ea typeface="+mn-lt"/>
                <a:cs typeface="+mn-lt"/>
              </a:rPr>
              <a:t>table_name</a:t>
            </a:r>
            <a:r>
              <a:rPr lang="en-US" sz="2400" dirty="0">
                <a:ea typeface="+mn-lt"/>
                <a:cs typeface="+mn-lt"/>
              </a:rPr>
              <a:t> </a:t>
            </a:r>
          </a:p>
          <a:p>
            <a:r>
              <a:rPr lang="en-US" sz="2400" dirty="0">
                <a:ea typeface="+mn-lt"/>
                <a:cs typeface="+mn-lt"/>
              </a:rPr>
              <a:t>SET column_1 = value1, column_2 = value2 </a:t>
            </a:r>
            <a:endParaRPr lang="en-US" sz="2400" dirty="0">
              <a:cs typeface="Arial"/>
            </a:endParaRPr>
          </a:p>
          <a:p>
            <a:r>
              <a:rPr lang="en-US" sz="2400">
                <a:ea typeface="+mn-lt"/>
                <a:cs typeface="+mn-lt"/>
              </a:rPr>
              <a:t>WHERE condition; </a:t>
            </a:r>
            <a:endParaRPr lang="en-US" sz="2400"/>
          </a:p>
        </p:txBody>
      </p:sp>
      <p:sp>
        <p:nvSpPr>
          <p:cNvPr id="6" name="Content Placeholder 5">
            <a:extLst>
              <a:ext uri="{FF2B5EF4-FFF2-40B4-BE49-F238E27FC236}">
                <a16:creationId xmlns:a16="http://schemas.microsoft.com/office/drawing/2014/main" id="{1FFA75FA-FBBC-E99A-3E70-EA1C38FF0119}"/>
              </a:ext>
            </a:extLst>
          </p:cNvPr>
          <p:cNvSpPr>
            <a:spLocks noGrp="1"/>
          </p:cNvSpPr>
          <p:nvPr>
            <p:ph sz="half" idx="4294967295"/>
          </p:nvPr>
        </p:nvSpPr>
        <p:spPr>
          <a:xfrm>
            <a:off x="6613525" y="1828800"/>
            <a:ext cx="5578475" cy="4251325"/>
          </a:xfrm>
        </p:spPr>
        <p:txBody>
          <a:bodyPr vert="horz" lIns="0" tIns="0" rIns="0" bIns="0" spcCol="301752" rtlCol="0" anchor="t">
            <a:normAutofit/>
          </a:bodyPr>
          <a:lstStyle/>
          <a:p>
            <a:endParaRPr lang="en-US"/>
          </a:p>
          <a:p>
            <a:endParaRPr lang="en-US" sz="1900" dirty="0">
              <a:cs typeface="Arial"/>
            </a:endParaRPr>
          </a:p>
          <a:p>
            <a:r>
              <a:rPr lang="en-US" sz="1900" b="1" i="1" dirty="0">
                <a:cs typeface="Arial"/>
              </a:rPr>
              <a:t>Example:</a:t>
            </a:r>
            <a:endParaRPr lang="en-US" sz="1900" dirty="0">
              <a:cs typeface="Arial"/>
            </a:endParaRPr>
          </a:p>
          <a:p>
            <a:endParaRPr lang="en-US" sz="1900" dirty="0">
              <a:cs typeface="Arial"/>
            </a:endParaRPr>
          </a:p>
          <a:p>
            <a:r>
              <a:rPr lang="en-US" sz="1900" dirty="0">
                <a:cs typeface="Arial"/>
              </a:rPr>
              <a:t>UPDATE items </a:t>
            </a:r>
          </a:p>
          <a:p>
            <a:r>
              <a:rPr lang="en-US" sz="1900" dirty="0">
                <a:cs typeface="Arial"/>
              </a:rPr>
              <a:t>SET name = ‘Sports’, number = 20</a:t>
            </a:r>
          </a:p>
          <a:p>
            <a:r>
              <a:rPr lang="en-US" sz="1900" dirty="0">
                <a:cs typeface="Arial"/>
              </a:rPr>
              <a:t>WHERE id = 1;</a:t>
            </a:r>
          </a:p>
          <a:p>
            <a:endParaRPr lang="en-US" dirty="0">
              <a:cs typeface="Arial"/>
            </a:endParaRPr>
          </a:p>
        </p:txBody>
      </p:sp>
      <p:sp>
        <p:nvSpPr>
          <p:cNvPr id="2" name="TextBox 1">
            <a:extLst>
              <a:ext uri="{FF2B5EF4-FFF2-40B4-BE49-F238E27FC236}">
                <a16:creationId xmlns:a16="http://schemas.microsoft.com/office/drawing/2014/main" id="{D8798E4A-288B-29CC-F898-1C8032D23820}"/>
              </a:ext>
            </a:extLst>
          </p:cNvPr>
          <p:cNvSpPr txBox="1"/>
          <p:nvPr/>
        </p:nvSpPr>
        <p:spPr>
          <a:xfrm>
            <a:off x="1142999" y="234862"/>
            <a:ext cx="8768219"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Update Query</a:t>
            </a:r>
            <a:endParaRPr lang="en-US" sz="3200">
              <a:ea typeface="+mn-lt"/>
              <a:cs typeface="+mn-lt"/>
            </a:endParaRPr>
          </a:p>
          <a:p>
            <a:pPr algn="l">
              <a:lnSpc>
                <a:spcPct val="100000"/>
              </a:lnSpc>
              <a:spcBef>
                <a:spcPts val="1200"/>
              </a:spcBef>
              <a:buSzPct val="100000"/>
            </a:pPr>
            <a:endParaRPr lang="en-US" sz="1800">
              <a:cs typeface="Arial"/>
            </a:endParaRPr>
          </a:p>
        </p:txBody>
      </p:sp>
    </p:spTree>
    <p:extLst>
      <p:ext uri="{BB962C8B-B14F-4D97-AF65-F5344CB8AC3E}">
        <p14:creationId xmlns:p14="http://schemas.microsoft.com/office/powerpoint/2010/main" val="83304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C88B-44B8-8EC5-3CFE-F449F575D0DC}"/>
              </a:ext>
            </a:extLst>
          </p:cNvPr>
          <p:cNvSpPr>
            <a:spLocks noGrp="1"/>
          </p:cNvSpPr>
          <p:nvPr>
            <p:ph type="title"/>
          </p:nvPr>
        </p:nvSpPr>
        <p:spPr/>
        <p:txBody>
          <a:bodyPr/>
          <a:lstStyle/>
          <a:p>
            <a:r>
              <a:rPr lang="en-US">
                <a:solidFill>
                  <a:srgbClr val="000000"/>
                </a:solidFill>
                <a:latin typeface="Calibri"/>
                <a:cs typeface="Calibri"/>
              </a:rPr>
              <a:t>MySQL Update Query</a:t>
            </a:r>
            <a:endParaRPr lang="en-US"/>
          </a:p>
        </p:txBody>
      </p:sp>
      <p:sp>
        <p:nvSpPr>
          <p:cNvPr id="3" name="Content Placeholder 2">
            <a:extLst>
              <a:ext uri="{FF2B5EF4-FFF2-40B4-BE49-F238E27FC236}">
                <a16:creationId xmlns:a16="http://schemas.microsoft.com/office/drawing/2014/main" id="{2CC6004C-7DDD-5B47-EF77-80C3DE290D21}"/>
              </a:ext>
            </a:extLst>
          </p:cNvPr>
          <p:cNvSpPr>
            <a:spLocks noGrp="1"/>
          </p:cNvSpPr>
          <p:nvPr>
            <p:ph idx="1"/>
          </p:nvPr>
        </p:nvSpPr>
        <p:spPr>
          <a:xfrm>
            <a:off x="365760" y="1828800"/>
            <a:ext cx="12745240" cy="4251960"/>
          </a:xfrm>
        </p:spPr>
        <p:txBody>
          <a:bodyPr vert="horz" lIns="91440" tIns="45720" rIns="91440" bIns="45720" numCol="2" spcCol="941832" rtlCol="0" anchor="t">
            <a:normAutofit/>
          </a:bodyPr>
          <a:lstStyle/>
          <a:p>
            <a:pPr marL="285750" indent="-285750">
              <a:lnSpc>
                <a:spcPct val="100000"/>
              </a:lnSpc>
              <a:spcBef>
                <a:spcPts val="1200"/>
              </a:spcBef>
              <a:buFont typeface="Arial"/>
              <a:buChar char="•"/>
            </a:pPr>
            <a:endParaRPr lang="en-US" dirty="0">
              <a:solidFill>
                <a:srgbClr val="231F20"/>
              </a:solidFill>
              <a:latin typeface="Arial"/>
              <a:cs typeface="Arial"/>
            </a:endParaRPr>
          </a:p>
          <a:p>
            <a:pPr marL="285750" indent="-285750">
              <a:buFont typeface="Arial"/>
              <a:buChar char="•"/>
            </a:pPr>
            <a:r>
              <a:rPr lang="en-US">
                <a:solidFill>
                  <a:srgbClr val="231F20"/>
                </a:solidFill>
                <a:latin typeface="Arial"/>
                <a:cs typeface="Arial"/>
              </a:rPr>
              <a:t>To modify the existing records of a table.</a:t>
            </a:r>
            <a:endParaRPr lang="en-US"/>
          </a:p>
          <a:p>
            <a:pPr marL="285750" indent="-285750">
              <a:buFont typeface="Arial"/>
              <a:buChar char="•"/>
            </a:pPr>
            <a:endParaRPr lang="en-US" dirty="0">
              <a:solidFill>
                <a:srgbClr val="231F20"/>
              </a:solidFill>
              <a:latin typeface="Arial"/>
              <a:cs typeface="Arial"/>
            </a:endParaRPr>
          </a:p>
          <a:p>
            <a:pPr marL="285750" indent="-285750">
              <a:buFont typeface="Arial"/>
              <a:buChar char="•"/>
            </a:pPr>
            <a:r>
              <a:rPr lang="en-US" b="1" i="1">
                <a:solidFill>
                  <a:srgbClr val="231F20"/>
                </a:solidFill>
                <a:latin typeface="Arial"/>
                <a:cs typeface="Arial"/>
              </a:rPr>
              <a:t>Syntax</a:t>
            </a:r>
            <a:r>
              <a:rPr lang="en-US" b="1">
                <a:solidFill>
                  <a:srgbClr val="231F20"/>
                </a:solidFill>
                <a:latin typeface="Arial"/>
                <a:cs typeface="Arial"/>
              </a:rPr>
              <a:t>:</a:t>
            </a:r>
            <a:endParaRPr lang="en-US" dirty="0">
              <a:solidFill>
                <a:srgbClr val="231F20"/>
              </a:solidFill>
              <a:latin typeface="Arial"/>
              <a:cs typeface="Arial"/>
            </a:endParaRPr>
          </a:p>
          <a:p>
            <a:pPr marL="285750" indent="-285750">
              <a:buFont typeface="Arial"/>
              <a:buChar char="•"/>
            </a:pPr>
            <a:r>
              <a:rPr lang="en-US">
                <a:solidFill>
                  <a:srgbClr val="231F20"/>
                </a:solidFill>
                <a:latin typeface="Arial"/>
                <a:cs typeface="Arial"/>
              </a:rPr>
              <a:t>UPDATE </a:t>
            </a:r>
            <a:r>
              <a:rPr lang="en-US" err="1">
                <a:solidFill>
                  <a:srgbClr val="231F20"/>
                </a:solidFill>
                <a:latin typeface="Arial"/>
                <a:cs typeface="Arial"/>
              </a:rPr>
              <a:t>table_name</a:t>
            </a:r>
            <a:r>
              <a:rPr lang="en-US" dirty="0">
                <a:solidFill>
                  <a:srgbClr val="231F20"/>
                </a:solidFill>
                <a:latin typeface="Arial"/>
                <a:cs typeface="Arial"/>
              </a:rPr>
              <a:t> </a:t>
            </a:r>
            <a:endParaRPr lang="en-US" dirty="0"/>
          </a:p>
          <a:p>
            <a:pPr marL="285750" indent="-285750">
              <a:buFont typeface="Arial"/>
              <a:buChar char="•"/>
            </a:pPr>
            <a:r>
              <a:rPr lang="en-US">
                <a:solidFill>
                  <a:srgbClr val="231F20"/>
                </a:solidFill>
                <a:latin typeface="Arial"/>
                <a:cs typeface="Arial"/>
              </a:rPr>
              <a:t>SET column_1 = value1, column_2 = value2 </a:t>
            </a:r>
            <a:endParaRPr lang="en-US"/>
          </a:p>
          <a:p>
            <a:pPr marL="285750" indent="-285750">
              <a:buFont typeface="Arial"/>
              <a:buChar char="•"/>
            </a:pPr>
            <a:r>
              <a:rPr lang="en-US">
                <a:solidFill>
                  <a:srgbClr val="231F20"/>
                </a:solidFill>
                <a:latin typeface="Arial"/>
                <a:cs typeface="Arial"/>
              </a:rPr>
              <a:t>WHERE condition; </a:t>
            </a:r>
          </a:p>
          <a:p>
            <a:pPr marL="285750" indent="-285750">
              <a:lnSpc>
                <a:spcPct val="100000"/>
              </a:lnSpc>
              <a:spcBef>
                <a:spcPts val="1200"/>
              </a:spcBef>
              <a:buFont typeface="Arial"/>
              <a:buChar char="•"/>
            </a:pPr>
            <a:endParaRPr lang="en-US" sz="1500">
              <a:solidFill>
                <a:srgbClr val="231F20"/>
              </a:solidFill>
              <a:latin typeface="Arial"/>
              <a:cs typeface="Arial"/>
            </a:endParaRPr>
          </a:p>
          <a:p>
            <a:pPr marL="0" indent="0">
              <a:lnSpc>
                <a:spcPct val="100000"/>
              </a:lnSpc>
              <a:spcBef>
                <a:spcPts val="1200"/>
              </a:spcBef>
              <a:buNone/>
            </a:pPr>
            <a:endParaRPr lang="en-US" sz="1500" b="1" i="1">
              <a:cs typeface="Arial"/>
            </a:endParaRPr>
          </a:p>
        </p:txBody>
      </p:sp>
      <p:sp>
        <p:nvSpPr>
          <p:cNvPr id="4" name="Content Placeholder 3">
            <a:extLst>
              <a:ext uri="{FF2B5EF4-FFF2-40B4-BE49-F238E27FC236}">
                <a16:creationId xmlns:a16="http://schemas.microsoft.com/office/drawing/2014/main" id="{687D9A96-6574-FE9F-D010-57F72BA03E0C}"/>
              </a:ext>
            </a:extLst>
          </p:cNvPr>
          <p:cNvSpPr>
            <a:spLocks noGrp="1"/>
          </p:cNvSpPr>
          <p:nvPr>
            <p:ph sz="half" idx="4294967295"/>
          </p:nvPr>
        </p:nvSpPr>
        <p:spPr>
          <a:xfrm>
            <a:off x="6095941" y="1828800"/>
            <a:ext cx="6096059" cy="4251325"/>
          </a:xfrm>
        </p:spPr>
        <p:txBody>
          <a:bodyPr vert="horz" lIns="0" tIns="0" rIns="0" bIns="0" spcCol="301752" rtlCol="0" anchor="t">
            <a:normAutofit/>
          </a:bodyPr>
          <a:lstStyle/>
          <a:p>
            <a:pPr marL="285750" indent="-285750">
              <a:buFont typeface="Arial,Sans-Serif" panose="020B0604020202020204" pitchFamily="34" charset="0"/>
            </a:pPr>
            <a:r>
              <a:rPr lang="en-US" b="1" i="1" dirty="0">
                <a:cs typeface="Arial"/>
              </a:rPr>
              <a:t>Example:</a:t>
            </a:r>
            <a:endParaRPr lang="en-US" dirty="0">
              <a:cs typeface="Arial"/>
            </a:endParaRPr>
          </a:p>
          <a:p>
            <a:pPr marL="285750" indent="-285750">
              <a:buFont typeface="Arial,Sans-Serif" panose="020B0604020202020204" pitchFamily="34" charset="0"/>
            </a:pPr>
            <a:endParaRPr lang="en-US" dirty="0">
              <a:cs typeface="Arial"/>
            </a:endParaRPr>
          </a:p>
          <a:p>
            <a:pPr marL="285750" indent="-285750">
              <a:buFont typeface="Arial,Sans-Serif" panose="020B0604020202020204" pitchFamily="34" charset="0"/>
            </a:pPr>
            <a:r>
              <a:rPr lang="en-US" dirty="0">
                <a:cs typeface="Arial"/>
              </a:rPr>
              <a:t>UPDATE items </a:t>
            </a:r>
          </a:p>
          <a:p>
            <a:pPr marL="285750" indent="-285750">
              <a:buFont typeface="Arial,Sans-Serif" panose="020B0604020202020204" pitchFamily="34" charset="0"/>
            </a:pPr>
            <a:r>
              <a:rPr lang="en-US" dirty="0">
                <a:cs typeface="Arial"/>
              </a:rPr>
              <a:t>SET name = ‘Sports’, number = 20</a:t>
            </a:r>
          </a:p>
          <a:p>
            <a:pPr marL="285750" indent="-285750">
              <a:buFont typeface="Arial,Sans-Serif" panose="020B0604020202020204" pitchFamily="34" charset="0"/>
            </a:pPr>
            <a:r>
              <a:rPr lang="en-US" dirty="0">
                <a:cs typeface="Arial"/>
              </a:rPr>
              <a:t>WHERE id = 1;</a:t>
            </a:r>
            <a:endParaRPr lang="en-US" dirty="0"/>
          </a:p>
        </p:txBody>
      </p:sp>
    </p:spTree>
    <p:extLst>
      <p:ext uri="{BB962C8B-B14F-4D97-AF65-F5344CB8AC3E}">
        <p14:creationId xmlns:p14="http://schemas.microsoft.com/office/powerpoint/2010/main" val="50084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0742E-F066-505E-C053-E9A5C7F73086}"/>
              </a:ext>
            </a:extLst>
          </p:cNvPr>
          <p:cNvSpPr>
            <a:spLocks noGrp="1"/>
          </p:cNvSpPr>
          <p:nvPr>
            <p:ph idx="1"/>
          </p:nvPr>
        </p:nvSpPr>
        <p:spPr>
          <a:xfrm>
            <a:off x="365760" y="1284133"/>
            <a:ext cx="11457432" cy="4638475"/>
          </a:xfrm>
        </p:spPr>
        <p:txBody>
          <a:bodyPr vert="horz" lIns="0" tIns="0" rIns="0" bIns="0" numCol="2" spcCol="941832" rtlCol="0" anchor="t">
            <a:normAutofit/>
          </a:bodyPr>
          <a:lstStyle/>
          <a:p>
            <a:endParaRPr lang="en-US" sz="2400">
              <a:cs typeface="Arial"/>
            </a:endParaRPr>
          </a:p>
          <a:p>
            <a:r>
              <a:rPr lang="en-US" sz="2400">
                <a:ea typeface="+mn-lt"/>
                <a:cs typeface="+mn-lt"/>
              </a:rPr>
              <a:t>To delete records of a table.</a:t>
            </a:r>
            <a:endParaRPr lang="en-US" sz="2400">
              <a:cs typeface="Arial"/>
            </a:endParaRPr>
          </a:p>
          <a:p>
            <a:endParaRPr lang="en-US" sz="2400">
              <a:cs typeface="Arial"/>
            </a:endParaRPr>
          </a:p>
          <a:p>
            <a:r>
              <a:rPr lang="en-US" sz="2400" b="1" i="1">
                <a:ea typeface="+mn-lt"/>
                <a:cs typeface="+mn-lt"/>
              </a:rPr>
              <a:t>Syntax:</a:t>
            </a:r>
            <a:endParaRPr lang="en-US" sz="2400" b="1" i="1">
              <a:cs typeface="Arial"/>
            </a:endParaRPr>
          </a:p>
          <a:p>
            <a:endParaRPr lang="en-US" sz="2400">
              <a:cs typeface="Arial"/>
            </a:endParaRPr>
          </a:p>
          <a:p>
            <a:r>
              <a:rPr lang="en-US" sz="2400">
                <a:ea typeface="+mn-lt"/>
                <a:cs typeface="+mn-lt"/>
              </a:rPr>
              <a:t>DELETE from </a:t>
            </a:r>
            <a:r>
              <a:rPr lang="en-US" sz="2400" err="1">
                <a:ea typeface="+mn-lt"/>
                <a:cs typeface="+mn-lt"/>
              </a:rPr>
              <a:t>table_name</a:t>
            </a:r>
            <a:r>
              <a:rPr lang="en-US" sz="2400">
                <a:ea typeface="+mn-lt"/>
                <a:cs typeface="+mn-lt"/>
              </a:rPr>
              <a:t> </a:t>
            </a:r>
          </a:p>
          <a:p>
            <a:r>
              <a:rPr lang="en-US" sz="2400">
                <a:ea typeface="+mn-lt"/>
                <a:cs typeface="+mn-lt"/>
              </a:rPr>
              <a:t>WHERE condition;   </a:t>
            </a:r>
            <a:endParaRPr lang="en-US" sz="2400">
              <a:cs typeface="Arial"/>
            </a:endParaRPr>
          </a:p>
          <a:p>
            <a:endParaRPr lang="en-US" sz="2400">
              <a:ea typeface="+mn-lt"/>
              <a:cs typeface="+mn-lt"/>
            </a:endParaRPr>
          </a:p>
          <a:p>
            <a:endParaRPr lang="en-US" sz="2400">
              <a:ea typeface="+mn-lt"/>
              <a:cs typeface="+mn-lt"/>
            </a:endParaRPr>
          </a:p>
          <a:p>
            <a:endParaRPr lang="en-US" sz="2400" b="1" i="1">
              <a:ea typeface="+mn-lt"/>
              <a:cs typeface="+mn-lt"/>
            </a:endParaRPr>
          </a:p>
          <a:p>
            <a:r>
              <a:rPr lang="en-US" sz="2400" b="1" i="1">
                <a:ea typeface="+mn-lt"/>
                <a:cs typeface="+mn-lt"/>
              </a:rPr>
              <a:t>Example:</a:t>
            </a:r>
            <a:endParaRPr lang="en-US" sz="2400" b="1" i="1">
              <a:cs typeface="Arial"/>
            </a:endParaRPr>
          </a:p>
          <a:p>
            <a:endParaRPr lang="en-US" sz="2400" b="1" i="1">
              <a:ea typeface="+mn-lt"/>
              <a:cs typeface="+mn-lt"/>
            </a:endParaRPr>
          </a:p>
          <a:p>
            <a:r>
              <a:rPr lang="en-US" sz="2400">
                <a:ea typeface="+mn-lt"/>
                <a:cs typeface="+mn-lt"/>
              </a:rPr>
              <a:t>DELETE from items </a:t>
            </a:r>
            <a:endParaRPr lang="en-US" sz="2400">
              <a:cs typeface="Arial"/>
            </a:endParaRPr>
          </a:p>
          <a:p>
            <a:r>
              <a:rPr lang="en-US" sz="2400">
                <a:ea typeface="+mn-lt"/>
                <a:cs typeface="+mn-lt"/>
              </a:rPr>
              <a:t>WHERE id = 1;</a:t>
            </a:r>
            <a:endParaRPr lang="en-US" sz="2400">
              <a:cs typeface="Arial"/>
            </a:endParaRPr>
          </a:p>
        </p:txBody>
      </p:sp>
      <p:sp>
        <p:nvSpPr>
          <p:cNvPr id="2" name="TextBox 1">
            <a:extLst>
              <a:ext uri="{FF2B5EF4-FFF2-40B4-BE49-F238E27FC236}">
                <a16:creationId xmlns:a16="http://schemas.microsoft.com/office/drawing/2014/main" id="{ED311B75-FE4D-9968-B9FE-650A6D63C9B4}"/>
              </a:ext>
            </a:extLst>
          </p:cNvPr>
          <p:cNvSpPr txBox="1"/>
          <p:nvPr/>
        </p:nvSpPr>
        <p:spPr>
          <a:xfrm>
            <a:off x="908137" y="360123"/>
            <a:ext cx="7766136"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Delete Query</a:t>
            </a:r>
            <a:endParaRPr lang="en-US" sz="3200">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321881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258E8-AE0B-04FF-78B1-7BDD5690808A}"/>
              </a:ext>
            </a:extLst>
          </p:cNvPr>
          <p:cNvSpPr>
            <a:spLocks noGrp="1"/>
          </p:cNvSpPr>
          <p:nvPr>
            <p:ph idx="1"/>
          </p:nvPr>
        </p:nvSpPr>
        <p:spPr>
          <a:xfrm>
            <a:off x="365760" y="391065"/>
            <a:ext cx="11457432" cy="5313915"/>
          </a:xfrm>
        </p:spPr>
        <p:txBody>
          <a:bodyPr vert="horz" lIns="0" tIns="0" rIns="0" bIns="0" numCol="2" spcCol="941832" rtlCol="0" anchor="t">
            <a:normAutofit/>
          </a:bodyPr>
          <a:lstStyle/>
          <a:p>
            <a:r>
              <a:rPr lang="en-US" sz="3200" b="1">
                <a:ea typeface="+mn-lt"/>
                <a:cs typeface="+mn-lt"/>
              </a:rPr>
              <a:t>MySQL Select/Use Query:</a:t>
            </a:r>
            <a:endParaRPr lang="en-US" sz="3200" b="1"/>
          </a:p>
          <a:p>
            <a:endParaRPr lang="en-US" sz="3200" b="1">
              <a:ea typeface="+mn-lt"/>
              <a:cs typeface="+mn-lt"/>
            </a:endParaRPr>
          </a:p>
          <a:p>
            <a:pPr algn="just"/>
            <a:r>
              <a:rPr lang="en-US" sz="2400">
                <a:ea typeface="+mn-lt"/>
                <a:cs typeface="+mn-lt"/>
              </a:rPr>
              <a:t>To retrieve records of a table from a database.</a:t>
            </a:r>
            <a:endParaRPr lang="en-US" sz="2400">
              <a:cs typeface="Arial"/>
            </a:endParaRPr>
          </a:p>
          <a:p>
            <a:pPr algn="just"/>
            <a:endParaRPr lang="en-US" sz="2400">
              <a:cs typeface="Arial"/>
            </a:endParaRPr>
          </a:p>
          <a:p>
            <a:pPr algn="just"/>
            <a:r>
              <a:rPr lang="en-US" sz="2400">
                <a:ea typeface="+mn-lt"/>
                <a:cs typeface="+mn-lt"/>
              </a:rPr>
              <a:t>Syntax: </a:t>
            </a:r>
            <a:endParaRPr lang="en-US" sz="2400">
              <a:cs typeface="Arial"/>
            </a:endParaRPr>
          </a:p>
          <a:p>
            <a:pPr algn="just"/>
            <a:r>
              <a:rPr lang="en-US" sz="2400">
                <a:ea typeface="+mn-lt"/>
                <a:cs typeface="+mn-lt"/>
              </a:rPr>
              <a:t>SELECT * from </a:t>
            </a:r>
            <a:r>
              <a:rPr lang="en-US" sz="2400" err="1">
                <a:ea typeface="+mn-lt"/>
                <a:cs typeface="+mn-lt"/>
              </a:rPr>
              <a:t>table_name</a:t>
            </a:r>
            <a:r>
              <a:rPr lang="en-US" sz="2400">
                <a:ea typeface="+mn-lt"/>
                <a:cs typeface="+mn-lt"/>
              </a:rPr>
              <a:t>;  </a:t>
            </a:r>
            <a:endParaRPr lang="en-US" sz="2400">
              <a:cs typeface="Arial"/>
            </a:endParaRPr>
          </a:p>
          <a:p>
            <a:pPr algn="just"/>
            <a:endParaRPr lang="en-US" sz="2400">
              <a:ea typeface="+mn-lt"/>
              <a:cs typeface="+mn-lt"/>
            </a:endParaRPr>
          </a:p>
          <a:p>
            <a:pPr algn="just"/>
            <a:r>
              <a:rPr lang="en-US" sz="2400">
                <a:ea typeface="+mn-lt"/>
                <a:cs typeface="+mn-lt"/>
              </a:rPr>
              <a:t>Example:</a:t>
            </a:r>
            <a:endParaRPr lang="en-US" sz="2400">
              <a:cs typeface="Arial"/>
            </a:endParaRPr>
          </a:p>
          <a:p>
            <a:pPr algn="just"/>
            <a:r>
              <a:rPr lang="en-US" sz="2400">
                <a:ea typeface="+mn-lt"/>
                <a:cs typeface="+mn-lt"/>
              </a:rPr>
              <a:t>SELECT * from items;</a:t>
            </a:r>
            <a:endParaRPr lang="en-US" sz="2400">
              <a:cs typeface="Calibri" panose="020F0502020204030204"/>
            </a:endParaRPr>
          </a:p>
        </p:txBody>
      </p:sp>
    </p:spTree>
    <p:extLst>
      <p:ext uri="{BB962C8B-B14F-4D97-AF65-F5344CB8AC3E}">
        <p14:creationId xmlns:p14="http://schemas.microsoft.com/office/powerpoint/2010/main" val="149227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6D2A-0C35-B9A5-939D-2784F8DE0F26}"/>
              </a:ext>
            </a:extLst>
          </p:cNvPr>
          <p:cNvSpPr>
            <a:spLocks noGrp="1"/>
          </p:cNvSpPr>
          <p:nvPr>
            <p:ph idx="1"/>
          </p:nvPr>
        </p:nvSpPr>
        <p:spPr>
          <a:xfrm>
            <a:off x="365760" y="653205"/>
            <a:ext cx="11457432" cy="5427555"/>
          </a:xfrm>
        </p:spPr>
        <p:txBody>
          <a:bodyPr vert="horz" lIns="0" tIns="0" rIns="0" bIns="0" numCol="2" spcCol="941832" rtlCol="0" anchor="t">
            <a:normAutofit/>
          </a:bodyPr>
          <a:lstStyle/>
          <a:p>
            <a:endParaRPr lang="en-US" sz="3200" b="1"/>
          </a:p>
          <a:p>
            <a:endParaRPr lang="en-US" sz="2400">
              <a:cs typeface="Arial"/>
            </a:endParaRPr>
          </a:p>
          <a:p>
            <a:r>
              <a:rPr lang="en-US" sz="2400">
                <a:ea typeface="+mn-lt"/>
                <a:cs typeface="+mn-lt"/>
              </a:rPr>
              <a:t>To delete the records of a table without removing its structure.</a:t>
            </a:r>
            <a:endParaRPr lang="en-US" sz="2400">
              <a:cs typeface="Arial"/>
            </a:endParaRPr>
          </a:p>
          <a:p>
            <a:r>
              <a:rPr lang="en-US" sz="2400">
                <a:ea typeface="+mn-lt"/>
                <a:cs typeface="+mn-lt"/>
              </a:rPr>
              <a:t>Syntax:</a:t>
            </a:r>
            <a:endParaRPr lang="en-US" sz="2400">
              <a:cs typeface="Arial"/>
            </a:endParaRPr>
          </a:p>
          <a:p>
            <a:endParaRPr lang="en-US" sz="2400">
              <a:cs typeface="Arial"/>
            </a:endParaRPr>
          </a:p>
          <a:p>
            <a:r>
              <a:rPr lang="en-US" sz="2400">
                <a:ea typeface="+mn-lt"/>
                <a:cs typeface="+mn-lt"/>
              </a:rPr>
              <a:t>TRUNCATE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r>
              <a:rPr lang="en-US" sz="2400">
                <a:ea typeface="+mn-lt"/>
                <a:cs typeface="+mn-lt"/>
              </a:rPr>
              <a:t>TRUNCATE TABLE items;</a:t>
            </a:r>
            <a:endParaRPr lang="en-US" sz="2400">
              <a:cs typeface="Arial"/>
            </a:endParaRPr>
          </a:p>
        </p:txBody>
      </p:sp>
      <p:sp>
        <p:nvSpPr>
          <p:cNvPr id="2" name="TextBox 1">
            <a:extLst>
              <a:ext uri="{FF2B5EF4-FFF2-40B4-BE49-F238E27FC236}">
                <a16:creationId xmlns:a16="http://schemas.microsoft.com/office/drawing/2014/main" id="{00CDF420-C22D-C84D-295B-0180542EAF8F}"/>
              </a:ext>
            </a:extLst>
          </p:cNvPr>
          <p:cNvSpPr txBox="1"/>
          <p:nvPr/>
        </p:nvSpPr>
        <p:spPr>
          <a:xfrm>
            <a:off x="923794" y="266178"/>
            <a:ext cx="817323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Truncate Table Query</a:t>
            </a:r>
            <a:endParaRPr lang="en-US" sz="3200">
              <a:cs typeface="Arial"/>
            </a:endParaRPr>
          </a:p>
        </p:txBody>
      </p:sp>
    </p:spTree>
    <p:extLst>
      <p:ext uri="{BB962C8B-B14F-4D97-AF65-F5344CB8AC3E}">
        <p14:creationId xmlns:p14="http://schemas.microsoft.com/office/powerpoint/2010/main" val="374389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83D70-F745-CA43-A19A-EF348B596921}"/>
              </a:ext>
            </a:extLst>
          </p:cNvPr>
          <p:cNvSpPr>
            <a:spLocks noGrp="1"/>
          </p:cNvSpPr>
          <p:nvPr>
            <p:ph idx="1"/>
          </p:nvPr>
        </p:nvSpPr>
        <p:spPr>
          <a:xfrm>
            <a:off x="318492" y="1311806"/>
            <a:ext cx="11457432" cy="4905637"/>
          </a:xfrm>
        </p:spPr>
        <p:txBody>
          <a:bodyPr vert="horz" lIns="0" tIns="0" rIns="0" bIns="0" numCol="2" spcCol="941832" rtlCol="0" anchor="t">
            <a:normAutofit/>
          </a:bodyPr>
          <a:lstStyle/>
          <a:p>
            <a:r>
              <a:rPr lang="en-US" sz="2400">
                <a:ea typeface="+mn-lt"/>
                <a:cs typeface="+mn-lt"/>
              </a:rPr>
              <a:t>To drop a database, a table or a view in MySQL.</a:t>
            </a:r>
            <a:endParaRPr lang="en-US" sz="2400">
              <a:cs typeface="Arial"/>
            </a:endParaRPr>
          </a:p>
          <a:p>
            <a:endParaRPr lang="en-US" sz="2400">
              <a:cs typeface="Arial"/>
            </a:endParaRPr>
          </a:p>
          <a:p>
            <a:r>
              <a:rPr lang="en-US" sz="2400">
                <a:ea typeface="+mn-lt"/>
                <a:cs typeface="+mn-lt"/>
              </a:rPr>
              <a:t>Syntax: To drop a table.</a:t>
            </a:r>
            <a:endParaRPr lang="en-US" sz="2400">
              <a:cs typeface="Arial"/>
            </a:endParaRPr>
          </a:p>
          <a:p>
            <a:endParaRPr lang="en-US" sz="2400">
              <a:cs typeface="Arial"/>
            </a:endParaRPr>
          </a:p>
          <a:p>
            <a:r>
              <a:rPr lang="en-US" sz="2400">
                <a:ea typeface="+mn-lt"/>
                <a:cs typeface="+mn-lt"/>
              </a:rPr>
              <a:t>DROP TABLE </a:t>
            </a:r>
            <a:r>
              <a:rPr lang="en-US" sz="2400" err="1">
                <a:ea typeface="+mn-lt"/>
                <a:cs typeface="+mn-lt"/>
              </a:rPr>
              <a:t>table_name</a:t>
            </a:r>
            <a:r>
              <a:rPr lang="en-US" sz="2400">
                <a:ea typeface="+mn-lt"/>
                <a:cs typeface="+mn-lt"/>
              </a:rPr>
              <a:t>;   </a:t>
            </a:r>
            <a:endParaRPr lang="en-US" sz="2400">
              <a:cs typeface="Arial"/>
            </a:endParaRPr>
          </a:p>
          <a:p>
            <a:r>
              <a:rPr lang="en-US" sz="2400">
                <a:ea typeface="+mn-lt"/>
                <a:cs typeface="+mn-lt"/>
              </a:rPr>
              <a:t>Example:</a:t>
            </a:r>
            <a:endParaRPr lang="en-US" sz="2400">
              <a:cs typeface="Arial"/>
            </a:endParaRPr>
          </a:p>
          <a:p>
            <a:endParaRPr lang="en-US" sz="2400">
              <a:cs typeface="Arial"/>
            </a:endParaRPr>
          </a:p>
          <a:p>
            <a:r>
              <a:rPr lang="en-US" sz="2400">
                <a:ea typeface="+mn-lt"/>
                <a:cs typeface="+mn-lt"/>
              </a:rPr>
              <a:t>DROP TABLE items;</a:t>
            </a:r>
            <a:endParaRPr lang="en-US" sz="2400"/>
          </a:p>
        </p:txBody>
      </p:sp>
      <p:sp>
        <p:nvSpPr>
          <p:cNvPr id="2" name="TextBox 1">
            <a:extLst>
              <a:ext uri="{FF2B5EF4-FFF2-40B4-BE49-F238E27FC236}">
                <a16:creationId xmlns:a16="http://schemas.microsoft.com/office/drawing/2014/main" id="{F696A651-D4E3-59C5-8962-E0D066D02EFF}"/>
              </a:ext>
            </a:extLst>
          </p:cNvPr>
          <p:cNvSpPr txBox="1"/>
          <p:nvPr/>
        </p:nvSpPr>
        <p:spPr>
          <a:xfrm>
            <a:off x="829849" y="360123"/>
            <a:ext cx="9222287" cy="13542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a:cs typeface="Arial"/>
              </a:rPr>
              <a:t>MySQL Drop Query</a:t>
            </a:r>
            <a:endParaRPr lang="en-US" sz="3200">
              <a:ea typeface="+mn-lt"/>
              <a:cs typeface="+mn-lt"/>
            </a:endParaRPr>
          </a:p>
          <a:p>
            <a:pPr marL="285750" indent="-285750">
              <a:spcBef>
                <a:spcPts val="1200"/>
              </a:spcBef>
              <a:buSzPct val="100000"/>
              <a:buFont typeface="Arial"/>
              <a:buChar char="•"/>
            </a:pPr>
            <a:endParaRPr lang="en-US">
              <a:ea typeface="+mn-lt"/>
              <a:cs typeface="+mn-lt"/>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31683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sz="3600">
                <a:ea typeface="+mj-lt"/>
                <a:cs typeface="+mj-lt"/>
              </a:rPr>
              <a:t>MySQL Joins</a:t>
            </a:r>
            <a:endParaRPr lang="en-US"/>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594238"/>
            <a:ext cx="10460346" cy="4486522"/>
          </a:xfrm>
        </p:spPr>
        <p:txBody>
          <a:bodyPr vert="horz" lIns="0" tIns="0" rIns="0" bIns="0" spcCol="301752" rtlCol="0" anchor="t">
            <a:normAutofit/>
          </a:bodyPr>
          <a:lstStyle/>
          <a:p>
            <a:pPr algn="just"/>
            <a:r>
              <a:rPr lang="en-US" sz="2400">
                <a:ea typeface="+mn-lt"/>
                <a:cs typeface="+mn-lt"/>
              </a:rPr>
              <a:t>MySQL JOINS are used with SELECT statement.</a:t>
            </a:r>
            <a:endParaRPr lang="en-US">
              <a:ea typeface="+mn-lt"/>
              <a:cs typeface="+mn-lt"/>
            </a:endParaRPr>
          </a:p>
          <a:p>
            <a:pPr algn="just"/>
            <a:r>
              <a:rPr lang="en-US" sz="2400">
                <a:ea typeface="+mn-lt"/>
                <a:cs typeface="+mn-lt"/>
              </a:rPr>
              <a:t> It is used to retrieve data from multiple tables. </a:t>
            </a:r>
          </a:p>
          <a:p>
            <a:pPr marL="0" indent="0" algn="just">
              <a:buNone/>
            </a:pPr>
            <a:endParaRPr lang="en-US" sz="2400">
              <a:ea typeface="+mn-lt"/>
              <a:cs typeface="+mn-lt"/>
            </a:endParaRPr>
          </a:p>
          <a:p>
            <a:pPr algn="just">
              <a:buNone/>
            </a:pPr>
            <a:r>
              <a:rPr lang="en-US" sz="2400">
                <a:ea typeface="+mn-lt"/>
                <a:cs typeface="+mn-lt"/>
              </a:rPr>
              <a:t>There are three types of MySQL joins:</a:t>
            </a:r>
            <a:endParaRPr lang="en-US">
              <a:cs typeface="Arial"/>
            </a:endParaRPr>
          </a:p>
          <a:p>
            <a:pPr algn="just">
              <a:buNone/>
            </a:pPr>
            <a:endParaRPr lang="en-US" sz="2400">
              <a:ea typeface="+mn-lt"/>
              <a:cs typeface="+mn-lt"/>
            </a:endParaRPr>
          </a:p>
          <a:p>
            <a:pPr algn="just">
              <a:buFont typeface="Arial"/>
              <a:buChar char="•"/>
            </a:pPr>
            <a:r>
              <a:rPr lang="en-US" sz="2400">
                <a:ea typeface="+mn-lt"/>
                <a:cs typeface="+mn-lt"/>
              </a:rPr>
              <a:t>MySQL INNER JOIN (or sometimes called simple join)</a:t>
            </a:r>
            <a:endParaRPr lang="en-US"/>
          </a:p>
          <a:p>
            <a:pPr algn="just">
              <a:buFont typeface="Arial"/>
              <a:buChar char="•"/>
            </a:pPr>
            <a:r>
              <a:rPr lang="en-US" sz="2400">
                <a:ea typeface="+mn-lt"/>
                <a:cs typeface="+mn-lt"/>
              </a:rPr>
              <a:t>MySQL LEFT OUTER JOIN (or sometimes called LEFT JOIN)</a:t>
            </a:r>
            <a:endParaRPr lang="en-US"/>
          </a:p>
          <a:p>
            <a:pPr algn="just">
              <a:buFont typeface="Arial"/>
              <a:buChar char="•"/>
            </a:pPr>
            <a:r>
              <a:rPr lang="en-US" sz="2400">
                <a:ea typeface="+mn-lt"/>
                <a:cs typeface="+mn-lt"/>
              </a:rPr>
              <a:t>MySQL RIGHT OUTER JOIN (or sometimes called RIGHT JOIN)</a:t>
            </a:r>
            <a:endParaRPr lang="en-US"/>
          </a:p>
          <a:p>
            <a:pPr>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34715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658836"/>
            <a:ext cx="11457432" cy="726831"/>
          </a:xfrm>
        </p:spPr>
        <p:txBody>
          <a:bodyPr/>
          <a:lstStyle/>
          <a:p>
            <a:r>
              <a:rPr lang="en-US" sz="2800">
                <a:cs typeface="Arial"/>
              </a:rPr>
              <a:t>Predicate</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453020"/>
            <a:ext cx="10086535" cy="4627740"/>
          </a:xfrm>
        </p:spPr>
        <p:txBody>
          <a:bodyPr vert="horz" lIns="0" tIns="0" rIns="0" bIns="0" spcCol="301752" rtlCol="0" anchor="t">
            <a:normAutofit/>
          </a:bodyPr>
          <a:lstStyle/>
          <a:p>
            <a:pPr algn="just">
              <a:buNone/>
            </a:pPr>
            <a:r>
              <a:rPr lang="en-US" sz="2400">
                <a:cs typeface="Arial"/>
              </a:rPr>
              <a:t>  It is a functional interface which represents a predicate (</a:t>
            </a:r>
            <a:r>
              <a:rPr lang="en-US" sz="2400" err="1">
                <a:cs typeface="Arial"/>
              </a:rPr>
              <a:t>boolean</a:t>
            </a:r>
            <a:r>
              <a:rPr lang="en-US" sz="2400">
                <a:cs typeface="Arial"/>
              </a:rPr>
              <a:t>-valued function) of one argument. It is defined in the </a:t>
            </a:r>
            <a:r>
              <a:rPr lang="en-US" sz="2400" err="1">
                <a:cs typeface="Arial"/>
              </a:rPr>
              <a:t>java.util.function</a:t>
            </a:r>
            <a:r>
              <a:rPr lang="en-US" sz="2400">
                <a:cs typeface="Arial"/>
              </a:rPr>
              <a:t> package and contains test() a functional method.</a:t>
            </a:r>
            <a:endParaRPr lang="en-US" sz="2400">
              <a:ea typeface="+mn-lt"/>
              <a:cs typeface="+mn-lt"/>
            </a:endParaRPr>
          </a:p>
          <a:p>
            <a:pPr algn="just">
              <a:buNone/>
            </a:pPr>
            <a:r>
              <a:rPr lang="en-US" sz="2400">
                <a:ea typeface="+mn-lt"/>
                <a:cs typeface="+mn-lt"/>
              </a:rPr>
              <a:t>Example:-</a:t>
            </a:r>
          </a:p>
          <a:p>
            <a:pPr marL="0" indent="0" algn="just">
              <a:buNone/>
            </a:pPr>
            <a:r>
              <a:rPr lang="en-US" sz="2400">
                <a:ea typeface="+mn-lt"/>
                <a:cs typeface="+mn-lt"/>
              </a:rPr>
              <a:t>     Predicate&lt;Integer&gt; pr = a -&gt; (a &gt; 18); // Creating predicate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t>
            </a:r>
            <a:r>
              <a:rPr lang="en-US" sz="2400" err="1">
                <a:ea typeface="+mn-lt"/>
                <a:cs typeface="+mn-lt"/>
              </a:rPr>
              <a:t>pr.test</a:t>
            </a:r>
            <a:r>
              <a:rPr lang="en-US" sz="2400">
                <a:ea typeface="+mn-lt"/>
                <a:cs typeface="+mn-lt"/>
              </a:rPr>
              <a:t>(10));    // Calling Predicate method </a:t>
            </a:r>
          </a:p>
          <a:p>
            <a:pPr algn="just">
              <a:buNone/>
            </a:pPr>
            <a:r>
              <a:rPr lang="en-US" sz="2400">
                <a:ea typeface="+mn-lt"/>
                <a:cs typeface="+mn-lt"/>
              </a:rPr>
              <a:t>Output:</a:t>
            </a:r>
            <a:endParaRPr lang="en-US" sz="2400">
              <a:cs typeface="Arial"/>
            </a:endParaRPr>
          </a:p>
          <a:p>
            <a:pPr algn="just">
              <a:buNone/>
            </a:pPr>
            <a:r>
              <a:rPr lang="en-US" sz="2400">
                <a:latin typeface="Consolas"/>
                <a:cs typeface="Arial"/>
              </a:rPr>
              <a:t>   false</a:t>
            </a:r>
            <a:endParaRPr lang="en-US" sz="2400">
              <a:cs typeface="Arial"/>
            </a:endParaRPr>
          </a:p>
          <a:p>
            <a:pPr marL="0" indent="0" algn="just">
              <a:buNone/>
            </a:pPr>
            <a:endParaRPr lang="en-US">
              <a:cs typeface="Arial"/>
            </a:endParaRPr>
          </a:p>
          <a:p>
            <a:pPr marL="0" indent="0" algn="just">
              <a:buNone/>
            </a:pPr>
            <a:endParaRPr lang="en-US" sz="2400">
              <a:cs typeface="Arial"/>
            </a:endParaRPr>
          </a:p>
          <a:p>
            <a:pPr algn="just">
              <a:buNone/>
            </a:pPr>
            <a:endParaRPr lang="en-US" sz="2400">
              <a:cs typeface="Arial"/>
            </a:endParaRPr>
          </a:p>
          <a:p>
            <a:pPr algn="just">
              <a:buNone/>
            </a:pPr>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473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Inner JOIN</a:t>
            </a:r>
            <a:r>
              <a:rPr lang="en-US" b="0"/>
              <a:t> </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23293"/>
            <a:ext cx="10086535" cy="4357467"/>
          </a:xfrm>
        </p:spPr>
        <p:txBody>
          <a:bodyPr vert="horz" lIns="0" tIns="0" rIns="0" bIns="0" spcCol="301752" rtlCol="0" anchor="t">
            <a:normAutofit/>
          </a:bodyPr>
          <a:lstStyle/>
          <a:p>
            <a:pPr marL="0" indent="0">
              <a:buNone/>
            </a:pPr>
            <a:r>
              <a:rPr lang="en-US" sz="2400">
                <a:ea typeface="+mn-lt"/>
                <a:cs typeface="+mn-lt"/>
              </a:rPr>
              <a:t>MySQL INNER JOIN  is used to return all rows from multiple tables where the join condition is satisfied. It is the most common type of join.</a:t>
            </a:r>
            <a:endParaRPr lang="en-US"/>
          </a:p>
          <a:p>
            <a:pPr marL="0" indent="0">
              <a:buNone/>
            </a:pPr>
            <a:endParaRPr lang="en-US" sz="2400">
              <a:ea typeface="+mn-lt"/>
              <a:cs typeface="+mn-lt"/>
            </a:endParaRPr>
          </a:p>
          <a:p>
            <a:pPr marL="0" indent="0">
              <a:buNone/>
            </a:pPr>
            <a:r>
              <a:rPr lang="en-US" sz="2600" b="1">
                <a:ea typeface="+mn-lt"/>
                <a:cs typeface="+mn-lt"/>
              </a:rPr>
              <a:t>Syntax:</a:t>
            </a:r>
            <a:endParaRPr lang="en-US" sz="2600">
              <a:cs typeface="Arial"/>
            </a:endParaRPr>
          </a:p>
          <a:p>
            <a:pPr marL="0" indent="0">
              <a:buNone/>
            </a:pPr>
            <a:endParaRPr lang="en-US" sz="26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b="1">
                <a:ea typeface="+mn-lt"/>
                <a:cs typeface="+mn-lt"/>
              </a:rPr>
              <a:t>INNER</a:t>
            </a:r>
            <a:r>
              <a:rPr lang="en-US" sz="2400">
                <a:ea typeface="+mn-lt"/>
                <a:cs typeface="+mn-lt"/>
              </a:rPr>
              <a:t>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5" name="Picture 4" descr="Diagram, venn diagram&#10;&#10;Description automatically generated">
            <a:extLst>
              <a:ext uri="{FF2B5EF4-FFF2-40B4-BE49-F238E27FC236}">
                <a16:creationId xmlns:a16="http://schemas.microsoft.com/office/drawing/2014/main" id="{BEBF48E9-51B2-914A-FE14-11DEC2243519}"/>
              </a:ext>
            </a:extLst>
          </p:cNvPr>
          <p:cNvPicPr>
            <a:picLocks noChangeAspect="1"/>
          </p:cNvPicPr>
          <p:nvPr/>
        </p:nvPicPr>
        <p:blipFill>
          <a:blip r:embed="rId2"/>
          <a:stretch>
            <a:fillRect/>
          </a:stretch>
        </p:blipFill>
        <p:spPr>
          <a:xfrm>
            <a:off x="6597877" y="3290775"/>
            <a:ext cx="4084863" cy="2415267"/>
          </a:xfrm>
          <a:prstGeom prst="rect">
            <a:avLst/>
          </a:prstGeom>
        </p:spPr>
      </p:pic>
    </p:spTree>
    <p:extLst>
      <p:ext uri="{BB962C8B-B14F-4D97-AF65-F5344CB8AC3E}">
        <p14:creationId xmlns:p14="http://schemas.microsoft.com/office/powerpoint/2010/main" val="31495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Left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781908"/>
            <a:ext cx="10086535" cy="4298852"/>
          </a:xfrm>
        </p:spPr>
        <p:txBody>
          <a:bodyPr vert="horz" lIns="0" tIns="0" rIns="0" bIns="0" spcCol="301752" rtlCol="0" anchor="t">
            <a:normAutofit/>
          </a:bodyPr>
          <a:lstStyle/>
          <a:p>
            <a:pPr marL="0" indent="0">
              <a:buNone/>
            </a:pPr>
            <a:r>
              <a:rPr lang="en-US" sz="2400">
                <a:ea typeface="+mn-lt"/>
                <a:cs typeface="+mn-lt"/>
              </a:rPr>
              <a:t>The LEFT OUTER JOIN returns all rows from the left table specified in the ON condition and only those rows from the other table where the join condition is fulfilled.</a:t>
            </a:r>
          </a:p>
          <a:p>
            <a:pPr marL="0" indent="0">
              <a:buNone/>
            </a:pPr>
            <a:r>
              <a:rPr lang="en-US" sz="2400" b="1">
                <a:ea typeface="+mn-lt"/>
                <a:cs typeface="+mn-lt"/>
              </a:rPr>
              <a:t>Syntax:</a:t>
            </a:r>
            <a:endParaRPr lang="en-US"/>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LEFT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a:t>
            </a:r>
            <a:endParaRPr lang="en-US">
              <a:cs typeface="Arial"/>
            </a:endParaRPr>
          </a:p>
          <a:p>
            <a:pPr marL="0" indent="0">
              <a:buNone/>
            </a:pPr>
            <a:endParaRPr lang="en-US" sz="2400" b="1">
              <a:ea typeface="+mn-lt"/>
              <a:cs typeface="+mn-lt"/>
            </a:endParaRPr>
          </a:p>
          <a:p>
            <a:pPr marL="0" indent="0">
              <a:buNone/>
            </a:pPr>
            <a:endParaRPr lang="en-US" sz="2400" b="1">
              <a:cs typeface="Arial"/>
            </a:endParaRPr>
          </a:p>
          <a:p>
            <a:pPr marL="0" indent="0">
              <a:buNone/>
            </a:pPr>
            <a:endParaRPr lang="en-US" sz="2400">
              <a:cs typeface="Arial"/>
            </a:endParaRPr>
          </a:p>
          <a:p>
            <a:pPr marL="0" indent="0">
              <a:buNone/>
            </a:pPr>
            <a:endParaRPr lang="en-US" sz="2400">
              <a:cs typeface="Arial"/>
            </a:endParaRPr>
          </a:p>
        </p:txBody>
      </p:sp>
      <p:pic>
        <p:nvPicPr>
          <p:cNvPr id="4" name="Picture 4">
            <a:extLst>
              <a:ext uri="{FF2B5EF4-FFF2-40B4-BE49-F238E27FC236}">
                <a16:creationId xmlns:a16="http://schemas.microsoft.com/office/drawing/2014/main" id="{BF3C44F1-8CAF-2F6B-E929-A419444382AF}"/>
              </a:ext>
            </a:extLst>
          </p:cNvPr>
          <p:cNvPicPr>
            <a:picLocks noChangeAspect="1"/>
          </p:cNvPicPr>
          <p:nvPr/>
        </p:nvPicPr>
        <p:blipFill>
          <a:blip r:embed="rId2"/>
          <a:stretch>
            <a:fillRect/>
          </a:stretch>
        </p:blipFill>
        <p:spPr>
          <a:xfrm>
            <a:off x="7256585" y="3652105"/>
            <a:ext cx="3423137" cy="2097696"/>
          </a:xfrm>
          <a:prstGeom prst="rect">
            <a:avLst/>
          </a:prstGeom>
        </p:spPr>
      </p:pic>
    </p:spTree>
    <p:extLst>
      <p:ext uri="{BB962C8B-B14F-4D97-AF65-F5344CB8AC3E}">
        <p14:creationId xmlns:p14="http://schemas.microsoft.com/office/powerpoint/2010/main" val="88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565052"/>
            <a:ext cx="11457432" cy="914399"/>
          </a:xfrm>
        </p:spPr>
        <p:txBody>
          <a:bodyPr/>
          <a:lstStyle/>
          <a:p>
            <a:pPr algn="just"/>
            <a:r>
              <a:rPr lang="en-US"/>
              <a:t>MySQL Right Outer Join</a:t>
            </a:r>
          </a:p>
          <a:p>
            <a:endParaRPr lang="en-US" sz="3600">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2004646"/>
            <a:ext cx="10086535" cy="4076114"/>
          </a:xfrm>
        </p:spPr>
        <p:txBody>
          <a:bodyPr vert="horz" lIns="0" tIns="0" rIns="0" bIns="0" spcCol="301752" rtlCol="0" anchor="t">
            <a:normAutofit/>
          </a:bodyPr>
          <a:lstStyle/>
          <a:p>
            <a:pPr marL="0" indent="0">
              <a:buNone/>
            </a:pPr>
            <a:r>
              <a:rPr lang="en-US" sz="2400">
                <a:ea typeface="+mn-lt"/>
                <a:cs typeface="+mn-lt"/>
              </a:rPr>
              <a:t>The MySQL Right Outer Join returns all rows from the RIGHT table specified in the ON condition and only those rows from the other table where he join condition is fulfilled.</a:t>
            </a:r>
          </a:p>
          <a:p>
            <a:pPr marL="0" indent="0">
              <a:buNone/>
            </a:pPr>
            <a:r>
              <a:rPr lang="en-US" sz="2400" b="1">
                <a:ea typeface="+mn-lt"/>
                <a:cs typeface="+mn-lt"/>
              </a:rPr>
              <a:t>Syntax:</a:t>
            </a:r>
          </a:p>
          <a:p>
            <a:pPr marL="0" indent="0">
              <a:buNone/>
            </a:pPr>
            <a:endParaRPr lang="en-US" sz="2400" b="1">
              <a:ea typeface="+mn-lt"/>
              <a:cs typeface="+mn-lt"/>
            </a:endParaRPr>
          </a:p>
          <a:p>
            <a:pPr marL="0" indent="0" algn="just">
              <a:buNone/>
            </a:pPr>
            <a:r>
              <a:rPr lang="en-US" sz="2400" b="1">
                <a:ea typeface="+mn-lt"/>
                <a:cs typeface="+mn-lt"/>
              </a:rPr>
              <a:t>SELECT</a:t>
            </a:r>
            <a:r>
              <a:rPr lang="en-US" sz="2400">
                <a:ea typeface="+mn-lt"/>
                <a:cs typeface="+mn-lt"/>
              </a:rPr>
              <a:t> columns  </a:t>
            </a:r>
            <a:endParaRPr lang="en-US">
              <a:cs typeface="Arial"/>
            </a:endParaRPr>
          </a:p>
          <a:p>
            <a:pPr marL="0" indent="0" algn="just">
              <a:buNone/>
            </a:pPr>
            <a:r>
              <a:rPr lang="en-US" sz="2400" b="1">
                <a:ea typeface="+mn-lt"/>
                <a:cs typeface="+mn-lt"/>
              </a:rPr>
              <a:t>FROM</a:t>
            </a:r>
            <a:r>
              <a:rPr lang="en-US" sz="2400">
                <a:ea typeface="+mn-lt"/>
                <a:cs typeface="+mn-lt"/>
              </a:rPr>
              <a:t> table1  </a:t>
            </a:r>
            <a:endParaRPr lang="en-US">
              <a:cs typeface="Arial"/>
            </a:endParaRPr>
          </a:p>
          <a:p>
            <a:pPr marL="0" indent="0" algn="just">
              <a:buNone/>
            </a:pPr>
            <a:r>
              <a:rPr lang="en-US" sz="2400">
                <a:ea typeface="+mn-lt"/>
                <a:cs typeface="+mn-lt"/>
              </a:rPr>
              <a:t>RIGHT [OUTER] JOIN table2  </a:t>
            </a:r>
            <a:endParaRPr lang="en-US">
              <a:cs typeface="Arial"/>
            </a:endParaRPr>
          </a:p>
          <a:p>
            <a:pPr marL="0" indent="0" algn="just">
              <a:buNone/>
            </a:pPr>
            <a:r>
              <a:rPr lang="en-US" sz="2400" b="1">
                <a:ea typeface="+mn-lt"/>
                <a:cs typeface="+mn-lt"/>
              </a:rPr>
              <a:t>ON</a:t>
            </a:r>
            <a:r>
              <a:rPr lang="en-US" sz="2400">
                <a:ea typeface="+mn-lt"/>
                <a:cs typeface="+mn-lt"/>
              </a:rPr>
              <a:t> table1.</a:t>
            </a:r>
            <a:r>
              <a:rPr lang="en-US" sz="2400" b="1">
                <a:ea typeface="+mn-lt"/>
                <a:cs typeface="+mn-lt"/>
              </a:rPr>
              <a:t>column</a:t>
            </a:r>
            <a:r>
              <a:rPr lang="en-US" sz="2400">
                <a:ea typeface="+mn-lt"/>
                <a:cs typeface="+mn-lt"/>
              </a:rPr>
              <a:t> = table2.</a:t>
            </a:r>
            <a:r>
              <a:rPr lang="en-US" sz="2400" b="1">
                <a:ea typeface="+mn-lt"/>
                <a:cs typeface="+mn-lt"/>
              </a:rPr>
              <a:t>column</a:t>
            </a:r>
            <a:r>
              <a:rPr lang="en-US" sz="2400">
                <a:ea typeface="+mn-lt"/>
                <a:cs typeface="+mn-lt"/>
              </a:rPr>
              <a:t>;  </a:t>
            </a:r>
            <a:endParaRPr lang="en-US">
              <a:cs typeface="Arial"/>
            </a:endParaRPr>
          </a:p>
          <a:p>
            <a:pPr marL="0" indent="0">
              <a:buNone/>
            </a:pPr>
            <a:endParaRPr lang="en-US" sz="2400" b="1">
              <a:cs typeface="Arial"/>
            </a:endParaRPr>
          </a:p>
        </p:txBody>
      </p:sp>
      <p:pic>
        <p:nvPicPr>
          <p:cNvPr id="4" name="Picture 4" descr="Diagram, venn diagram&#10;&#10;Description automatically generated">
            <a:extLst>
              <a:ext uri="{FF2B5EF4-FFF2-40B4-BE49-F238E27FC236}">
                <a16:creationId xmlns:a16="http://schemas.microsoft.com/office/drawing/2014/main" id="{F0FF0343-704E-15C0-ABAC-C217FCDF6330}"/>
              </a:ext>
            </a:extLst>
          </p:cNvPr>
          <p:cNvPicPr>
            <a:picLocks noChangeAspect="1"/>
          </p:cNvPicPr>
          <p:nvPr/>
        </p:nvPicPr>
        <p:blipFill>
          <a:blip r:embed="rId2"/>
          <a:stretch>
            <a:fillRect/>
          </a:stretch>
        </p:blipFill>
        <p:spPr>
          <a:xfrm>
            <a:off x="7434944" y="3180670"/>
            <a:ext cx="3513363" cy="2170338"/>
          </a:xfrm>
          <a:prstGeom prst="rect">
            <a:avLst/>
          </a:prstGeom>
        </p:spPr>
      </p:pic>
    </p:spTree>
    <p:extLst>
      <p:ext uri="{BB962C8B-B14F-4D97-AF65-F5344CB8AC3E}">
        <p14:creationId xmlns:p14="http://schemas.microsoft.com/office/powerpoint/2010/main" val="32560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D79B-A6C2-D33E-9623-9B0F72275096}"/>
              </a:ext>
            </a:extLst>
          </p:cNvPr>
          <p:cNvSpPr>
            <a:spLocks noGrp="1"/>
          </p:cNvSpPr>
          <p:nvPr>
            <p:ph type="title"/>
          </p:nvPr>
        </p:nvSpPr>
        <p:spPr/>
        <p:txBody>
          <a:bodyPr/>
          <a:lstStyle/>
          <a:p>
            <a:r>
              <a:rPr lang="en-US">
                <a:cs typeface="Arial"/>
              </a:rPr>
              <a:t>WHERE CLAUSE</a:t>
            </a:r>
          </a:p>
        </p:txBody>
      </p:sp>
      <p:sp>
        <p:nvSpPr>
          <p:cNvPr id="3" name="Content Placeholder 2">
            <a:extLst>
              <a:ext uri="{FF2B5EF4-FFF2-40B4-BE49-F238E27FC236}">
                <a16:creationId xmlns:a16="http://schemas.microsoft.com/office/drawing/2014/main" id="{69047B40-8629-FFC7-A3D5-82BBB1F35C6D}"/>
              </a:ext>
            </a:extLst>
          </p:cNvPr>
          <p:cNvSpPr>
            <a:spLocks noGrp="1"/>
          </p:cNvSpPr>
          <p:nvPr>
            <p:ph idx="1"/>
          </p:nvPr>
        </p:nvSpPr>
        <p:spPr>
          <a:xfrm>
            <a:off x="365760" y="1286006"/>
            <a:ext cx="11249207" cy="4794754"/>
          </a:xfrm>
        </p:spPr>
        <p:txBody>
          <a:bodyPr vert="horz" lIns="0" tIns="0" rIns="0" bIns="0" spcCol="301752" rtlCol="0" anchor="t">
            <a:noAutofit/>
          </a:bodyPr>
          <a:lstStyle/>
          <a:p>
            <a:r>
              <a:rPr lang="en-US" sz="2400">
                <a:ea typeface="+mn-lt"/>
                <a:cs typeface="+mn-lt"/>
              </a:rPr>
              <a:t>The </a:t>
            </a:r>
            <a:r>
              <a:rPr lang="en-US" sz="2400">
                <a:latin typeface="Arial"/>
                <a:cs typeface="Arial"/>
              </a:rPr>
              <a:t>WHERE</a:t>
            </a:r>
            <a:r>
              <a:rPr lang="en-US" sz="2400">
                <a:ea typeface="+mn-lt"/>
                <a:cs typeface="+mn-lt"/>
              </a:rPr>
              <a:t> clause allows you to specify a search condition for the rows returned by a query. The following shows the syntax of the </a:t>
            </a:r>
            <a:r>
              <a:rPr lang="en-US" sz="2400">
                <a:latin typeface="Arial"/>
                <a:cs typeface="Arial"/>
              </a:rPr>
              <a:t>WHERE</a:t>
            </a:r>
            <a:r>
              <a:rPr lang="en-US" sz="2400">
                <a:ea typeface="+mn-lt"/>
                <a:cs typeface="+mn-lt"/>
              </a:rPr>
              <a:t> clause:</a:t>
            </a:r>
            <a:endParaRPr lang="en-US" sz="2400">
              <a:latin typeface="Arial"/>
              <a:cs typeface="Arial"/>
            </a:endParaRPr>
          </a:p>
          <a:p>
            <a:endParaRPr lang="en-US" sz="2400">
              <a:latin typeface="Arial"/>
              <a:cs typeface="Arial"/>
            </a:endParaRPr>
          </a:p>
          <a:p>
            <a:r>
              <a:rPr lang="en-US" sz="2400">
                <a:latin typeface="Arial"/>
                <a:cs typeface="Arial"/>
              </a:rPr>
              <a:t>SELECT 
    </a:t>
            </a:r>
            <a:r>
              <a:rPr lang="en-US" sz="2400" err="1">
                <a:latin typeface="Arial"/>
                <a:cs typeface="Arial"/>
              </a:rPr>
              <a:t>select_list</a:t>
            </a:r>
            <a:r>
              <a:rPr lang="en-US" sz="2400">
                <a:latin typeface="Arial"/>
                <a:cs typeface="Arial"/>
              </a:rPr>
              <a:t>
FROM
    </a:t>
            </a:r>
            <a:r>
              <a:rPr lang="en-US" sz="2400" err="1">
                <a:latin typeface="Arial"/>
                <a:cs typeface="Arial"/>
              </a:rPr>
              <a:t>table_name</a:t>
            </a:r>
            <a:r>
              <a:rPr lang="en-US" sz="2400">
                <a:latin typeface="Arial"/>
                <a:cs typeface="Arial"/>
              </a:rPr>
              <a:t>
WHERE
    </a:t>
            </a:r>
            <a:r>
              <a:rPr lang="en-US" sz="2400" err="1">
                <a:latin typeface="Arial"/>
                <a:cs typeface="Arial"/>
              </a:rPr>
              <a:t>search_condition</a:t>
            </a:r>
            <a:r>
              <a:rPr lang="en-US" sz="2400">
                <a:latin typeface="Arial"/>
                <a:cs typeface="Arial"/>
              </a:rPr>
              <a:t>;</a:t>
            </a:r>
            <a:endParaRPr lang="en-US" sz="2400">
              <a:latin typeface="Arial"/>
              <a:ea typeface="+mn-lt"/>
              <a:cs typeface="Arial"/>
            </a:endParaRPr>
          </a:p>
          <a:p>
            <a:endParaRPr lang="en-US" sz="2400">
              <a:ea typeface="+mn-lt"/>
              <a:cs typeface="+mn-lt"/>
            </a:endParaRPr>
          </a:p>
          <a:p>
            <a:r>
              <a:rPr lang="en-US" sz="2400">
                <a:ea typeface="+mn-lt"/>
                <a:cs typeface="+mn-lt"/>
              </a:rPr>
              <a:t>The </a:t>
            </a:r>
            <a:r>
              <a:rPr lang="en-US" sz="2400" err="1">
                <a:latin typeface="Arial"/>
                <a:cs typeface="Arial"/>
              </a:rPr>
              <a:t>search_condition</a:t>
            </a:r>
            <a:r>
              <a:rPr lang="en-US" sz="2400">
                <a:ea typeface="+mn-lt"/>
                <a:cs typeface="+mn-lt"/>
              </a:rPr>
              <a:t> is a combination of one or more expressions using the logical operator </a:t>
            </a:r>
            <a:r>
              <a:rPr lang="en-US" sz="2400">
                <a:latin typeface="Arial"/>
                <a:cs typeface="Arial"/>
                <a:hlinkClick r:id="rId2"/>
              </a:rPr>
              <a:t>AND</a:t>
            </a:r>
            <a:r>
              <a:rPr lang="en-US" sz="2400">
                <a:ea typeface="+mn-lt"/>
                <a:cs typeface="+mn-lt"/>
              </a:rPr>
              <a:t>, </a:t>
            </a:r>
            <a:r>
              <a:rPr lang="en-US" sz="2400">
                <a:latin typeface="Arial"/>
                <a:cs typeface="Arial"/>
                <a:hlinkClick r:id="rId3"/>
              </a:rPr>
              <a:t>OR</a:t>
            </a:r>
            <a:r>
              <a:rPr lang="en-US" sz="2400">
                <a:ea typeface="+mn-lt"/>
                <a:cs typeface="+mn-lt"/>
              </a:rPr>
              <a:t> and </a:t>
            </a:r>
            <a:r>
              <a:rPr lang="en-US" sz="2400">
                <a:latin typeface="Arial"/>
                <a:cs typeface="Arial"/>
              </a:rPr>
              <a:t>NOT</a:t>
            </a:r>
          </a:p>
          <a:p>
            <a:endParaRPr lang="en-US">
              <a:latin typeface="Consolas"/>
            </a:endParaRPr>
          </a:p>
        </p:txBody>
      </p:sp>
    </p:spTree>
    <p:extLst>
      <p:ext uri="{BB962C8B-B14F-4D97-AF65-F5344CB8AC3E}">
        <p14:creationId xmlns:p14="http://schemas.microsoft.com/office/powerpoint/2010/main" val="9612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EB8B-9415-9346-8FE6-3CC0F92B1ABC}"/>
              </a:ext>
            </a:extLst>
          </p:cNvPr>
          <p:cNvSpPr>
            <a:spLocks noGrp="1"/>
          </p:cNvSpPr>
          <p:nvPr>
            <p:ph type="title"/>
          </p:nvPr>
        </p:nvSpPr>
        <p:spPr/>
        <p:txBody>
          <a:bodyPr/>
          <a:lstStyle/>
          <a:p>
            <a:pPr algn="just">
              <a:lnSpc>
                <a:spcPct val="100000"/>
              </a:lnSpc>
              <a:spcBef>
                <a:spcPts val="1200"/>
              </a:spcBef>
            </a:pPr>
            <a:r>
              <a:rPr lang="en-US" b="0">
                <a:ea typeface="+mj-lt"/>
                <a:cs typeface="+mj-lt"/>
              </a:rPr>
              <a:t>  </a:t>
            </a:r>
            <a:r>
              <a:rPr lang="en-US">
                <a:ea typeface="+mj-lt"/>
                <a:cs typeface="+mj-lt"/>
              </a:rPr>
              <a:t>ORDER BY Clause</a:t>
            </a:r>
            <a:endParaRPr lang="en-US"/>
          </a:p>
          <a:p>
            <a:endParaRPr lang="en-US">
              <a:cs typeface="Arial"/>
            </a:endParaRPr>
          </a:p>
        </p:txBody>
      </p:sp>
      <p:sp>
        <p:nvSpPr>
          <p:cNvPr id="3" name="Content Placeholder 2">
            <a:extLst>
              <a:ext uri="{FF2B5EF4-FFF2-40B4-BE49-F238E27FC236}">
                <a16:creationId xmlns:a16="http://schemas.microsoft.com/office/drawing/2014/main" id="{F5DB159A-9B8B-4603-7F3A-7418511BAE76}"/>
              </a:ext>
            </a:extLst>
          </p:cNvPr>
          <p:cNvSpPr>
            <a:spLocks noGrp="1"/>
          </p:cNvSpPr>
          <p:nvPr>
            <p:ph idx="1"/>
          </p:nvPr>
        </p:nvSpPr>
        <p:spPr>
          <a:xfrm>
            <a:off x="365760" y="1223376"/>
            <a:ext cx="11499728" cy="4857384"/>
          </a:xfrm>
        </p:spPr>
        <p:txBody>
          <a:bodyPr vert="horz" lIns="0" tIns="0" rIns="0" bIns="0" spcCol="301752" rtlCol="0" anchor="t">
            <a:normAutofit/>
          </a:bodyPr>
          <a:lstStyle/>
          <a:p>
            <a:pPr marL="0" indent="0" algn="just">
              <a:buNone/>
            </a:pPr>
            <a:r>
              <a:rPr lang="en-US" sz="2400">
                <a:ea typeface="+mn-lt"/>
                <a:cs typeface="+mn-lt"/>
              </a:rPr>
              <a:t>The </a:t>
            </a:r>
            <a:r>
              <a:rPr lang="en-US" sz="2400">
                <a:ea typeface="+mn-lt"/>
                <a:cs typeface="+mn-lt"/>
                <a:hlinkClick r:id="rId2"/>
              </a:rPr>
              <a:t>ORDER BY clause</a:t>
            </a:r>
            <a:r>
              <a:rPr lang="en-US" sz="2400">
                <a:ea typeface="+mn-lt"/>
                <a:cs typeface="+mn-lt"/>
              </a:rPr>
              <a:t> is used in SQL queries to sort the data returned by a query in ascending or descending order.  The ORDER BY clause, like the GROUP BY clause, could be used in conjunction with the SELECT statement. </a:t>
            </a:r>
            <a:endParaRPr lang="en-US"/>
          </a:p>
          <a:p>
            <a:pPr marL="0" indent="0" algn="just">
              <a:buNone/>
            </a:pPr>
            <a:r>
              <a:rPr lang="en-US" sz="2400" b="1">
                <a:ea typeface="+mn-lt"/>
                <a:cs typeface="+mn-lt"/>
              </a:rPr>
              <a:t> ASC</a:t>
            </a:r>
            <a:r>
              <a:rPr lang="en-US" sz="2400">
                <a:ea typeface="+mn-lt"/>
                <a:cs typeface="+mn-lt"/>
              </a:rPr>
              <a:t> denotes ascending order, while </a:t>
            </a:r>
            <a:r>
              <a:rPr lang="en-US" sz="2400" b="1">
                <a:ea typeface="+mn-lt"/>
                <a:cs typeface="+mn-lt"/>
              </a:rPr>
              <a:t>DESC</a:t>
            </a:r>
            <a:r>
              <a:rPr lang="en-US" sz="2400">
                <a:ea typeface="+mn-lt"/>
                <a:cs typeface="+mn-lt"/>
              </a:rPr>
              <a:t> denotes descending order.</a:t>
            </a:r>
            <a:endParaRPr lang="en-US" sz="2400">
              <a:cs typeface="Arial"/>
            </a:endParaRPr>
          </a:p>
          <a:p>
            <a:pPr marL="0" indent="0" algn="just">
              <a:buNone/>
            </a:pPr>
            <a:endParaRPr lang="en-US" sz="2400">
              <a:ea typeface="+mn-lt"/>
              <a:cs typeface="+mn-lt"/>
            </a:endParaRPr>
          </a:p>
          <a:p>
            <a:pPr marL="0" indent="0" algn="just">
              <a:buNone/>
            </a:pPr>
            <a:r>
              <a:rPr lang="en-US" sz="2400" b="1">
                <a:ea typeface="+mn-lt"/>
                <a:cs typeface="+mn-lt"/>
              </a:rPr>
              <a:t>The following is the syntax to use the ORDER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endParaRPr lang="en-US" sz="2400">
              <a:cs typeface="Arial"/>
            </a:endParaRPr>
          </a:p>
          <a:p>
            <a:pPr marL="0" indent="0" algn="just">
              <a:buNone/>
            </a:pPr>
            <a:r>
              <a:rPr lang="en-US" sz="2400" b="1">
                <a:ea typeface="+mn-lt"/>
                <a:cs typeface="+mn-lt"/>
              </a:rPr>
              <a:t>   FROM</a:t>
            </a:r>
            <a:r>
              <a:rPr lang="en-US" sz="2400">
                <a:ea typeface="+mn-lt"/>
                <a:cs typeface="+mn-lt"/>
              </a:rPr>
              <a:t> tables    </a:t>
            </a:r>
            <a:endParaRPr lang="en-US" sz="2400">
              <a:cs typeface="Arial"/>
            </a:endParaRPr>
          </a:p>
          <a:p>
            <a:pPr marL="0" indent="0" algn="just">
              <a:buNone/>
            </a:pPr>
            <a:r>
              <a:rPr lang="en-US" sz="2400">
                <a:ea typeface="+mn-lt"/>
                <a:cs typeface="+mn-lt"/>
              </a:rPr>
              <a:t>   [</a:t>
            </a:r>
            <a:r>
              <a:rPr lang="en-US" sz="2400" b="1">
                <a:ea typeface="+mn-lt"/>
                <a:cs typeface="+mn-lt"/>
              </a:rPr>
              <a:t>WHERE</a:t>
            </a:r>
            <a:r>
              <a:rPr lang="en-US" sz="2400">
                <a:ea typeface="+mn-lt"/>
                <a:cs typeface="+mn-lt"/>
              </a:rPr>
              <a:t> conditions]    </a:t>
            </a:r>
            <a:endParaRPr lang="en-US" sz="2400">
              <a:cs typeface="Arial"/>
            </a:endParaRPr>
          </a:p>
          <a:p>
            <a:pPr marL="0" indent="0" algn="just">
              <a:buNone/>
            </a:pPr>
            <a:r>
              <a:rPr lang="en-US" sz="2400" b="1">
                <a:ea typeface="+mn-lt"/>
                <a:cs typeface="+mn-lt"/>
              </a:rPr>
              <a:t>   ORDER</a:t>
            </a:r>
            <a:r>
              <a:rPr lang="en-US" sz="2400">
                <a:ea typeface="+mn-lt"/>
                <a:cs typeface="+mn-lt"/>
              </a:rPr>
              <a:t> </a:t>
            </a:r>
            <a:r>
              <a:rPr lang="en-US" sz="2400" b="1">
                <a:ea typeface="+mn-lt"/>
                <a:cs typeface="+mn-lt"/>
              </a:rPr>
              <a:t>BY</a:t>
            </a:r>
            <a:r>
              <a:rPr lang="en-US" sz="2400">
                <a:ea typeface="+mn-lt"/>
                <a:cs typeface="+mn-lt"/>
              </a:rPr>
              <a:t> expression [ </a:t>
            </a:r>
            <a:r>
              <a:rPr lang="en-US" sz="2400" b="1">
                <a:ea typeface="+mn-lt"/>
                <a:cs typeface="+mn-lt"/>
              </a:rPr>
              <a:t>ASC</a:t>
            </a:r>
            <a:r>
              <a:rPr lang="en-US" sz="2400">
                <a:ea typeface="+mn-lt"/>
                <a:cs typeface="+mn-lt"/>
              </a:rPr>
              <a:t> | </a:t>
            </a:r>
            <a:r>
              <a:rPr lang="en-US" sz="2400" b="1">
                <a:ea typeface="+mn-lt"/>
                <a:cs typeface="+mn-lt"/>
              </a:rPr>
              <a:t>DESC</a:t>
            </a:r>
            <a:r>
              <a:rPr lang="en-US" sz="2400">
                <a:ea typeface="+mn-lt"/>
                <a:cs typeface="+mn-lt"/>
              </a:rPr>
              <a:t> ];   </a:t>
            </a:r>
            <a:r>
              <a:rPr lang="en-US">
                <a:ea typeface="+mn-lt"/>
                <a:cs typeface="+mn-lt"/>
              </a:rPr>
              <a:t> </a:t>
            </a:r>
            <a:endParaRPr lang="en-US">
              <a:cs typeface="Arial"/>
            </a:endParaRPr>
          </a:p>
          <a:p>
            <a:endParaRPr lang="en-US">
              <a:cs typeface="Arial"/>
            </a:endParaRPr>
          </a:p>
        </p:txBody>
      </p:sp>
    </p:spTree>
    <p:extLst>
      <p:ext uri="{BB962C8B-B14F-4D97-AF65-F5344CB8AC3E}">
        <p14:creationId xmlns:p14="http://schemas.microsoft.com/office/powerpoint/2010/main" val="198255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D16C-BBF6-73A0-4FE3-371EDC4D99C2}"/>
              </a:ext>
            </a:extLst>
          </p:cNvPr>
          <p:cNvSpPr>
            <a:spLocks noGrp="1"/>
          </p:cNvSpPr>
          <p:nvPr>
            <p:ph type="title"/>
          </p:nvPr>
        </p:nvSpPr>
        <p:spPr/>
        <p:txBody>
          <a:bodyPr/>
          <a:lstStyle/>
          <a:p>
            <a:r>
              <a:rPr lang="en-US">
                <a:cs typeface="Arial"/>
              </a:rPr>
              <a:t>GROUP BY clause</a:t>
            </a:r>
            <a:endParaRPr lang="en-US"/>
          </a:p>
        </p:txBody>
      </p:sp>
      <p:sp>
        <p:nvSpPr>
          <p:cNvPr id="3" name="Content Placeholder 2">
            <a:extLst>
              <a:ext uri="{FF2B5EF4-FFF2-40B4-BE49-F238E27FC236}">
                <a16:creationId xmlns:a16="http://schemas.microsoft.com/office/drawing/2014/main" id="{0388FB59-3DF0-BBAA-13CB-E5D5FF0A4AAD}"/>
              </a:ext>
            </a:extLst>
          </p:cNvPr>
          <p:cNvSpPr>
            <a:spLocks noGrp="1"/>
          </p:cNvSpPr>
          <p:nvPr>
            <p:ph idx="1"/>
          </p:nvPr>
        </p:nvSpPr>
        <p:spPr>
          <a:xfrm>
            <a:off x="449267" y="1150308"/>
            <a:ext cx="11374467" cy="4544233"/>
          </a:xfrm>
        </p:spPr>
        <p:txBody>
          <a:bodyPr vert="horz" lIns="0" tIns="0" rIns="0" bIns="0" spcCol="301752" rtlCol="0" anchor="t">
            <a:noAutofit/>
          </a:bodyPr>
          <a:lstStyle/>
          <a:p>
            <a:pPr marL="0" indent="0" algn="just">
              <a:buNone/>
            </a:pPr>
            <a:r>
              <a:rPr lang="en-US" sz="2400">
                <a:ea typeface="+mn-lt"/>
                <a:cs typeface="+mn-lt"/>
              </a:rPr>
              <a:t>The </a:t>
            </a:r>
            <a:r>
              <a:rPr lang="en-US" sz="2400">
                <a:ea typeface="+mn-lt"/>
                <a:cs typeface="+mn-lt"/>
                <a:hlinkClick r:id="rId2"/>
              </a:rPr>
              <a:t>GROUP BY clause</a:t>
            </a:r>
            <a:r>
              <a:rPr lang="en-US" sz="2400">
                <a:ea typeface="+mn-lt"/>
                <a:cs typeface="+mn-lt"/>
              </a:rPr>
              <a:t> is used in SQL queries to organize data that have the same attribute values. </a:t>
            </a:r>
            <a:endParaRPr lang="en-US"/>
          </a:p>
          <a:p>
            <a:pPr marL="0" indent="0" algn="just">
              <a:buNone/>
            </a:pPr>
            <a:r>
              <a:rPr lang="en-US" sz="2400">
                <a:ea typeface="+mn-lt"/>
                <a:cs typeface="+mn-lt"/>
              </a:rPr>
              <a:t> We can often use this clause in collaboration with aggregate functions like SUM, AVG, MIN, MAX, and COUNT to produce summary reports from the database.</a:t>
            </a:r>
            <a:endParaRPr lang="en-US"/>
          </a:p>
          <a:p>
            <a:pPr marL="0" indent="0" algn="just">
              <a:buNone/>
            </a:pPr>
            <a:endParaRPr lang="en-US" sz="2400" b="1">
              <a:ea typeface="+mn-lt"/>
              <a:cs typeface="+mn-lt"/>
            </a:endParaRPr>
          </a:p>
          <a:p>
            <a:pPr marL="0" indent="0" algn="just">
              <a:buNone/>
            </a:pPr>
            <a:r>
              <a:rPr lang="en-US" sz="2400" b="1">
                <a:ea typeface="+mn-lt"/>
                <a:cs typeface="+mn-lt"/>
              </a:rPr>
              <a:t>The following is the syntax to use GROUP BY clause in a SQL statement:</a:t>
            </a:r>
            <a:endParaRPr lang="en-US" sz="2400">
              <a:cs typeface="Arial"/>
            </a:endParaRPr>
          </a:p>
          <a:p>
            <a:pPr marL="0" indent="0" algn="just">
              <a:buNone/>
            </a:pPr>
            <a:r>
              <a:rPr lang="en-US" sz="2400" b="1">
                <a:ea typeface="+mn-lt"/>
                <a:cs typeface="+mn-lt"/>
              </a:rPr>
              <a:t>   SELECT</a:t>
            </a:r>
            <a:r>
              <a:rPr lang="en-US" sz="2400">
                <a:ea typeface="+mn-lt"/>
                <a:cs typeface="+mn-lt"/>
              </a:rPr>
              <a:t> column_name  </a:t>
            </a:r>
          </a:p>
          <a:p>
            <a:pPr marL="0" indent="0" algn="just">
              <a:buNone/>
            </a:pPr>
            <a:r>
              <a:rPr lang="en-US" sz="2400" b="1">
                <a:ea typeface="+mn-lt"/>
                <a:cs typeface="+mn-lt"/>
              </a:rPr>
              <a:t>    FROM</a:t>
            </a:r>
            <a:r>
              <a:rPr lang="en-US" sz="2400">
                <a:ea typeface="+mn-lt"/>
                <a:cs typeface="+mn-lt"/>
              </a:rPr>
              <a:t> </a:t>
            </a:r>
            <a:r>
              <a:rPr lang="en-US" sz="2400" err="1">
                <a:ea typeface="+mn-lt"/>
                <a:cs typeface="+mn-lt"/>
              </a:rPr>
              <a:t>table_name</a:t>
            </a:r>
            <a:r>
              <a:rPr lang="en-US" sz="2400">
                <a:ea typeface="+mn-lt"/>
                <a:cs typeface="+mn-lt"/>
              </a:rPr>
              <a:t>   </a:t>
            </a:r>
          </a:p>
          <a:p>
            <a:pPr marL="0" indent="0" algn="just">
              <a:buNone/>
            </a:pPr>
            <a:r>
              <a:rPr lang="en-US" sz="2400" b="1">
                <a:ea typeface="+mn-lt"/>
                <a:cs typeface="+mn-lt"/>
              </a:rPr>
              <a:t>    WHERE</a:t>
            </a:r>
            <a:r>
              <a:rPr lang="en-US" sz="2400">
                <a:ea typeface="+mn-lt"/>
                <a:cs typeface="+mn-lt"/>
              </a:rPr>
              <a:t> condition   </a:t>
            </a:r>
          </a:p>
          <a:p>
            <a:pPr marL="0" indent="0" algn="just">
              <a:buNone/>
            </a:pPr>
            <a:r>
              <a:rPr lang="en-US" sz="2400" b="1">
                <a:ea typeface="+mn-lt"/>
                <a:cs typeface="+mn-lt"/>
              </a:rPr>
              <a:t>    GROUP</a:t>
            </a:r>
            <a:r>
              <a:rPr lang="en-US" sz="2400">
                <a:ea typeface="+mn-lt"/>
                <a:cs typeface="+mn-lt"/>
              </a:rPr>
              <a:t> </a:t>
            </a:r>
            <a:r>
              <a:rPr lang="en-US" sz="2400" b="1">
                <a:ea typeface="+mn-lt"/>
                <a:cs typeface="+mn-lt"/>
              </a:rPr>
              <a:t>BY</a:t>
            </a:r>
            <a:r>
              <a:rPr lang="en-US" sz="2400">
                <a:ea typeface="+mn-lt"/>
                <a:cs typeface="+mn-lt"/>
              </a:rPr>
              <a:t> </a:t>
            </a:r>
            <a:r>
              <a:rPr lang="en-US" sz="2400" err="1">
                <a:ea typeface="+mn-lt"/>
                <a:cs typeface="+mn-lt"/>
              </a:rPr>
              <a:t>column_name</a:t>
            </a:r>
            <a:r>
              <a:rPr lang="en-US" sz="2400">
                <a:ea typeface="+mn-lt"/>
                <a:cs typeface="+mn-lt"/>
              </a:rPr>
              <a:t>;  </a:t>
            </a:r>
            <a:endParaRPr lang="en-US" sz="2400">
              <a:cs typeface="Arial"/>
            </a:endParaRPr>
          </a:p>
          <a:p>
            <a:endParaRPr lang="en-US">
              <a:cs typeface="Arial"/>
            </a:endParaRPr>
          </a:p>
        </p:txBody>
      </p:sp>
    </p:spTree>
    <p:extLst>
      <p:ext uri="{BB962C8B-B14F-4D97-AF65-F5344CB8AC3E}">
        <p14:creationId xmlns:p14="http://schemas.microsoft.com/office/powerpoint/2010/main" val="32190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C279-79CD-148C-9062-8C0C57FAF10E}"/>
              </a:ext>
            </a:extLst>
          </p:cNvPr>
          <p:cNvSpPr>
            <a:spLocks noGrp="1"/>
          </p:cNvSpPr>
          <p:nvPr>
            <p:ph type="title"/>
          </p:nvPr>
        </p:nvSpPr>
        <p:spPr/>
        <p:txBody>
          <a:bodyPr/>
          <a:lstStyle/>
          <a:p>
            <a:r>
              <a:rPr lang="en-US">
                <a:cs typeface="Arial"/>
              </a:rPr>
              <a:t>DDL</a:t>
            </a:r>
            <a:endParaRPr lang="en-US"/>
          </a:p>
        </p:txBody>
      </p:sp>
      <p:sp>
        <p:nvSpPr>
          <p:cNvPr id="3" name="Content Placeholder 2">
            <a:extLst>
              <a:ext uri="{FF2B5EF4-FFF2-40B4-BE49-F238E27FC236}">
                <a16:creationId xmlns:a16="http://schemas.microsoft.com/office/drawing/2014/main" id="{7391A4AF-945E-F8F2-1D42-6B7E0FBEA167}"/>
              </a:ext>
            </a:extLst>
          </p:cNvPr>
          <p:cNvSpPr>
            <a:spLocks noGrp="1"/>
          </p:cNvSpPr>
          <p:nvPr>
            <p:ph idx="1"/>
          </p:nvPr>
        </p:nvSpPr>
        <p:spPr>
          <a:xfrm>
            <a:off x="365760" y="1275568"/>
            <a:ext cx="11562358" cy="4805192"/>
          </a:xfrm>
        </p:spPr>
        <p:txBody>
          <a:bodyPr vert="horz" lIns="0" tIns="0" rIns="0" bIns="0" spcCol="301752" rtlCol="0" anchor="t">
            <a:normAutofit/>
          </a:bodyPr>
          <a:lstStyle/>
          <a:p>
            <a:r>
              <a:rPr lang="en-US" sz="2400">
                <a:ea typeface="+mn-lt"/>
                <a:cs typeface="+mn-lt"/>
              </a:rPr>
              <a:t>DDL is short name of Data Definition Language, which deals with database schemas and descriptions, of how the data should reside in the database.</a:t>
            </a:r>
            <a:endParaRPr lang="en-US" sz="2400">
              <a:cs typeface="Arial"/>
            </a:endParaRPr>
          </a:p>
          <a:p>
            <a:r>
              <a:rPr lang="en-US" sz="2400">
                <a:ea typeface="+mn-lt"/>
                <a:cs typeface="+mn-lt"/>
                <a:hlinkClick r:id="rId2"/>
              </a:rPr>
              <a:t>CREATE</a:t>
            </a:r>
            <a:r>
              <a:rPr lang="en-US" sz="2400">
                <a:ea typeface="+mn-lt"/>
                <a:cs typeface="+mn-lt"/>
              </a:rPr>
              <a:t> - to create a database and its objects like (table, index, views, store procedure, function, and triggers)</a:t>
            </a:r>
            <a:endParaRPr lang="en-US" sz="2400">
              <a:cs typeface="Arial"/>
            </a:endParaRPr>
          </a:p>
          <a:p>
            <a:r>
              <a:rPr lang="en-US" sz="2400">
                <a:ea typeface="+mn-lt"/>
                <a:cs typeface="+mn-lt"/>
              </a:rPr>
              <a:t>ALTER - alters the structure of the existing database</a:t>
            </a:r>
            <a:endParaRPr lang="en-US" sz="2400">
              <a:cs typeface="Arial"/>
            </a:endParaRPr>
          </a:p>
          <a:p>
            <a:r>
              <a:rPr lang="en-US" sz="2400">
                <a:ea typeface="+mn-lt"/>
                <a:cs typeface="+mn-lt"/>
              </a:rPr>
              <a:t>DROP - delete objects from the database</a:t>
            </a:r>
            <a:endParaRPr lang="en-US" sz="2400">
              <a:cs typeface="Arial"/>
            </a:endParaRPr>
          </a:p>
          <a:p>
            <a:r>
              <a:rPr lang="en-US" sz="2400">
                <a:ea typeface="+mn-lt"/>
                <a:cs typeface="+mn-lt"/>
              </a:rPr>
              <a:t>TRUNCATE - remove all records from a table, including all spaces allocated for the records are removed</a:t>
            </a:r>
            <a:endParaRPr lang="en-US" sz="2400">
              <a:cs typeface="Arial"/>
            </a:endParaRPr>
          </a:p>
          <a:p>
            <a:r>
              <a:rPr lang="en-US" sz="2400">
                <a:ea typeface="+mn-lt"/>
                <a:cs typeface="+mn-lt"/>
              </a:rPr>
              <a:t>COMMENT - add comments to the data dictionary</a:t>
            </a:r>
            <a:endParaRPr lang="en-US" sz="2400">
              <a:cs typeface="Arial"/>
            </a:endParaRPr>
          </a:p>
          <a:p>
            <a:r>
              <a:rPr lang="en-US" sz="2400">
                <a:ea typeface="+mn-lt"/>
                <a:cs typeface="+mn-lt"/>
              </a:rPr>
              <a:t>RENAME - rename an object</a:t>
            </a:r>
            <a:endParaRPr lang="en-US" sz="2400">
              <a:cs typeface="Arial"/>
            </a:endParaRPr>
          </a:p>
          <a:p>
            <a:endParaRPr lang="en-US">
              <a:cs typeface="Arial"/>
            </a:endParaRPr>
          </a:p>
        </p:txBody>
      </p:sp>
    </p:spTree>
    <p:extLst>
      <p:ext uri="{BB962C8B-B14F-4D97-AF65-F5344CB8AC3E}">
        <p14:creationId xmlns:p14="http://schemas.microsoft.com/office/powerpoint/2010/main" val="376883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F618-3913-E689-9D61-048DB245DB70}"/>
              </a:ext>
            </a:extLst>
          </p:cNvPr>
          <p:cNvSpPr>
            <a:spLocks noGrp="1"/>
          </p:cNvSpPr>
          <p:nvPr>
            <p:ph type="title"/>
          </p:nvPr>
        </p:nvSpPr>
        <p:spPr/>
        <p:txBody>
          <a:bodyPr/>
          <a:lstStyle/>
          <a:p>
            <a:r>
              <a:rPr lang="en-US">
                <a:cs typeface="Arial"/>
              </a:rPr>
              <a:t>DML</a:t>
            </a:r>
          </a:p>
        </p:txBody>
      </p:sp>
      <p:sp>
        <p:nvSpPr>
          <p:cNvPr id="3" name="Content Placeholder 2">
            <a:extLst>
              <a:ext uri="{FF2B5EF4-FFF2-40B4-BE49-F238E27FC236}">
                <a16:creationId xmlns:a16="http://schemas.microsoft.com/office/drawing/2014/main" id="{CF898DF1-CA68-A946-BB54-A67A906510A0}"/>
              </a:ext>
            </a:extLst>
          </p:cNvPr>
          <p:cNvSpPr>
            <a:spLocks noGrp="1"/>
          </p:cNvSpPr>
          <p:nvPr>
            <p:ph idx="1"/>
          </p:nvPr>
        </p:nvSpPr>
        <p:spPr>
          <a:xfrm>
            <a:off x="365760" y="1118993"/>
            <a:ext cx="11572796" cy="4961767"/>
          </a:xfrm>
        </p:spPr>
        <p:txBody>
          <a:bodyPr vert="horz" lIns="0" tIns="0" rIns="0" bIns="0" spcCol="301752" rtlCol="0" anchor="t">
            <a:noAutofit/>
          </a:bodyPr>
          <a:lstStyle/>
          <a:p>
            <a:r>
              <a:rPr lang="en-US" sz="2400">
                <a:ea typeface="+mn-lt"/>
                <a:cs typeface="+mn-lt"/>
              </a:rPr>
              <a:t>DML is short name of Data Manipulation Language which deals with data manipulation and includes most common SQL statements such SELECT, INSERT, UPDATE, DELETE, etc., and it is used to store, modify, retrieve, delete and update data in a database.</a:t>
            </a:r>
            <a:endParaRPr lang="en-US" sz="2400">
              <a:cs typeface="Arial"/>
            </a:endParaRPr>
          </a:p>
          <a:p>
            <a:r>
              <a:rPr lang="en-US" sz="2400">
                <a:ea typeface="+mn-lt"/>
                <a:cs typeface="+mn-lt"/>
                <a:hlinkClick r:id="rId2"/>
              </a:rPr>
              <a:t>SELECT</a:t>
            </a:r>
            <a:r>
              <a:rPr lang="en-US" sz="2400">
                <a:ea typeface="+mn-lt"/>
                <a:cs typeface="+mn-lt"/>
              </a:rPr>
              <a:t> - retrieve data from a database</a:t>
            </a:r>
            <a:endParaRPr lang="en-US" sz="2400">
              <a:cs typeface="Arial"/>
            </a:endParaRPr>
          </a:p>
          <a:p>
            <a:r>
              <a:rPr lang="en-US" sz="2400">
                <a:ea typeface="+mn-lt"/>
                <a:cs typeface="+mn-lt"/>
                <a:hlinkClick r:id="rId3"/>
              </a:rPr>
              <a:t>INSERT</a:t>
            </a:r>
            <a:r>
              <a:rPr lang="en-US" sz="2400">
                <a:ea typeface="+mn-lt"/>
                <a:cs typeface="+mn-lt"/>
              </a:rPr>
              <a:t> - insert data into a table</a:t>
            </a:r>
            <a:endParaRPr lang="en-US" sz="2400">
              <a:cs typeface="Arial"/>
            </a:endParaRPr>
          </a:p>
          <a:p>
            <a:r>
              <a:rPr lang="en-US" sz="2400">
                <a:ea typeface="+mn-lt"/>
                <a:cs typeface="+mn-lt"/>
                <a:hlinkClick r:id="rId4"/>
              </a:rPr>
              <a:t>UPDATE</a:t>
            </a:r>
            <a:r>
              <a:rPr lang="en-US" sz="2400">
                <a:ea typeface="+mn-lt"/>
                <a:cs typeface="+mn-lt"/>
              </a:rPr>
              <a:t> - updates existing data within a table</a:t>
            </a:r>
            <a:endParaRPr lang="en-US" sz="2400">
              <a:cs typeface="Arial"/>
            </a:endParaRPr>
          </a:p>
          <a:p>
            <a:r>
              <a:rPr lang="en-US" sz="2400">
                <a:ea typeface="+mn-lt"/>
                <a:cs typeface="+mn-lt"/>
                <a:hlinkClick r:id="rId5"/>
              </a:rPr>
              <a:t>DELETE</a:t>
            </a:r>
            <a:r>
              <a:rPr lang="en-US" sz="2400">
                <a:ea typeface="+mn-lt"/>
                <a:cs typeface="+mn-lt"/>
              </a:rPr>
              <a:t> - Delete all records from a database table</a:t>
            </a:r>
            <a:endParaRPr lang="en-US" sz="2400">
              <a:cs typeface="Arial"/>
            </a:endParaRPr>
          </a:p>
          <a:p>
            <a:r>
              <a:rPr lang="en-US" sz="2400">
                <a:ea typeface="+mn-lt"/>
                <a:cs typeface="+mn-lt"/>
              </a:rPr>
              <a:t>MERGE - UPSERT operation (insert or update)</a:t>
            </a:r>
            <a:endParaRPr lang="en-US" sz="2400">
              <a:cs typeface="Arial"/>
            </a:endParaRPr>
          </a:p>
          <a:p>
            <a:r>
              <a:rPr lang="en-US" sz="2400">
                <a:ea typeface="+mn-lt"/>
                <a:cs typeface="+mn-lt"/>
              </a:rPr>
              <a:t>CALL - call a PL/SQL or Java subprogram</a:t>
            </a:r>
            <a:endParaRPr lang="en-US" sz="2400">
              <a:cs typeface="Arial"/>
            </a:endParaRPr>
          </a:p>
          <a:p>
            <a:endParaRPr lang="en-US">
              <a:cs typeface="Arial"/>
            </a:endParaRPr>
          </a:p>
        </p:txBody>
      </p:sp>
    </p:spTree>
    <p:extLst>
      <p:ext uri="{BB962C8B-B14F-4D97-AF65-F5344CB8AC3E}">
        <p14:creationId xmlns:p14="http://schemas.microsoft.com/office/powerpoint/2010/main" val="408535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3266-370B-3B78-8F43-4B75613C2F30}"/>
              </a:ext>
            </a:extLst>
          </p:cNvPr>
          <p:cNvSpPr>
            <a:spLocks noGrp="1"/>
          </p:cNvSpPr>
          <p:nvPr>
            <p:ph type="title"/>
          </p:nvPr>
        </p:nvSpPr>
        <p:spPr>
          <a:xfrm>
            <a:off x="365760" y="292692"/>
            <a:ext cx="11457432" cy="789140"/>
          </a:xfrm>
        </p:spPr>
        <p:txBody>
          <a:bodyPr/>
          <a:lstStyle/>
          <a:p>
            <a:r>
              <a:rPr lang="en-US">
                <a:solidFill>
                  <a:srgbClr val="231F20"/>
                </a:solidFill>
                <a:latin typeface="Arial"/>
              </a:rPr>
              <a:t>MySQL subquery</a:t>
            </a:r>
            <a:endParaRPr lang="en-US"/>
          </a:p>
        </p:txBody>
      </p:sp>
      <p:sp>
        <p:nvSpPr>
          <p:cNvPr id="3" name="Content Placeholder 2">
            <a:extLst>
              <a:ext uri="{FF2B5EF4-FFF2-40B4-BE49-F238E27FC236}">
                <a16:creationId xmlns:a16="http://schemas.microsoft.com/office/drawing/2014/main" id="{E3060896-2582-459E-A5EE-9ADFBFA3AD5D}"/>
              </a:ext>
            </a:extLst>
          </p:cNvPr>
          <p:cNvSpPr>
            <a:spLocks noGrp="1"/>
          </p:cNvSpPr>
          <p:nvPr>
            <p:ph idx="1"/>
          </p:nvPr>
        </p:nvSpPr>
        <p:spPr>
          <a:xfrm>
            <a:off x="365760" y="1202499"/>
            <a:ext cx="11249207" cy="4878261"/>
          </a:xfrm>
        </p:spPr>
        <p:txBody>
          <a:bodyPr vert="horz" lIns="0" tIns="0" rIns="0" bIns="0" spcCol="301752" rtlCol="0" anchor="t">
            <a:noAutofit/>
          </a:bodyPr>
          <a:lstStyle/>
          <a:p>
            <a:r>
              <a:rPr lang="en-US" sz="2400">
                <a:ea typeface="+mn-lt"/>
                <a:cs typeface="+mn-lt"/>
              </a:rPr>
              <a:t> MySQL subquery is a query nested within another query such as </a:t>
            </a:r>
            <a:r>
              <a:rPr lang="en-US" sz="2400">
                <a:latin typeface="Consolas"/>
                <a:hlinkClick r:id="rId2"/>
              </a:rPr>
              <a:t>SELECT</a:t>
            </a:r>
            <a:r>
              <a:rPr lang="en-US" sz="2400">
                <a:ea typeface="+mn-lt"/>
                <a:cs typeface="+mn-lt"/>
              </a:rPr>
              <a:t>, </a:t>
            </a:r>
            <a:r>
              <a:rPr lang="en-US" sz="2400">
                <a:latin typeface="Consolas"/>
                <a:hlinkClick r:id="rId3"/>
              </a:rPr>
              <a:t>INSERT</a:t>
            </a:r>
            <a:r>
              <a:rPr lang="en-US" sz="2400">
                <a:ea typeface="+mn-lt"/>
                <a:cs typeface="+mn-lt"/>
              </a:rPr>
              <a:t>, </a:t>
            </a:r>
            <a:r>
              <a:rPr lang="en-US" sz="2400">
                <a:latin typeface="Consolas"/>
                <a:hlinkClick r:id="rId4"/>
              </a:rPr>
              <a:t>UPDATE</a:t>
            </a:r>
            <a:r>
              <a:rPr lang="en-US" sz="2400">
                <a:ea typeface="+mn-lt"/>
                <a:cs typeface="+mn-lt"/>
                <a:hlinkClick r:id="rId4"/>
              </a:rPr>
              <a:t> </a:t>
            </a:r>
            <a:r>
              <a:rPr lang="en-US" sz="2400">
                <a:ea typeface="+mn-lt"/>
                <a:cs typeface="+mn-lt"/>
              </a:rPr>
              <a:t>or </a:t>
            </a:r>
            <a:r>
              <a:rPr lang="en-US" sz="2400">
                <a:latin typeface="Consolas"/>
                <a:hlinkClick r:id="rId5"/>
              </a:rPr>
              <a:t>DELETE</a:t>
            </a:r>
            <a:r>
              <a:rPr lang="en-US" sz="2400">
                <a:ea typeface="+mn-lt"/>
                <a:cs typeface="+mn-lt"/>
              </a:rPr>
              <a:t>. Also, a subquery can be nested within another subquery. For example, the following query uses a subquery to return the employees who work in the offices located in the USA.</a:t>
            </a:r>
          </a:p>
          <a:p>
            <a:endParaRPr lang="en-US" sz="2400">
              <a:cs typeface="Arial"/>
            </a:endParaRPr>
          </a:p>
          <a:p>
            <a:r>
              <a:rPr lang="en-US" sz="2400">
                <a:ea typeface="+mn-lt"/>
                <a:cs typeface="+mn-lt"/>
              </a:rPr>
              <a:t>A MySQL subquery is called an inner query while the query that contains the subquery is called an outer query. A subquery can be used anywhere that expression is used and must be closed in parentheses.</a:t>
            </a:r>
            <a:endParaRPr lang="en-US" sz="2400">
              <a:cs typeface="Arial"/>
            </a:endParaRPr>
          </a:p>
        </p:txBody>
      </p:sp>
    </p:spTree>
    <p:extLst>
      <p:ext uri="{BB962C8B-B14F-4D97-AF65-F5344CB8AC3E}">
        <p14:creationId xmlns:p14="http://schemas.microsoft.com/office/powerpoint/2010/main" val="39341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218-BABF-438B-78E2-FDFDD0345046}"/>
              </a:ext>
            </a:extLst>
          </p:cNvPr>
          <p:cNvSpPr>
            <a:spLocks noGrp="1"/>
          </p:cNvSpPr>
          <p:nvPr>
            <p:ph type="title"/>
          </p:nvPr>
        </p:nvSpPr>
        <p:spPr/>
        <p:txBody>
          <a:bodyPr/>
          <a:lstStyle/>
          <a:p>
            <a:pPr>
              <a:lnSpc>
                <a:spcPct val="100000"/>
              </a:lnSpc>
              <a:spcBef>
                <a:spcPts val="1200"/>
              </a:spcBef>
            </a:pPr>
            <a:r>
              <a:rPr lang="en-US">
                <a:latin typeface="Arial"/>
                <a:cs typeface="Arial"/>
              </a:rPr>
              <a:t>Example</a:t>
            </a:r>
            <a:endParaRPr lang="en-US">
              <a:latin typeface="Arial"/>
              <a:ea typeface="+mj-lt"/>
              <a:cs typeface="Arial"/>
            </a:endParaRPr>
          </a:p>
          <a:p>
            <a:endParaRPr lang="en-US">
              <a:cs typeface="Arial"/>
            </a:endParaRPr>
          </a:p>
        </p:txBody>
      </p:sp>
      <p:sp>
        <p:nvSpPr>
          <p:cNvPr id="3" name="Content Placeholder 2">
            <a:extLst>
              <a:ext uri="{FF2B5EF4-FFF2-40B4-BE49-F238E27FC236}">
                <a16:creationId xmlns:a16="http://schemas.microsoft.com/office/drawing/2014/main" id="{2A5889D9-1F6D-FB87-E9C1-D69C84B76FE2}"/>
              </a:ext>
            </a:extLst>
          </p:cNvPr>
          <p:cNvSpPr>
            <a:spLocks noGrp="1"/>
          </p:cNvSpPr>
          <p:nvPr>
            <p:ph idx="1"/>
          </p:nvPr>
        </p:nvSpPr>
        <p:spPr>
          <a:xfrm>
            <a:off x="586367" y="1042552"/>
            <a:ext cx="11468603" cy="4943358"/>
          </a:xfrm>
        </p:spPr>
        <p:txBody>
          <a:bodyPr vert="horz" lIns="0" tIns="0" rIns="0" bIns="0" spcCol="301752" rtlCol="0" anchor="t">
            <a:noAutofit/>
          </a:bodyPr>
          <a:lstStyle/>
          <a:p>
            <a:pPr marL="0" indent="0">
              <a:buNone/>
            </a:pPr>
            <a:r>
              <a:rPr lang="en-US" sz="2400">
                <a:ea typeface="+mn-lt"/>
                <a:cs typeface="+mn-lt"/>
              </a:rPr>
              <a:t>For example, the following query uses a subquery to return the employees who work in the offices located in the USA.</a:t>
            </a:r>
            <a:endParaRPr lang="en-US" sz="2400">
              <a:latin typeface="Arial"/>
              <a:cs typeface="Arial"/>
            </a:endParaRPr>
          </a:p>
          <a:p>
            <a:pPr marL="0" indent="0">
              <a:buNone/>
            </a:pPr>
            <a:r>
              <a:rPr lang="en-US" sz="2400">
                <a:latin typeface="Arial"/>
                <a:cs typeface="Arial"/>
              </a:rPr>
              <a:t>SELECT </a:t>
            </a:r>
            <a:br>
              <a:rPr lang="en-US" sz="2400">
                <a:latin typeface="Arial"/>
              </a:rPr>
            </a:br>
            <a:r>
              <a:rPr lang="en-US" sz="2400">
                <a:latin typeface="Arial"/>
                <a:cs typeface="Arial"/>
              </a:rPr>
              <a:t>    </a:t>
            </a:r>
            <a:r>
              <a:rPr lang="en-US" sz="2400" err="1">
                <a:latin typeface="Arial"/>
                <a:cs typeface="Arial"/>
              </a:rPr>
              <a:t>lastName</a:t>
            </a:r>
            <a:r>
              <a:rPr lang="en-US" sz="2400">
                <a:latin typeface="Arial"/>
                <a:cs typeface="Arial"/>
              </a:rPr>
              <a:t>, </a:t>
            </a:r>
            <a:r>
              <a:rPr lang="en-US" sz="2400" err="1">
                <a:latin typeface="Arial"/>
                <a:cs typeface="Arial"/>
              </a:rPr>
              <a:t>firstName</a:t>
            </a:r>
            <a:br>
              <a:rPr lang="en-US" sz="2400">
                <a:latin typeface="Arial"/>
              </a:rPr>
            </a:br>
            <a:r>
              <a:rPr lang="en-US" sz="2400">
                <a:latin typeface="Arial"/>
                <a:cs typeface="Arial"/>
              </a:rPr>
              <a:t>FROM</a:t>
            </a:r>
            <a:br>
              <a:rPr lang="en-US" sz="2400">
                <a:latin typeface="Arial"/>
              </a:rPr>
            </a:br>
            <a:r>
              <a:rPr lang="en-US" sz="2400">
                <a:latin typeface="Arial"/>
                <a:cs typeface="Arial"/>
              </a:rPr>
              <a:t>    employees</a:t>
            </a:r>
            <a:br>
              <a:rPr lang="en-US" sz="2400">
                <a:latin typeface="Arial"/>
              </a:rPr>
            </a:br>
            <a:r>
              <a:rPr lang="en-US" sz="2400">
                <a:latin typeface="Arial"/>
                <a:cs typeface="Arial"/>
              </a:rPr>
              <a:t>WHERE</a:t>
            </a:r>
            <a:br>
              <a:rPr lang="en-US" sz="2400">
                <a:latin typeface="Arial"/>
              </a:rPr>
            </a:br>
            <a:r>
              <a:rPr lang="en-US" sz="2400">
                <a:latin typeface="Arial"/>
                <a:cs typeface="Arial"/>
              </a:rPr>
              <a:t>    </a:t>
            </a:r>
            <a:r>
              <a:rPr lang="en-US" sz="2400" err="1">
                <a:latin typeface="Arial"/>
                <a:cs typeface="Arial"/>
              </a:rPr>
              <a:t>officeCode</a:t>
            </a:r>
            <a:r>
              <a:rPr lang="en-US" sz="2400">
                <a:latin typeface="Arial"/>
                <a:cs typeface="Arial"/>
              </a:rPr>
              <a:t> IN (SELECT </a:t>
            </a:r>
            <a:br>
              <a:rPr lang="en-US" sz="2400">
                <a:latin typeface="Arial"/>
              </a:rPr>
            </a:br>
            <a:r>
              <a:rPr lang="en-US" sz="2400">
                <a:latin typeface="Arial"/>
                <a:cs typeface="Arial"/>
              </a:rPr>
              <a:t>            </a:t>
            </a:r>
            <a:r>
              <a:rPr lang="en-US" sz="2400" err="1">
                <a:latin typeface="Arial"/>
                <a:cs typeface="Arial"/>
              </a:rPr>
              <a:t>officeCode</a:t>
            </a:r>
            <a:br>
              <a:rPr lang="en-US" sz="2400">
                <a:latin typeface="Arial"/>
              </a:rPr>
            </a:br>
            <a:r>
              <a:rPr lang="en-US" sz="2400">
                <a:latin typeface="Arial"/>
                <a:cs typeface="Arial"/>
              </a:rPr>
              <a:t>        FROM offices</a:t>
            </a:r>
            <a:br>
              <a:rPr lang="en-US" sz="2400">
                <a:latin typeface="Arial"/>
              </a:rPr>
            </a:br>
            <a:r>
              <a:rPr lang="en-US" sz="2400">
                <a:latin typeface="Arial"/>
                <a:cs typeface="Arial"/>
              </a:rPr>
              <a:t>        WHERE</a:t>
            </a:r>
            <a:br>
              <a:rPr lang="en-US" sz="2400">
                <a:latin typeface="Arial"/>
              </a:rPr>
            </a:br>
            <a:r>
              <a:rPr lang="en-US" sz="2400">
                <a:latin typeface="Arial"/>
                <a:cs typeface="Arial"/>
              </a:rPr>
              <a:t>            country = 'USA');</a:t>
            </a:r>
          </a:p>
        </p:txBody>
      </p:sp>
    </p:spTree>
    <p:extLst>
      <p:ext uri="{BB962C8B-B14F-4D97-AF65-F5344CB8AC3E}">
        <p14:creationId xmlns:p14="http://schemas.microsoft.com/office/powerpoint/2010/main" val="39114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E13B-93D1-8CF4-C5CB-AC7C27C0633C}"/>
              </a:ext>
            </a:extLst>
          </p:cNvPr>
          <p:cNvSpPr>
            <a:spLocks noGrp="1"/>
          </p:cNvSpPr>
          <p:nvPr>
            <p:ph type="title"/>
          </p:nvPr>
        </p:nvSpPr>
        <p:spPr>
          <a:xfrm>
            <a:off x="365760" y="522335"/>
            <a:ext cx="11457432" cy="747387"/>
          </a:xfrm>
        </p:spPr>
        <p:txBody>
          <a:bodyPr/>
          <a:lstStyle/>
          <a:p>
            <a:r>
              <a:rPr lang="en-US" sz="2800">
                <a:cs typeface="Arial"/>
              </a:rPr>
              <a:t>Consumer</a:t>
            </a:r>
          </a:p>
        </p:txBody>
      </p:sp>
      <p:sp>
        <p:nvSpPr>
          <p:cNvPr id="3" name="Content Placeholder 2">
            <a:extLst>
              <a:ext uri="{FF2B5EF4-FFF2-40B4-BE49-F238E27FC236}">
                <a16:creationId xmlns:a16="http://schemas.microsoft.com/office/drawing/2014/main" id="{0FA5FB74-D5DD-34B3-B4C0-71F007AE11D4}"/>
              </a:ext>
            </a:extLst>
          </p:cNvPr>
          <p:cNvSpPr>
            <a:spLocks noGrp="1"/>
          </p:cNvSpPr>
          <p:nvPr>
            <p:ph idx="1"/>
          </p:nvPr>
        </p:nvSpPr>
        <p:spPr>
          <a:xfrm>
            <a:off x="365760" y="1139870"/>
            <a:ext cx="11040440" cy="4940890"/>
          </a:xfrm>
        </p:spPr>
        <p:txBody>
          <a:bodyPr vert="horz" lIns="0" tIns="0" rIns="0" bIns="0" spcCol="301752" rtlCol="0" anchor="t">
            <a:noAutofit/>
          </a:bodyPr>
          <a:lstStyle/>
          <a:p>
            <a:pPr marL="0" indent="0" algn="just">
              <a:buNone/>
            </a:pPr>
            <a:r>
              <a:rPr lang="en-US" sz="2000">
                <a:ea typeface="+mn-lt"/>
                <a:cs typeface="+mn-lt"/>
              </a:rPr>
              <a:t>It contains an abstract accept() and a default </a:t>
            </a:r>
            <a:r>
              <a:rPr lang="en-US" sz="2000" err="1">
                <a:ea typeface="+mn-lt"/>
                <a:cs typeface="+mn-lt"/>
              </a:rPr>
              <a:t>andThen</a:t>
            </a:r>
            <a:r>
              <a:rPr lang="en-US" sz="2000">
                <a:ea typeface="+mn-lt"/>
                <a:cs typeface="+mn-lt"/>
              </a:rPr>
              <a:t>() method. It can be used as the assignment target for a lambda expression or method </a:t>
            </a:r>
            <a:r>
              <a:rPr lang="en-US" sz="2000" err="1">
                <a:ea typeface="+mn-lt"/>
                <a:cs typeface="+mn-lt"/>
              </a:rPr>
              <a:t>reference.The</a:t>
            </a:r>
            <a:r>
              <a:rPr lang="en-US" sz="2000">
                <a:ea typeface="+mn-lt"/>
                <a:cs typeface="+mn-lt"/>
              </a:rPr>
              <a:t> Consumer Interface accepts a single argument and does not return any result.</a:t>
            </a:r>
            <a:endParaRPr lang="en-US" sz="2000">
              <a:cs typeface="Arial"/>
            </a:endParaRPr>
          </a:p>
          <a:p>
            <a:pPr marL="0" indent="0" algn="just">
              <a:buNone/>
            </a:pPr>
            <a:r>
              <a:rPr lang="en-US" sz="2000">
                <a:ea typeface="+mn-lt"/>
                <a:cs typeface="+mn-lt"/>
              </a:rPr>
              <a:t>1)accept() -This method accepts one value and performs the operation on the given argument</a:t>
            </a:r>
            <a:endParaRPr lang="en-US" sz="2000">
              <a:cs typeface="Arial"/>
            </a:endParaRPr>
          </a:p>
          <a:p>
            <a:pPr>
              <a:buNone/>
            </a:pPr>
            <a:r>
              <a:rPr lang="en-US" sz="2000">
                <a:ea typeface="+mn-lt"/>
                <a:cs typeface="+mn-lt"/>
              </a:rPr>
              <a:t>Syntax: -</a:t>
            </a:r>
            <a:br>
              <a:rPr lang="en-US" sz="2000">
                <a:ea typeface="+mn-lt"/>
                <a:cs typeface="+mn-lt"/>
              </a:rPr>
            </a:br>
            <a:r>
              <a:rPr lang="en-US" sz="2000">
                <a:ea typeface="+mn-lt"/>
                <a:cs typeface="+mn-lt"/>
              </a:rPr>
              <a:t> </a:t>
            </a:r>
            <a:r>
              <a:rPr lang="en-US" sz="2000">
                <a:latin typeface="Arial"/>
                <a:cs typeface="Arial"/>
              </a:rPr>
              <a:t>void accept(T t)</a:t>
            </a:r>
          </a:p>
          <a:p>
            <a:pPr marL="0" indent="0">
              <a:buNone/>
            </a:pPr>
            <a:r>
              <a:rPr lang="en-US" sz="2000">
                <a:latin typeface="Arial"/>
                <a:cs typeface="Arial"/>
              </a:rPr>
              <a:t>2)</a:t>
            </a:r>
            <a:r>
              <a:rPr lang="en-US" sz="2000" err="1">
                <a:ea typeface="+mn-lt"/>
                <a:cs typeface="+mn-lt"/>
              </a:rPr>
              <a:t>andThen</a:t>
            </a:r>
            <a:r>
              <a:rPr lang="en-US" sz="2000">
                <a:ea typeface="+mn-lt"/>
                <a:cs typeface="+mn-lt"/>
              </a:rPr>
              <a:t>()</a:t>
            </a:r>
          </a:p>
          <a:p>
            <a:pPr marL="0" indent="0">
              <a:buNone/>
            </a:pPr>
            <a:r>
              <a:rPr lang="en-US" sz="2000">
                <a:ea typeface="+mn-lt"/>
                <a:cs typeface="+mn-lt"/>
              </a:rPr>
              <a:t> It returns a composed Consumer wherein the parameterized Consumer will be executed after       the first one. If evaluation of either function throws an error, it is relayed to the caller of the composed operation.</a:t>
            </a:r>
            <a:endParaRPr lang="en-US" sz="2000">
              <a:latin typeface="Arial"/>
              <a:cs typeface="Arial"/>
            </a:endParaRPr>
          </a:p>
          <a:p>
            <a:pPr>
              <a:buNone/>
            </a:pPr>
            <a:r>
              <a:rPr lang="en-US" sz="2000">
                <a:latin typeface="Arial"/>
                <a:cs typeface="Arial"/>
              </a:rPr>
              <a:t>Syntax:-      default Consumer &lt;T&gt; 
                 </a:t>
            </a:r>
            <a:r>
              <a:rPr lang="en-US" sz="2000" err="1">
                <a:latin typeface="Arial"/>
                <a:cs typeface="Arial"/>
              </a:rPr>
              <a:t>andThen</a:t>
            </a:r>
            <a:r>
              <a:rPr lang="en-US" sz="2000">
                <a:latin typeface="Arial"/>
                <a:cs typeface="Arial"/>
              </a:rPr>
              <a:t>(Consumer&lt;? super T&gt; after)</a:t>
            </a:r>
          </a:p>
          <a:p>
            <a:pPr>
              <a:buNone/>
            </a:pPr>
            <a:endParaRPr lang="en-US" sz="2000">
              <a:latin typeface="Arial"/>
              <a:cs typeface="Arial"/>
            </a:endParaRPr>
          </a:p>
          <a:p>
            <a:pPr marL="0" indent="0" algn="just">
              <a:buNone/>
            </a:pPr>
            <a:r>
              <a:rPr lang="en-US" sz="2000">
                <a:cs typeface="Arial"/>
              </a:rPr>
              <a:t>     </a:t>
            </a:r>
          </a:p>
          <a:p>
            <a:endParaRPr lang="en-US">
              <a:cs typeface="Arial"/>
            </a:endParaRPr>
          </a:p>
        </p:txBody>
      </p:sp>
    </p:spTree>
    <p:extLst>
      <p:ext uri="{BB962C8B-B14F-4D97-AF65-F5344CB8AC3E}">
        <p14:creationId xmlns:p14="http://schemas.microsoft.com/office/powerpoint/2010/main" val="49099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436098" y="342700"/>
            <a:ext cx="11323779" cy="5702891"/>
          </a:xfrm>
        </p:spPr>
        <p:txBody>
          <a:bodyPr vert="horz" lIns="0" tIns="0" rIns="0" bIns="0" spcCol="301752" rtlCol="0" anchor="t">
            <a:normAutofit fontScale="92500" lnSpcReduction="10000"/>
          </a:bodyPr>
          <a:lstStyle/>
          <a:p>
            <a:pPr algn="just"/>
            <a:r>
              <a:rPr lang="en-US" sz="3200">
                <a:cs typeface="Arial"/>
              </a:rPr>
              <a:t>SQL  CONDITIONAL EXPRESSION</a:t>
            </a:r>
          </a:p>
          <a:p>
            <a:pPr marL="514350" indent="-514350" algn="just">
              <a:buAutoNum type="arabicParenR"/>
            </a:pPr>
            <a:r>
              <a:rPr lang="en-US" sz="2800">
                <a:ea typeface="+mn-lt"/>
                <a:cs typeface="+mn-lt"/>
              </a:rPr>
              <a:t>The CASE Expression</a:t>
            </a:r>
          </a:p>
          <a:p>
            <a:pPr algn="just">
              <a:buFont typeface="Wingdings" panose="020B0604020202020204" pitchFamily="34" charset="0"/>
              <a:buChar char="q"/>
            </a:pPr>
            <a:r>
              <a:rPr lang="en-US" sz="2400">
                <a:ea typeface="+mn-lt"/>
                <a:cs typeface="+mn-lt"/>
              </a:rPr>
              <a:t> In a simple CASE expression, the SQL searches for the first WHEN……THEN pair for which expr is equal to </a:t>
            </a:r>
            <a:r>
              <a:rPr lang="en-US" sz="2400" err="1">
                <a:ea typeface="+mn-lt"/>
                <a:cs typeface="+mn-lt"/>
              </a:rPr>
              <a:t>comparison_expr</a:t>
            </a:r>
            <a:r>
              <a:rPr lang="en-US" sz="2400">
                <a:ea typeface="+mn-lt"/>
                <a:cs typeface="+mn-lt"/>
              </a:rPr>
              <a:t> and returns </a:t>
            </a:r>
            <a:r>
              <a:rPr lang="en-US" sz="2400" err="1">
                <a:ea typeface="+mn-lt"/>
                <a:cs typeface="+mn-lt"/>
              </a:rPr>
              <a:t>return_expr</a:t>
            </a:r>
            <a:r>
              <a:rPr lang="en-US" sz="2400">
                <a:ea typeface="+mn-lt"/>
                <a:cs typeface="+mn-lt"/>
              </a:rPr>
              <a:t>.</a:t>
            </a:r>
          </a:p>
          <a:p>
            <a:pPr algn="just">
              <a:buFont typeface="Wingdings" panose="020B0604020202020204" pitchFamily="34" charset="0"/>
              <a:buChar char="q"/>
            </a:pPr>
            <a:r>
              <a:rPr lang="en-US" sz="2800">
                <a:ea typeface="+mn-lt"/>
                <a:cs typeface="+mn-lt"/>
              </a:rPr>
              <a:t> </a:t>
            </a:r>
            <a:r>
              <a:rPr lang="en-US" sz="2400">
                <a:ea typeface="+mn-lt"/>
                <a:cs typeface="+mn-lt"/>
              </a:rPr>
              <a:t>If above condition is not satisfied, an ELSE clause exists, the SQL returns </a:t>
            </a:r>
            <a:r>
              <a:rPr lang="en-US" sz="2400" err="1">
                <a:ea typeface="+mn-lt"/>
                <a:cs typeface="+mn-lt"/>
              </a:rPr>
              <a:t>else_expr</a:t>
            </a:r>
            <a:r>
              <a:rPr lang="en-US" sz="2400">
                <a:ea typeface="+mn-lt"/>
                <a:cs typeface="+mn-lt"/>
              </a:rPr>
              <a:t>. Otherwise, returns NULL.</a:t>
            </a:r>
          </a:p>
          <a:p>
            <a:pPr marL="0" indent="0" algn="just">
              <a:buNone/>
            </a:pPr>
            <a:r>
              <a:rPr lang="en-US" sz="2400" b="1">
                <a:ea typeface="+mn-lt"/>
                <a:cs typeface="+mn-lt"/>
              </a:rPr>
              <a:t>Syntax:</a:t>
            </a:r>
            <a:r>
              <a:rPr lang="en-US" sz="2400" b="1">
                <a:latin typeface="Arial"/>
                <a:ea typeface="+mn-lt"/>
                <a:cs typeface="+mn-lt"/>
              </a:rPr>
              <a:t> </a:t>
            </a:r>
            <a:r>
              <a:rPr lang="en-US" sz="2400" b="1">
                <a:latin typeface="Consolas"/>
                <a:ea typeface="+mn-lt"/>
                <a:cs typeface="+mn-lt"/>
              </a:rPr>
              <a:t>CASE</a:t>
            </a:r>
            <a:r>
              <a:rPr lang="en-US" sz="2400">
                <a:latin typeface="Consolas"/>
                <a:ea typeface="+mn-lt"/>
                <a:cs typeface="+mn-lt"/>
              </a:rPr>
              <a:t> expr </a:t>
            </a:r>
            <a:r>
              <a:rPr lang="en-US" sz="2400" b="1">
                <a:latin typeface="Consolas"/>
                <a:ea typeface="+mn-lt"/>
                <a:cs typeface="+mn-lt"/>
              </a:rPr>
              <a:t>WHEN</a:t>
            </a:r>
            <a:r>
              <a:rPr lang="en-US" sz="2400">
                <a:latin typeface="Consolas"/>
                <a:ea typeface="+mn-lt"/>
                <a:cs typeface="+mn-lt"/>
              </a:rPr>
              <a:t> comparison_expr1 </a:t>
            </a:r>
            <a:r>
              <a:rPr lang="en-US" sz="2400" b="1">
                <a:latin typeface="Consolas"/>
                <a:ea typeface="+mn-lt"/>
                <a:cs typeface="+mn-lt"/>
              </a:rPr>
              <a:t>THEN</a:t>
            </a:r>
            <a:r>
              <a:rPr lang="en-US" sz="2400">
                <a:latin typeface="Consolas"/>
                <a:ea typeface="+mn-lt"/>
                <a:cs typeface="+mn-lt"/>
              </a:rPr>
              <a:t> return_expr1
         [</a:t>
            </a:r>
            <a:r>
              <a:rPr lang="en-US" sz="2400" b="1">
                <a:latin typeface="Consolas"/>
                <a:ea typeface="+mn-lt"/>
                <a:cs typeface="+mn-lt"/>
              </a:rPr>
              <a:t>WHEN</a:t>
            </a:r>
            <a:r>
              <a:rPr lang="en-US" sz="2400">
                <a:latin typeface="Consolas"/>
                <a:ea typeface="+mn-lt"/>
                <a:cs typeface="+mn-lt"/>
              </a:rPr>
              <a:t> comparison_expr2 </a:t>
            </a:r>
            <a:r>
              <a:rPr lang="en-US" sz="2400" b="1">
                <a:latin typeface="Consolas"/>
                <a:ea typeface="+mn-lt"/>
                <a:cs typeface="+mn-lt"/>
              </a:rPr>
              <a:t>THEN</a:t>
            </a:r>
            <a:r>
              <a:rPr lang="en-US" sz="2400">
                <a:latin typeface="Consolas"/>
                <a:ea typeface="+mn-lt"/>
                <a:cs typeface="+mn-lt"/>
              </a:rPr>
              <a:t> return_expr2
          .
          .
          .
          </a:t>
            </a:r>
            <a:r>
              <a:rPr lang="en-US" sz="2400" b="1">
                <a:latin typeface="Consolas"/>
                <a:ea typeface="+mn-lt"/>
                <a:cs typeface="+mn-lt"/>
              </a:rPr>
              <a:t>WHEN</a:t>
            </a:r>
            <a:r>
              <a:rPr lang="en-US" sz="2400">
                <a:latin typeface="Consolas"/>
                <a:ea typeface="+mn-lt"/>
                <a:cs typeface="+mn-lt"/>
              </a:rPr>
              <a:t> </a:t>
            </a:r>
            <a:r>
              <a:rPr lang="en-US" sz="2400" err="1">
                <a:latin typeface="Consolas"/>
                <a:ea typeface="+mn-lt"/>
                <a:cs typeface="+mn-lt"/>
              </a:rPr>
              <a:t>comparison_exprn</a:t>
            </a:r>
            <a:r>
              <a:rPr lang="en-US" sz="2400">
                <a:latin typeface="Consolas"/>
                <a:ea typeface="+mn-lt"/>
                <a:cs typeface="+mn-lt"/>
              </a:rPr>
              <a:t> </a:t>
            </a:r>
            <a:r>
              <a:rPr lang="en-US" sz="2400" b="1">
                <a:latin typeface="Consolas"/>
                <a:ea typeface="+mn-lt"/>
                <a:cs typeface="+mn-lt"/>
              </a:rPr>
              <a:t>THEN</a:t>
            </a:r>
            <a:r>
              <a:rPr lang="en-US" sz="2400">
                <a:latin typeface="Consolas"/>
                <a:ea typeface="+mn-lt"/>
                <a:cs typeface="+mn-lt"/>
              </a:rPr>
              <a:t> </a:t>
            </a:r>
            <a:r>
              <a:rPr lang="en-US" sz="2400" err="1">
                <a:latin typeface="Consolas"/>
                <a:ea typeface="+mn-lt"/>
                <a:cs typeface="+mn-lt"/>
              </a:rPr>
              <a:t>return_exprn</a:t>
            </a:r>
            <a:r>
              <a:rPr lang="en-US" sz="2400">
                <a:latin typeface="Consolas"/>
                <a:ea typeface="+mn-lt"/>
                <a:cs typeface="+mn-lt"/>
              </a:rPr>
              <a:t>
          </a:t>
            </a:r>
            <a:r>
              <a:rPr lang="en-US" sz="2400" b="1">
                <a:latin typeface="Consolas"/>
                <a:ea typeface="+mn-lt"/>
                <a:cs typeface="+mn-lt"/>
              </a:rPr>
              <a:t>ELSE</a:t>
            </a:r>
            <a:r>
              <a:rPr lang="en-US" sz="2400">
                <a:latin typeface="Consolas"/>
                <a:ea typeface="+mn-lt"/>
                <a:cs typeface="+mn-lt"/>
              </a:rPr>
              <a:t> </a:t>
            </a:r>
            <a:r>
              <a:rPr lang="en-US" sz="2400" err="1">
                <a:latin typeface="Consolas"/>
                <a:ea typeface="+mn-lt"/>
                <a:cs typeface="+mn-lt"/>
              </a:rPr>
              <a:t>else_expr</a:t>
            </a:r>
            <a:r>
              <a:rPr lang="en-US" sz="2400">
                <a:latin typeface="Consolas"/>
                <a:ea typeface="+mn-lt"/>
                <a:cs typeface="+mn-lt"/>
              </a:rPr>
              <a:t>]
</a:t>
            </a:r>
            <a:r>
              <a:rPr lang="en-US" sz="2400" b="1">
                <a:latin typeface="Consolas"/>
                <a:ea typeface="+mn-lt"/>
                <a:cs typeface="+mn-lt"/>
              </a:rPr>
              <a:t>END</a:t>
            </a:r>
            <a:endParaRPr lang="en-US"/>
          </a:p>
        </p:txBody>
      </p:sp>
    </p:spTree>
    <p:extLst>
      <p:ext uri="{BB962C8B-B14F-4D97-AF65-F5344CB8AC3E}">
        <p14:creationId xmlns:p14="http://schemas.microsoft.com/office/powerpoint/2010/main" val="3025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293873" y="406623"/>
            <a:ext cx="11395666" cy="5674137"/>
          </a:xfrm>
        </p:spPr>
        <p:txBody>
          <a:bodyPr vert="horz" lIns="0" tIns="0" rIns="0" bIns="0" spcCol="301752" rtlCol="0" anchor="t">
            <a:normAutofit/>
          </a:bodyPr>
          <a:lstStyle/>
          <a:p>
            <a:pPr marL="0" indent="0" algn="just">
              <a:buNone/>
            </a:pPr>
            <a:endParaRPr lang="en-US" sz="2400">
              <a:cs typeface="Arial"/>
            </a:endParaRPr>
          </a:p>
          <a:p>
            <a:pPr marL="0" indent="0" algn="just">
              <a:buNone/>
            </a:pPr>
            <a:r>
              <a:rPr lang="en-US" sz="2400" b="1">
                <a:ea typeface="+mn-lt"/>
                <a:cs typeface="+mn-lt"/>
              </a:rPr>
              <a:t>2)</a:t>
            </a:r>
            <a:r>
              <a:rPr lang="en-US" sz="2400">
                <a:ea typeface="+mn-lt"/>
                <a:cs typeface="+mn-lt"/>
              </a:rPr>
              <a:t>GREATEST</a:t>
            </a:r>
            <a:endParaRPr lang="en-US" sz="2400">
              <a:cs typeface="Arial"/>
            </a:endParaRPr>
          </a:p>
          <a:p>
            <a:pPr algn="just"/>
            <a:r>
              <a:rPr lang="en-US" sz="2400">
                <a:ea typeface="+mn-lt"/>
                <a:cs typeface="+mn-lt"/>
              </a:rPr>
              <a:t>Returns the largest value from a list of any number of expressions.</a:t>
            </a:r>
            <a:endParaRPr lang="en-US" sz="2400">
              <a:cs typeface="Arial"/>
            </a:endParaRPr>
          </a:p>
          <a:p>
            <a:pPr algn="just"/>
            <a:r>
              <a:rPr lang="en-US" sz="2400" b="1">
                <a:ea typeface="+mn-lt"/>
                <a:cs typeface="+mn-lt"/>
              </a:rPr>
              <a:t>Syntax: </a:t>
            </a:r>
            <a:r>
              <a:rPr lang="en-US" sz="2400" b="1">
                <a:latin typeface="Consolas"/>
                <a:ea typeface="+mn-lt"/>
                <a:cs typeface="+mn-lt"/>
              </a:rPr>
              <a:t>GREATEST(</a:t>
            </a:r>
            <a:r>
              <a:rPr lang="en-US" sz="2400">
                <a:latin typeface="Consolas"/>
                <a:ea typeface="+mn-lt"/>
                <a:cs typeface="+mn-lt"/>
              </a:rPr>
              <a:t>expr1, expr2 [, .....] </a:t>
            </a:r>
            <a:r>
              <a:rPr lang="en-US" sz="2400" b="1">
                <a:latin typeface="Consolas"/>
                <a:ea typeface="+mn-lt"/>
                <a:cs typeface="+mn-lt"/>
              </a:rPr>
              <a:t>)</a:t>
            </a:r>
            <a:endParaRPr lang="en-US" sz="2400">
              <a:cs typeface="Arial"/>
            </a:endParaRPr>
          </a:p>
          <a:p>
            <a:pPr algn="just"/>
            <a:r>
              <a:rPr lang="en-US" sz="2400" b="1">
                <a:latin typeface="Consolas"/>
                <a:cs typeface="Arial"/>
              </a:rPr>
              <a:t>Input:</a:t>
            </a:r>
            <a:r>
              <a:rPr lang="en-US" sz="2400">
                <a:latin typeface="Consolas"/>
                <a:cs typeface="Arial"/>
              </a:rPr>
              <a:t>
SELECT GREATEST('XYZ', '</a:t>
            </a:r>
            <a:r>
              <a:rPr lang="en-US" sz="2400" err="1">
                <a:latin typeface="Consolas"/>
                <a:cs typeface="Arial"/>
              </a:rPr>
              <a:t>xyz</a:t>
            </a:r>
            <a:r>
              <a:rPr lang="en-US" sz="2400">
                <a:latin typeface="Consolas"/>
                <a:cs typeface="Arial"/>
              </a:rPr>
              <a:t>')
from dual;</a:t>
            </a:r>
            <a:endParaRPr lang="en-US" sz="2400" b="1">
              <a:latin typeface="Consolas"/>
              <a:cs typeface="Arial"/>
            </a:endParaRPr>
          </a:p>
          <a:p>
            <a:pPr algn="just"/>
            <a:r>
              <a:rPr lang="en-US" sz="2400" b="1">
                <a:latin typeface="Consolas"/>
                <a:cs typeface="Arial"/>
              </a:rPr>
              <a:t>Output:</a:t>
            </a:r>
            <a:r>
              <a:rPr lang="en-US" sz="2400">
                <a:latin typeface="Consolas"/>
                <a:cs typeface="Arial"/>
              </a:rPr>
              <a:t>
</a:t>
            </a:r>
            <a:r>
              <a:rPr lang="en-US" sz="2400" b="1">
                <a:latin typeface="Consolas"/>
                <a:cs typeface="Arial"/>
              </a:rPr>
              <a:t>GREATEST('XYZ', '</a:t>
            </a:r>
            <a:r>
              <a:rPr lang="en-US" sz="2400" b="1" err="1">
                <a:latin typeface="Consolas"/>
                <a:cs typeface="Arial"/>
              </a:rPr>
              <a:t>xyz</a:t>
            </a:r>
            <a:r>
              <a:rPr lang="en-US" sz="2400" b="1">
                <a:latin typeface="Consolas"/>
                <a:cs typeface="Arial"/>
              </a:rPr>
              <a:t>')</a:t>
            </a:r>
            <a:r>
              <a:rPr lang="en-US" sz="2400">
                <a:latin typeface="Consolas"/>
                <a:cs typeface="Arial"/>
              </a:rPr>
              <a:t>
</a:t>
            </a:r>
            <a:r>
              <a:rPr lang="en-US" sz="2400" err="1">
                <a:latin typeface="Consolas"/>
                <a:cs typeface="Arial"/>
              </a:rPr>
              <a:t>xyz</a:t>
            </a:r>
          </a:p>
          <a:p>
            <a:pPr algn="just"/>
            <a:endParaRPr lang="en-US" sz="2400">
              <a:latin typeface="Consolas"/>
              <a:cs typeface="Arial"/>
            </a:endParaRPr>
          </a:p>
          <a:p>
            <a:pPr algn="just"/>
            <a:endParaRPr lang="en-US" sz="3200">
              <a:cs typeface="Arial"/>
            </a:endParaRPr>
          </a:p>
        </p:txBody>
      </p:sp>
    </p:spTree>
    <p:extLst>
      <p:ext uri="{BB962C8B-B14F-4D97-AF65-F5344CB8AC3E}">
        <p14:creationId xmlns:p14="http://schemas.microsoft.com/office/powerpoint/2010/main" val="354706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marL="0" indent="0" algn="just">
              <a:buNone/>
            </a:pPr>
            <a:r>
              <a:rPr lang="en-US" sz="3200" b="1">
                <a:ea typeface="+mn-lt"/>
                <a:cs typeface="+mn-lt"/>
              </a:rPr>
              <a:t>3) IN</a:t>
            </a:r>
            <a:endParaRPr lang="en-US">
              <a:ea typeface="+mn-lt"/>
              <a:cs typeface="+mn-lt"/>
            </a:endParaRPr>
          </a:p>
          <a:p>
            <a:pPr marL="0" indent="0" algn="just">
              <a:buNone/>
            </a:pPr>
            <a:r>
              <a:rPr lang="en-US" sz="3200">
                <a:ea typeface="+mn-lt"/>
                <a:cs typeface="+mn-lt"/>
              </a:rPr>
              <a:t> </a:t>
            </a:r>
            <a:r>
              <a:rPr lang="en-US" sz="2400">
                <a:ea typeface="+mn-lt"/>
                <a:cs typeface="+mn-lt"/>
              </a:rPr>
              <a:t>Checks whether a value is present within a set of values and can be used with WHERE, CHECK and creation of views.</a:t>
            </a:r>
            <a:endParaRPr lang="en-US" sz="2400">
              <a:cs typeface="Arial"/>
            </a:endParaRPr>
          </a:p>
          <a:p>
            <a:pPr algn="just"/>
            <a:r>
              <a:rPr lang="en-US" sz="2400" b="1">
                <a:ea typeface="+mn-lt"/>
                <a:cs typeface="+mn-lt"/>
              </a:rPr>
              <a:t>Syntax:</a:t>
            </a:r>
            <a:r>
              <a:rPr lang="en-US" sz="2400" b="1">
                <a:latin typeface="Arial"/>
                <a:cs typeface="Arial"/>
              </a:rPr>
              <a:t> </a:t>
            </a:r>
            <a:r>
              <a:rPr lang="en-US" sz="2400" b="1">
                <a:latin typeface="Consolas"/>
                <a:cs typeface="Arial"/>
              </a:rPr>
              <a:t>WHERE</a:t>
            </a:r>
            <a:r>
              <a:rPr lang="en-US" sz="2400">
                <a:latin typeface="Consolas"/>
                <a:cs typeface="Arial"/>
              </a:rPr>
              <a:t> column </a:t>
            </a:r>
            <a:r>
              <a:rPr lang="en-US" sz="2400" b="1">
                <a:latin typeface="Consolas"/>
                <a:cs typeface="Arial"/>
              </a:rPr>
              <a:t>IN (</a:t>
            </a:r>
            <a:r>
              <a:rPr lang="en-US" sz="2400">
                <a:latin typeface="Consolas"/>
                <a:cs typeface="Arial"/>
              </a:rPr>
              <a:t>x1, x2, x3 [,......] </a:t>
            </a:r>
            <a:r>
              <a:rPr lang="en-US" sz="2400" b="1">
                <a:latin typeface="Consolas"/>
                <a:cs typeface="Arial"/>
              </a:rPr>
              <a:t>)</a:t>
            </a:r>
          </a:p>
          <a:p>
            <a:pPr algn="just"/>
            <a:r>
              <a:rPr lang="en-US" sz="3200" b="1">
                <a:latin typeface="Consolas"/>
                <a:cs typeface="Arial"/>
              </a:rPr>
              <a:t>Input:</a:t>
            </a:r>
            <a:r>
              <a:rPr lang="en-US" sz="3200">
                <a:latin typeface="Consolas"/>
                <a:cs typeface="Arial"/>
              </a:rPr>
              <a:t>
</a:t>
            </a:r>
            <a:r>
              <a:rPr lang="en-US" sz="2400">
                <a:latin typeface="Consolas"/>
                <a:cs typeface="Arial"/>
              </a:rPr>
              <a:t>SELECT * from Employee
WHERE </a:t>
            </a:r>
            <a:r>
              <a:rPr lang="en-US" sz="2400" err="1">
                <a:latin typeface="Consolas"/>
                <a:cs typeface="Arial"/>
              </a:rPr>
              <a:t>department_id</a:t>
            </a:r>
            <a:r>
              <a:rPr lang="en-US" sz="2400">
                <a:latin typeface="Consolas"/>
                <a:cs typeface="Arial"/>
              </a:rPr>
              <a:t> IN(50, 12);</a:t>
            </a:r>
            <a:endParaRPr lang="en-US" sz="2400" b="1">
              <a:latin typeface="Consolas"/>
              <a:cs typeface="Arial"/>
            </a:endParaRPr>
          </a:p>
        </p:txBody>
      </p:sp>
    </p:spTree>
    <p:extLst>
      <p:ext uri="{BB962C8B-B14F-4D97-AF65-F5344CB8AC3E}">
        <p14:creationId xmlns:p14="http://schemas.microsoft.com/office/powerpoint/2010/main" val="82181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BD13B3A-EE9B-E026-1A15-B36CB0B6C527}"/>
              </a:ext>
            </a:extLst>
          </p:cNvPr>
          <p:cNvSpPr>
            <a:spLocks noGrp="1"/>
          </p:cNvSpPr>
          <p:nvPr>
            <p:ph type="title"/>
          </p:nvPr>
        </p:nvSpPr>
        <p:spPr>
          <a:xfrm>
            <a:off x="4713514" y="2677885"/>
            <a:ext cx="7110186" cy="3405415"/>
          </a:xfrm>
        </p:spPr>
        <p:txBody>
          <a:bodyPr/>
          <a:lstStyle/>
          <a:p>
            <a:r>
              <a:rPr lang="en-US">
                <a:cs typeface="Arial"/>
              </a:rPr>
              <a:t>JDBC</a:t>
            </a:r>
            <a:endParaRPr lang="en-US"/>
          </a:p>
        </p:txBody>
      </p:sp>
    </p:spTree>
    <p:extLst>
      <p:ext uri="{BB962C8B-B14F-4D97-AF65-F5344CB8AC3E}">
        <p14:creationId xmlns:p14="http://schemas.microsoft.com/office/powerpoint/2010/main" val="348823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653442"/>
          </a:xfrm>
        </p:spPr>
        <p:txBody>
          <a:bodyPr>
            <a:normAutofit fontScale="90000"/>
          </a:bodyPr>
          <a:lstStyle/>
          <a:p>
            <a:pPr algn="just"/>
            <a:r>
              <a:rPr lang="en-US" b="0"/>
              <a:t>               Java JDBC</a:t>
            </a:r>
            <a:endParaRPr lang="en-US"/>
          </a:p>
          <a:p>
            <a:endParaRPr lang="en-US">
              <a:cs typeface="Arial"/>
            </a:endParaRPr>
          </a:p>
        </p:txBody>
      </p:sp>
      <p:sp>
        <p:nvSpPr>
          <p:cNvPr id="5" name="Content Placeholder 4">
            <a:extLst>
              <a:ext uri="{FF2B5EF4-FFF2-40B4-BE49-F238E27FC236}">
                <a16:creationId xmlns:a16="http://schemas.microsoft.com/office/drawing/2014/main" id="{C27720B5-5C5E-3A74-038D-23AD8CA55D61}"/>
              </a:ext>
            </a:extLst>
          </p:cNvPr>
          <p:cNvSpPr>
            <a:spLocks noGrp="1"/>
          </p:cNvSpPr>
          <p:nvPr>
            <p:ph sz="half" idx="1"/>
          </p:nvPr>
        </p:nvSpPr>
        <p:spPr>
          <a:xfrm>
            <a:off x="271814" y="1014610"/>
            <a:ext cx="11652962" cy="4920013"/>
          </a:xfrm>
        </p:spPr>
        <p:txBody>
          <a:bodyPr vert="horz" lIns="0" tIns="0" rIns="0" bIns="0" spcCol="301752" rtlCol="0" anchor="t">
            <a:normAutofit/>
          </a:bodyPr>
          <a:lstStyle/>
          <a:p>
            <a:r>
              <a:rPr lang="en-US" sz="2400">
                <a:ea typeface="+mn-lt"/>
                <a:cs typeface="+mn-lt"/>
              </a:rPr>
              <a:t>JDBC stands for Java Database Connectivity.</a:t>
            </a:r>
          </a:p>
          <a:p>
            <a:r>
              <a:rPr lang="en-US" sz="2400">
                <a:ea typeface="+mn-lt"/>
                <a:cs typeface="+mn-lt"/>
              </a:rPr>
              <a:t>JDBC is a Java API to connect and execute the query with the database.</a:t>
            </a:r>
            <a:endParaRPr lang="en-US" sz="2400">
              <a:cs typeface="Arial"/>
            </a:endParaRPr>
          </a:p>
          <a:p>
            <a:pPr algn="just"/>
            <a:r>
              <a:rPr lang="en-US" sz="2400">
                <a:ea typeface="+mn-lt"/>
                <a:cs typeface="+mn-lt"/>
              </a:rPr>
              <a:t>It is a part of Java SE (Java Standard Edition). </a:t>
            </a:r>
          </a:p>
          <a:p>
            <a:pPr algn="just"/>
            <a:r>
              <a:rPr lang="en-US" sz="2400">
                <a:ea typeface="+mn-lt"/>
                <a:cs typeface="+mn-lt"/>
              </a:rPr>
              <a:t>JDBC API uses JDBC drivers to connect with the database. </a:t>
            </a:r>
          </a:p>
          <a:p>
            <a:pPr algn="just"/>
            <a:r>
              <a:rPr lang="en-US" sz="2400">
                <a:ea typeface="+mn-lt"/>
                <a:cs typeface="+mn-lt"/>
              </a:rPr>
              <a:t>There are four types of JDBC drivers:</a:t>
            </a:r>
            <a:endParaRPr lang="en-US" sz="2400">
              <a:cs typeface="Arial"/>
            </a:endParaRPr>
          </a:p>
          <a:p>
            <a:pPr marL="0" indent="0" algn="just">
              <a:buNone/>
            </a:pPr>
            <a:endParaRPr lang="en-US" sz="2400">
              <a:ea typeface="+mn-lt"/>
              <a:cs typeface="+mn-lt"/>
            </a:endParaRPr>
          </a:p>
          <a:p>
            <a:pPr algn="just"/>
            <a:r>
              <a:rPr lang="en-US" sz="2400">
                <a:ea typeface="+mn-lt"/>
                <a:cs typeface="+mn-lt"/>
              </a:rPr>
              <a:t>   JDBC-ODBC Bridge Driver,</a:t>
            </a:r>
            <a:endParaRPr lang="en-US" sz="2400">
              <a:cs typeface="Arial"/>
            </a:endParaRPr>
          </a:p>
          <a:p>
            <a:pPr algn="just"/>
            <a:r>
              <a:rPr lang="en-US" sz="2400">
                <a:ea typeface="+mn-lt"/>
                <a:cs typeface="+mn-lt"/>
              </a:rPr>
              <a:t>    Native Driver,</a:t>
            </a:r>
            <a:endParaRPr lang="en-US" sz="2400">
              <a:cs typeface="Arial"/>
            </a:endParaRPr>
          </a:p>
          <a:p>
            <a:pPr algn="just"/>
            <a:r>
              <a:rPr lang="en-US" sz="2400">
                <a:ea typeface="+mn-lt"/>
                <a:cs typeface="+mn-lt"/>
              </a:rPr>
              <a:t>   Network Protocol Driver, and</a:t>
            </a:r>
            <a:endParaRPr lang="en-US" sz="2400">
              <a:cs typeface="Arial"/>
            </a:endParaRPr>
          </a:p>
          <a:p>
            <a:pPr algn="just"/>
            <a:r>
              <a:rPr lang="en-US" sz="2400">
                <a:ea typeface="+mn-lt"/>
                <a:cs typeface="+mn-lt"/>
              </a:rPr>
              <a:t>    Thin Driver</a:t>
            </a:r>
            <a:endParaRPr lang="en-US" sz="2400">
              <a:cs typeface="Arial"/>
            </a:endParaRPr>
          </a:p>
          <a:p>
            <a:endParaRPr lang="en-US" sz="2400">
              <a:cs typeface="Arial"/>
            </a:endParaRPr>
          </a:p>
          <a:p>
            <a:endParaRPr lang="en-US" sz="2400">
              <a:cs typeface="Arial"/>
            </a:endParaRPr>
          </a:p>
          <a:p>
            <a:endParaRPr lang="en-US" sz="2400">
              <a:ea typeface="+mn-lt"/>
              <a:cs typeface="+mn-lt"/>
            </a:endParaRPr>
          </a:p>
          <a:p>
            <a:pPr marL="0" indent="0">
              <a:buNone/>
            </a:pPr>
            <a:endParaRPr lang="en-US" sz="2400">
              <a:cs typeface="Arial"/>
            </a:endParaRPr>
          </a:p>
          <a:p>
            <a:pPr marL="0" indent="0">
              <a:buNone/>
            </a:pPr>
            <a:endParaRPr lang="en-US" sz="2400">
              <a:cs typeface="Arial"/>
            </a:endParaRPr>
          </a:p>
        </p:txBody>
      </p:sp>
    </p:spTree>
    <p:extLst>
      <p:ext uri="{BB962C8B-B14F-4D97-AF65-F5344CB8AC3E}">
        <p14:creationId xmlns:p14="http://schemas.microsoft.com/office/powerpoint/2010/main" val="20914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vert="horz" lIns="0" tIns="0" rIns="0" bIns="0" rtlCol="0" anchor="t" anchorCtr="0">
            <a:normAutofit/>
          </a:bodyPr>
          <a:lstStyle/>
          <a:p>
            <a:r>
              <a:rPr lang="en-US">
                <a:cs typeface="Arial"/>
              </a:rPr>
              <a:t>Open Data Base Connectivity</a:t>
            </a:r>
            <a:endParaRPr lang="en-US" b="1" kern="1200">
              <a:latin typeface="+mj-lt"/>
              <a:cs typeface="Arial"/>
            </a:endParaRPr>
          </a:p>
        </p:txBody>
      </p:sp>
      <p:pic>
        <p:nvPicPr>
          <p:cNvPr id="7" name="Picture 7" descr="A picture containing text, electronics&#10;&#10;Description automatically generated">
            <a:extLst>
              <a:ext uri="{FF2B5EF4-FFF2-40B4-BE49-F238E27FC236}">
                <a16:creationId xmlns:a16="http://schemas.microsoft.com/office/drawing/2014/main" id="{7B0192CA-4033-DFB6-63F2-D78993F74319}"/>
              </a:ext>
            </a:extLst>
          </p:cNvPr>
          <p:cNvPicPr>
            <a:picLocks noGrp="1" noChangeAspect="1"/>
          </p:cNvPicPr>
          <p:nvPr>
            <p:ph sz="half" idx="1"/>
          </p:nvPr>
        </p:nvPicPr>
        <p:blipFill>
          <a:blip r:embed="rId2"/>
          <a:stretch>
            <a:fillRect/>
          </a:stretch>
        </p:blipFill>
        <p:spPr>
          <a:xfrm>
            <a:off x="626719" y="1628127"/>
            <a:ext cx="7534656" cy="3933058"/>
          </a:xfrm>
          <a:noFill/>
        </p:spPr>
      </p:pic>
      <p:sp>
        <p:nvSpPr>
          <p:cNvPr id="8" name="TextBox 7">
            <a:extLst>
              <a:ext uri="{FF2B5EF4-FFF2-40B4-BE49-F238E27FC236}">
                <a16:creationId xmlns:a16="http://schemas.microsoft.com/office/drawing/2014/main" id="{F3B6F0BF-7E19-2357-CF12-52785A430D2C}"/>
              </a:ext>
            </a:extLst>
          </p:cNvPr>
          <p:cNvSpPr txBox="1"/>
          <p:nvPr/>
        </p:nvSpPr>
        <p:spPr>
          <a:xfrm>
            <a:off x="8211312" y="1828800"/>
            <a:ext cx="3611880" cy="425196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marL="182880" indent="-182880">
              <a:spcBef>
                <a:spcPts val="1200"/>
              </a:spcBef>
              <a:buSzPct val="100000"/>
              <a:buFont typeface="Arial" panose="020B0604020202020204" pitchFamily="34" charset="0"/>
            </a:pPr>
            <a:endParaRPr lang="en-US">
              <a:cs typeface="Arial"/>
            </a:endParaRPr>
          </a:p>
        </p:txBody>
      </p:sp>
    </p:spTree>
    <p:extLst>
      <p:ext uri="{BB962C8B-B14F-4D97-AF65-F5344CB8AC3E}">
        <p14:creationId xmlns:p14="http://schemas.microsoft.com/office/powerpoint/2010/main" val="26607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a:xfrm>
            <a:off x="355322" y="365760"/>
            <a:ext cx="11467870" cy="6227522"/>
          </a:xfrm>
        </p:spPr>
        <p:txBody>
          <a:bodyPr>
            <a:normAutofit fontScale="90000"/>
          </a:bodyPr>
          <a:lstStyle/>
          <a:p>
            <a:pPr>
              <a:buChar char="•"/>
            </a:pPr>
            <a:r>
              <a:rPr lang="en-US" sz="2400" b="0">
                <a:solidFill>
                  <a:srgbClr val="231F20"/>
                </a:solidFill>
                <a:latin typeface="Arial"/>
                <a:ea typeface="Arial"/>
                <a:cs typeface="Arial"/>
              </a:rPr>
              <a:t>By the help of JDBC API, we can save, update, delete and fetch data from the database.</a:t>
            </a:r>
            <a:br>
              <a:rPr lang="en-US"/>
            </a:br>
            <a:endParaRPr lang="en-US" b="0"/>
          </a:p>
          <a:p>
            <a:pPr>
              <a:buChar char="•"/>
            </a:pPr>
            <a:r>
              <a:rPr lang="en-US" sz="2400" b="0">
                <a:solidFill>
                  <a:srgbClr val="231F20"/>
                </a:solidFill>
                <a:latin typeface="Arial"/>
                <a:ea typeface="Arial"/>
                <a:cs typeface="Arial"/>
              </a:rPr>
              <a:t>It is like Open Database Connectivity (ODBC) provided by Microsoft.​</a:t>
            </a:r>
            <a:br>
              <a:rPr lang="en-US" sz="2400" b="0">
                <a:latin typeface="Arial"/>
                <a:ea typeface="Arial"/>
                <a:cs typeface="Arial"/>
              </a:rPr>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current version of JDBC is 4.3.​</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The java .</a:t>
            </a:r>
            <a:r>
              <a:rPr lang="en-US" sz="2400" b="0" err="1">
                <a:solidFill>
                  <a:srgbClr val="231F20"/>
                </a:solidFill>
                <a:latin typeface="Arial"/>
                <a:ea typeface="Arial"/>
                <a:cs typeface="Arial"/>
              </a:rPr>
              <a:t>Sql</a:t>
            </a:r>
            <a:r>
              <a:rPr lang="en-US" sz="2400" b="0">
                <a:solidFill>
                  <a:srgbClr val="231F20"/>
                </a:solidFill>
                <a:latin typeface="Arial"/>
                <a:ea typeface="Arial"/>
                <a:cs typeface="Arial"/>
              </a:rPr>
              <a:t>  package contains classes and interfaces for JDBC API. ​</a:t>
            </a:r>
            <a:br>
              <a:rPr lang="en-US" b="0"/>
            </a:br>
            <a:endParaRPr lang="en-US" sz="2400" b="0">
              <a:solidFill>
                <a:srgbClr val="231F20"/>
              </a:solidFill>
              <a:latin typeface="Arial"/>
              <a:ea typeface="Arial"/>
              <a:cs typeface="Arial"/>
            </a:endParaRPr>
          </a:p>
          <a:p>
            <a:pPr>
              <a:buChar char="•"/>
            </a:pPr>
            <a:r>
              <a:rPr lang="en-US" sz="2400" b="0">
                <a:solidFill>
                  <a:srgbClr val="231F20"/>
                </a:solidFill>
                <a:latin typeface="Arial"/>
                <a:ea typeface="Arial"/>
                <a:cs typeface="Arial"/>
              </a:rPr>
              <a:t> A list of popular </a:t>
            </a:r>
            <a:r>
              <a:rPr lang="en-US" sz="2400" b="0" i="1">
                <a:solidFill>
                  <a:srgbClr val="231F20"/>
                </a:solidFill>
                <a:latin typeface="Arial"/>
                <a:ea typeface="Arial"/>
                <a:cs typeface="Arial"/>
              </a:rPr>
              <a:t>interfaces</a:t>
            </a:r>
            <a:r>
              <a:rPr lang="en-US" sz="2400" b="0">
                <a:solidFill>
                  <a:srgbClr val="231F20"/>
                </a:solidFill>
                <a:latin typeface="Arial"/>
                <a:ea typeface="Arial"/>
                <a:cs typeface="Arial"/>
              </a:rPr>
              <a:t> of JDBC API are given below:​</a:t>
            </a:r>
            <a:br>
              <a:rPr lang="en-US" sz="2400" b="0">
                <a:latin typeface="Arial"/>
                <a:ea typeface="Arial"/>
                <a:cs typeface="Arial"/>
              </a:rPr>
            </a:br>
            <a:br>
              <a:rPr lang="en-US" sz="2400" b="0">
                <a:latin typeface="Arial"/>
                <a:ea typeface="Arial"/>
                <a:cs typeface="Arial"/>
              </a:rPr>
            </a:br>
            <a:r>
              <a:rPr lang="en-US" sz="2400" b="0">
                <a:solidFill>
                  <a:srgbClr val="231F20"/>
                </a:solidFill>
                <a:latin typeface="Arial"/>
                <a:ea typeface="Arial"/>
                <a:cs typeface="Arial"/>
              </a:rPr>
              <a:t>     </a:t>
            </a:r>
            <a:r>
              <a:rPr lang="en-US" sz="2400">
                <a:solidFill>
                  <a:srgbClr val="231F20"/>
                </a:solidFill>
                <a:latin typeface="Arial"/>
                <a:ea typeface="Arial"/>
                <a:cs typeface="Arial"/>
              </a:rPr>
              <a:t>1</a:t>
            </a:r>
            <a:r>
              <a:rPr lang="en-US" sz="2400" b="0">
                <a:solidFill>
                  <a:srgbClr val="231F20"/>
                </a:solidFill>
                <a:latin typeface="Arial"/>
                <a:ea typeface="Arial"/>
                <a:cs typeface="Arial"/>
              </a:rPr>
              <a:t>) Driver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2</a:t>
            </a:r>
            <a:r>
              <a:rPr lang="en-US" sz="2400" b="0">
                <a:solidFill>
                  <a:srgbClr val="231F20"/>
                </a:solidFill>
                <a:latin typeface="Arial"/>
                <a:ea typeface="Arial"/>
                <a:cs typeface="Arial"/>
              </a:rPr>
              <a:t>) Connection interface​</a:t>
            </a:r>
            <a:br>
              <a:rPr lang="en-US" sz="2400" b="0">
                <a:latin typeface="Arial"/>
                <a:ea typeface="Arial"/>
                <a:cs typeface="Arial"/>
              </a:rPr>
            </a:br>
            <a:endParaRPr lang="en-US" sz="2400" b="0">
              <a:solidFill>
                <a:srgbClr val="231F20"/>
              </a:solidFill>
              <a:latin typeface="Arial"/>
              <a:ea typeface="Arial"/>
              <a:cs typeface="Arial"/>
            </a:endParaRPr>
          </a:p>
          <a:p>
            <a:r>
              <a:rPr lang="en-US" sz="2400" b="0">
                <a:solidFill>
                  <a:srgbClr val="231F20"/>
                </a:solidFill>
                <a:latin typeface="Arial"/>
                <a:ea typeface="Arial"/>
                <a:cs typeface="Arial"/>
              </a:rPr>
              <a:t>     </a:t>
            </a:r>
            <a:r>
              <a:rPr lang="en-US" sz="2400">
                <a:solidFill>
                  <a:srgbClr val="231F20"/>
                </a:solidFill>
                <a:latin typeface="Arial"/>
                <a:ea typeface="Arial"/>
                <a:cs typeface="Arial"/>
              </a:rPr>
              <a:t>3</a:t>
            </a:r>
            <a:r>
              <a:rPr lang="en-US" sz="2400" b="0">
                <a:solidFill>
                  <a:srgbClr val="231F20"/>
                </a:solidFill>
                <a:latin typeface="Arial"/>
                <a:ea typeface="Arial"/>
                <a:cs typeface="Arial"/>
              </a:rPr>
              <a:t>) Statement interface​</a:t>
            </a:r>
            <a:br>
              <a:rPr lang="en-US" sz="2400" b="0">
                <a:latin typeface="Arial"/>
                <a:ea typeface="Arial"/>
                <a:cs typeface="Arial"/>
              </a:rPr>
            </a:br>
            <a:r>
              <a:rPr lang="en-US" sz="2400" b="0">
                <a:latin typeface="Arial"/>
                <a:ea typeface="Arial"/>
                <a:cs typeface="Arial"/>
              </a:rPr>
              <a:t> </a:t>
            </a:r>
            <a:br>
              <a:rPr lang="en-US" sz="2400" b="0">
                <a:latin typeface="Arial"/>
                <a:ea typeface="Arial"/>
                <a:cs typeface="Arial"/>
              </a:rPr>
            </a:br>
            <a:r>
              <a:rPr lang="en-US" sz="2400">
                <a:solidFill>
                  <a:srgbClr val="231F20"/>
                </a:solidFill>
                <a:latin typeface="Arial"/>
                <a:ea typeface="Arial"/>
                <a:cs typeface="Arial"/>
              </a:rPr>
              <a:t>​     4</a:t>
            </a:r>
            <a:r>
              <a:rPr lang="en-US" sz="2400" b="0">
                <a:solidFill>
                  <a:srgbClr val="231F20"/>
                </a:solidFill>
                <a:latin typeface="Arial"/>
                <a:ea typeface="Arial"/>
                <a:cs typeface="Arial"/>
              </a:rPr>
              <a:t>)</a:t>
            </a:r>
            <a:r>
              <a:rPr lang="en-US" sz="2400">
                <a:solidFill>
                  <a:srgbClr val="231F20"/>
                </a:solidFill>
                <a:latin typeface="Arial"/>
                <a:ea typeface="Arial"/>
                <a:cs typeface="Arial"/>
              </a:rPr>
              <a:t> </a:t>
            </a:r>
            <a:r>
              <a:rPr lang="en-US" sz="2400" b="0">
                <a:solidFill>
                  <a:srgbClr val="231F20"/>
                </a:solidFill>
                <a:latin typeface="Arial"/>
                <a:ea typeface="Arial"/>
                <a:cs typeface="Arial"/>
              </a:rPr>
              <a:t>Row set interface</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p>
          <a:p>
            <a:pPr lvl="0" rtl="0">
              <a:buChar char="•"/>
            </a:pPr>
            <a:r>
              <a:rPr lang="en-US" sz="2400">
                <a:solidFill>
                  <a:srgbClr val="231F20"/>
                </a:solidFill>
                <a:latin typeface="Arial"/>
                <a:ea typeface="Arial"/>
                <a:cs typeface="Arial"/>
              </a:rPr>
              <a:t>​</a:t>
            </a:r>
          </a:p>
          <a:p>
            <a:pPr rtl="0"/>
            <a:r>
              <a:rPr lang="en-US" sz="2400">
                <a:solidFill>
                  <a:srgbClr val="231F20"/>
                </a:solidFill>
                <a:latin typeface="Arial"/>
                <a:ea typeface="Segoe UI"/>
                <a:cs typeface="Segoe UI"/>
              </a:rPr>
              <a:t>​</a:t>
            </a:r>
            <a:endParaRPr lang="en-US" sz="2400" b="0">
              <a:cs typeface="Arial"/>
            </a:endParaRPr>
          </a:p>
        </p:txBody>
      </p:sp>
    </p:spTree>
    <p:extLst>
      <p:ext uri="{BB962C8B-B14F-4D97-AF65-F5344CB8AC3E}">
        <p14:creationId xmlns:p14="http://schemas.microsoft.com/office/powerpoint/2010/main" val="294913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cs typeface="Arial"/>
              </a:rPr>
              <a:t>                        JDBC Driver</a:t>
            </a:r>
          </a:p>
        </p:txBody>
      </p:sp>
      <p:sp>
        <p:nvSpPr>
          <p:cNvPr id="5" name="Content Placeholder 4">
            <a:extLst>
              <a:ext uri="{FF2B5EF4-FFF2-40B4-BE49-F238E27FC236}">
                <a16:creationId xmlns:a16="http://schemas.microsoft.com/office/drawing/2014/main" id="{0FF92250-82B0-8C3D-58A3-599470824996}"/>
              </a:ext>
            </a:extLst>
          </p:cNvPr>
          <p:cNvSpPr>
            <a:spLocks noGrp="1"/>
          </p:cNvSpPr>
          <p:nvPr>
            <p:ph sz="half" idx="1"/>
          </p:nvPr>
        </p:nvSpPr>
        <p:spPr>
          <a:xfrm>
            <a:off x="365760" y="1098116"/>
            <a:ext cx="13089906" cy="4982644"/>
          </a:xfrm>
        </p:spPr>
        <p:txBody>
          <a:bodyPr vert="horz" lIns="0" tIns="0" rIns="0" bIns="0" spcCol="301752" rtlCol="0" anchor="t">
            <a:normAutofit/>
          </a:bodyPr>
          <a:lstStyle/>
          <a:p>
            <a:r>
              <a:rPr lang="en-US" sz="2400">
                <a:ea typeface="+mn-lt"/>
                <a:cs typeface="+mn-lt"/>
              </a:rPr>
              <a:t>JDBC Driver is a software component that enables java application to interact with the database</a:t>
            </a:r>
            <a:r>
              <a:rPr lang="en-US">
                <a:ea typeface="+mn-lt"/>
                <a:cs typeface="+mn-lt"/>
              </a:rPr>
              <a:t>.</a:t>
            </a:r>
          </a:p>
          <a:p>
            <a:r>
              <a:rPr lang="en-US" sz="2400">
                <a:ea typeface="+mn-lt"/>
                <a:cs typeface="+mn-lt"/>
              </a:rPr>
              <a:t>There are 4 types of JDBC drivers:</a:t>
            </a:r>
          </a:p>
          <a:p>
            <a:endParaRPr lang="en-US" sz="2400">
              <a:cs typeface="Arial"/>
            </a:endParaRPr>
          </a:p>
          <a:p>
            <a:r>
              <a:rPr lang="en-US" sz="2400">
                <a:cs typeface="Arial"/>
              </a:rPr>
              <a:t>               1)</a:t>
            </a:r>
            <a:r>
              <a:rPr lang="en-US" sz="2400">
                <a:ea typeface="+mn-lt"/>
                <a:cs typeface="+mn-lt"/>
              </a:rPr>
              <a:t> JDBC-ODBC bridge driver </a:t>
            </a:r>
            <a:endParaRPr lang="en-US" sz="2400">
              <a:cs typeface="Arial"/>
            </a:endParaRPr>
          </a:p>
          <a:p>
            <a:r>
              <a:rPr lang="en-US" sz="2400">
                <a:cs typeface="Arial"/>
              </a:rPr>
              <a:t>                2)</a:t>
            </a:r>
            <a:r>
              <a:rPr lang="en-US" sz="2400">
                <a:ea typeface="+mn-lt"/>
                <a:cs typeface="+mn-lt"/>
              </a:rPr>
              <a:t> Native-API driver (partially java driver)</a:t>
            </a:r>
          </a:p>
          <a:p>
            <a:pPr algn="just"/>
            <a:r>
              <a:rPr lang="en-US" sz="2400">
                <a:cs typeface="Arial"/>
              </a:rPr>
              <a:t>                3) </a:t>
            </a:r>
            <a:r>
              <a:rPr lang="en-US" sz="2400">
                <a:ea typeface="+mn-lt"/>
                <a:cs typeface="+mn-lt"/>
              </a:rPr>
              <a:t>Network Protocol driver (fully java driver)</a:t>
            </a:r>
          </a:p>
          <a:p>
            <a:pPr algn="just"/>
            <a:r>
              <a:rPr lang="en-US" sz="2400">
                <a:ea typeface="+mn-lt"/>
                <a:cs typeface="+mn-lt"/>
              </a:rPr>
              <a:t>                 4) Thin driver (fully java driver)</a:t>
            </a:r>
            <a:endParaRPr lang="en-US"/>
          </a:p>
          <a:p>
            <a:endParaRPr lang="en-US" sz="2400">
              <a:cs typeface="Arial"/>
            </a:endParaRPr>
          </a:p>
          <a:p>
            <a:endParaRPr lang="en-US" sz="2400">
              <a:cs typeface="Arial"/>
            </a:endParaRPr>
          </a:p>
          <a:p>
            <a:endParaRPr lang="en-US" sz="2400">
              <a:cs typeface="Arial"/>
            </a:endParaRPr>
          </a:p>
          <a:p>
            <a:endParaRPr lang="en-US" sz="2400">
              <a:cs typeface="Arial"/>
            </a:endParaRPr>
          </a:p>
        </p:txBody>
      </p:sp>
    </p:spTree>
    <p:extLst>
      <p:ext uri="{BB962C8B-B14F-4D97-AF65-F5344CB8AC3E}">
        <p14:creationId xmlns:p14="http://schemas.microsoft.com/office/powerpoint/2010/main" val="24585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796A2E-B675-25A6-907B-7565F635FE4E}"/>
              </a:ext>
            </a:extLst>
          </p:cNvPr>
          <p:cNvSpPr>
            <a:spLocks noGrp="1"/>
          </p:cNvSpPr>
          <p:nvPr>
            <p:ph sz="half" idx="1"/>
          </p:nvPr>
        </p:nvSpPr>
        <p:spPr>
          <a:xfrm>
            <a:off x="616281" y="346554"/>
            <a:ext cx="10947998" cy="6099548"/>
          </a:xfrm>
        </p:spPr>
        <p:txBody>
          <a:bodyPr vert="horz" lIns="0" tIns="0" rIns="0" bIns="0" spcCol="301752" rtlCol="0" anchor="t">
            <a:normAutofit/>
          </a:bodyPr>
          <a:lstStyle/>
          <a:p>
            <a:pPr>
              <a:buFont typeface="Wingdings" panose="020B0604020202020204" pitchFamily="34" charset="0"/>
              <a:buChar char="q"/>
            </a:pPr>
            <a:r>
              <a:rPr lang="en-US" sz="2400" b="1"/>
              <a:t> JDBC-ODBC bridge driver</a:t>
            </a:r>
            <a:endParaRPr lang="en-US" sz="2400" b="1">
              <a:cs typeface="Arial"/>
            </a:endParaRPr>
          </a:p>
          <a:p>
            <a:r>
              <a:rPr lang="en-US" sz="2400">
                <a:ea typeface="+mn-lt"/>
                <a:cs typeface="+mn-lt"/>
              </a:rPr>
              <a:t>The JDBC-ODBC bridge driver uses ODBC driver to connect to the database</a:t>
            </a:r>
          </a:p>
          <a:p>
            <a:r>
              <a:rPr lang="en-US" sz="2400">
                <a:ea typeface="+mn-lt"/>
                <a:cs typeface="+mn-lt"/>
              </a:rPr>
              <a:t>The JDBC-ODBC bridge driver converts JDBC method calls into the ODBC function calls.</a:t>
            </a:r>
          </a:p>
          <a:p>
            <a:pPr>
              <a:buFont typeface="Wingdings" panose="020B0604020202020204" pitchFamily="34" charset="0"/>
              <a:buChar char="q"/>
            </a:pPr>
            <a:r>
              <a:rPr lang="en-US"/>
              <a:t> </a:t>
            </a:r>
            <a:r>
              <a:rPr lang="en-US" sz="2400" b="1"/>
              <a:t>Native-API driver</a:t>
            </a:r>
            <a:endParaRPr lang="en-US" sz="2400" b="1">
              <a:cs typeface="Arial"/>
            </a:endParaRPr>
          </a:p>
          <a:p>
            <a:r>
              <a:rPr lang="en-US" sz="2400">
                <a:ea typeface="+mn-lt"/>
                <a:cs typeface="+mn-lt"/>
              </a:rPr>
              <a:t>The Native API driver uses the client-side libraries of the database.</a:t>
            </a:r>
            <a:endParaRPr lang="en-US" sz="2400">
              <a:cs typeface="Arial"/>
            </a:endParaRPr>
          </a:p>
          <a:p>
            <a:r>
              <a:rPr lang="en-US" sz="2400">
                <a:ea typeface="+mn-lt"/>
                <a:cs typeface="+mn-lt"/>
              </a:rPr>
              <a:t>It is not written entirely in java.</a:t>
            </a:r>
            <a:endParaRPr lang="en-US" sz="2400">
              <a:cs typeface="Arial"/>
            </a:endParaRPr>
          </a:p>
          <a:p>
            <a:pPr>
              <a:buFont typeface="Wingdings" panose="020B0604020202020204" pitchFamily="34" charset="0"/>
              <a:buChar char="q"/>
            </a:pPr>
            <a:r>
              <a:rPr lang="en-US" sz="2400" b="1"/>
              <a:t>Network Protocol driver</a:t>
            </a:r>
            <a:endParaRPr lang="en-US" sz="2400" b="1">
              <a:cs typeface="Arial"/>
            </a:endParaRPr>
          </a:p>
          <a:p>
            <a:r>
              <a:rPr lang="en-US" sz="2400">
                <a:ea typeface="+mn-lt"/>
                <a:cs typeface="+mn-lt"/>
              </a:rPr>
              <a:t>The Network Protocol driver uses middleware (application server) that converts JDBC calls directly or indirectly in to the vendor - specific database protocol.</a:t>
            </a:r>
            <a:endParaRPr lang="en-US" sz="2400">
              <a:cs typeface="Arial"/>
            </a:endParaRPr>
          </a:p>
          <a:p>
            <a:pPr>
              <a:buFont typeface="Wingdings" panose="020B0604020202020204" pitchFamily="34" charset="0"/>
              <a:buChar char="q"/>
            </a:pPr>
            <a:r>
              <a:rPr lang="en-US" sz="2400" b="1"/>
              <a:t>Thin driver</a:t>
            </a:r>
            <a:endParaRPr lang="en-US" sz="2400" b="1">
              <a:cs typeface="Arial"/>
            </a:endParaRPr>
          </a:p>
          <a:p>
            <a:pPr>
              <a:buFont typeface="Wingdings" panose="020B0604020202020204" pitchFamily="34" charset="0"/>
              <a:buChar char="§"/>
            </a:pPr>
            <a:r>
              <a:rPr lang="en-US" sz="2400">
                <a:ea typeface="+mn-lt"/>
                <a:cs typeface="+mn-lt"/>
              </a:rPr>
              <a:t>The thin driver converts JDBC calls directly into the vendor-specific database protocol.</a:t>
            </a:r>
            <a:endParaRPr lang="en-US" sz="2400" b="1">
              <a:cs typeface="Arial"/>
            </a:endParaRPr>
          </a:p>
          <a:p>
            <a:pPr marL="0" indent="0">
              <a:buNone/>
            </a:pPr>
            <a:endParaRPr lang="en-US" sz="2400">
              <a:cs typeface="Arial"/>
            </a:endParaRPr>
          </a:p>
          <a:p>
            <a:endParaRPr lang="en-US" sz="2400" b="1">
              <a:cs typeface="Arial"/>
            </a:endParaRPr>
          </a:p>
          <a:p>
            <a:pPr>
              <a:buFont typeface="Wingdings" panose="020B0604020202020204" pitchFamily="34" charset="0"/>
              <a:buChar char="q"/>
            </a:pPr>
            <a:endParaRPr lang="en-US" sz="2400">
              <a:cs typeface="Arial"/>
            </a:endParaRPr>
          </a:p>
          <a:p>
            <a:endParaRPr lang="en-US" sz="2400">
              <a:cs typeface="Arial"/>
            </a:endParaRPr>
          </a:p>
          <a:p>
            <a:pPr marL="0" indent="0">
              <a:buNone/>
            </a:pPr>
            <a:endParaRPr lang="en-US" sz="2400" b="1">
              <a:cs typeface="Arial"/>
            </a:endParaRPr>
          </a:p>
          <a:p>
            <a:endParaRPr lang="en-US" sz="2400" b="1">
              <a:cs typeface="Arial"/>
            </a:endParaRPr>
          </a:p>
          <a:p>
            <a:pPr>
              <a:buFont typeface="Wingdings" panose="020B0604020202020204" pitchFamily="34" charset="0"/>
              <a:buChar char="q"/>
            </a:pPr>
            <a:endParaRPr lang="en-US" sz="2400">
              <a:cs typeface="Arial"/>
            </a:endParaRPr>
          </a:p>
        </p:txBody>
      </p:sp>
    </p:spTree>
    <p:extLst>
      <p:ext uri="{BB962C8B-B14F-4D97-AF65-F5344CB8AC3E}">
        <p14:creationId xmlns:p14="http://schemas.microsoft.com/office/powerpoint/2010/main" val="77259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Java Database Connectivity with 5 Steps</a:t>
            </a:r>
            <a:endParaRPr lang="en-US" sz="3200">
              <a:cs typeface="Arial"/>
            </a:endParaRPr>
          </a:p>
          <a:p>
            <a:pPr algn="just"/>
            <a:r>
              <a:rPr lang="en-US" sz="2400">
                <a:ea typeface="+mn-lt"/>
                <a:cs typeface="+mn-lt"/>
              </a:rPr>
              <a:t>There are 5 steps to connect any java application with the database using JDBC.</a:t>
            </a:r>
            <a:endParaRPr lang="en-US" sz="2400">
              <a:cs typeface="Arial"/>
            </a:endParaRPr>
          </a:p>
          <a:p>
            <a:pPr algn="just"/>
            <a:r>
              <a:rPr lang="en-US" sz="2400">
                <a:ea typeface="+mn-lt"/>
                <a:cs typeface="+mn-lt"/>
              </a:rPr>
              <a:t>These steps are as follows:</a:t>
            </a:r>
          </a:p>
          <a:p>
            <a:pPr algn="just"/>
            <a:endParaRPr lang="en-US" sz="2400">
              <a:ea typeface="+mn-lt"/>
              <a:cs typeface="+mn-lt"/>
            </a:endParaRPr>
          </a:p>
          <a:p>
            <a:pPr algn="just"/>
            <a:r>
              <a:rPr lang="en-US" sz="2400">
                <a:ea typeface="+mn-lt"/>
                <a:cs typeface="+mn-lt"/>
              </a:rPr>
              <a:t>Register the Driver class</a:t>
            </a:r>
            <a:endParaRPr lang="en-US" sz="2400">
              <a:cs typeface="Arial"/>
            </a:endParaRPr>
          </a:p>
          <a:p>
            <a:pPr algn="just"/>
            <a:r>
              <a:rPr lang="en-US" sz="2400">
                <a:ea typeface="+mn-lt"/>
                <a:cs typeface="+mn-lt"/>
              </a:rPr>
              <a:t>Create connection</a:t>
            </a:r>
            <a:endParaRPr lang="en-US"/>
          </a:p>
          <a:p>
            <a:pPr algn="just"/>
            <a:r>
              <a:rPr lang="en-US" sz="2400">
                <a:ea typeface="+mn-lt"/>
                <a:cs typeface="+mn-lt"/>
              </a:rPr>
              <a:t>Create statement</a:t>
            </a:r>
            <a:endParaRPr lang="en-US"/>
          </a:p>
          <a:p>
            <a:pPr algn="just"/>
            <a:r>
              <a:rPr lang="en-US" sz="2400">
                <a:ea typeface="+mn-lt"/>
                <a:cs typeface="+mn-lt"/>
              </a:rPr>
              <a:t>Execute queries</a:t>
            </a:r>
            <a:endParaRPr lang="en-US"/>
          </a:p>
          <a:p>
            <a:pPr algn="just"/>
            <a:r>
              <a:rPr lang="en-US" sz="2400">
                <a:ea typeface="+mn-lt"/>
                <a:cs typeface="+mn-lt"/>
              </a:rPr>
              <a:t>Close connection</a:t>
            </a:r>
            <a:endParaRPr lang="en-US"/>
          </a:p>
          <a:p>
            <a:pPr algn="just"/>
            <a:endParaRPr lang="en-US" sz="2400">
              <a:cs typeface="Arial"/>
            </a:endParaRPr>
          </a:p>
        </p:txBody>
      </p:sp>
      <p:pic>
        <p:nvPicPr>
          <p:cNvPr id="2" name="Picture 2" descr="Chart&#10;&#10;Description automatically generated">
            <a:extLst>
              <a:ext uri="{FF2B5EF4-FFF2-40B4-BE49-F238E27FC236}">
                <a16:creationId xmlns:a16="http://schemas.microsoft.com/office/drawing/2014/main" id="{157D71FE-8715-3B7A-BF6C-D0BBFF5A5744}"/>
              </a:ext>
            </a:extLst>
          </p:cNvPr>
          <p:cNvPicPr>
            <a:picLocks noChangeAspect="1"/>
          </p:cNvPicPr>
          <p:nvPr/>
        </p:nvPicPr>
        <p:blipFill>
          <a:blip r:embed="rId2"/>
          <a:stretch>
            <a:fillRect/>
          </a:stretch>
        </p:blipFill>
        <p:spPr>
          <a:xfrm>
            <a:off x="5403275" y="2008697"/>
            <a:ext cx="4627416" cy="3865841"/>
          </a:xfrm>
          <a:prstGeom prst="rect">
            <a:avLst/>
          </a:prstGeom>
        </p:spPr>
      </p:pic>
    </p:spTree>
    <p:extLst>
      <p:ext uri="{BB962C8B-B14F-4D97-AF65-F5344CB8AC3E}">
        <p14:creationId xmlns:p14="http://schemas.microsoft.com/office/powerpoint/2010/main" val="77279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2B75-5E4C-CEFB-3B80-F1E134A8FC4E}"/>
              </a:ext>
            </a:extLst>
          </p:cNvPr>
          <p:cNvSpPr>
            <a:spLocks noGrp="1"/>
          </p:cNvSpPr>
          <p:nvPr>
            <p:ph type="title"/>
          </p:nvPr>
        </p:nvSpPr>
        <p:spPr/>
        <p:txBody>
          <a:bodyPr/>
          <a:lstStyle/>
          <a:p>
            <a:r>
              <a:rPr lang="en-US" sz="2800">
                <a:cs typeface="Arial"/>
              </a:rPr>
              <a:t>Supplier</a:t>
            </a:r>
            <a:endParaRPr lang="en-US" sz="2800"/>
          </a:p>
        </p:txBody>
      </p:sp>
      <p:sp>
        <p:nvSpPr>
          <p:cNvPr id="3" name="Content Placeholder 2">
            <a:extLst>
              <a:ext uri="{FF2B5EF4-FFF2-40B4-BE49-F238E27FC236}">
                <a16:creationId xmlns:a16="http://schemas.microsoft.com/office/drawing/2014/main" id="{15B821CB-8730-C76E-30D2-FE269A073429}"/>
              </a:ext>
            </a:extLst>
          </p:cNvPr>
          <p:cNvSpPr>
            <a:spLocks noGrp="1"/>
          </p:cNvSpPr>
          <p:nvPr>
            <p:ph idx="1"/>
          </p:nvPr>
        </p:nvSpPr>
        <p:spPr>
          <a:xfrm>
            <a:off x="365760" y="945223"/>
            <a:ext cx="10852549" cy="5135538"/>
          </a:xfrm>
        </p:spPr>
        <p:txBody>
          <a:bodyPr vert="horz" lIns="0" tIns="0" rIns="0" bIns="0" spcCol="301752" rtlCol="0" anchor="t">
            <a:normAutofit/>
          </a:bodyPr>
          <a:lstStyle/>
          <a:p>
            <a:pPr marL="0" indent="0">
              <a:buNone/>
            </a:pPr>
            <a:r>
              <a:rPr lang="en-US" sz="2000">
                <a:ea typeface="+mn-lt"/>
                <a:cs typeface="+mn-lt"/>
              </a:rPr>
              <a:t> It represents a function which does not take in any argument but produces a value of type T.</a:t>
            </a:r>
          </a:p>
          <a:p>
            <a:pPr marL="0" indent="0">
              <a:buNone/>
            </a:pPr>
            <a:r>
              <a:rPr lang="en-US" sz="2000" b="1">
                <a:ea typeface="+mn-lt"/>
                <a:cs typeface="+mn-lt"/>
              </a:rPr>
              <a:t>T</a:t>
            </a:r>
            <a:r>
              <a:rPr lang="en-US" sz="2000">
                <a:ea typeface="+mn-lt"/>
                <a:cs typeface="+mn-lt"/>
              </a:rPr>
              <a:t>: denotes the type of the result</a:t>
            </a:r>
            <a:endParaRPr lang="en-US" sz="2000">
              <a:cs typeface="Arial"/>
            </a:endParaRPr>
          </a:p>
          <a:p>
            <a:pPr marL="0" indent="0">
              <a:buNone/>
            </a:pPr>
            <a:r>
              <a:rPr lang="en-US" sz="2000">
                <a:ea typeface="+mn-lt"/>
                <a:cs typeface="+mn-lt"/>
              </a:rPr>
              <a:t>The Supplier interface consists of only one function: get()</a:t>
            </a:r>
            <a:endParaRPr lang="en-US" sz="2000">
              <a:cs typeface="Arial"/>
            </a:endParaRPr>
          </a:p>
          <a:p>
            <a:pPr marL="0" indent="0">
              <a:buNone/>
            </a:pPr>
            <a:r>
              <a:rPr lang="en-US" sz="2000">
                <a:cs typeface="Arial"/>
              </a:rPr>
              <a:t>      </a:t>
            </a:r>
            <a:r>
              <a:rPr lang="en-US" sz="2000">
                <a:ea typeface="+mn-lt"/>
                <a:cs typeface="+mn-lt"/>
              </a:rPr>
              <a:t>This method does not take in any argument but produces a value of type T.</a:t>
            </a:r>
            <a:endParaRPr lang="en-US" sz="2000">
              <a:cs typeface="Arial"/>
            </a:endParaRPr>
          </a:p>
          <a:p>
            <a:pPr>
              <a:buNone/>
            </a:pPr>
            <a:r>
              <a:rPr lang="en-US" sz="2000" b="1">
                <a:ea typeface="+mn-lt"/>
                <a:cs typeface="+mn-lt"/>
              </a:rPr>
              <a:t>Syntax:</a:t>
            </a:r>
            <a:r>
              <a:rPr lang="en-US" sz="2000" b="1">
                <a:latin typeface="Arial"/>
                <a:cs typeface="Arial"/>
              </a:rPr>
              <a:t>  </a:t>
            </a:r>
            <a:r>
              <a:rPr lang="en-US" sz="2000">
                <a:latin typeface="Arial"/>
                <a:cs typeface="Arial"/>
              </a:rPr>
              <a:t>T get()</a:t>
            </a:r>
          </a:p>
          <a:p>
            <a:pPr>
              <a:buNone/>
            </a:pPr>
            <a:r>
              <a:rPr lang="en-US" sz="2800" b="1">
                <a:latin typeface="Arial"/>
                <a:cs typeface="Arial"/>
              </a:rPr>
              <a:t>Function</a:t>
            </a:r>
          </a:p>
          <a:p>
            <a:pPr>
              <a:buNone/>
            </a:pPr>
            <a:r>
              <a:rPr lang="en-US" sz="2000">
                <a:ea typeface="+mn-lt"/>
                <a:cs typeface="+mn-lt"/>
              </a:rPr>
              <a:t>  It is used to refer method by specifying type of parameter. It returns a result back to the referred function.</a:t>
            </a:r>
            <a:endParaRPr lang="en-US" sz="2000">
              <a:cs typeface="Arial"/>
            </a:endParaRPr>
          </a:p>
          <a:p>
            <a:pPr marL="0" indent="0" algn="just">
              <a:buNone/>
            </a:pPr>
            <a:r>
              <a:rPr lang="en-US" sz="2000">
                <a:cs typeface="Arial"/>
              </a:rPr>
              <a:t>Example:- </a:t>
            </a:r>
            <a:r>
              <a:rPr lang="en-US" sz="2000">
                <a:ea typeface="+mn-lt"/>
                <a:cs typeface="+mn-lt"/>
              </a:rPr>
              <a:t> </a:t>
            </a:r>
            <a:endParaRPr lang="en-US" sz="2000">
              <a:cs typeface="Arial"/>
            </a:endParaRPr>
          </a:p>
          <a:p>
            <a:pPr marL="0" indent="0" algn="just">
              <a:buNone/>
            </a:pPr>
            <a:r>
              <a:rPr lang="en-US" sz="2000">
                <a:ea typeface="+mn-lt"/>
                <a:cs typeface="+mn-lt"/>
              </a:rPr>
              <a:t>                         Function&lt;String, String&gt; fun = </a:t>
            </a:r>
            <a:r>
              <a:rPr lang="en-US" sz="2000" err="1">
                <a:ea typeface="+mn-lt"/>
                <a:cs typeface="+mn-lt"/>
              </a:rPr>
              <a:t>FunctionInterfaceExample</a:t>
            </a:r>
            <a:r>
              <a:rPr lang="en-US" sz="2000">
                <a:ea typeface="+mn-lt"/>
                <a:cs typeface="+mn-lt"/>
              </a:rPr>
              <a:t>::show; </a:t>
            </a:r>
            <a:endParaRPr lang="en-US">
              <a:cs typeface="Arial"/>
            </a:endParaRPr>
          </a:p>
          <a:p>
            <a:pPr marL="0" indent="0" algn="just">
              <a:buNone/>
            </a:pPr>
            <a:r>
              <a:rPr lang="en-US" sz="2000">
                <a:ea typeface="+mn-lt"/>
                <a:cs typeface="+mn-lt"/>
              </a:rPr>
              <a:t>                         </a:t>
            </a:r>
            <a:r>
              <a:rPr lang="en-US" sz="2000" err="1">
                <a:ea typeface="+mn-lt"/>
                <a:cs typeface="+mn-lt"/>
              </a:rPr>
              <a:t>System.out.println</a:t>
            </a:r>
            <a:r>
              <a:rPr lang="en-US" sz="2000">
                <a:ea typeface="+mn-lt"/>
                <a:cs typeface="+mn-lt"/>
              </a:rPr>
              <a:t>(</a:t>
            </a:r>
            <a:r>
              <a:rPr lang="en-US" sz="2000" err="1">
                <a:ea typeface="+mn-lt"/>
                <a:cs typeface="+mn-lt"/>
              </a:rPr>
              <a:t>fun.apply</a:t>
            </a:r>
            <a:r>
              <a:rPr lang="en-US" sz="2000">
                <a:ea typeface="+mn-lt"/>
                <a:cs typeface="+mn-lt"/>
              </a:rPr>
              <a:t>("Peter"));  </a:t>
            </a:r>
            <a:endParaRPr lang="en-US">
              <a:cs typeface="Arial"/>
            </a:endParaRPr>
          </a:p>
          <a:p>
            <a:pPr>
              <a:buNone/>
            </a:pPr>
            <a:endParaRPr lang="en-US" sz="2000">
              <a:cs typeface="Arial"/>
            </a:endParaRPr>
          </a:p>
          <a:p>
            <a:pPr>
              <a:buNone/>
            </a:pPr>
            <a:endParaRPr lang="en-US" sz="2000" b="1">
              <a:cs typeface="Arial"/>
            </a:endParaRPr>
          </a:p>
          <a:p>
            <a:pPr marL="0" indent="0">
              <a:buNone/>
            </a:pPr>
            <a:endParaRPr lang="en-US" sz="2000">
              <a:cs typeface="Arial"/>
            </a:endParaRPr>
          </a:p>
        </p:txBody>
      </p:sp>
    </p:spTree>
    <p:extLst>
      <p:ext uri="{BB962C8B-B14F-4D97-AF65-F5344CB8AC3E}">
        <p14:creationId xmlns:p14="http://schemas.microsoft.com/office/powerpoint/2010/main" val="263928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2400"/>
              <a:t>1) </a:t>
            </a:r>
            <a:r>
              <a:rPr lang="en-US" sz="3200"/>
              <a:t>Register the driver class</a:t>
            </a:r>
            <a:endParaRPr lang="en-US" sz="3200">
              <a:cs typeface="Arial"/>
            </a:endParaRPr>
          </a:p>
          <a:p>
            <a:pPr algn="just"/>
            <a:r>
              <a:rPr lang="en-US" sz="2400">
                <a:ea typeface="+mn-lt"/>
                <a:cs typeface="+mn-lt"/>
              </a:rPr>
              <a:t>The </a:t>
            </a:r>
            <a:r>
              <a:rPr lang="en-US" sz="2400" b="1" err="1">
                <a:ea typeface="+mn-lt"/>
                <a:cs typeface="+mn-lt"/>
              </a:rPr>
              <a:t>forName</a:t>
            </a:r>
            <a:r>
              <a:rPr lang="en-US" sz="2400" b="1">
                <a:ea typeface="+mn-lt"/>
                <a:cs typeface="+mn-lt"/>
              </a:rPr>
              <a:t>()</a:t>
            </a:r>
            <a:r>
              <a:rPr lang="en-US" sz="2400">
                <a:ea typeface="+mn-lt"/>
                <a:cs typeface="+mn-lt"/>
              </a:rPr>
              <a:t> method of Class  is used to register the driver class.</a:t>
            </a:r>
            <a:endParaRPr lang="en-US" sz="2400">
              <a:cs typeface="Arial"/>
            </a:endParaRPr>
          </a:p>
          <a:p>
            <a:pPr algn="just"/>
            <a:r>
              <a:rPr lang="en-US" sz="2400">
                <a:ea typeface="+mn-lt"/>
                <a:cs typeface="+mn-lt"/>
              </a:rPr>
              <a:t>This method is used to dynamically load the driver class.</a:t>
            </a:r>
            <a:endParaRPr lang="en-US" sz="2400">
              <a:cs typeface="Arial"/>
            </a:endParaRPr>
          </a:p>
          <a:p>
            <a:pPr algn="just"/>
            <a:r>
              <a:rPr lang="en-US" sz="2400"/>
              <a:t>Syntax of </a:t>
            </a:r>
            <a:r>
              <a:rPr lang="en-US" sz="2400" err="1"/>
              <a:t>forName</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a:t>
            </a:r>
            <a:r>
              <a:rPr lang="en-US" sz="2400" b="1">
                <a:ea typeface="+mn-lt"/>
                <a:cs typeface="+mn-lt"/>
              </a:rPr>
              <a:t>void</a:t>
            </a:r>
            <a:r>
              <a:rPr lang="en-US" sz="2400">
                <a:ea typeface="+mn-lt"/>
                <a:cs typeface="+mn-lt"/>
              </a:rPr>
              <a:t> </a:t>
            </a:r>
            <a:r>
              <a:rPr lang="en-US" sz="2400" err="1">
                <a:ea typeface="+mn-lt"/>
                <a:cs typeface="+mn-lt"/>
              </a:rPr>
              <a:t>forName</a:t>
            </a:r>
            <a:r>
              <a:rPr lang="en-US" sz="2400">
                <a:ea typeface="+mn-lt"/>
                <a:cs typeface="+mn-lt"/>
              </a:rPr>
              <a:t>(String </a:t>
            </a:r>
            <a:r>
              <a:rPr lang="en-US" sz="2400" err="1">
                <a:ea typeface="+mn-lt"/>
                <a:cs typeface="+mn-lt"/>
              </a:rPr>
              <a:t>className</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ClassNotFoundException</a:t>
            </a:r>
            <a:r>
              <a:rPr lang="en-US" sz="2400">
                <a:ea typeface="+mn-lt"/>
                <a:cs typeface="+mn-lt"/>
              </a:rPr>
              <a:t> </a:t>
            </a:r>
            <a:endParaRPr lang="en-US" sz="2400">
              <a:cs typeface="Arial"/>
            </a:endParaRPr>
          </a:p>
          <a:p>
            <a:pPr algn="just"/>
            <a:endParaRPr lang="en-US" sz="2400"/>
          </a:p>
          <a:p>
            <a:pPr algn="just"/>
            <a:r>
              <a:rPr lang="en-US" sz="3200"/>
              <a:t>2) Create the connection object</a:t>
            </a:r>
            <a:endParaRPr lang="en-US" sz="3200">
              <a:cs typeface="Arial"/>
            </a:endParaRPr>
          </a:p>
          <a:p>
            <a:pPr algn="just"/>
            <a:r>
              <a:rPr lang="en-US" sz="2400">
                <a:ea typeface="+mn-lt"/>
                <a:cs typeface="+mn-lt"/>
              </a:rPr>
              <a:t>The </a:t>
            </a:r>
            <a:r>
              <a:rPr lang="en-US" sz="2400" b="1" err="1">
                <a:ea typeface="+mn-lt"/>
                <a:cs typeface="+mn-lt"/>
              </a:rPr>
              <a:t>getConnection</a:t>
            </a:r>
            <a:r>
              <a:rPr lang="en-US" sz="2400" b="1">
                <a:ea typeface="+mn-lt"/>
                <a:cs typeface="+mn-lt"/>
              </a:rPr>
              <a:t>()</a:t>
            </a:r>
            <a:r>
              <a:rPr lang="en-US" sz="2400">
                <a:ea typeface="+mn-lt"/>
                <a:cs typeface="+mn-lt"/>
              </a:rPr>
              <a:t> method of </a:t>
            </a:r>
            <a:r>
              <a:rPr lang="en-US" sz="2400" err="1">
                <a:ea typeface="+mn-lt"/>
                <a:cs typeface="+mn-lt"/>
              </a:rPr>
              <a:t>DriverManager</a:t>
            </a:r>
            <a:r>
              <a:rPr lang="en-US" sz="2400">
                <a:ea typeface="+mn-lt"/>
                <a:cs typeface="+mn-lt"/>
              </a:rPr>
              <a:t> class is used to establish connection with the database.</a:t>
            </a:r>
          </a:p>
          <a:p>
            <a:pPr algn="just"/>
            <a:r>
              <a:rPr lang="en-US" sz="2400"/>
              <a:t>Syntax of </a:t>
            </a:r>
            <a:r>
              <a:rPr lang="en-US" sz="2400" err="1"/>
              <a:t>getConnection</a:t>
            </a:r>
            <a:r>
              <a:rPr lang="en-US" sz="2400"/>
              <a:t>() method</a:t>
            </a:r>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108154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167432" y="492691"/>
            <a:ext cx="11595176" cy="5702891"/>
          </a:xfrm>
        </p:spPr>
        <p:txBody>
          <a:bodyPr vert="horz" lIns="0" tIns="0" rIns="0" bIns="0" spcCol="301752" rtlCol="0" anchor="t">
            <a:normAutofit/>
          </a:bodyPr>
          <a:lstStyle/>
          <a:p>
            <a:pPr algn="just"/>
            <a:r>
              <a:rPr lang="en-US" sz="3200">
                <a:ea typeface="+mn-lt"/>
                <a:cs typeface="+mn-lt"/>
              </a:rPr>
              <a:t>1)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3200">
                <a:ea typeface="+mn-lt"/>
                <a:cs typeface="+mn-lt"/>
              </a:rPr>
              <a:t>  </a:t>
            </a:r>
            <a:endParaRPr lang="en-US" sz="3200">
              <a:cs typeface="Arial"/>
            </a:endParaRPr>
          </a:p>
          <a:p>
            <a:pPr algn="just"/>
            <a:r>
              <a:rPr lang="en-US" sz="3200">
                <a:ea typeface="+mn-lt"/>
                <a:cs typeface="+mn-lt"/>
              </a:rPr>
              <a:t>2) </a:t>
            </a:r>
            <a:r>
              <a:rPr lang="en-US" sz="2400" b="1">
                <a:ea typeface="+mn-lt"/>
                <a:cs typeface="+mn-lt"/>
              </a:rPr>
              <a:t>public</a:t>
            </a:r>
            <a:r>
              <a:rPr lang="en-US" sz="2400">
                <a:ea typeface="+mn-lt"/>
                <a:cs typeface="+mn-lt"/>
              </a:rPr>
              <a:t> </a:t>
            </a:r>
            <a:r>
              <a:rPr lang="en-US" sz="2400" b="1">
                <a:ea typeface="+mn-lt"/>
                <a:cs typeface="+mn-lt"/>
              </a:rPr>
              <a:t>static</a:t>
            </a:r>
            <a:r>
              <a:rPr lang="en-US" sz="2400">
                <a:ea typeface="+mn-lt"/>
                <a:cs typeface="+mn-lt"/>
              </a:rPr>
              <a:t> Connection </a:t>
            </a:r>
            <a:r>
              <a:rPr lang="en-US" sz="2400" err="1">
                <a:ea typeface="+mn-lt"/>
                <a:cs typeface="+mn-lt"/>
              </a:rPr>
              <a:t>getConnection</a:t>
            </a:r>
            <a:r>
              <a:rPr lang="en-US" sz="2400">
                <a:ea typeface="+mn-lt"/>
                <a:cs typeface="+mn-lt"/>
              </a:rPr>
              <a:t>(String </a:t>
            </a:r>
            <a:r>
              <a:rPr lang="en-US" sz="2400" err="1">
                <a:ea typeface="+mn-lt"/>
                <a:cs typeface="+mn-lt"/>
              </a:rPr>
              <a:t>url,String</a:t>
            </a:r>
            <a:r>
              <a:rPr lang="en-US" sz="2400">
                <a:ea typeface="+mn-lt"/>
                <a:cs typeface="+mn-lt"/>
              </a:rPr>
              <a:t> </a:t>
            </a:r>
            <a:r>
              <a:rPr lang="en-US" sz="2400" err="1">
                <a:ea typeface="+mn-lt"/>
                <a:cs typeface="+mn-lt"/>
              </a:rPr>
              <a:t>name,String</a:t>
            </a:r>
            <a:r>
              <a:rPr lang="en-US" sz="2400">
                <a:ea typeface="+mn-lt"/>
                <a:cs typeface="+mn-lt"/>
              </a:rPr>
              <a:t> password</a:t>
            </a:r>
            <a:endParaRPr lang="en-US" sz="2400" err="1">
              <a:cs typeface="Arial"/>
            </a:endParaRPr>
          </a:p>
          <a:p>
            <a:pPr algn="just"/>
            <a:endParaRPr lang="en-US"/>
          </a:p>
          <a:p>
            <a:pPr algn="just"/>
            <a:r>
              <a:rPr lang="en-US" sz="3200"/>
              <a:t>3) Create the Statement object</a:t>
            </a:r>
            <a:endParaRPr lang="en-US" sz="3200">
              <a:cs typeface="Arial"/>
            </a:endParaRPr>
          </a:p>
          <a:p>
            <a:pPr algn="just"/>
            <a:r>
              <a:rPr lang="en-US" sz="2400">
                <a:ea typeface="+mn-lt"/>
                <a:cs typeface="+mn-lt"/>
              </a:rPr>
              <a:t>The </a:t>
            </a:r>
            <a:r>
              <a:rPr lang="en-US" sz="2400" err="1">
                <a:ea typeface="+mn-lt"/>
                <a:cs typeface="+mn-lt"/>
              </a:rPr>
              <a:t>createStatement</a:t>
            </a:r>
            <a:r>
              <a:rPr lang="en-US" sz="2400">
                <a:ea typeface="+mn-lt"/>
                <a:cs typeface="+mn-lt"/>
              </a:rPr>
              <a:t>() method of Connection interface is used to create statement</a:t>
            </a:r>
          </a:p>
          <a:p>
            <a:pPr algn="just"/>
            <a:r>
              <a:rPr lang="en-US" sz="2400">
                <a:ea typeface="+mn-lt"/>
                <a:cs typeface="+mn-lt"/>
              </a:rPr>
              <a:t>The object of statement is responsible to execute queries with the database.</a:t>
            </a:r>
          </a:p>
          <a:p>
            <a:pPr algn="just"/>
            <a:r>
              <a:rPr lang="en-US" sz="2400"/>
              <a:t>Syntax of </a:t>
            </a:r>
            <a:r>
              <a:rPr lang="en-US" sz="2400" err="1"/>
              <a:t>createStatement</a:t>
            </a:r>
            <a:r>
              <a:rPr lang="en-US" sz="2400"/>
              <a:t>() method</a:t>
            </a:r>
            <a:endParaRPr lang="en-US" sz="2400">
              <a:cs typeface="Arial"/>
            </a:endParaRPr>
          </a:p>
          <a:p>
            <a:pPr algn="just"/>
            <a:r>
              <a:rPr lang="en-US" sz="2400" b="1">
                <a:ea typeface="+mn-lt"/>
                <a:cs typeface="+mn-lt"/>
              </a:rPr>
              <a:t>public</a:t>
            </a:r>
            <a:r>
              <a:rPr lang="en-US" sz="2400">
                <a:ea typeface="+mn-lt"/>
                <a:cs typeface="+mn-lt"/>
              </a:rPr>
              <a:t> Statement </a:t>
            </a:r>
            <a:r>
              <a:rPr lang="en-US" sz="2400" err="1">
                <a:ea typeface="+mn-lt"/>
                <a:cs typeface="+mn-lt"/>
              </a:rPr>
              <a:t>createStatement</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marL="0" indent="0" algn="just">
              <a:buNone/>
            </a:pPr>
            <a:endParaRPr lang="en-US" sz="2400">
              <a:cs typeface="Arial"/>
            </a:endParaRPr>
          </a:p>
        </p:txBody>
      </p:sp>
    </p:spTree>
    <p:extLst>
      <p:ext uri="{BB962C8B-B14F-4D97-AF65-F5344CB8AC3E}">
        <p14:creationId xmlns:p14="http://schemas.microsoft.com/office/powerpoint/2010/main" val="24088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8EEB2B-327B-44C5-A5C4-F7FE12B92437}"/>
              </a:ext>
            </a:extLst>
          </p:cNvPr>
          <p:cNvSpPr>
            <a:spLocks noGrp="1"/>
          </p:cNvSpPr>
          <p:nvPr>
            <p:ph sz="half" idx="1"/>
          </p:nvPr>
        </p:nvSpPr>
        <p:spPr>
          <a:xfrm>
            <a:off x="365760" y="377869"/>
            <a:ext cx="11323779" cy="5702891"/>
          </a:xfrm>
        </p:spPr>
        <p:txBody>
          <a:bodyPr vert="horz" lIns="0" tIns="0" rIns="0" bIns="0" spcCol="301752" rtlCol="0" anchor="t">
            <a:normAutofit/>
          </a:bodyPr>
          <a:lstStyle/>
          <a:p>
            <a:pPr algn="just"/>
            <a:r>
              <a:rPr lang="en-US" sz="3200"/>
              <a:t>4) Execute the query</a:t>
            </a:r>
            <a:endParaRPr lang="en-US" sz="3200">
              <a:cs typeface="Arial"/>
            </a:endParaRPr>
          </a:p>
          <a:p>
            <a:pPr algn="just"/>
            <a:r>
              <a:rPr lang="en-US" sz="2400">
                <a:ea typeface="+mn-lt"/>
                <a:cs typeface="+mn-lt"/>
              </a:rPr>
              <a:t>The </a:t>
            </a:r>
            <a:r>
              <a:rPr lang="en-US" sz="2400" err="1">
                <a:ea typeface="+mn-lt"/>
                <a:cs typeface="+mn-lt"/>
              </a:rPr>
              <a:t>executeQuery</a:t>
            </a:r>
            <a:r>
              <a:rPr lang="en-US" sz="2400">
                <a:ea typeface="+mn-lt"/>
                <a:cs typeface="+mn-lt"/>
              </a:rPr>
              <a:t>() method of Statement interface is used to execute queries to the database.</a:t>
            </a:r>
            <a:r>
              <a:rPr lang="en-US" sz="3200">
                <a:ea typeface="+mn-lt"/>
                <a:cs typeface="+mn-lt"/>
              </a:rPr>
              <a:t> </a:t>
            </a:r>
          </a:p>
          <a:p>
            <a:pPr algn="just"/>
            <a:r>
              <a:rPr lang="en-US" sz="2400">
                <a:ea typeface="+mn-lt"/>
                <a:cs typeface="+mn-lt"/>
              </a:rPr>
              <a:t>Syntax</a:t>
            </a:r>
            <a:r>
              <a:rPr lang="en-US" sz="2400"/>
              <a:t> of </a:t>
            </a:r>
            <a:r>
              <a:rPr lang="en-US" sz="2400" err="1"/>
              <a:t>executeQuery</a:t>
            </a:r>
            <a:r>
              <a:rPr lang="en-US" sz="2400"/>
              <a:t>() method</a:t>
            </a:r>
            <a:endParaRPr lang="en-US" sz="2400">
              <a:cs typeface="Arial"/>
            </a:endParaRPr>
          </a:p>
          <a:p>
            <a:pPr algn="just"/>
            <a:r>
              <a:rPr lang="en-US" sz="2400" b="1">
                <a:ea typeface="+mn-lt"/>
                <a:cs typeface="+mn-lt"/>
              </a:rPr>
              <a:t>public</a:t>
            </a:r>
            <a:r>
              <a:rPr lang="en-US" sz="2400">
                <a:ea typeface="+mn-lt"/>
                <a:cs typeface="+mn-lt"/>
              </a:rPr>
              <a:t> </a:t>
            </a:r>
            <a:r>
              <a:rPr lang="en-US" sz="2400" err="1">
                <a:ea typeface="+mn-lt"/>
                <a:cs typeface="+mn-lt"/>
              </a:rPr>
              <a:t>ResultSet</a:t>
            </a:r>
            <a:r>
              <a:rPr lang="en-US" sz="2400">
                <a:ea typeface="+mn-lt"/>
                <a:cs typeface="+mn-lt"/>
              </a:rPr>
              <a:t> </a:t>
            </a:r>
            <a:r>
              <a:rPr lang="en-US" sz="2400" err="1">
                <a:ea typeface="+mn-lt"/>
                <a:cs typeface="+mn-lt"/>
              </a:rPr>
              <a:t>executeQuery</a:t>
            </a:r>
            <a:r>
              <a:rPr lang="en-US" sz="2400">
                <a:ea typeface="+mn-lt"/>
                <a:cs typeface="+mn-lt"/>
              </a:rPr>
              <a:t>(String </a:t>
            </a:r>
            <a:r>
              <a:rPr lang="en-US" sz="2400" err="1">
                <a:ea typeface="+mn-lt"/>
                <a:cs typeface="+mn-lt"/>
              </a:rPr>
              <a:t>sql</a:t>
            </a:r>
            <a:r>
              <a:rPr lang="en-US" sz="2400">
                <a:ea typeface="+mn-lt"/>
                <a:cs typeface="+mn-lt"/>
              </a:rPr>
              <a:t>)</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marL="0" indent="0" algn="just">
              <a:buNone/>
            </a:pPr>
            <a:endParaRPr lang="en-US" sz="2400">
              <a:cs typeface="Arial"/>
            </a:endParaRPr>
          </a:p>
          <a:p>
            <a:pPr algn="just"/>
            <a:r>
              <a:rPr lang="en-US" sz="3200"/>
              <a:t>5) Close the connection object</a:t>
            </a:r>
            <a:endParaRPr lang="en-US" sz="3200">
              <a:cs typeface="Arial"/>
            </a:endParaRPr>
          </a:p>
          <a:p>
            <a:pPr algn="just"/>
            <a:r>
              <a:rPr lang="en-US" sz="2400">
                <a:ea typeface="+mn-lt"/>
                <a:cs typeface="+mn-lt"/>
              </a:rPr>
              <a:t>By closing connection object statement and </a:t>
            </a:r>
            <a:r>
              <a:rPr lang="en-US" sz="2400" err="1">
                <a:ea typeface="+mn-lt"/>
                <a:cs typeface="+mn-lt"/>
              </a:rPr>
              <a:t>ResultSet</a:t>
            </a:r>
            <a:r>
              <a:rPr lang="en-US" sz="2400">
                <a:ea typeface="+mn-lt"/>
                <a:cs typeface="+mn-lt"/>
              </a:rPr>
              <a:t> will be closed automatically.</a:t>
            </a:r>
            <a:endParaRPr lang="en-US" sz="2400">
              <a:cs typeface="Arial"/>
            </a:endParaRPr>
          </a:p>
          <a:p>
            <a:pPr algn="just"/>
            <a:r>
              <a:rPr lang="en-US" sz="2400">
                <a:ea typeface="+mn-lt"/>
                <a:cs typeface="+mn-lt"/>
              </a:rPr>
              <a:t> The close() method of Connection interface is used to close the connection.</a:t>
            </a:r>
            <a:endParaRPr lang="en-US" sz="2400">
              <a:cs typeface="Arial"/>
            </a:endParaRPr>
          </a:p>
          <a:p>
            <a:pPr algn="just"/>
            <a:r>
              <a:rPr lang="en-US" sz="2400"/>
              <a:t>Syntax of close() method</a:t>
            </a:r>
            <a:endParaRPr lang="en-US" sz="2400">
              <a:cs typeface="Arial"/>
            </a:endParaRPr>
          </a:p>
          <a:p>
            <a:pPr algn="just"/>
            <a:r>
              <a:rPr lang="en-US" sz="2400" b="1">
                <a:ea typeface="+mn-lt"/>
                <a:cs typeface="+mn-lt"/>
              </a:rPr>
              <a:t>public</a:t>
            </a:r>
            <a:r>
              <a:rPr lang="en-US" sz="2400">
                <a:ea typeface="+mn-lt"/>
                <a:cs typeface="+mn-lt"/>
              </a:rPr>
              <a:t> </a:t>
            </a:r>
            <a:r>
              <a:rPr lang="en-US" sz="2400" b="1">
                <a:ea typeface="+mn-lt"/>
                <a:cs typeface="+mn-lt"/>
              </a:rPr>
              <a:t>void</a:t>
            </a:r>
            <a:r>
              <a:rPr lang="en-US" sz="2400">
                <a:ea typeface="+mn-lt"/>
                <a:cs typeface="+mn-lt"/>
              </a:rPr>
              <a:t> close()</a:t>
            </a:r>
            <a:r>
              <a:rPr lang="en-US" sz="2400" b="1">
                <a:ea typeface="+mn-lt"/>
                <a:cs typeface="+mn-lt"/>
              </a:rPr>
              <a:t>throws</a:t>
            </a:r>
            <a:r>
              <a:rPr lang="en-US" sz="2400">
                <a:ea typeface="+mn-lt"/>
                <a:cs typeface="+mn-lt"/>
              </a:rPr>
              <a:t> </a:t>
            </a:r>
            <a:r>
              <a:rPr lang="en-US" sz="2400" err="1">
                <a:ea typeface="+mn-lt"/>
                <a:cs typeface="+mn-lt"/>
              </a:rPr>
              <a:t>SQLException</a:t>
            </a:r>
            <a:r>
              <a:rPr lang="en-US" sz="2400">
                <a:ea typeface="+mn-lt"/>
                <a:cs typeface="+mn-lt"/>
              </a:rPr>
              <a:t>  </a:t>
            </a:r>
            <a:endParaRPr lang="en-US" sz="2400">
              <a:cs typeface="Arial"/>
            </a:endParaRPr>
          </a:p>
          <a:p>
            <a:pPr algn="just"/>
            <a:endParaRPr lang="en-US" sz="2400">
              <a:cs typeface="Arial"/>
            </a:endParaRPr>
          </a:p>
          <a:p>
            <a:pPr algn="just"/>
            <a:endParaRPr lang="en-US" sz="2400">
              <a:cs typeface="Arial"/>
            </a:endParaRPr>
          </a:p>
          <a:p>
            <a:pPr algn="just"/>
            <a:endParaRPr lang="en-US" sz="3200">
              <a:cs typeface="Arial"/>
            </a:endParaRPr>
          </a:p>
        </p:txBody>
      </p:sp>
    </p:spTree>
    <p:extLst>
      <p:ext uri="{BB962C8B-B14F-4D97-AF65-F5344CB8AC3E}">
        <p14:creationId xmlns:p14="http://schemas.microsoft.com/office/powerpoint/2010/main" val="74950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7653-1A41-A6AC-968C-D0BB60E8D2AC}"/>
              </a:ext>
            </a:extLst>
          </p:cNvPr>
          <p:cNvSpPr>
            <a:spLocks noGrp="1"/>
          </p:cNvSpPr>
          <p:nvPr>
            <p:ph type="title"/>
          </p:nvPr>
        </p:nvSpPr>
        <p:spPr>
          <a:xfrm>
            <a:off x="365760" y="522335"/>
            <a:ext cx="11457432" cy="757825"/>
          </a:xfrm>
        </p:spPr>
        <p:txBody>
          <a:bodyPr/>
          <a:lstStyle/>
          <a:p>
            <a:r>
              <a:rPr lang="en-US">
                <a:cs typeface="Arial"/>
              </a:rPr>
              <a:t>LAMBDA EXPRESSIONS</a:t>
            </a:r>
            <a:endParaRPr lang="en-US"/>
          </a:p>
        </p:txBody>
      </p:sp>
      <p:sp>
        <p:nvSpPr>
          <p:cNvPr id="3" name="Content Placeholder 2">
            <a:extLst>
              <a:ext uri="{FF2B5EF4-FFF2-40B4-BE49-F238E27FC236}">
                <a16:creationId xmlns:a16="http://schemas.microsoft.com/office/drawing/2014/main" id="{5F058B8A-B04D-8927-55E6-73EC47BDA77B}"/>
              </a:ext>
            </a:extLst>
          </p:cNvPr>
          <p:cNvSpPr>
            <a:spLocks noGrp="1"/>
          </p:cNvSpPr>
          <p:nvPr>
            <p:ph idx="1"/>
          </p:nvPr>
        </p:nvSpPr>
        <p:spPr>
          <a:xfrm>
            <a:off x="355322" y="1286006"/>
            <a:ext cx="11207453" cy="4794754"/>
          </a:xfrm>
        </p:spPr>
        <p:txBody>
          <a:bodyPr vert="horz" lIns="0" tIns="0" rIns="0" bIns="0" spcCol="301752" rtlCol="0" anchor="t">
            <a:normAutofit/>
          </a:bodyPr>
          <a:lstStyle/>
          <a:p>
            <a:pPr marL="342900" indent="-342900" algn="just"/>
            <a:r>
              <a:rPr lang="en-US" sz="2400">
                <a:ea typeface="+mn-lt"/>
                <a:cs typeface="+mn-lt"/>
              </a:rPr>
              <a:t>It provides a clear and concise way to represent one method interface using an expression.</a:t>
            </a:r>
          </a:p>
          <a:p>
            <a:pPr marL="342900" indent="-342900" algn="just"/>
            <a:r>
              <a:rPr lang="en-US" sz="2400">
                <a:ea typeface="+mn-lt"/>
                <a:cs typeface="+mn-lt"/>
              </a:rPr>
              <a:t> It helps to iterate, filter and extract data from collection.</a:t>
            </a:r>
          </a:p>
          <a:p>
            <a:pPr marL="342900" indent="-342900" algn="just"/>
            <a:r>
              <a:rPr lang="en-US" sz="2400">
                <a:ea typeface="+mn-lt"/>
                <a:cs typeface="+mn-lt"/>
              </a:rPr>
              <a:t> Lambda expression provides implementation of </a:t>
            </a:r>
            <a:r>
              <a:rPr lang="en-US" sz="2400" i="1">
                <a:ea typeface="+mn-lt"/>
                <a:cs typeface="+mn-lt"/>
              </a:rPr>
              <a:t>functional </a:t>
            </a:r>
            <a:r>
              <a:rPr lang="en-US" sz="2400" i="1" err="1">
                <a:ea typeface="+mn-lt"/>
                <a:cs typeface="+mn-lt"/>
              </a:rPr>
              <a:t>interface</a:t>
            </a:r>
            <a:r>
              <a:rPr lang="en-US" sz="2400" err="1">
                <a:ea typeface="+mn-lt"/>
                <a:cs typeface="+mn-lt"/>
              </a:rPr>
              <a:t>.It</a:t>
            </a:r>
            <a:r>
              <a:rPr lang="en-US" sz="2400">
                <a:ea typeface="+mn-lt"/>
                <a:cs typeface="+mn-lt"/>
              </a:rPr>
              <a:t> saves a lot of code.</a:t>
            </a:r>
            <a:endParaRPr lang="en-US" sz="2400">
              <a:cs typeface="Arial"/>
            </a:endParaRPr>
          </a:p>
          <a:p>
            <a:pPr marL="0" indent="0" algn="just">
              <a:buNone/>
            </a:pPr>
            <a:r>
              <a:rPr lang="en-US" sz="2400">
                <a:ea typeface="+mn-lt"/>
                <a:cs typeface="+mn-lt"/>
              </a:rPr>
              <a:t>Syntax:-  </a:t>
            </a:r>
          </a:p>
          <a:p>
            <a:pPr marL="0" indent="0" algn="just">
              <a:buNone/>
            </a:pPr>
            <a:r>
              <a:rPr lang="en-US" sz="2400">
                <a:ea typeface="+mn-lt"/>
                <a:cs typeface="+mn-lt"/>
              </a:rPr>
              <a:t>             (argument-list) -&gt; {body}  </a:t>
            </a:r>
            <a:endParaRPr lang="en-US" sz="2400">
              <a:cs typeface="Arial"/>
            </a:endParaRPr>
          </a:p>
          <a:p>
            <a:pPr marL="0" indent="0" algn="just">
              <a:buNone/>
            </a:pPr>
            <a:r>
              <a:rPr lang="en-US" sz="2400">
                <a:cs typeface="Arial"/>
              </a:rPr>
              <a:t>Example:-</a:t>
            </a:r>
          </a:p>
          <a:p>
            <a:pPr marL="0" indent="0" algn="just">
              <a:buNone/>
            </a:pPr>
            <a:r>
              <a:rPr lang="en-US" sz="2400">
                <a:ea typeface="+mn-lt"/>
                <a:cs typeface="+mn-lt"/>
              </a:rPr>
              <a:t>           Addable ad1=(</a:t>
            </a:r>
            <a:r>
              <a:rPr lang="en-US" sz="2400" err="1">
                <a:ea typeface="+mn-lt"/>
                <a:cs typeface="+mn-lt"/>
              </a:rPr>
              <a:t>a,b</a:t>
            </a:r>
            <a:r>
              <a:rPr lang="en-US" sz="2400">
                <a:ea typeface="+mn-lt"/>
                <a:cs typeface="+mn-lt"/>
              </a:rPr>
              <a:t>)-&gt;(</a:t>
            </a:r>
            <a:r>
              <a:rPr lang="en-US" sz="2400" err="1">
                <a:ea typeface="+mn-lt"/>
                <a:cs typeface="+mn-lt"/>
              </a:rPr>
              <a:t>a+b</a:t>
            </a:r>
            <a:r>
              <a:rPr lang="en-US" sz="2400">
                <a:ea typeface="+mn-lt"/>
                <a:cs typeface="+mn-lt"/>
              </a:rPr>
              <a:t>);  </a:t>
            </a:r>
            <a:endParaRPr lang="en-US" sz="2400">
              <a:cs typeface="Arial"/>
            </a:endParaRPr>
          </a:p>
          <a:p>
            <a:pPr marL="0" indent="0" algn="just">
              <a:buNone/>
            </a:pPr>
            <a:r>
              <a:rPr lang="en-US" sz="2400">
                <a:ea typeface="+mn-lt"/>
                <a:cs typeface="+mn-lt"/>
              </a:rPr>
              <a:t>           </a:t>
            </a:r>
            <a:r>
              <a:rPr lang="en-US" sz="2400" err="1">
                <a:ea typeface="+mn-lt"/>
                <a:cs typeface="+mn-lt"/>
              </a:rPr>
              <a:t>System.out.println</a:t>
            </a:r>
            <a:r>
              <a:rPr lang="en-US" sz="2400">
                <a:ea typeface="+mn-lt"/>
                <a:cs typeface="+mn-lt"/>
              </a:rPr>
              <a:t>(ad1.add(10,20));  </a:t>
            </a:r>
            <a:endParaRPr lang="en-US" sz="2400">
              <a:cs typeface="Arial"/>
            </a:endParaRPr>
          </a:p>
          <a:p>
            <a:pPr marL="0" indent="0" algn="just">
              <a:buNone/>
            </a:pPr>
            <a:endParaRPr lang="en-US" sz="2400">
              <a:cs typeface="Arial"/>
            </a:endParaRPr>
          </a:p>
          <a:p>
            <a:pPr marL="0" indent="0" algn="just">
              <a:buNone/>
            </a:pPr>
            <a:endParaRPr lang="en-US" sz="2000">
              <a:cs typeface="Arial"/>
            </a:endParaRPr>
          </a:p>
        </p:txBody>
      </p:sp>
    </p:spTree>
    <p:extLst>
      <p:ext uri="{BB962C8B-B14F-4D97-AF65-F5344CB8AC3E}">
        <p14:creationId xmlns:p14="http://schemas.microsoft.com/office/powerpoint/2010/main" val="39014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p:txBody>
      </p:sp>
      <p:sp>
        <p:nvSpPr>
          <p:cNvPr id="2" name="TextBox 1">
            <a:extLst>
              <a:ext uri="{FF2B5EF4-FFF2-40B4-BE49-F238E27FC236}">
                <a16:creationId xmlns:a16="http://schemas.microsoft.com/office/drawing/2014/main" id="{0157CC1B-5BFA-97DD-6AC6-BB63D74C92F9}"/>
              </a:ext>
            </a:extLst>
          </p:cNvPr>
          <p:cNvSpPr txBox="1"/>
          <p:nvPr/>
        </p:nvSpPr>
        <p:spPr>
          <a:xfrm>
            <a:off x="297272" y="256784"/>
            <a:ext cx="1122041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pPr>
            <a:r>
              <a:rPr lang="en-US" sz="3200" b="1">
                <a:cs typeface="Arial"/>
              </a:rPr>
              <a:t>STREAM API</a:t>
            </a:r>
          </a:p>
          <a:p>
            <a:pPr marL="182880" indent="-182880" algn="just">
              <a:spcBef>
                <a:spcPts val="1200"/>
              </a:spcBef>
              <a:buFont typeface="Arial"/>
            </a:pPr>
            <a:endParaRPr lang="en-US"/>
          </a:p>
        </p:txBody>
      </p:sp>
      <p:sp>
        <p:nvSpPr>
          <p:cNvPr id="4" name="TextBox 3">
            <a:extLst>
              <a:ext uri="{FF2B5EF4-FFF2-40B4-BE49-F238E27FC236}">
                <a16:creationId xmlns:a16="http://schemas.microsoft.com/office/drawing/2014/main" id="{07A7BE1A-28E9-D49A-53EA-20B016BDDFBC}"/>
              </a:ext>
            </a:extLst>
          </p:cNvPr>
          <p:cNvSpPr txBox="1"/>
          <p:nvPr/>
        </p:nvSpPr>
        <p:spPr>
          <a:xfrm>
            <a:off x="308977" y="1102291"/>
            <a:ext cx="11351836" cy="93871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2400">
                <a:ea typeface="+mn-lt"/>
                <a:cs typeface="+mn-lt"/>
              </a:rPr>
              <a:t>The Stream API is used to process collections of objects desired.</a:t>
            </a:r>
          </a:p>
          <a:p>
            <a:pPr>
              <a:spcBef>
                <a:spcPts val="1200"/>
              </a:spcBef>
            </a:pPr>
            <a:r>
              <a:rPr lang="en-US" sz="2400" b="1">
                <a:ea typeface="+mn-lt"/>
                <a:cs typeface="+mn-lt"/>
              </a:rPr>
              <a:t>Intermediate Operations:</a:t>
            </a:r>
            <a:endParaRPr lang="en-US" sz="2400">
              <a:cs typeface="Arial"/>
            </a:endParaRPr>
          </a:p>
          <a:p>
            <a:pPr marL="285750" indent="-285750">
              <a:buFont typeface="Arial"/>
              <a:buChar char="•"/>
            </a:pPr>
            <a:r>
              <a:rPr lang="en-US" sz="2400" b="1">
                <a:ea typeface="+mn-lt"/>
                <a:cs typeface="+mn-lt"/>
              </a:rPr>
              <a:t>map: </a:t>
            </a:r>
            <a:r>
              <a:rPr lang="en-US" sz="2400">
                <a:ea typeface="+mn-lt"/>
                <a:cs typeface="+mn-lt"/>
              </a:rPr>
              <a:t>The map method is used to returns a stream consisting of the results of applying the given function to the elements of this stream.</a:t>
            </a:r>
            <a:br>
              <a:rPr lang="en-US" sz="2400">
                <a:ea typeface="+mn-lt"/>
                <a:cs typeface="+mn-lt"/>
              </a:rPr>
            </a:br>
            <a:r>
              <a:rPr lang="en-US" sz="2400">
                <a:ea typeface="+mn-lt"/>
                <a:cs typeface="+mn-lt"/>
              </a:rPr>
              <a:t>List number = </a:t>
            </a:r>
            <a:r>
              <a:rPr lang="en-US" sz="2400" err="1">
                <a:ea typeface="+mn-lt"/>
                <a:cs typeface="+mn-lt"/>
              </a:rPr>
              <a:t>Arrays.asList</a:t>
            </a:r>
            <a:r>
              <a:rPr lang="en-US" sz="2400">
                <a:ea typeface="+mn-lt"/>
                <a:cs typeface="+mn-lt"/>
              </a:rPr>
              <a:t>(2,3,4,5);</a:t>
            </a:r>
            <a:br>
              <a:rPr lang="en-US" sz="2400">
                <a:ea typeface="+mn-lt"/>
                <a:cs typeface="+mn-lt"/>
              </a:rPr>
            </a:br>
            <a:r>
              <a:rPr lang="en-US" sz="2400">
                <a:ea typeface="+mn-lt"/>
                <a:cs typeface="+mn-lt"/>
              </a:rPr>
              <a:t>List square = </a:t>
            </a:r>
            <a:r>
              <a:rPr lang="en-US" sz="2400" err="1">
                <a:ea typeface="+mn-lt"/>
                <a:cs typeface="+mn-lt"/>
              </a:rPr>
              <a:t>number.stream</a:t>
            </a:r>
            <a:r>
              <a:rPr lang="en-US" sz="2400">
                <a:ea typeface="+mn-lt"/>
                <a:cs typeface="+mn-lt"/>
              </a:rPr>
              <a:t>().map(x-&gt;x*x).collect(</a:t>
            </a:r>
            <a:r>
              <a:rPr lang="en-US" sz="2400" err="1">
                <a:ea typeface="+mn-lt"/>
                <a:cs typeface="+mn-lt"/>
              </a:rPr>
              <a:t>Collectors.toList</a:t>
            </a:r>
            <a:r>
              <a:rPr lang="en-US" sz="2400">
                <a:ea typeface="+mn-lt"/>
                <a:cs typeface="+mn-lt"/>
              </a:rPr>
              <a:t>());</a:t>
            </a:r>
            <a:endParaRPr lang="en-US" sz="2400">
              <a:cs typeface="Arial"/>
            </a:endParaRPr>
          </a:p>
          <a:p>
            <a:endParaRPr lang="en-US" sz="2400">
              <a:ea typeface="+mn-lt"/>
              <a:cs typeface="+mn-lt"/>
            </a:endParaRPr>
          </a:p>
          <a:p>
            <a:pPr marL="285750" indent="-285750">
              <a:buFont typeface="Arial"/>
              <a:buChar char="•"/>
            </a:pPr>
            <a:r>
              <a:rPr lang="en-US" sz="2400" b="1">
                <a:ea typeface="+mn-lt"/>
                <a:cs typeface="+mn-lt"/>
              </a:rPr>
              <a:t>filter:</a:t>
            </a:r>
            <a:r>
              <a:rPr lang="en-US" sz="2400">
                <a:ea typeface="+mn-lt"/>
                <a:cs typeface="+mn-lt"/>
              </a:rPr>
              <a:t> The filter method is used to select elements as per the Predicate passed as argument.</a:t>
            </a:r>
            <a:br>
              <a:rPr lang="en-US" sz="2400">
                <a:ea typeface="+mn-lt"/>
                <a:cs typeface="+mn-lt"/>
              </a:rPr>
            </a:br>
            <a:r>
              <a:rPr lang="en-US" sz="2400">
                <a:ea typeface="+mn-lt"/>
                <a:cs typeface="+mn-lt"/>
              </a:rPr>
              <a:t>List names = </a:t>
            </a:r>
            <a:r>
              <a:rPr lang="en-US" sz="2400" err="1">
                <a:ea typeface="+mn-lt"/>
                <a:cs typeface="+mn-lt"/>
              </a:rPr>
              <a:t>Arrays.asList</a:t>
            </a:r>
            <a:r>
              <a:rPr lang="en-US" sz="2400">
                <a:ea typeface="+mn-lt"/>
                <a:cs typeface="+mn-lt"/>
              </a:rPr>
              <a:t>("</a:t>
            </a:r>
            <a:r>
              <a:rPr lang="en-US" sz="2400" err="1">
                <a:ea typeface="+mn-lt"/>
                <a:cs typeface="+mn-lt"/>
              </a:rPr>
              <a:t>Reflection","Collection","Stream</a:t>
            </a:r>
            <a:r>
              <a:rPr lang="en-US" sz="2400">
                <a:ea typeface="+mn-lt"/>
                <a:cs typeface="+mn-lt"/>
              </a:rPr>
              <a:t>");</a:t>
            </a:r>
            <a:br>
              <a:rPr lang="en-US" sz="2400">
                <a:ea typeface="+mn-lt"/>
                <a:cs typeface="+mn-lt"/>
              </a:rPr>
            </a:br>
            <a:r>
              <a:rPr lang="en-US" sz="2400">
                <a:ea typeface="+mn-lt"/>
                <a:cs typeface="+mn-lt"/>
              </a:rPr>
              <a:t>List result = </a:t>
            </a:r>
            <a:r>
              <a:rPr lang="en-US" sz="2400" err="1">
                <a:ea typeface="+mn-lt"/>
                <a:cs typeface="+mn-lt"/>
              </a:rPr>
              <a:t>names.stream</a:t>
            </a:r>
            <a:r>
              <a:rPr lang="en-US" sz="2400">
                <a:ea typeface="+mn-lt"/>
                <a:cs typeface="+mn-lt"/>
              </a:rPr>
              <a:t>().filter(s-&gt;</a:t>
            </a:r>
            <a:r>
              <a:rPr lang="en-US" sz="2400" err="1">
                <a:ea typeface="+mn-lt"/>
                <a:cs typeface="+mn-lt"/>
              </a:rPr>
              <a:t>s.startsWith</a:t>
            </a:r>
            <a:r>
              <a:rPr lang="en-US" sz="2400">
                <a:ea typeface="+mn-lt"/>
                <a:cs typeface="+mn-lt"/>
              </a:rPr>
              <a:t>("S")).collect(</a:t>
            </a:r>
            <a:r>
              <a:rPr lang="en-US" sz="2400" err="1">
                <a:ea typeface="+mn-lt"/>
                <a:cs typeface="+mn-lt"/>
              </a:rPr>
              <a:t>Collectors.toList</a:t>
            </a:r>
            <a:r>
              <a:rPr lang="en-US" sz="2400">
                <a:ea typeface="+mn-lt"/>
                <a:cs typeface="+mn-lt"/>
              </a:rPr>
              <a:t>());</a:t>
            </a:r>
            <a:endParaRPr lang="en-US" sz="2400">
              <a:cs typeface="Arial"/>
            </a:endParaRPr>
          </a:p>
          <a:p>
            <a:endParaRPr lang="en-US" sz="2400" b="1">
              <a:ea typeface="+mn-lt"/>
              <a:cs typeface="+mn-lt"/>
            </a:endParaRPr>
          </a:p>
          <a:p>
            <a:pPr marL="342900" indent="-342900">
              <a:buFont typeface="Arial"/>
              <a:buChar char="•"/>
            </a:pPr>
            <a:r>
              <a:rPr lang="en-US" sz="2400" b="1">
                <a:ea typeface="+mn-lt"/>
                <a:cs typeface="+mn-lt"/>
              </a:rPr>
              <a:t>sorted:</a:t>
            </a:r>
            <a:r>
              <a:rPr lang="en-US" sz="2400">
                <a:ea typeface="+mn-lt"/>
                <a:cs typeface="+mn-lt"/>
              </a:rPr>
              <a:t> The sorted method is used to sort the stream.</a:t>
            </a:r>
            <a:br>
              <a:rPr lang="en-US" sz="2400">
                <a:ea typeface="+mn-lt"/>
                <a:cs typeface="+mn-lt"/>
              </a:rPr>
            </a:br>
            <a:endParaRPr lang="en-US" sz="2400">
              <a:cs typeface="Arial"/>
            </a:endParaRPr>
          </a:p>
          <a:p>
            <a:pPr>
              <a:spcBef>
                <a:spcPts val="1200"/>
              </a:spcBef>
              <a:buSzPct val="100000"/>
            </a:pPr>
            <a:r>
              <a:rPr lang="en-US" sz="2400">
                <a:cs typeface="Arial"/>
              </a:rPr>
              <a:t>   </a:t>
            </a:r>
          </a:p>
          <a:p>
            <a:pPr>
              <a:spcBef>
                <a:spcPts val="1200"/>
              </a:spcBef>
              <a:buSzPct val="100000"/>
            </a:pPr>
            <a:r>
              <a:rPr lang="en-US" sz="2400">
                <a:cs typeface="Arial"/>
              </a:rPr>
              <a:t>    </a:t>
            </a:r>
          </a:p>
          <a:p>
            <a:pPr marL="182880" indent="-182880">
              <a:spcBef>
                <a:spcPts val="1200"/>
              </a:spcBef>
              <a:buFont typeface="Arial"/>
            </a:pPr>
            <a:endParaRPr lang="en-US" sz="2400"/>
          </a:p>
          <a:p>
            <a:r>
              <a:rPr lang="en-US"/>
              <a:t>   </a:t>
            </a:r>
            <a:r>
              <a:rPr lang="en-US" sz="2400">
                <a:latin typeface="Calibri"/>
                <a:cs typeface="Calibri"/>
              </a:rPr>
              <a:t>   </a:t>
            </a:r>
          </a:p>
          <a:p>
            <a:r>
              <a:rPr lang="en-US" sz="2400">
                <a:latin typeface="Calibri"/>
                <a:cs typeface="Calibri"/>
              </a:rPr>
              <a:t>    </a:t>
            </a:r>
          </a:p>
          <a:p>
            <a:endParaRPr lang="en-US" sz="2400">
              <a:latin typeface="Calibri"/>
              <a:cs typeface="Calibri"/>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a:p>
            <a:pPr marL="182880" indent="-182880">
              <a:spcBef>
                <a:spcPts val="1200"/>
              </a:spcBef>
              <a:buFont typeface="Arial"/>
            </a:pPr>
            <a:endParaRPr lang="en-US" sz="2000">
              <a:cs typeface="Arial"/>
            </a:endParaRPr>
          </a:p>
        </p:txBody>
      </p:sp>
    </p:spTree>
    <p:extLst>
      <p:ext uri="{BB962C8B-B14F-4D97-AF65-F5344CB8AC3E}">
        <p14:creationId xmlns:p14="http://schemas.microsoft.com/office/powerpoint/2010/main" val="192779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1B7E0-BD2A-C8E8-86BA-3CBAA36ECD33}"/>
              </a:ext>
            </a:extLst>
          </p:cNvPr>
          <p:cNvSpPr>
            <a:spLocks noGrp="1"/>
          </p:cNvSpPr>
          <p:nvPr>
            <p:ph sz="half" idx="1"/>
          </p:nvPr>
        </p:nvSpPr>
        <p:spPr>
          <a:xfrm>
            <a:off x="365760" y="315239"/>
            <a:ext cx="11407286" cy="5765521"/>
          </a:xfrm>
        </p:spPr>
        <p:txBody>
          <a:bodyPr vert="horz" lIns="0" tIns="0" rIns="0" bIns="0" spcCol="301752" rtlCol="0" anchor="t">
            <a:normAutofit/>
          </a:bodyPr>
          <a:lstStyle/>
          <a:p>
            <a:pPr>
              <a:buNone/>
            </a:pPr>
            <a:r>
              <a:rPr lang="en-US"/>
              <a:t>           </a:t>
            </a:r>
            <a:endParaRPr lang="en-US" sz="3200" b="1">
              <a:cs typeface="Arial"/>
            </a:endParaRPr>
          </a:p>
          <a:p>
            <a:pPr>
              <a:buFont typeface="Arial"/>
              <a:buChar char="•"/>
            </a:pPr>
            <a:endParaRPr lang="en-US">
              <a:cs typeface="Arial"/>
            </a:endParaRPr>
          </a:p>
        </p:txBody>
      </p:sp>
      <p:sp>
        <p:nvSpPr>
          <p:cNvPr id="2" name="TextBox 1">
            <a:extLst>
              <a:ext uri="{FF2B5EF4-FFF2-40B4-BE49-F238E27FC236}">
                <a16:creationId xmlns:a16="http://schemas.microsoft.com/office/drawing/2014/main" id="{4A12E74F-9F43-2756-B003-FA4CFF008C0C}"/>
              </a:ext>
            </a:extLst>
          </p:cNvPr>
          <p:cNvSpPr txBox="1"/>
          <p:nvPr/>
        </p:nvSpPr>
        <p:spPr>
          <a:xfrm>
            <a:off x="277661" y="256784"/>
            <a:ext cx="11730623"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endParaRPr lang="en-US" sz="2400">
              <a:cs typeface="Arial"/>
            </a:endParaRPr>
          </a:p>
        </p:txBody>
      </p:sp>
      <p:sp>
        <p:nvSpPr>
          <p:cNvPr id="5" name="TextBox 4">
            <a:extLst>
              <a:ext uri="{FF2B5EF4-FFF2-40B4-BE49-F238E27FC236}">
                <a16:creationId xmlns:a16="http://schemas.microsoft.com/office/drawing/2014/main" id="{9C90CD00-7780-B8A4-8A09-A5D5F1405BC3}"/>
              </a:ext>
            </a:extLst>
          </p:cNvPr>
          <p:cNvSpPr txBox="1"/>
          <p:nvPr/>
        </p:nvSpPr>
        <p:spPr>
          <a:xfrm>
            <a:off x="187037" y="625764"/>
            <a:ext cx="11737108" cy="430887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pPr>
            <a:r>
              <a:rPr lang="en-US" sz="2400" b="1">
                <a:solidFill>
                  <a:srgbClr val="273239"/>
                </a:solidFill>
                <a:latin typeface="urw-din"/>
              </a:rPr>
              <a:t>Terminal Operations:</a:t>
            </a:r>
          </a:p>
          <a:p>
            <a:pPr marL="182880" indent="-182880">
              <a:spcBef>
                <a:spcPts val="1200"/>
              </a:spcBef>
              <a:buSzPct val="100000"/>
              <a:buFont typeface="Arial"/>
              <a:buAutoNum type="arabicPeriod"/>
            </a:pPr>
            <a:r>
              <a:rPr lang="en-US" sz="2400" b="1">
                <a:solidFill>
                  <a:srgbClr val="273239"/>
                </a:solidFill>
                <a:latin typeface="Arial"/>
                <a:cs typeface="Calibri"/>
              </a:rPr>
              <a:t>collect:</a:t>
            </a:r>
            <a:r>
              <a:rPr lang="en-US" sz="2400">
                <a:solidFill>
                  <a:srgbClr val="273239"/>
                </a:solidFill>
                <a:latin typeface="Arial"/>
                <a:cs typeface="Calibri"/>
              </a:rPr>
              <a:t> The collect method is used to return the result of the intermediate operations performed on the stream.</a:t>
            </a:r>
            <a:endParaRPr lang="en-US" sz="2400">
              <a:latin typeface="Arial"/>
              <a:cs typeface="Calibri"/>
            </a:endParaRPr>
          </a:p>
          <a:p>
            <a:pPr marL="182880" indent="-182880">
              <a:spcBef>
                <a:spcPts val="1200"/>
              </a:spcBef>
              <a:buSzPct val="100000"/>
              <a:buAutoNum type="arabicPeriod"/>
            </a:pPr>
            <a:r>
              <a:rPr lang="en-US" sz="2400" b="1" err="1">
                <a:solidFill>
                  <a:srgbClr val="273239"/>
                </a:solidFill>
                <a:latin typeface="Arial"/>
                <a:cs typeface="Calibri"/>
              </a:rPr>
              <a:t>forEach</a:t>
            </a:r>
            <a:r>
              <a:rPr lang="en-US" sz="2400" b="1">
                <a:solidFill>
                  <a:srgbClr val="273239"/>
                </a:solidFill>
                <a:latin typeface="Arial"/>
                <a:cs typeface="Calibri"/>
              </a:rPr>
              <a:t>:</a:t>
            </a:r>
            <a:r>
              <a:rPr lang="en-US" sz="2400">
                <a:solidFill>
                  <a:srgbClr val="273239"/>
                </a:solidFill>
                <a:latin typeface="Arial"/>
                <a:cs typeface="Calibri"/>
              </a:rPr>
              <a:t> The </a:t>
            </a:r>
            <a:r>
              <a:rPr lang="en-US" sz="2400" err="1">
                <a:solidFill>
                  <a:srgbClr val="273239"/>
                </a:solidFill>
                <a:latin typeface="Arial"/>
                <a:cs typeface="Calibri"/>
              </a:rPr>
              <a:t>forEach</a:t>
            </a:r>
            <a:r>
              <a:rPr lang="en-US" sz="2400">
                <a:solidFill>
                  <a:srgbClr val="273239"/>
                </a:solidFill>
                <a:latin typeface="Arial"/>
                <a:cs typeface="Calibri"/>
              </a:rPr>
              <a:t> method is used to iterate through every element of the stream.</a:t>
            </a:r>
            <a:br>
              <a:rPr lang="en-US" sz="2400">
                <a:latin typeface="Arial"/>
              </a:rPr>
            </a:br>
            <a:r>
              <a:rPr lang="en-US" sz="2400">
                <a:solidFill>
                  <a:srgbClr val="273239"/>
                </a:solidFill>
                <a:latin typeface="Arial"/>
                <a:cs typeface="Calibri"/>
              </a:rPr>
              <a:t>List number = </a:t>
            </a:r>
            <a:r>
              <a:rPr lang="en-US" sz="2400" err="1">
                <a:solidFill>
                  <a:srgbClr val="273239"/>
                </a:solidFill>
                <a:latin typeface="Arial"/>
                <a:cs typeface="Calibri"/>
              </a:rPr>
              <a:t>Arrays.asList</a:t>
            </a:r>
            <a:r>
              <a:rPr lang="en-US" sz="2400">
                <a:solidFill>
                  <a:srgbClr val="273239"/>
                </a:solidFill>
                <a:latin typeface="Arial"/>
                <a:cs typeface="Calibri"/>
              </a:rPr>
              <a:t>(2,3,4,5);</a:t>
            </a:r>
            <a:br>
              <a:rPr lang="en-US" sz="2400">
                <a:latin typeface="Arial"/>
              </a:rPr>
            </a:br>
            <a:r>
              <a:rPr lang="en-US" sz="2400" err="1">
                <a:solidFill>
                  <a:srgbClr val="273239"/>
                </a:solidFill>
                <a:latin typeface="Arial"/>
                <a:cs typeface="Calibri"/>
              </a:rPr>
              <a:t>number.stream</a:t>
            </a:r>
            <a:r>
              <a:rPr lang="en-US" sz="2400">
                <a:solidFill>
                  <a:srgbClr val="273239"/>
                </a:solidFill>
                <a:latin typeface="Arial"/>
                <a:cs typeface="Calibri"/>
              </a:rPr>
              <a:t>().map(x-&gt;x*x).</a:t>
            </a:r>
            <a:r>
              <a:rPr lang="en-US" sz="2400" err="1">
                <a:solidFill>
                  <a:srgbClr val="273239"/>
                </a:solidFill>
                <a:latin typeface="Arial"/>
                <a:cs typeface="Calibri"/>
              </a:rPr>
              <a:t>forEach</a:t>
            </a:r>
            <a:r>
              <a:rPr lang="en-US" sz="2400">
                <a:solidFill>
                  <a:srgbClr val="273239"/>
                </a:solidFill>
                <a:latin typeface="Arial"/>
                <a:cs typeface="Calibri"/>
              </a:rPr>
              <a:t>(y-&gt;</a:t>
            </a:r>
            <a:r>
              <a:rPr lang="en-US" sz="2400" err="1">
                <a:solidFill>
                  <a:srgbClr val="273239"/>
                </a:solidFill>
                <a:latin typeface="Arial"/>
                <a:cs typeface="Calibri"/>
              </a:rPr>
              <a:t>System.out.println</a:t>
            </a:r>
            <a:r>
              <a:rPr lang="en-US" sz="2400">
                <a:solidFill>
                  <a:srgbClr val="273239"/>
                </a:solidFill>
                <a:latin typeface="Arial"/>
                <a:cs typeface="Calibri"/>
              </a:rPr>
              <a:t>(y));</a:t>
            </a:r>
            <a:endParaRPr lang="en-US" sz="2400">
              <a:latin typeface="Arial"/>
              <a:cs typeface="Calibri"/>
            </a:endParaRPr>
          </a:p>
          <a:p>
            <a:pPr marL="182880" indent="-182880">
              <a:spcBef>
                <a:spcPts val="1200"/>
              </a:spcBef>
              <a:buSzPct val="100000"/>
              <a:buFont typeface="Arial"/>
              <a:buAutoNum type="arabicPeriod"/>
            </a:pPr>
            <a:r>
              <a:rPr lang="en-US" sz="2400" b="1">
                <a:solidFill>
                  <a:srgbClr val="273239"/>
                </a:solidFill>
                <a:latin typeface="Arial"/>
                <a:cs typeface="Calibri"/>
              </a:rPr>
              <a:t>reduce:</a:t>
            </a:r>
            <a:r>
              <a:rPr lang="en-US" sz="2400">
                <a:solidFill>
                  <a:srgbClr val="273239"/>
                </a:solidFill>
                <a:latin typeface="Arial"/>
                <a:cs typeface="Calibri"/>
              </a:rPr>
              <a:t> The reduce method is used to reduce the elements of a stream to a single </a:t>
            </a:r>
            <a:r>
              <a:rPr lang="en-US" sz="2400" err="1">
                <a:solidFill>
                  <a:srgbClr val="273239"/>
                </a:solidFill>
                <a:latin typeface="Arial"/>
                <a:cs typeface="Calibri"/>
              </a:rPr>
              <a:t>value.The</a:t>
            </a:r>
            <a:r>
              <a:rPr lang="en-US" sz="2400">
                <a:solidFill>
                  <a:srgbClr val="273239"/>
                </a:solidFill>
                <a:latin typeface="Arial"/>
                <a:cs typeface="Calibri"/>
              </a:rPr>
              <a:t> reduce method takes a </a:t>
            </a:r>
            <a:r>
              <a:rPr lang="en-US" sz="2400" err="1">
                <a:solidFill>
                  <a:srgbClr val="273239"/>
                </a:solidFill>
                <a:latin typeface="Arial"/>
                <a:cs typeface="Calibri"/>
              </a:rPr>
              <a:t>BinaryOperator</a:t>
            </a:r>
            <a:r>
              <a:rPr lang="en-US" sz="2400">
                <a:solidFill>
                  <a:srgbClr val="273239"/>
                </a:solidFill>
                <a:latin typeface="Arial"/>
                <a:cs typeface="Calibri"/>
              </a:rPr>
              <a:t> as a parameter.</a:t>
            </a:r>
          </a:p>
          <a:p>
            <a:pPr>
              <a:spcBef>
                <a:spcPts val="1200"/>
              </a:spcBef>
              <a:buSzPct val="100000"/>
            </a:pPr>
            <a:r>
              <a:rPr lang="en-US" sz="2400">
                <a:solidFill>
                  <a:srgbClr val="273239"/>
                </a:solidFill>
                <a:latin typeface="Arial"/>
                <a:cs typeface="Calibri"/>
              </a:rPr>
              <a:t>   </a:t>
            </a:r>
            <a:r>
              <a:rPr lang="en-US" sz="2400">
                <a:latin typeface="Arial"/>
                <a:ea typeface="+mn-lt"/>
                <a:cs typeface="+mn-lt"/>
              </a:rPr>
              <a:t>List number = </a:t>
            </a:r>
            <a:r>
              <a:rPr lang="en-US" sz="2400" err="1">
                <a:latin typeface="Arial"/>
                <a:ea typeface="+mn-lt"/>
                <a:cs typeface="+mn-lt"/>
              </a:rPr>
              <a:t>Arrays.asList</a:t>
            </a:r>
            <a:r>
              <a:rPr lang="en-US" sz="2400">
                <a:latin typeface="Arial"/>
                <a:ea typeface="+mn-lt"/>
                <a:cs typeface="+mn-lt"/>
              </a:rPr>
              <a:t>(2,3,4,5);</a:t>
            </a:r>
            <a:br>
              <a:rPr lang="en-US" sz="2400">
                <a:latin typeface="Arial"/>
                <a:ea typeface="+mn-lt"/>
                <a:cs typeface="+mn-lt"/>
              </a:rPr>
            </a:br>
            <a:r>
              <a:rPr lang="en-US" sz="2400">
                <a:latin typeface="Arial"/>
                <a:ea typeface="+mn-lt"/>
                <a:cs typeface="+mn-lt"/>
              </a:rPr>
              <a:t>   int even = </a:t>
            </a:r>
            <a:r>
              <a:rPr lang="en-US" sz="2400" err="1">
                <a:latin typeface="Arial"/>
                <a:ea typeface="+mn-lt"/>
                <a:cs typeface="+mn-lt"/>
              </a:rPr>
              <a:t>number.stream</a:t>
            </a:r>
            <a:r>
              <a:rPr lang="en-US" sz="2400">
                <a:latin typeface="Arial"/>
                <a:ea typeface="+mn-lt"/>
                <a:cs typeface="+mn-lt"/>
              </a:rPr>
              <a:t>().filter(x-&gt;x%2==0).reduce(0,(</a:t>
            </a:r>
            <a:r>
              <a:rPr lang="en-US" sz="2400" err="1">
                <a:latin typeface="Arial"/>
                <a:ea typeface="+mn-lt"/>
                <a:cs typeface="+mn-lt"/>
              </a:rPr>
              <a:t>ans,i</a:t>
            </a:r>
            <a:r>
              <a:rPr lang="en-US" sz="2400">
                <a:latin typeface="Arial"/>
                <a:ea typeface="+mn-lt"/>
                <a:cs typeface="+mn-lt"/>
              </a:rPr>
              <a:t>)-&gt; </a:t>
            </a:r>
            <a:r>
              <a:rPr lang="en-US" sz="2400" err="1">
                <a:latin typeface="Arial"/>
                <a:ea typeface="+mn-lt"/>
                <a:cs typeface="+mn-lt"/>
              </a:rPr>
              <a:t>ans+i</a:t>
            </a:r>
            <a:r>
              <a:rPr lang="en-US" sz="2400">
                <a:latin typeface="Arial"/>
                <a:ea typeface="+mn-lt"/>
                <a:cs typeface="+mn-lt"/>
              </a:rPr>
              <a:t>);</a:t>
            </a:r>
            <a:endParaRPr lang="en-US" sz="2400">
              <a:solidFill>
                <a:srgbClr val="273239"/>
              </a:solidFill>
              <a:latin typeface="Arial"/>
              <a:cs typeface="Calibri"/>
            </a:endParaRPr>
          </a:p>
        </p:txBody>
      </p:sp>
    </p:spTree>
    <p:extLst>
      <p:ext uri="{BB962C8B-B14F-4D97-AF65-F5344CB8AC3E}">
        <p14:creationId xmlns:p14="http://schemas.microsoft.com/office/powerpoint/2010/main" val="45523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Sona Sudhakaran(UST,IN)</DisplayName>
        <AccountId>12</AccountId>
        <AccountType/>
      </UserInfo>
      <UserInfo>
        <DisplayName>Samyuktha Sudhakaran(UST,IN)</DisplayName>
        <AccountId>13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6e0261f4-c6eb-4579-b567-20464731f3ce"/>
    <ds:schemaRef ds:uri="d98a56c3-4fac-48a4-97a5-f5649e1f76a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EC4F87-ED12-467C-ABBB-78F275258E88}">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63</Slides>
  <Notes>1</Notes>
  <HiddenSlides>0</HiddenSlide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Office Theme</vt:lpstr>
      <vt:lpstr>UST</vt:lpstr>
      <vt:lpstr>JAVA 8 MySQL JDBC</vt:lpstr>
      <vt:lpstr>JAVA 8 Features</vt:lpstr>
      <vt:lpstr>FUNCTIONAL INTERFACES</vt:lpstr>
      <vt:lpstr>Predicate</vt:lpstr>
      <vt:lpstr>Consumer</vt:lpstr>
      <vt:lpstr>Supplier</vt:lpstr>
      <vt:lpstr>LAMBDA EXPRESSIONS</vt:lpstr>
      <vt:lpstr>PowerPoint Presentation</vt:lpstr>
      <vt:lpstr>PowerPoint Presentation</vt:lpstr>
      <vt:lpstr>PowerPoint Presentation</vt:lpstr>
      <vt:lpstr>Method References </vt:lpstr>
      <vt:lpstr>PowerPoint Presentation</vt:lpstr>
      <vt:lpstr>PowerPoint Presentation</vt:lpstr>
      <vt:lpstr>PowerPoint Presentation</vt:lpstr>
      <vt:lpstr>PowerPoint Presentation</vt:lpstr>
      <vt:lpstr>PowerPoint Presentation</vt:lpstr>
      <vt:lpstr>HashMap Changes</vt:lpstr>
      <vt:lpstr>HashMap Changes</vt:lpstr>
      <vt:lpstr>Metaspace</vt:lpstr>
      <vt:lpstr>Metaspace</vt:lpstr>
      <vt:lpstr>Map() Method</vt:lpstr>
      <vt:lpstr>FlatMap() Method </vt:lpstr>
      <vt:lpstr>Map vs FlatMap</vt:lpstr>
      <vt:lpstr>MySQL</vt:lpstr>
      <vt:lpstr>MySQL</vt:lpstr>
      <vt:lpstr>Features of MySQL</vt:lpstr>
      <vt:lpstr>Features of MySQL</vt:lpstr>
      <vt:lpstr>PowerPoint Presentation</vt:lpstr>
      <vt:lpstr>PowerPoint Presentation</vt:lpstr>
      <vt:lpstr>PowerPoint Presentation</vt:lpstr>
      <vt:lpstr>MySQL Alter Query:  To add, update, eliminate or drop columns of a table.</vt:lpstr>
      <vt:lpstr>   MySQL Insert Query   To insert new records in an existing table. Syntax: INSERT INTO table_name (column1, column2, column3, ...) VALUES (value1, value2, value3, ...);</vt:lpstr>
      <vt:lpstr>PowerPoint Presentation</vt:lpstr>
      <vt:lpstr>MySQL Update Query</vt:lpstr>
      <vt:lpstr>PowerPoint Presentation</vt:lpstr>
      <vt:lpstr>PowerPoint Presentation</vt:lpstr>
      <vt:lpstr>PowerPoint Presentation</vt:lpstr>
      <vt:lpstr>PowerPoint Presentation</vt:lpstr>
      <vt:lpstr>MySQL Joins </vt:lpstr>
      <vt:lpstr>MySQL Inner JOIN </vt:lpstr>
      <vt:lpstr>MySQL Left Outer Join </vt:lpstr>
      <vt:lpstr>MySQL Right Outer Join </vt:lpstr>
      <vt:lpstr>WHERE CLAUSE</vt:lpstr>
      <vt:lpstr>  ORDER BY Clause </vt:lpstr>
      <vt:lpstr>GROUP BY clause</vt:lpstr>
      <vt:lpstr>DDL</vt:lpstr>
      <vt:lpstr>DML</vt:lpstr>
      <vt:lpstr>MySQL subquery</vt:lpstr>
      <vt:lpstr>Example </vt:lpstr>
      <vt:lpstr>PowerPoint Presentation</vt:lpstr>
      <vt:lpstr>PowerPoint Presentation</vt:lpstr>
      <vt:lpstr>PowerPoint Presentation</vt:lpstr>
      <vt:lpstr>JDBC</vt:lpstr>
      <vt:lpstr>               Java JDBC </vt:lpstr>
      <vt:lpstr>Open Data Base Connectivity</vt:lpstr>
      <vt:lpstr>By the help of JDBC API, we can save, update, delete and fetch data from the database.  It is like Open Database Connectivity (ODBC) provided by Microsoft.​  The current version of JDBC is 4.3.​  The java .Sql  package contains classes and interfaces for JDBC API. ​   A list of popular interfaces of JDBC API are given below:​       1) Driver interface​       2) Connection interface​       3) Statement interface​   ​     4) Row set interface ​ ​ ​ ​ ​ ​ ​ ​</vt:lpstr>
      <vt:lpstr>                        JDBC Driver</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23</cp:revision>
  <cp:lastPrinted>2019-10-06T00:46:52Z</cp:lastPrinted>
  <dcterms:created xsi:type="dcterms:W3CDTF">2020-12-03T20:34:18Z</dcterms:created>
  <dcterms:modified xsi:type="dcterms:W3CDTF">2023-06-21T18:52:40Z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ies>
</file>