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5143500" type="screen16x9"/>
  <p:notesSz cx="6858000" cy="9144000"/>
  <p:embeddedFontLst>
    <p:embeddedFont>
      <p:font typeface="Open Sans" panose="020B0606030504020204" pitchFamily="34"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f5a60e57e6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f5a60e57e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f5a60e57e6_1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f5a60e57e6_1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38c2986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138c2986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958f5aa4a923a8c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6958f5aa4a923a8c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958f5aa4a923a8c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958f5aa4a923a8c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f5a60e57e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f5a60e57e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958f5aa4a923a8c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958f5aa4a923a8c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958f5aa4a923a8c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958f5aa4a923a8c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958f5aa4a923a8c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958f5aa4a923a8c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f5a60e57e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f5a60e57e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f5a5880e3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f5a5880e3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f5a60e57e6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f5a60e57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f5c7a801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f5c7a801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f5a60e57e6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f5a60e57e6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5c7a8012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f5c7a8012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f5a8d5a55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f5a8d5a55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f5a8d5a55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f5a8d5a55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5a1efc19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5a1efc19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5a8d5a55a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5a8d5a55a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f5a8d5a55a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f5a8d5a55a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f5a8d5a55a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f5a8d5a55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958f5aa4a923a8c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958f5aa4a923a8c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f5a8d5a55a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f5a8d5a55a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f5a8d5a55a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f5a8d5a55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f5a8d5a55a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f5a8d5a55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f5a60e57e6_1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f5a60e57e6_1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f5a60e57e6_1_5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f5a60e57e6_1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958f5aa4a923a8c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958f5aa4a923a8c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f5a60e57e6_1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f5a60e57e6_1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958f5aa4a923a8c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958f5aa4a923a8c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958f5aa4a923a8c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958f5aa4a923a8c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f5a60e57e6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f5a60e57e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synchronized-in-java/"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thread-states-in-operating-systems/"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s://www.edureka.co/blog/java-thread/"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hyperlink" Target="https://www.edureka.co/blog/java-objects-and-class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700"/>
              <a:t>MULTITHREADING</a:t>
            </a:r>
            <a:endParaRPr sz="4700"/>
          </a:p>
        </p:txBody>
      </p:sp>
      <p:sp>
        <p:nvSpPr>
          <p:cNvPr id="57" name="Google Shape;57;p15"/>
          <p:cNvSpPr txBox="1">
            <a:spLocks noGrp="1"/>
          </p:cNvSpPr>
          <p:nvPr>
            <p:ph type="subTitle" idx="1"/>
          </p:nvPr>
        </p:nvSpPr>
        <p:spPr>
          <a:xfrm>
            <a:off x="6275900" y="3192525"/>
            <a:ext cx="2556300" cy="1159500"/>
          </a:xfrm>
          <a:prstGeom prst="rect">
            <a:avLst/>
          </a:prstGeom>
        </p:spPr>
        <p:txBody>
          <a:bodyPr spcFirstLastPara="1" wrap="square" lIns="91425" tIns="91425" rIns="91425" bIns="91425" anchor="t" anchorCtr="0">
            <a:normAutofit fontScale="25000" lnSpcReduction="20000"/>
          </a:bodyPr>
          <a:lstStyle/>
          <a:p>
            <a:pPr marL="0" lvl="0" indent="0" algn="just" rtl="0">
              <a:lnSpc>
                <a:spcPct val="150000"/>
              </a:lnSpc>
              <a:spcBef>
                <a:spcPts val="0"/>
              </a:spcBef>
              <a:spcAft>
                <a:spcPts val="0"/>
              </a:spcAft>
              <a:buNone/>
            </a:pPr>
            <a:r>
              <a:rPr lang="en" sz="7200">
                <a:solidFill>
                  <a:schemeClr val="dk1"/>
                </a:solidFill>
              </a:rPr>
              <a:t>Sona ES</a:t>
            </a:r>
            <a:endParaRPr sz="7200">
              <a:solidFill>
                <a:schemeClr val="dk1"/>
              </a:solidFill>
            </a:endParaRPr>
          </a:p>
          <a:p>
            <a:pPr marL="0" lvl="0" indent="0" algn="just" rtl="0">
              <a:lnSpc>
                <a:spcPct val="150000"/>
              </a:lnSpc>
              <a:spcBef>
                <a:spcPts val="0"/>
              </a:spcBef>
              <a:spcAft>
                <a:spcPts val="0"/>
              </a:spcAft>
              <a:buNone/>
            </a:pPr>
            <a:r>
              <a:rPr lang="en" sz="7200">
                <a:solidFill>
                  <a:schemeClr val="dk1"/>
                </a:solidFill>
              </a:rPr>
              <a:t>Samyuktha ES</a:t>
            </a:r>
            <a:endParaRPr sz="7200">
              <a:solidFill>
                <a:schemeClr val="dk1"/>
              </a:solidFill>
            </a:endParaRPr>
          </a:p>
          <a:p>
            <a:pPr marL="0" lvl="0" indent="0" algn="just" rtl="0">
              <a:lnSpc>
                <a:spcPct val="150000"/>
              </a:lnSpc>
              <a:spcBef>
                <a:spcPts val="0"/>
              </a:spcBef>
              <a:spcAft>
                <a:spcPts val="0"/>
              </a:spcAft>
              <a:buNone/>
            </a:pPr>
            <a:r>
              <a:rPr lang="en" sz="7200">
                <a:solidFill>
                  <a:schemeClr val="dk1"/>
                </a:solidFill>
              </a:rPr>
              <a:t>Athulya Vijayan</a:t>
            </a:r>
            <a:endParaRPr sz="7200">
              <a:solidFill>
                <a:schemeClr val="dk1"/>
              </a:solidFill>
            </a:endParaRPr>
          </a:p>
          <a:p>
            <a:pPr marL="0" lvl="0" indent="0" algn="just" rtl="0">
              <a:lnSpc>
                <a:spcPct val="150000"/>
              </a:lnSpc>
              <a:spcBef>
                <a:spcPts val="0"/>
              </a:spcBef>
              <a:spcAft>
                <a:spcPts val="0"/>
              </a:spcAft>
              <a:buNone/>
            </a:pPr>
            <a:r>
              <a:rPr lang="en" sz="7200">
                <a:solidFill>
                  <a:schemeClr val="dk1"/>
                </a:solidFill>
              </a:rPr>
              <a:t>Naznin Shafeek</a:t>
            </a:r>
            <a:r>
              <a:rPr lang="en" sz="8000">
                <a:solidFill>
                  <a:schemeClr val="dk1"/>
                </a:solidFill>
              </a:rPr>
              <a:t> </a:t>
            </a:r>
            <a:r>
              <a:rPr lang="en" sz="6923">
                <a:solidFill>
                  <a:schemeClr val="dk1"/>
                </a:solidFill>
              </a:rPr>
              <a:t>                                  </a:t>
            </a:r>
            <a:endParaRPr sz="6923">
              <a:solidFill>
                <a:schemeClr val="dk1"/>
              </a:solidFill>
            </a:endParaRPr>
          </a:p>
          <a:p>
            <a:pPr marL="0" lvl="0" indent="0" algn="l"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4" descr="Deadlock in Java - Edureka"/>
          <p:cNvPicPr preferRelativeResize="0"/>
          <p:nvPr/>
        </p:nvPicPr>
        <p:blipFill>
          <a:blip r:embed="rId3">
            <a:alphaModFix/>
          </a:blip>
          <a:stretch>
            <a:fillRect/>
          </a:stretch>
        </p:blipFill>
        <p:spPr>
          <a:xfrm>
            <a:off x="1800450" y="444800"/>
            <a:ext cx="5086350" cy="3914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5"/>
          <p:cNvSpPr txBox="1"/>
          <p:nvPr/>
        </p:nvSpPr>
        <p:spPr>
          <a:xfrm>
            <a:off x="564900" y="868200"/>
            <a:ext cx="8014200" cy="4347600"/>
          </a:xfrm>
          <a:prstGeom prst="rect">
            <a:avLst/>
          </a:prstGeom>
          <a:noFill/>
          <a:ln>
            <a:noFill/>
          </a:ln>
        </p:spPr>
        <p:txBody>
          <a:bodyPr spcFirstLastPara="1" wrap="square" lIns="91425" tIns="91425" rIns="91425" bIns="91425" anchor="t" anchorCtr="0">
            <a:spAutoFit/>
          </a:bodyPr>
          <a:lstStyle/>
          <a:p>
            <a:pPr marL="457200" lvl="0" indent="-342900" algn="just" rtl="0">
              <a:lnSpc>
                <a:spcPct val="100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Although it is not completely possible to avoid deadlock condition, but we can follow certain measures or pointers to avoid them</a:t>
            </a:r>
            <a:endParaRPr sz="1800">
              <a:solidFill>
                <a:schemeClr val="dk1"/>
              </a:solidFill>
              <a:latin typeface="Open Sans"/>
              <a:ea typeface="Open Sans"/>
              <a:cs typeface="Open Sans"/>
              <a:sym typeface="Open Sans"/>
            </a:endParaRPr>
          </a:p>
          <a:p>
            <a:pPr marL="457200" lvl="0" indent="0" algn="just" rtl="0">
              <a:lnSpc>
                <a:spcPct val="100000"/>
              </a:lnSpc>
              <a:spcBef>
                <a:spcPts val="1200"/>
              </a:spcBef>
              <a:spcAft>
                <a:spcPts val="0"/>
              </a:spcAft>
              <a:buNone/>
            </a:pPr>
            <a:endParaRPr sz="1800">
              <a:solidFill>
                <a:schemeClr val="dk1"/>
              </a:solidFill>
            </a:endParaRPr>
          </a:p>
          <a:p>
            <a:pPr marL="457200" lvl="0" indent="-342900" algn="just" rtl="0">
              <a:lnSpc>
                <a:spcPct val="115000"/>
              </a:lnSpc>
              <a:spcBef>
                <a:spcPts val="120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Avoid Nested Locks – You must avoid giving locks to multiple threads, this is the main reason for a deadlock condition. It normally happens when you give locks to multiple threads.</a:t>
            </a:r>
            <a:endParaRPr sz="1800">
              <a:solidFill>
                <a:schemeClr val="dk1"/>
              </a:solidFill>
              <a:latin typeface="Open Sans"/>
              <a:ea typeface="Open Sans"/>
              <a:cs typeface="Open Sans"/>
              <a:sym typeface="Open Sans"/>
            </a:endParaRPr>
          </a:p>
          <a:p>
            <a:pPr marL="914400" lvl="1" indent="-342900" algn="just" rtl="0">
              <a:lnSpc>
                <a:spcPct val="115000"/>
              </a:lnSpc>
              <a:spcBef>
                <a:spcPts val="0"/>
              </a:spcBef>
              <a:spcAft>
                <a:spcPts val="0"/>
              </a:spcAft>
              <a:buClr>
                <a:schemeClr val="dk1"/>
              </a:buClr>
              <a:buSzPts val="1800"/>
              <a:buFont typeface="Open Sans"/>
              <a:buChar char="○"/>
            </a:pPr>
            <a:endParaRPr sz="1800">
              <a:solidFill>
                <a:schemeClr val="dk1"/>
              </a:solidFill>
              <a:latin typeface="Open Sans"/>
              <a:ea typeface="Open Sans"/>
              <a:cs typeface="Open Sans"/>
              <a:sym typeface="Open Sans"/>
            </a:endParaRPr>
          </a:p>
          <a:p>
            <a:pPr marL="457200" lvl="0" indent="-342900" algn="just" rtl="0">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Avoid Unnecessary Locks – The locks should be given to the important threads. Giving locks to the unnecessary threads that cause the deadlock condition.</a:t>
            </a:r>
            <a:endParaRPr sz="1800">
              <a:solidFill>
                <a:schemeClr val="dk1"/>
              </a:solidFill>
              <a:latin typeface="Open Sans"/>
              <a:ea typeface="Open Sans"/>
              <a:cs typeface="Open Sans"/>
              <a:sym typeface="Open Sans"/>
            </a:endParaRPr>
          </a:p>
          <a:p>
            <a:pPr marL="457200" lvl="0" indent="0" algn="l" rtl="0">
              <a:lnSpc>
                <a:spcPct val="115000"/>
              </a:lnSpc>
              <a:spcBef>
                <a:spcPts val="1200"/>
              </a:spcBef>
              <a:spcAft>
                <a:spcPts val="0"/>
              </a:spcAft>
              <a:buNone/>
            </a:pPr>
            <a:endParaRPr sz="1700">
              <a:solidFill>
                <a:srgbClr val="4A4A4A"/>
              </a:solidFill>
              <a:latin typeface="Open Sans"/>
              <a:ea typeface="Open Sans"/>
              <a:cs typeface="Open Sans"/>
              <a:sym typeface="Open Sans"/>
            </a:endParaRPr>
          </a:p>
          <a:p>
            <a:pPr marL="0" lvl="0" indent="0" algn="just" rtl="0">
              <a:lnSpc>
                <a:spcPct val="170000"/>
              </a:lnSpc>
              <a:spcBef>
                <a:spcPts val="1200"/>
              </a:spcBef>
              <a:spcAft>
                <a:spcPts val="1200"/>
              </a:spcAft>
              <a:buNone/>
            </a:pPr>
            <a:endParaRPr sz="1200">
              <a:solidFill>
                <a:srgbClr val="4A4A4A"/>
              </a:solidFill>
              <a:latin typeface="Open Sans"/>
              <a:ea typeface="Open Sans"/>
              <a:cs typeface="Open Sans"/>
              <a:sym typeface="Open Sans"/>
            </a:endParaRPr>
          </a:p>
        </p:txBody>
      </p:sp>
      <p:sp>
        <p:nvSpPr>
          <p:cNvPr id="115" name="Google Shape;115;p25"/>
          <p:cNvSpPr txBox="1"/>
          <p:nvPr/>
        </p:nvSpPr>
        <p:spPr>
          <a:xfrm>
            <a:off x="863900" y="102600"/>
            <a:ext cx="6937800" cy="1048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2400" b="1">
                <a:solidFill>
                  <a:schemeClr val="dk1"/>
                </a:solidFill>
              </a:rPr>
              <a:t>How To Avoid Deadlock in Java?</a:t>
            </a:r>
            <a:endParaRPr sz="2400" b="1">
              <a:solidFill>
                <a:schemeClr val="dk1"/>
              </a:solidFill>
            </a:endParaRPr>
          </a:p>
          <a:p>
            <a:pPr marL="0" lvl="0" indent="0" algn="l" rtl="0">
              <a:spcBef>
                <a:spcPts val="400"/>
              </a:spcBef>
              <a:spcAft>
                <a:spcPts val="0"/>
              </a:spcAft>
              <a:buNone/>
            </a:pPr>
            <a:endParaRPr sz="2400"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p:nvPr/>
        </p:nvSpPr>
        <p:spPr>
          <a:xfrm>
            <a:off x="0" y="196200"/>
            <a:ext cx="8254800" cy="1553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endParaRPr sz="1700">
              <a:solidFill>
                <a:srgbClr val="4A4A4A"/>
              </a:solidFill>
              <a:latin typeface="Open Sans"/>
              <a:ea typeface="Open Sans"/>
              <a:cs typeface="Open Sans"/>
              <a:sym typeface="Open Sans"/>
            </a:endParaRPr>
          </a:p>
          <a:p>
            <a:pPr marL="457200" lvl="0" indent="-342900" algn="l" rtl="0">
              <a:lnSpc>
                <a:spcPct val="115000"/>
              </a:lnSpc>
              <a:spcBef>
                <a:spcPts val="1200"/>
              </a:spcBef>
              <a:spcAft>
                <a:spcPts val="0"/>
              </a:spcAft>
              <a:buClr>
                <a:schemeClr val="dk1"/>
              </a:buClr>
              <a:buSzPts val="1800"/>
              <a:buChar char="●"/>
            </a:pPr>
            <a:r>
              <a:rPr lang="en" sz="1800">
                <a:solidFill>
                  <a:schemeClr val="dk1"/>
                </a:solidFill>
              </a:rPr>
              <a:t>Using Thread Join – A deadlock usually happens when one thread is waiting for the other to finish. In this case, we can use Thread.join with a maximum time that a thread will take.</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7"/>
          <p:cNvSpPr txBox="1"/>
          <p:nvPr/>
        </p:nvSpPr>
        <p:spPr>
          <a:xfrm>
            <a:off x="482600" y="516467"/>
            <a:ext cx="772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6" name="Google Shape;12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20" b="1" dirty="0"/>
              <a:t>Thread Creation</a:t>
            </a:r>
            <a:endParaRPr sz="3620" b="1" dirty="0"/>
          </a:p>
        </p:txBody>
      </p:sp>
      <p:sp>
        <p:nvSpPr>
          <p:cNvPr id="127" name="Google Shape;12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While multithreading in Java, you can create a thread using two ways: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342900" algn="l" rtl="0">
              <a:lnSpc>
                <a:spcPct val="100000"/>
              </a:lnSpc>
              <a:spcBef>
                <a:spcPts val="0"/>
              </a:spcBef>
              <a:spcAft>
                <a:spcPts val="0"/>
              </a:spcAft>
              <a:buClr>
                <a:schemeClr val="dk1"/>
              </a:buClr>
              <a:buSzPts val="1800"/>
              <a:buAutoNum type="arabicPeriod"/>
            </a:pPr>
            <a:r>
              <a:rPr lang="en">
                <a:solidFill>
                  <a:schemeClr val="dk1"/>
                </a:solidFill>
              </a:rPr>
              <a:t>By extending Thread class</a:t>
            </a:r>
            <a:endParaRPr>
              <a:solidFill>
                <a:schemeClr val="dk1"/>
              </a:solidFill>
            </a:endParaRPr>
          </a:p>
          <a:p>
            <a:pPr marL="457200" lvl="0" indent="-342900" algn="l" rtl="0">
              <a:lnSpc>
                <a:spcPct val="100000"/>
              </a:lnSpc>
              <a:spcBef>
                <a:spcPts val="0"/>
              </a:spcBef>
              <a:spcAft>
                <a:spcPts val="0"/>
              </a:spcAft>
              <a:buClr>
                <a:schemeClr val="dk1"/>
              </a:buClr>
              <a:buSzPts val="1800"/>
              <a:buAutoNum type="arabicPeriod"/>
            </a:pPr>
            <a:r>
              <a:rPr lang="en">
                <a:solidFill>
                  <a:schemeClr val="dk1"/>
                </a:solidFill>
              </a:rPr>
              <a:t>By implementing the Runnable interface</a:t>
            </a:r>
            <a:endParaRPr>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p:nvPr/>
        </p:nvSpPr>
        <p:spPr>
          <a:xfrm>
            <a:off x="0" y="467125"/>
            <a:ext cx="852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3" name="Google Shape;13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20" b="1"/>
              <a:t>What is a Thread Class</a:t>
            </a:r>
            <a:endParaRPr sz="3620" b="1"/>
          </a:p>
        </p:txBody>
      </p:sp>
      <p:sp>
        <p:nvSpPr>
          <p:cNvPr id="134" name="Google Shape;13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Thread class provides the methods and constructors to create and perform operations on a thread. Thread class extends Object class and implements the Runnable interface.</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Various constructors are used in a Thread class, but the commonly used constructors are:</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Thread()</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Thread(String name)</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Thread(Runnable r)</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Thread(Runnable r,String name)</a:t>
            </a:r>
            <a:endParaRPr>
              <a:solidFill>
                <a:schemeClr val="dk1"/>
              </a:solidFill>
            </a:endParaRPr>
          </a:p>
          <a:p>
            <a:pPr marL="457200" lvl="0" indent="-342900" algn="l" rtl="0">
              <a:lnSpc>
                <a:spcPct val="100000"/>
              </a:lnSpc>
              <a:spcBef>
                <a:spcPts val="0"/>
              </a:spcBef>
              <a:spcAft>
                <a:spcPts val="0"/>
              </a:spcAft>
              <a:buClr>
                <a:schemeClr val="dk1"/>
              </a:buClr>
              <a:buSzPts val="1800"/>
              <a:buChar char="●"/>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Also, as discussed earlier, there are various thread methods that are used for different purposes and tasks.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So, these constructors and methods are provided by the Thread class to perform various operations on a thread</a:t>
            </a:r>
            <a:endParaRPr>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b="1"/>
              <a:t>Java Thread Methods :</a:t>
            </a:r>
            <a:endParaRPr sz="3600" b="1"/>
          </a:p>
        </p:txBody>
      </p:sp>
      <p:sp>
        <p:nvSpPr>
          <p:cNvPr id="140" name="Google Shape;140;p29"/>
          <p:cNvSpPr txBox="1">
            <a:spLocks noGrp="1"/>
          </p:cNvSpPr>
          <p:nvPr>
            <p:ph type="body" idx="1"/>
          </p:nvPr>
        </p:nvSpPr>
        <p:spPr>
          <a:xfrm>
            <a:off x="188925" y="113882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a:solidFill>
                  <a:schemeClr val="dk1"/>
                </a:solidFill>
              </a:rPr>
              <a:t>These are the methods that are available in the Thread class:</a:t>
            </a:r>
            <a:endParaRPr>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 b="1">
                <a:solidFill>
                  <a:schemeClr val="dk1"/>
                </a:solidFill>
              </a:rPr>
              <a:t>1</a:t>
            </a:r>
            <a:r>
              <a:rPr lang="en">
                <a:solidFill>
                  <a:schemeClr val="dk1"/>
                </a:solidFill>
              </a:rPr>
              <a:t>. </a:t>
            </a:r>
            <a:r>
              <a:rPr lang="en" b="1">
                <a:solidFill>
                  <a:schemeClr val="dk1"/>
                </a:solidFill>
              </a:rPr>
              <a:t>public void start()</a:t>
            </a:r>
            <a:endParaRPr b="1">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a:solidFill>
                <a:schemeClr val="dk1"/>
              </a:solidFill>
            </a:endParaRPr>
          </a:p>
          <a:p>
            <a:pPr marL="0" lvl="0" indent="0" algn="just" rtl="0">
              <a:lnSpc>
                <a:spcPct val="100000"/>
              </a:lnSpc>
              <a:spcBef>
                <a:spcPts val="0"/>
              </a:spcBef>
              <a:spcAft>
                <a:spcPts val="0"/>
              </a:spcAft>
              <a:buNone/>
            </a:pPr>
            <a:r>
              <a:rPr lang="en">
                <a:solidFill>
                  <a:schemeClr val="dk1"/>
                </a:solidFill>
              </a:rPr>
              <a:t>It starts the execution of the thread and then calls the run() on this Thread object.</a:t>
            </a:r>
            <a:endParaRPr>
              <a:solidFill>
                <a:schemeClr val="dk1"/>
              </a:solidFill>
            </a:endParaRPr>
          </a:p>
          <a:p>
            <a:pPr marL="0" lvl="0" indent="0" algn="just" rtl="0">
              <a:lnSpc>
                <a:spcPct val="100000"/>
              </a:lnSpc>
              <a:spcBef>
                <a:spcPts val="0"/>
              </a:spcBef>
              <a:spcAft>
                <a:spcPts val="0"/>
              </a:spcAft>
              <a:buNone/>
            </a:pPr>
            <a:endParaRPr>
              <a:solidFill>
                <a:schemeClr val="dk1"/>
              </a:solidFill>
            </a:endParaRPr>
          </a:p>
          <a:p>
            <a:pPr marL="0" lvl="0" indent="0" algn="just" rtl="0">
              <a:spcBef>
                <a:spcPts val="0"/>
              </a:spcBef>
              <a:spcAft>
                <a:spcPts val="0"/>
              </a:spcAft>
              <a:buNone/>
            </a:pPr>
            <a:r>
              <a:rPr lang="en" b="1">
                <a:solidFill>
                  <a:schemeClr val="dk1"/>
                </a:solidFill>
                <a:highlight>
                  <a:schemeClr val="lt1"/>
                </a:highlight>
              </a:rPr>
              <a:t>2. public final void resume()</a:t>
            </a:r>
            <a:endParaRPr b="1">
              <a:solidFill>
                <a:schemeClr val="dk1"/>
              </a:solidFill>
              <a:highlight>
                <a:schemeClr val="lt1"/>
              </a:highlight>
            </a:endParaRPr>
          </a:p>
          <a:p>
            <a:pPr marL="0" lvl="0" indent="0" algn="just" rtl="0">
              <a:spcBef>
                <a:spcPts val="1900"/>
              </a:spcBef>
              <a:spcAft>
                <a:spcPts val="0"/>
              </a:spcAft>
              <a:buNone/>
            </a:pPr>
            <a:r>
              <a:rPr lang="en">
                <a:solidFill>
                  <a:schemeClr val="dk1"/>
                </a:solidFill>
                <a:highlight>
                  <a:schemeClr val="lt1"/>
                </a:highlight>
              </a:rPr>
              <a:t>This method is used to resume the suspended thread. It is only used with the suspend() method.</a:t>
            </a:r>
            <a:endParaRPr>
              <a:solidFill>
                <a:schemeClr val="dk1"/>
              </a:solidFill>
              <a:highlight>
                <a:schemeClr val="lt1"/>
              </a:highlight>
            </a:endParaRPr>
          </a:p>
          <a:p>
            <a:pPr marL="0" lvl="0" indent="0" algn="l" rtl="0">
              <a:lnSpc>
                <a:spcPct val="100000"/>
              </a:lnSpc>
              <a:spcBef>
                <a:spcPts val="1900"/>
              </a:spcBef>
              <a:spcAft>
                <a:spcPts val="0"/>
              </a:spcAft>
              <a:buClr>
                <a:schemeClr val="dk1"/>
              </a:buClr>
              <a:buSzPts val="1100"/>
              <a:buFont typeface="Arial"/>
              <a:buNone/>
            </a:pP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0"/>
          <p:cNvSpPr txBox="1"/>
          <p:nvPr/>
        </p:nvSpPr>
        <p:spPr>
          <a:xfrm>
            <a:off x="0" y="530375"/>
            <a:ext cx="9144000" cy="162759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dirty="0">
                <a:solidFill>
                  <a:schemeClr val="dk1"/>
                </a:solidFill>
                <a:highlight>
                  <a:srgbClr val="FFFFFF"/>
                </a:highlight>
              </a:rPr>
              <a:t> 3.public void run()</a:t>
            </a:r>
            <a:endParaRPr sz="1800" b="1" dirty="0">
              <a:solidFill>
                <a:schemeClr val="dk1"/>
              </a:solidFill>
              <a:highlight>
                <a:srgbClr val="FFFFFF"/>
              </a:highlight>
            </a:endParaRPr>
          </a:p>
          <a:p>
            <a:pPr marL="0" lvl="0" indent="0" algn="l" rtl="0">
              <a:lnSpc>
                <a:spcPct val="115000"/>
              </a:lnSpc>
              <a:spcBef>
                <a:spcPts val="1900"/>
              </a:spcBef>
              <a:spcAft>
                <a:spcPts val="1900"/>
              </a:spcAft>
              <a:buNone/>
            </a:pPr>
            <a:r>
              <a:rPr lang="en" sz="1800" dirty="0">
                <a:solidFill>
                  <a:schemeClr val="dk1"/>
                </a:solidFill>
                <a:highlight>
                  <a:srgbClr val="FFFFFF"/>
                </a:highlight>
              </a:rPr>
              <a:t>This thread is used to do an action for a thread. The run() method is instantiated if the thread was constructed using a separate Runnable</a:t>
            </a:r>
            <a:r>
              <a:rPr lang="en" sz="1600" dirty="0">
                <a:solidFill>
                  <a:schemeClr val="dk1"/>
                </a:solidFill>
                <a:highlight>
                  <a:srgbClr val="FFFFFF"/>
                </a:highlight>
              </a:rPr>
              <a:t> object.</a:t>
            </a:r>
            <a:endParaRPr sz="1600" dirty="0">
              <a:solidFill>
                <a:schemeClr val="dk1"/>
              </a:solidFill>
              <a:highlight>
                <a:srgbClr val="FFFFFF"/>
              </a:highlight>
            </a:endParaRPr>
          </a:p>
        </p:txBody>
      </p:sp>
      <p:sp>
        <p:nvSpPr>
          <p:cNvPr id="146" name="Google Shape;146;p30"/>
          <p:cNvSpPr txBox="1"/>
          <p:nvPr/>
        </p:nvSpPr>
        <p:spPr>
          <a:xfrm rot="-263" flipH="1">
            <a:off x="137825" y="2107800"/>
            <a:ext cx="7835700" cy="1778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300"/>
              </a:spcBef>
              <a:spcAft>
                <a:spcPts val="0"/>
              </a:spcAft>
              <a:buNone/>
            </a:pPr>
            <a:r>
              <a:rPr lang="en" sz="1600" b="1">
                <a:solidFill>
                  <a:schemeClr val="dk1"/>
                </a:solidFill>
              </a:rPr>
              <a:t> </a:t>
            </a:r>
            <a:r>
              <a:rPr lang="en" sz="1800" b="1">
                <a:solidFill>
                  <a:schemeClr val="dk1"/>
                </a:solidFill>
              </a:rPr>
              <a:t>4.Java thread wait and notify()</a:t>
            </a:r>
            <a:endParaRPr sz="1800" b="1">
              <a:solidFill>
                <a:schemeClr val="dk1"/>
              </a:solidFill>
              <a:highlight>
                <a:schemeClr val="dk1"/>
              </a:highlight>
            </a:endParaRPr>
          </a:p>
          <a:p>
            <a:pPr marL="0" lvl="0" indent="0" algn="l" rtl="0">
              <a:lnSpc>
                <a:spcPct val="150000"/>
              </a:lnSpc>
              <a:spcBef>
                <a:spcPts val="1300"/>
              </a:spcBef>
              <a:spcAft>
                <a:spcPts val="1200"/>
              </a:spcAft>
              <a:buNone/>
            </a:pPr>
            <a:r>
              <a:rPr lang="en" sz="1800">
                <a:solidFill>
                  <a:schemeClr val="dk1"/>
                </a:solidFill>
              </a:rPr>
              <a:t>Java Object class contains three methods to communicate the lock status of a resource. Learn with example usage of these Object class methods in a simple Wait-Notify implementation.</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1"/>
          <p:cNvSpPr txBox="1"/>
          <p:nvPr/>
        </p:nvSpPr>
        <p:spPr>
          <a:xfrm>
            <a:off x="150075" y="327450"/>
            <a:ext cx="8994000" cy="102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chemeClr val="dk1"/>
                </a:solidFill>
                <a:highlight>
                  <a:srgbClr val="FFFFFF"/>
                </a:highlight>
              </a:rPr>
              <a:t>5. public static Thread currentThread()</a:t>
            </a:r>
            <a:endParaRPr sz="1800" b="1">
              <a:solidFill>
                <a:schemeClr val="dk1"/>
              </a:solidFill>
              <a:highlight>
                <a:srgbClr val="FFFFFF"/>
              </a:highlight>
            </a:endParaRPr>
          </a:p>
          <a:p>
            <a:pPr marL="0" lvl="0" indent="0" algn="l" rtl="0">
              <a:lnSpc>
                <a:spcPct val="115000"/>
              </a:lnSpc>
              <a:spcBef>
                <a:spcPts val="1900"/>
              </a:spcBef>
              <a:spcAft>
                <a:spcPts val="1900"/>
              </a:spcAft>
              <a:buNone/>
            </a:pPr>
            <a:r>
              <a:rPr lang="en" sz="1800">
                <a:solidFill>
                  <a:schemeClr val="dk1"/>
                </a:solidFill>
                <a:highlight>
                  <a:srgbClr val="FFFFFF"/>
                </a:highlight>
              </a:rPr>
              <a:t>It returns a reference to the currently running thread.</a:t>
            </a:r>
            <a:endParaRPr sz="1800">
              <a:solidFill>
                <a:schemeClr val="dk1"/>
              </a:solidFill>
              <a:highlight>
                <a:srgbClr val="FFFFFF"/>
              </a:highlight>
            </a:endParaRPr>
          </a:p>
        </p:txBody>
      </p:sp>
      <p:sp>
        <p:nvSpPr>
          <p:cNvPr id="152" name="Google Shape;152;p31"/>
          <p:cNvSpPr txBox="1"/>
          <p:nvPr/>
        </p:nvSpPr>
        <p:spPr>
          <a:xfrm>
            <a:off x="131100" y="1637925"/>
            <a:ext cx="8881800" cy="126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300"/>
              </a:spcBef>
              <a:spcAft>
                <a:spcPts val="0"/>
              </a:spcAft>
              <a:buNone/>
            </a:pPr>
            <a:r>
              <a:rPr lang="en" sz="1800" b="1">
                <a:solidFill>
                  <a:schemeClr val="dk1"/>
                </a:solidFill>
              </a:rPr>
              <a:t>6. Java Exception in Thread()</a:t>
            </a:r>
            <a:endParaRPr sz="1800">
              <a:solidFill>
                <a:schemeClr val="dk1"/>
              </a:solidFill>
            </a:endParaRPr>
          </a:p>
          <a:p>
            <a:pPr marL="0" lvl="0" indent="0" algn="l" rtl="0">
              <a:lnSpc>
                <a:spcPct val="115000"/>
              </a:lnSpc>
              <a:spcBef>
                <a:spcPts val="1300"/>
              </a:spcBef>
              <a:spcAft>
                <a:spcPts val="1300"/>
              </a:spcAft>
              <a:buNone/>
            </a:pPr>
            <a:r>
              <a:rPr lang="en" sz="1800">
                <a:solidFill>
                  <a:schemeClr val="dk1"/>
                </a:solidFill>
              </a:rPr>
              <a:t>JVM creates the first thread using the main method. This post explains some common exceptions we see in daily life and what is the root cause of them and how to fix them</a:t>
            </a:r>
            <a:endParaRPr sz="1800">
              <a:solidFill>
                <a:schemeClr val="dk1"/>
              </a:solidFill>
            </a:endParaRPr>
          </a:p>
        </p:txBody>
      </p:sp>
      <p:sp>
        <p:nvSpPr>
          <p:cNvPr id="153" name="Google Shape;153;p31"/>
          <p:cNvSpPr txBox="1"/>
          <p:nvPr/>
        </p:nvSpPr>
        <p:spPr>
          <a:xfrm>
            <a:off x="131100" y="3154500"/>
            <a:ext cx="8404200" cy="1432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chemeClr val="dk1"/>
                </a:solidFill>
                <a:highlight>
                  <a:srgbClr val="FFFFFF"/>
                </a:highlight>
              </a:rPr>
              <a:t>7. public static void sleep()</a:t>
            </a:r>
            <a:endParaRPr sz="1800" b="1">
              <a:solidFill>
                <a:schemeClr val="dk1"/>
              </a:solidFill>
              <a:highlight>
                <a:srgbClr val="FFFFFF"/>
              </a:highlight>
            </a:endParaRPr>
          </a:p>
          <a:p>
            <a:pPr marL="0" lvl="0" indent="0" algn="l" rtl="0">
              <a:lnSpc>
                <a:spcPct val="115000"/>
              </a:lnSpc>
              <a:spcBef>
                <a:spcPts val="1900"/>
              </a:spcBef>
              <a:spcAft>
                <a:spcPts val="0"/>
              </a:spcAft>
              <a:buNone/>
            </a:pPr>
            <a:r>
              <a:rPr lang="en" sz="1800">
                <a:solidFill>
                  <a:schemeClr val="dk1"/>
                </a:solidFill>
                <a:highlight>
                  <a:srgbClr val="FFFFFF"/>
                </a:highlight>
              </a:rPr>
              <a:t>This blocks the currently running thread for the specified amount of time.</a:t>
            </a:r>
            <a:endParaRPr sz="1800">
              <a:solidFill>
                <a:schemeClr val="dk1"/>
              </a:solidFill>
              <a:highlight>
                <a:srgbClr val="FFFFFF"/>
              </a:highlight>
            </a:endParaRPr>
          </a:p>
          <a:p>
            <a:pPr marL="0" lvl="0" indent="0" algn="l" rtl="0">
              <a:lnSpc>
                <a:spcPct val="115000"/>
              </a:lnSpc>
              <a:spcBef>
                <a:spcPts val="1900"/>
              </a:spcBef>
              <a:spcAft>
                <a:spcPts val="0"/>
              </a:spcAft>
              <a:buNone/>
            </a:pPr>
            <a:endParaRPr sz="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2"/>
          <p:cNvSpPr txBox="1"/>
          <p:nvPr/>
        </p:nvSpPr>
        <p:spPr>
          <a:xfrm>
            <a:off x="-12400" y="1664476"/>
            <a:ext cx="9059100" cy="1438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800" b="1" dirty="0">
                <a:solidFill>
                  <a:schemeClr val="dk1"/>
                </a:solidFill>
                <a:highlight>
                  <a:srgbClr val="FFFFFF"/>
                </a:highlight>
              </a:rPr>
              <a:t>9.public void destroy()</a:t>
            </a:r>
            <a:endParaRPr sz="1800" b="1" dirty="0">
              <a:solidFill>
                <a:schemeClr val="dk1"/>
              </a:solidFill>
              <a:highlight>
                <a:srgbClr val="FFFFFF"/>
              </a:highlight>
            </a:endParaRPr>
          </a:p>
          <a:p>
            <a:pPr marL="0" lvl="0" indent="0" algn="l" rtl="0">
              <a:lnSpc>
                <a:spcPct val="115000"/>
              </a:lnSpc>
              <a:spcBef>
                <a:spcPts val="1900"/>
              </a:spcBef>
              <a:spcAft>
                <a:spcPts val="1900"/>
              </a:spcAft>
              <a:buNone/>
            </a:pPr>
            <a:r>
              <a:rPr lang="en" sz="1800" dirty="0">
                <a:solidFill>
                  <a:schemeClr val="dk1"/>
                </a:solidFill>
                <a:highlight>
                  <a:srgbClr val="FFFFFF"/>
                </a:highlight>
              </a:rPr>
              <a:t>This thread method destroys the thread group as well as its subgroups.</a:t>
            </a:r>
            <a:endParaRPr sz="1800" dirty="0">
              <a:solidFill>
                <a:schemeClr val="dk1"/>
              </a:solidFill>
              <a:highlight>
                <a:srgbClr val="FFFFFF"/>
              </a:highlight>
            </a:endParaRPr>
          </a:p>
        </p:txBody>
      </p:sp>
      <p:sp>
        <p:nvSpPr>
          <p:cNvPr id="159" name="Google Shape;159;p32"/>
          <p:cNvSpPr txBox="1"/>
          <p:nvPr/>
        </p:nvSpPr>
        <p:spPr>
          <a:xfrm>
            <a:off x="84200" y="150075"/>
            <a:ext cx="8865900" cy="134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dirty="0">
                <a:solidFill>
                  <a:schemeClr val="dk1"/>
                </a:solidFill>
                <a:highlight>
                  <a:srgbClr val="FFFFFF"/>
                </a:highlight>
              </a:rPr>
              <a:t> </a:t>
            </a:r>
            <a:r>
              <a:rPr lang="en" sz="1800" b="1" dirty="0">
                <a:solidFill>
                  <a:schemeClr val="dk1"/>
                </a:solidFill>
                <a:highlight>
                  <a:srgbClr val="FFFFFF"/>
                </a:highlight>
              </a:rPr>
              <a:t>8.public void interrupt()</a:t>
            </a:r>
            <a:endParaRPr sz="1800" b="1" dirty="0">
              <a:solidFill>
                <a:schemeClr val="dk1"/>
              </a:solidFill>
              <a:highlight>
                <a:srgbClr val="FFFFFF"/>
              </a:highlight>
            </a:endParaRPr>
          </a:p>
          <a:p>
            <a:pPr marL="0" lvl="0" indent="0" algn="l" rtl="0">
              <a:lnSpc>
                <a:spcPct val="115000"/>
              </a:lnSpc>
              <a:spcBef>
                <a:spcPts val="1900"/>
              </a:spcBef>
              <a:spcAft>
                <a:spcPts val="1900"/>
              </a:spcAft>
              <a:buNone/>
            </a:pPr>
            <a:r>
              <a:rPr lang="en" sz="1800" dirty="0">
                <a:solidFill>
                  <a:schemeClr val="dk1"/>
                </a:solidFill>
                <a:highlight>
                  <a:srgbClr val="FFFFFF"/>
                </a:highlight>
              </a:rPr>
              <a:t>This method of a thread is used to interrupt the currently executing thread. This method can only be called when the thread is in sleeping or waiting state.</a:t>
            </a:r>
            <a:endParaRPr sz="1800" dirty="0">
              <a:solidFill>
                <a:schemeClr val="dk1"/>
              </a:solidFill>
              <a:highlight>
                <a:srgbClr val="FFFFFF"/>
              </a:highlight>
            </a:endParaRPr>
          </a:p>
        </p:txBody>
      </p:sp>
      <p:sp>
        <p:nvSpPr>
          <p:cNvPr id="160" name="Google Shape;160;p32"/>
          <p:cNvSpPr txBox="1"/>
          <p:nvPr/>
        </p:nvSpPr>
        <p:spPr>
          <a:xfrm rot="-337" flipH="1">
            <a:off x="-18300" y="3165225"/>
            <a:ext cx="9180600" cy="134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dirty="0">
                <a:solidFill>
                  <a:schemeClr val="dk1"/>
                </a:solidFill>
                <a:highlight>
                  <a:srgbClr val="FFFFFF"/>
                </a:highlight>
              </a:rPr>
              <a:t> </a:t>
            </a:r>
            <a:r>
              <a:rPr lang="en" sz="1800" b="1" dirty="0">
                <a:solidFill>
                  <a:schemeClr val="dk1"/>
                </a:solidFill>
                <a:highlight>
                  <a:srgbClr val="FFFFFF"/>
                </a:highlight>
              </a:rPr>
              <a:t>10.public final String getName()</a:t>
            </a:r>
            <a:endParaRPr sz="1800" b="1" dirty="0">
              <a:solidFill>
                <a:schemeClr val="dk1"/>
              </a:solidFill>
              <a:highlight>
                <a:srgbClr val="FFFFFF"/>
              </a:highlight>
            </a:endParaRPr>
          </a:p>
          <a:p>
            <a:pPr marL="0" lvl="0" indent="0" algn="l" rtl="0">
              <a:lnSpc>
                <a:spcPct val="115000"/>
              </a:lnSpc>
              <a:spcBef>
                <a:spcPts val="1900"/>
              </a:spcBef>
              <a:spcAft>
                <a:spcPts val="1900"/>
              </a:spcAft>
              <a:buNone/>
            </a:pPr>
            <a:r>
              <a:rPr lang="en" sz="1800" dirty="0">
                <a:solidFill>
                  <a:schemeClr val="dk1"/>
                </a:solidFill>
                <a:highlight>
                  <a:srgbClr val="FFFFFF"/>
                </a:highlight>
              </a:rPr>
              <a:t>This method of thread class is used to return the name of the thread. We cannot override this method in our program, as this method is final.</a:t>
            </a:r>
            <a:endParaRPr sz="1800" dirty="0">
              <a:solidFill>
                <a:schemeClr val="dk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b="1"/>
              <a:t>What is a Runnable Interface?</a:t>
            </a:r>
            <a:endParaRPr sz="3600" b="1"/>
          </a:p>
        </p:txBody>
      </p:sp>
      <p:sp>
        <p:nvSpPr>
          <p:cNvPr id="166" name="Google Shape;16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a:solidFill>
                  <a:schemeClr val="dk1"/>
                </a:solidFill>
              </a:rPr>
              <a:t>Runnable Interface is implemented whose instances are intended to be executed by a thread. It has only one method run().</a:t>
            </a:r>
            <a:endParaRPr>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a:solidFill>
                <a:schemeClr val="dk1"/>
              </a:solidFill>
            </a:endParaRPr>
          </a:p>
          <a:p>
            <a:pPr marL="0" lvl="0" indent="0" algn="just" rtl="0">
              <a:lnSpc>
                <a:spcPct val="100000"/>
              </a:lnSpc>
              <a:spcBef>
                <a:spcPts val="0"/>
              </a:spcBef>
              <a:spcAft>
                <a:spcPts val="0"/>
              </a:spcAft>
              <a:buNone/>
            </a:pPr>
            <a:r>
              <a:rPr lang="en">
                <a:solidFill>
                  <a:schemeClr val="dk1"/>
                </a:solidFill>
              </a:rPr>
              <a:t>public void run() – This is used to perform an action for a thread.</a:t>
            </a:r>
            <a:endParaRPr>
              <a:solidFill>
                <a:schemeClr val="dk1"/>
              </a:solidFill>
            </a:endParaRPr>
          </a:p>
          <a:p>
            <a:pPr marL="0" lvl="0" indent="0" algn="just" rtl="0">
              <a:lnSpc>
                <a:spcPct val="100000"/>
              </a:lnSpc>
              <a:spcBef>
                <a:spcPts val="0"/>
              </a:spcBef>
              <a:spcAft>
                <a:spcPts val="0"/>
              </a:spcAft>
              <a:buNone/>
            </a:pPr>
            <a:endParaRPr>
              <a:solidFill>
                <a:schemeClr val="dk1"/>
              </a:solidFill>
            </a:endParaRPr>
          </a:p>
          <a:p>
            <a:pPr marL="0" lvl="0" indent="0" algn="just" rtl="0">
              <a:lnSpc>
                <a:spcPct val="100000"/>
              </a:lnSpc>
              <a:spcBef>
                <a:spcPts val="0"/>
              </a:spcBef>
              <a:spcAft>
                <a:spcPts val="0"/>
              </a:spcAft>
              <a:buNone/>
            </a:pPr>
            <a:r>
              <a:rPr lang="en" sz="2200" b="1">
                <a:solidFill>
                  <a:schemeClr val="dk1"/>
                </a:solidFill>
              </a:rPr>
              <a:t>Starting a Thread</a:t>
            </a:r>
            <a:endParaRPr sz="2200" b="1">
              <a:solidFill>
                <a:schemeClr val="dk1"/>
              </a:solidFill>
            </a:endParaRPr>
          </a:p>
          <a:p>
            <a:pPr marL="0" lvl="0" indent="0" algn="just" rtl="0">
              <a:lnSpc>
                <a:spcPct val="100000"/>
              </a:lnSpc>
              <a:spcBef>
                <a:spcPts val="0"/>
              </a:spcBef>
              <a:spcAft>
                <a:spcPts val="0"/>
              </a:spcAft>
              <a:buNone/>
            </a:pPr>
            <a:endParaRPr sz="1700">
              <a:solidFill>
                <a:schemeClr val="dk1"/>
              </a:solidFill>
            </a:endParaRPr>
          </a:p>
          <a:p>
            <a:pPr marL="0" lvl="0" indent="0" algn="just" rtl="0">
              <a:lnSpc>
                <a:spcPct val="100000"/>
              </a:lnSpc>
              <a:spcBef>
                <a:spcPts val="0"/>
              </a:spcBef>
              <a:spcAft>
                <a:spcPts val="0"/>
              </a:spcAft>
              <a:buNone/>
            </a:pPr>
            <a:r>
              <a:rPr lang="en">
                <a:solidFill>
                  <a:schemeClr val="dk1"/>
                </a:solidFill>
              </a:rPr>
              <a:t>While multithreading in Java, to start a newly created thread, the start() method is used. </a:t>
            </a:r>
            <a:endParaRPr>
              <a:solidFill>
                <a:schemeClr val="dk1"/>
              </a:solidFill>
            </a:endParaRPr>
          </a:p>
          <a:p>
            <a:pPr marL="0" lvl="0" indent="0" algn="just" rtl="0">
              <a:lnSpc>
                <a:spcPct val="100000"/>
              </a:lnSpc>
              <a:spcBef>
                <a:spcPts val="0"/>
              </a:spcBef>
              <a:spcAft>
                <a:spcPts val="0"/>
              </a:spcAft>
              <a:buNone/>
            </a:pPr>
            <a:endParaRPr>
              <a:solidFill>
                <a:schemeClr val="dk1"/>
              </a:solidFill>
            </a:endParaRPr>
          </a:p>
          <a:p>
            <a:pPr marL="0" lvl="0" indent="0" algn="just" rtl="0">
              <a:lnSpc>
                <a:spcPct val="100000"/>
              </a:lnSpc>
              <a:spcBef>
                <a:spcPts val="0"/>
              </a:spcBef>
              <a:spcAft>
                <a:spcPts val="0"/>
              </a:spcAft>
              <a:buNone/>
            </a:pPr>
            <a:r>
              <a:rPr lang="en">
                <a:solidFill>
                  <a:schemeClr val="dk1"/>
                </a:solidFill>
              </a:rPr>
              <a:t>A new thread starts(with a new callstack).</a:t>
            </a:r>
            <a:endParaRPr>
              <a:solidFill>
                <a:schemeClr val="dk1"/>
              </a:solidFill>
            </a:endParaRPr>
          </a:p>
          <a:p>
            <a:pPr marL="0" lvl="0" indent="0" algn="just" rtl="0">
              <a:lnSpc>
                <a:spcPct val="100000"/>
              </a:lnSpc>
              <a:spcBef>
                <a:spcPts val="0"/>
              </a:spcBef>
              <a:spcAft>
                <a:spcPts val="0"/>
              </a:spcAft>
              <a:buNone/>
            </a:pPr>
            <a:r>
              <a:rPr lang="en">
                <a:solidFill>
                  <a:schemeClr val="dk1"/>
                </a:solidFill>
              </a:rPr>
              <a:t>The thread moves from the New state to the Runnable state.</a:t>
            </a:r>
            <a:endParaRPr>
              <a:solidFill>
                <a:schemeClr val="dk1"/>
              </a:solidFill>
            </a:endParaRPr>
          </a:p>
          <a:p>
            <a:pPr marL="0" lvl="0" indent="0" algn="just" rtl="0">
              <a:lnSpc>
                <a:spcPct val="100000"/>
              </a:lnSpc>
              <a:spcBef>
                <a:spcPts val="0"/>
              </a:spcBef>
              <a:spcAft>
                <a:spcPts val="0"/>
              </a:spcAft>
              <a:buNone/>
            </a:pPr>
            <a:r>
              <a:rPr lang="en">
                <a:solidFill>
                  <a:schemeClr val="dk1"/>
                </a:solidFill>
              </a:rPr>
              <a:t>When the thread gets a chance to execute, its target run() method will run.</a:t>
            </a:r>
            <a:endParaRPr>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1153" algn="just" rtl="0">
              <a:lnSpc>
                <a:spcPct val="140000"/>
              </a:lnSpc>
              <a:spcBef>
                <a:spcPts val="0"/>
              </a:spcBef>
              <a:spcAft>
                <a:spcPts val="0"/>
              </a:spcAft>
              <a:buClr>
                <a:schemeClr val="dk1"/>
              </a:buClr>
              <a:buSzPts val="1773"/>
              <a:buChar char="●"/>
            </a:pPr>
            <a:r>
              <a:rPr lang="en" sz="1772">
                <a:solidFill>
                  <a:schemeClr val="dk1"/>
                </a:solidFill>
              </a:rPr>
              <a:t>Multithreading refers to a process of executing two or more threads simultaneously for maximum utilization of the CPU. </a:t>
            </a:r>
            <a:endParaRPr sz="1772">
              <a:solidFill>
                <a:schemeClr val="dk1"/>
              </a:solidFill>
            </a:endParaRPr>
          </a:p>
          <a:p>
            <a:pPr marL="457200" lvl="0" indent="-341153" algn="just" rtl="0">
              <a:lnSpc>
                <a:spcPct val="140000"/>
              </a:lnSpc>
              <a:spcBef>
                <a:spcPts val="0"/>
              </a:spcBef>
              <a:spcAft>
                <a:spcPts val="0"/>
              </a:spcAft>
              <a:buClr>
                <a:schemeClr val="dk1"/>
              </a:buClr>
              <a:buSzPts val="1773"/>
              <a:buChar char="●"/>
            </a:pPr>
            <a:r>
              <a:rPr lang="en" sz="1772">
                <a:solidFill>
                  <a:schemeClr val="dk1"/>
                </a:solidFill>
              </a:rPr>
              <a:t>A thread in Java is a lightweight process requiring fewer resources to create and share the process resources.</a:t>
            </a:r>
            <a:endParaRPr sz="1772">
              <a:solidFill>
                <a:schemeClr val="dk1"/>
              </a:solidFill>
            </a:endParaRPr>
          </a:p>
          <a:p>
            <a:pPr marL="457200" lvl="0" indent="-341153" algn="just" rtl="0">
              <a:lnSpc>
                <a:spcPct val="140000"/>
              </a:lnSpc>
              <a:spcBef>
                <a:spcPts val="0"/>
              </a:spcBef>
              <a:spcAft>
                <a:spcPts val="0"/>
              </a:spcAft>
              <a:buClr>
                <a:schemeClr val="dk1"/>
              </a:buClr>
              <a:buSzPts val="1773"/>
              <a:buChar char="●"/>
            </a:pPr>
            <a:r>
              <a:rPr lang="en" sz="1772">
                <a:solidFill>
                  <a:schemeClr val="dk1"/>
                </a:solidFill>
              </a:rPr>
              <a:t>Multithreading and Multiprocessing are used for multitasking in Java, but we prefer multithreading over multiprocessing. </a:t>
            </a:r>
            <a:endParaRPr sz="1772">
              <a:solidFill>
                <a:schemeClr val="dk1"/>
              </a:solidFill>
            </a:endParaRPr>
          </a:p>
          <a:p>
            <a:pPr marL="457200" lvl="0" indent="-341153" algn="just" rtl="0">
              <a:lnSpc>
                <a:spcPct val="140000"/>
              </a:lnSpc>
              <a:spcBef>
                <a:spcPts val="0"/>
              </a:spcBef>
              <a:spcAft>
                <a:spcPts val="0"/>
              </a:spcAft>
              <a:buClr>
                <a:schemeClr val="dk1"/>
              </a:buClr>
              <a:buSzPts val="1773"/>
              <a:buChar char="●"/>
            </a:pPr>
            <a:r>
              <a:rPr lang="en" sz="1772">
                <a:solidFill>
                  <a:schemeClr val="dk1"/>
                </a:solidFill>
              </a:rPr>
              <a:t>This is because the threads use a shared memory area which helps to save memory, and also, the content-switching between the threads is a bit faster than the process.</a:t>
            </a:r>
            <a:endParaRPr sz="1772">
              <a:solidFill>
                <a:schemeClr val="dk1"/>
              </a:solidFill>
            </a:endParaRPr>
          </a:p>
          <a:p>
            <a:pPr marL="457200" lvl="0" indent="0" algn="l" rtl="0">
              <a:lnSpc>
                <a:spcPct val="90000"/>
              </a:lnSpc>
              <a:spcBef>
                <a:spcPts val="0"/>
              </a:spcBef>
              <a:spcAft>
                <a:spcPts val="0"/>
              </a:spcAft>
              <a:buSzPts val="1018"/>
              <a:buNone/>
            </a:pPr>
            <a:endParaRPr sz="2590"/>
          </a:p>
        </p:txBody>
      </p:sp>
      <p:sp>
        <p:nvSpPr>
          <p:cNvPr id="63" name="Google Shape;63;p16"/>
          <p:cNvSpPr txBox="1"/>
          <p:nvPr/>
        </p:nvSpPr>
        <p:spPr>
          <a:xfrm>
            <a:off x="1151700" y="1344475"/>
            <a:ext cx="6495000" cy="615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p>
          <a:p>
            <a:pPr marL="457200" lvl="0" indent="0" algn="l" rtl="0">
              <a:spcBef>
                <a:spcPts val="0"/>
              </a:spcBef>
              <a:spcAft>
                <a:spcPts val="0"/>
              </a:spcAft>
              <a:buNone/>
            </a:pPr>
            <a:endParaRPr/>
          </a:p>
        </p:txBody>
      </p:sp>
      <p:sp>
        <p:nvSpPr>
          <p:cNvPr id="64" name="Google Shape;6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Clr>
                <a:schemeClr val="dk1"/>
              </a:buClr>
              <a:buSzPts val="990"/>
              <a:buFont typeface="Arial"/>
              <a:buNone/>
            </a:pPr>
            <a:r>
              <a:rPr lang="en" sz="3600" b="1" dirty="0"/>
              <a:t>INTRODUCTION</a:t>
            </a:r>
            <a:endParaRPr sz="3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Thread Scheduler</a:t>
            </a:r>
            <a:endParaRPr sz="3600"/>
          </a:p>
        </p:txBody>
      </p:sp>
      <p:sp>
        <p:nvSpPr>
          <p:cNvPr id="172" name="Google Shape;172;p34"/>
          <p:cNvSpPr txBox="1">
            <a:spLocks noGrp="1"/>
          </p:cNvSpPr>
          <p:nvPr>
            <p:ph type="body" idx="1"/>
          </p:nvPr>
        </p:nvSpPr>
        <p:spPr>
          <a:xfrm>
            <a:off x="311700" y="1536200"/>
            <a:ext cx="8520600" cy="303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A component of Java that decides which thread to run or execute and which thread to wait is called a thread scheduler in Java</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There are two factors for scheduling a thread i.e. Priority and Time of arrival.</a:t>
            </a:r>
            <a:endParaRPr>
              <a:solidFill>
                <a:schemeClr val="dk1"/>
              </a:solidFill>
            </a:endParaRPr>
          </a:p>
          <a:p>
            <a:pPr marL="457200" lvl="0" indent="0" algn="l" rtl="0">
              <a:spcBef>
                <a:spcPts val="1200"/>
              </a:spcBef>
              <a:spcAft>
                <a:spcPts val="1200"/>
              </a:spcAft>
              <a:buNone/>
            </a:pP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txBox="1"/>
          <p:nvPr/>
        </p:nvSpPr>
        <p:spPr>
          <a:xfrm>
            <a:off x="480050" y="644650"/>
            <a:ext cx="7818000" cy="4056465"/>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2000" dirty="0">
                <a:solidFill>
                  <a:schemeClr val="tx1"/>
                </a:solidFill>
              </a:rPr>
              <a:t>Priority</a:t>
            </a:r>
            <a:endParaRPr sz="2000" dirty="0">
              <a:solidFill>
                <a:schemeClr val="tx1"/>
              </a:solidFill>
            </a:endParaRPr>
          </a:p>
          <a:p>
            <a:pPr marL="0" lvl="0" indent="0" algn="just" rtl="0">
              <a:lnSpc>
                <a:spcPct val="115000"/>
              </a:lnSpc>
              <a:spcBef>
                <a:spcPts val="1200"/>
              </a:spcBef>
              <a:spcAft>
                <a:spcPts val="0"/>
              </a:spcAft>
              <a:buNone/>
            </a:pPr>
            <a:r>
              <a:rPr lang="en" sz="1800" dirty="0">
                <a:solidFill>
                  <a:schemeClr val="tx1"/>
                </a:solidFill>
              </a:rPr>
              <a:t>Priority of each thread lies between 1 to 10. If a thread has a higher priority, it means that thread has got a better chance of getting picked up by the thread scheduler.</a:t>
            </a:r>
            <a:r>
              <a:rPr lang="en" sz="1800" dirty="0">
                <a:solidFill>
                  <a:schemeClr val="tx1"/>
                </a:solidFill>
                <a:highlight>
                  <a:schemeClr val="lt1"/>
                </a:highlight>
              </a:rPr>
              <a:t>Default priority of a thread is 5 (NORM_PRIORITY). The value of MIN_PRIORITY is 1 and the value of MAX_PRIORITY is 10.</a:t>
            </a:r>
            <a:endParaRPr sz="1800" dirty="0">
              <a:solidFill>
                <a:schemeClr val="tx1"/>
              </a:solidFill>
              <a:highlight>
                <a:schemeClr val="lt1"/>
              </a:highlight>
            </a:endParaRPr>
          </a:p>
          <a:p>
            <a:pPr marL="0" lvl="0" indent="0" algn="just" rtl="0">
              <a:lnSpc>
                <a:spcPct val="115000"/>
              </a:lnSpc>
              <a:spcBef>
                <a:spcPts val="1200"/>
              </a:spcBef>
              <a:spcAft>
                <a:spcPts val="0"/>
              </a:spcAft>
              <a:buNone/>
            </a:pPr>
            <a:r>
              <a:rPr lang="en" sz="2000" dirty="0">
                <a:solidFill>
                  <a:schemeClr val="tx1"/>
                </a:solidFill>
              </a:rPr>
              <a:t>Time of Arrival</a:t>
            </a:r>
            <a:endParaRPr sz="2000" dirty="0">
              <a:solidFill>
                <a:schemeClr val="tx1"/>
              </a:solidFill>
            </a:endParaRPr>
          </a:p>
          <a:p>
            <a:pPr marL="0" lvl="0" indent="0" algn="just" rtl="0">
              <a:lnSpc>
                <a:spcPct val="115000"/>
              </a:lnSpc>
              <a:spcBef>
                <a:spcPts val="1200"/>
              </a:spcBef>
              <a:spcAft>
                <a:spcPts val="1200"/>
              </a:spcAft>
              <a:buNone/>
            </a:pPr>
            <a:r>
              <a:rPr lang="en" sz="1800" dirty="0">
                <a:solidFill>
                  <a:schemeClr val="tx1"/>
                </a:solidFill>
              </a:rPr>
              <a:t>Suppose two threads of the same priority enter the runnable state, then priority cannot be the factor to pick a thread from these two threads. In such a case, arrival time of thread is considered by the thread scheduler. A thread that arrived first gets the preference over the other threads</a:t>
            </a:r>
            <a:r>
              <a:rPr lang="en" sz="1800" dirty="0">
                <a:solidFill>
                  <a:schemeClr val="dk2"/>
                </a:solidFill>
              </a:rPr>
              <a:t>.</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6"/>
          <p:cNvSpPr txBox="1">
            <a:spLocks noGrp="1"/>
          </p:cNvSpPr>
          <p:nvPr>
            <p:ph type="title"/>
          </p:nvPr>
        </p:nvSpPr>
        <p:spPr>
          <a:xfrm>
            <a:off x="585650" y="562350"/>
            <a:ext cx="7935000" cy="59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t>Working Of Thread Scheduler</a:t>
            </a:r>
            <a:endParaRPr sz="2200" b="1"/>
          </a:p>
        </p:txBody>
      </p:sp>
      <p:sp>
        <p:nvSpPr>
          <p:cNvPr id="183" name="Google Shape;183;p36"/>
          <p:cNvSpPr txBox="1">
            <a:spLocks noGrp="1"/>
          </p:cNvSpPr>
          <p:nvPr>
            <p:ph type="body" idx="1"/>
          </p:nvPr>
        </p:nvSpPr>
        <p:spPr>
          <a:xfrm>
            <a:off x="292850" y="1152525"/>
            <a:ext cx="8520600" cy="3416400"/>
          </a:xfrm>
          <a:prstGeom prst="rect">
            <a:avLst/>
          </a:prstGeom>
          <a:noFill/>
          <a:ln>
            <a:noFill/>
          </a:ln>
        </p:spPr>
        <p:txBody>
          <a:bodyPr spcFirstLastPara="1" wrap="square" lIns="91425" tIns="91425" rIns="91425" bIns="91425" anchor="ctr" anchorCtr="0">
            <a:noAutofit/>
          </a:bodyPr>
          <a:lstStyle/>
          <a:p>
            <a:pPr marL="457200" lvl="0" indent="-336550" algn="l" rtl="0">
              <a:lnSpc>
                <a:spcPct val="150000"/>
              </a:lnSpc>
              <a:spcBef>
                <a:spcPts val="0"/>
              </a:spcBef>
              <a:spcAft>
                <a:spcPts val="0"/>
              </a:spcAft>
              <a:buSzPts val="1700"/>
              <a:buChar char="●"/>
            </a:pPr>
            <a:r>
              <a:rPr lang="en" sz="1700" dirty="0"/>
              <a:t>Suppose, there are five threads that have different arrival times and different priorities</a:t>
            </a:r>
            <a:endParaRPr sz="1700" dirty="0"/>
          </a:p>
          <a:p>
            <a:pPr marL="457200" lvl="0" indent="-336550" algn="l" rtl="0">
              <a:lnSpc>
                <a:spcPct val="150000"/>
              </a:lnSpc>
              <a:spcBef>
                <a:spcPts val="0"/>
              </a:spcBef>
              <a:spcAft>
                <a:spcPts val="0"/>
              </a:spcAft>
              <a:buSzPts val="1700"/>
              <a:buChar char="●"/>
            </a:pPr>
            <a:r>
              <a:rPr lang="en" sz="1700" dirty="0"/>
              <a:t>Now, it is the responsibility of the thread scheduler to decide which thread will get the CPU first.</a:t>
            </a:r>
            <a:endParaRPr sz="1700" dirty="0"/>
          </a:p>
          <a:p>
            <a:pPr marL="457200" lvl="0" indent="-336550" algn="l" rtl="0">
              <a:lnSpc>
                <a:spcPct val="150000"/>
              </a:lnSpc>
              <a:spcBef>
                <a:spcPts val="0"/>
              </a:spcBef>
              <a:spcAft>
                <a:spcPts val="0"/>
              </a:spcAft>
              <a:buSzPts val="1700"/>
              <a:buChar char="●"/>
            </a:pPr>
            <a:r>
              <a:rPr lang="en" sz="1700" dirty="0"/>
              <a:t>The thread scheduler selects the thread that has the highest priority, and the thread begins the execution of the job.</a:t>
            </a:r>
            <a:endParaRPr sz="1700" dirty="0"/>
          </a:p>
          <a:p>
            <a:pPr marL="0" lvl="0" indent="0" algn="l" rtl="0">
              <a:spcBef>
                <a:spcPts val="0"/>
              </a:spcBef>
              <a:spcAft>
                <a:spcPts val="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7"/>
          <p:cNvSpPr txBox="1"/>
          <p:nvPr/>
        </p:nvSpPr>
        <p:spPr>
          <a:xfrm>
            <a:off x="306300" y="493775"/>
            <a:ext cx="8531400" cy="2931541"/>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SzPts val="1700"/>
              <a:buChar char="●"/>
            </a:pPr>
            <a:r>
              <a:rPr lang="en-US" sz="1700" dirty="0"/>
              <a:t>If a thread is already in runnable state and another thread (that has higher priority) reaches in the runnable state, then the current thread is pre-empted from the processor, and the arrived thread with higher priority gets the CPU time.</a:t>
            </a:r>
            <a:endParaRPr lang="en" sz="1700" dirty="0">
              <a:solidFill>
                <a:schemeClr val="dk1"/>
              </a:solidFill>
            </a:endParaRPr>
          </a:p>
          <a:p>
            <a:pPr marL="457200" lvl="0" indent="-336550" algn="l" rtl="0">
              <a:lnSpc>
                <a:spcPct val="150000"/>
              </a:lnSpc>
              <a:spcBef>
                <a:spcPts val="0"/>
              </a:spcBef>
              <a:spcAft>
                <a:spcPts val="0"/>
              </a:spcAft>
              <a:buClr>
                <a:schemeClr val="dk1"/>
              </a:buClr>
              <a:buSzPts val="1700"/>
              <a:buChar char="●"/>
            </a:pPr>
            <a:endParaRPr lang="en" sz="1700" dirty="0">
              <a:solidFill>
                <a:schemeClr val="dk1"/>
              </a:solidFill>
            </a:endParaRPr>
          </a:p>
          <a:p>
            <a:pPr marL="457200" lvl="0" indent="-336550" algn="l" rtl="0">
              <a:lnSpc>
                <a:spcPct val="150000"/>
              </a:lnSpc>
              <a:spcBef>
                <a:spcPts val="0"/>
              </a:spcBef>
              <a:spcAft>
                <a:spcPts val="0"/>
              </a:spcAft>
              <a:buClr>
                <a:schemeClr val="dk1"/>
              </a:buClr>
              <a:buSzPts val="1700"/>
              <a:buChar char="●"/>
            </a:pPr>
            <a:r>
              <a:rPr lang="en" sz="1700" dirty="0">
                <a:solidFill>
                  <a:schemeClr val="dk1"/>
                </a:solidFill>
              </a:rPr>
              <a:t>When two threads (Thread 2 and Thread 3) having the same priorities and arrival time, the scheduling will be decided on the basis of FCFS algorithm. Thus, the thread that arrives first gets the opportunity to execute first.</a:t>
            </a:r>
            <a:endParaRPr sz="1700" dirty="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20" b="1" u="sng"/>
              <a:t>Synchronization</a:t>
            </a:r>
            <a:endParaRPr sz="3120" b="1" u="sng"/>
          </a:p>
        </p:txBody>
      </p:sp>
      <p:sp>
        <p:nvSpPr>
          <p:cNvPr id="194" name="Google Shape;19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4327" algn="just" rtl="0">
              <a:spcBef>
                <a:spcPts val="1200"/>
              </a:spcBef>
              <a:spcAft>
                <a:spcPts val="0"/>
              </a:spcAft>
              <a:buClr>
                <a:schemeClr val="dk1"/>
              </a:buClr>
              <a:buSzPct val="94736"/>
              <a:buChar char="●"/>
            </a:pPr>
            <a:r>
              <a:rPr lang="en" dirty="0">
                <a:solidFill>
                  <a:schemeClr val="dk1"/>
                </a:solidFill>
                <a:highlight>
                  <a:srgbClr val="FFFFFF"/>
                </a:highlight>
              </a:rPr>
              <a:t>I</a:t>
            </a:r>
            <a:r>
              <a:rPr lang="en" sz="1900" dirty="0">
                <a:solidFill>
                  <a:schemeClr val="dk1"/>
                </a:solidFill>
                <a:highlight>
                  <a:srgbClr val="FFFFFF"/>
                </a:highlight>
              </a:rPr>
              <a:t>t is the capability to control the access of multiple threads to any shared resource.</a:t>
            </a:r>
            <a:endParaRPr sz="1900" dirty="0">
              <a:solidFill>
                <a:schemeClr val="dk1"/>
              </a:solidFill>
              <a:highlight>
                <a:srgbClr val="FFFFFF"/>
              </a:highlight>
            </a:endParaRPr>
          </a:p>
          <a:p>
            <a:pPr marL="457200" lvl="0" indent="-340201" algn="just" rtl="0">
              <a:spcBef>
                <a:spcPts val="0"/>
              </a:spcBef>
              <a:spcAft>
                <a:spcPts val="0"/>
              </a:spcAft>
              <a:buClr>
                <a:schemeClr val="dk1"/>
              </a:buClr>
              <a:buSzPct val="100000"/>
              <a:buChar char="●"/>
            </a:pPr>
            <a:r>
              <a:rPr lang="en" sz="1900" dirty="0">
                <a:solidFill>
                  <a:schemeClr val="dk1"/>
                </a:solidFill>
                <a:highlight>
                  <a:srgbClr val="FFFFFF"/>
                </a:highlight>
              </a:rPr>
              <a:t>Java Synchronization is better option where we want to allow only one thread to access the shared resource.</a:t>
            </a:r>
            <a:endParaRPr sz="1900" dirty="0">
              <a:solidFill>
                <a:schemeClr val="dk1"/>
              </a:solidFill>
              <a:highlight>
                <a:srgbClr val="FFFFFF"/>
              </a:highlight>
            </a:endParaRPr>
          </a:p>
          <a:p>
            <a:pPr marL="457200" lvl="0" indent="-340201" algn="just" rtl="0">
              <a:spcBef>
                <a:spcPts val="0"/>
              </a:spcBef>
              <a:spcAft>
                <a:spcPts val="0"/>
              </a:spcAft>
              <a:buClr>
                <a:schemeClr val="dk1"/>
              </a:buClr>
              <a:buSzPct val="100000"/>
              <a:buChar char="●"/>
            </a:pPr>
            <a:r>
              <a:rPr lang="en" sz="1900" i="1" dirty="0">
                <a:solidFill>
                  <a:schemeClr val="dk1"/>
                </a:solidFill>
                <a:highlight>
                  <a:srgbClr val="F9F9F9"/>
                </a:highlight>
              </a:rPr>
              <a:t>It is implemented in the program by using ‘</a:t>
            </a:r>
            <a:r>
              <a:rPr lang="en" sz="1900" i="1" dirty="0">
                <a:solidFill>
                  <a:schemeClr val="dk1"/>
                </a:solidFill>
                <a:highlight>
                  <a:srgbClr val="F9F9F9"/>
                </a:highlight>
                <a:uFill>
                  <a:noFill/>
                </a:uFill>
                <a:hlinkClick r:id="rId3">
                  <a:extLst>
                    <a:ext uri="{A12FA001-AC4F-418D-AE19-62706E023703}">
                      <ahyp:hlinkClr xmlns:ahyp="http://schemas.microsoft.com/office/drawing/2018/hyperlinkcolor" val="tx"/>
                    </a:ext>
                  </a:extLst>
                </a:hlinkClick>
              </a:rPr>
              <a:t>synchronized</a:t>
            </a:r>
            <a:r>
              <a:rPr lang="en" sz="1900" i="1" dirty="0">
                <a:solidFill>
                  <a:schemeClr val="dk1"/>
                </a:solidFill>
                <a:highlight>
                  <a:srgbClr val="F9F9F9"/>
                </a:highlight>
              </a:rPr>
              <a:t>‘ keyword.</a:t>
            </a:r>
            <a:endParaRPr sz="1900" dirty="0">
              <a:solidFill>
                <a:schemeClr val="dk1"/>
              </a:solidFill>
              <a:highlight>
                <a:srgbClr val="FFFFFF"/>
              </a:highlight>
            </a:endParaRPr>
          </a:p>
          <a:p>
            <a:pPr marL="0" lvl="0" indent="0" algn="just" rtl="0">
              <a:lnSpc>
                <a:spcPct val="100000"/>
              </a:lnSpc>
              <a:spcBef>
                <a:spcPts val="1400"/>
              </a:spcBef>
              <a:spcAft>
                <a:spcPts val="0"/>
              </a:spcAft>
              <a:buNone/>
            </a:pPr>
            <a:r>
              <a:rPr lang="en" sz="1900" dirty="0">
                <a:solidFill>
                  <a:schemeClr val="dk1"/>
                </a:solidFill>
                <a:highlight>
                  <a:srgbClr val="FFFFFF"/>
                </a:highlight>
              </a:rPr>
              <a:t>Why use Synchronization?</a:t>
            </a:r>
            <a:endParaRPr sz="1900" dirty="0">
              <a:solidFill>
                <a:schemeClr val="dk1"/>
              </a:solidFill>
              <a:highlight>
                <a:srgbClr val="FFFFFF"/>
              </a:highlight>
            </a:endParaRPr>
          </a:p>
          <a:p>
            <a:pPr marL="457200" marR="25400" lvl="0" indent="-340201" algn="just" rtl="0">
              <a:lnSpc>
                <a:spcPct val="100000"/>
              </a:lnSpc>
              <a:spcBef>
                <a:spcPts val="1500"/>
              </a:spcBef>
              <a:spcAft>
                <a:spcPts val="0"/>
              </a:spcAft>
              <a:buClr>
                <a:schemeClr val="dk1"/>
              </a:buClr>
              <a:buSzPct val="100000"/>
              <a:buFont typeface="Arial"/>
              <a:buAutoNum type="arabicPeriod"/>
            </a:pPr>
            <a:r>
              <a:rPr lang="en" sz="1900" dirty="0">
                <a:solidFill>
                  <a:schemeClr val="dk1"/>
                </a:solidFill>
                <a:highlight>
                  <a:srgbClr val="FFFFFF"/>
                </a:highlight>
              </a:rPr>
              <a:t>To prevent thread interference.</a:t>
            </a:r>
            <a:endParaRPr sz="1900" dirty="0">
              <a:solidFill>
                <a:schemeClr val="dk1"/>
              </a:solidFill>
              <a:highlight>
                <a:srgbClr val="FFFFFF"/>
              </a:highlight>
            </a:endParaRPr>
          </a:p>
          <a:p>
            <a:pPr marL="457200" marR="25400" lvl="0" indent="-340201" algn="l" rtl="0">
              <a:lnSpc>
                <a:spcPct val="100000"/>
              </a:lnSpc>
              <a:spcBef>
                <a:spcPts val="0"/>
              </a:spcBef>
              <a:spcAft>
                <a:spcPts val="0"/>
              </a:spcAft>
              <a:buClr>
                <a:schemeClr val="dk1"/>
              </a:buClr>
              <a:buSzPct val="100000"/>
              <a:buFont typeface="Arial"/>
              <a:buAutoNum type="arabicPeriod"/>
            </a:pPr>
            <a:r>
              <a:rPr lang="en" sz="1900" dirty="0">
                <a:solidFill>
                  <a:schemeClr val="dk1"/>
                </a:solidFill>
                <a:highlight>
                  <a:srgbClr val="FFFFFF"/>
                </a:highlight>
              </a:rPr>
              <a:t>To prevent consistency problem.</a:t>
            </a:r>
            <a:endParaRPr sz="1900" dirty="0">
              <a:solidFill>
                <a:schemeClr val="dk1"/>
              </a:solidFill>
              <a:highlight>
                <a:srgbClr val="FFFFFF"/>
              </a:highlight>
            </a:endParaRPr>
          </a:p>
          <a:p>
            <a:pPr marL="457200" lvl="0" indent="0" algn="just" rtl="0">
              <a:spcBef>
                <a:spcPts val="1200"/>
              </a:spcBef>
              <a:spcAft>
                <a:spcPts val="0"/>
              </a:spcAft>
              <a:buNone/>
            </a:pPr>
            <a:endParaRPr dirty="0">
              <a:solidFill>
                <a:schemeClr val="dk1"/>
              </a:solidFill>
              <a:highlight>
                <a:srgbClr val="FFFFFF"/>
              </a:highlight>
            </a:endParaRPr>
          </a:p>
          <a:p>
            <a:pPr marL="0" lvl="0" indent="0" algn="l" rtl="0">
              <a:spcBef>
                <a:spcPts val="1200"/>
              </a:spcBef>
              <a:spcAft>
                <a:spcPts val="1200"/>
              </a:spcAft>
              <a:buNone/>
            </a:pPr>
            <a:endParaRPr sz="1400" dirty="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dirty="0"/>
              <a:t>Disadvantage</a:t>
            </a:r>
            <a:endParaRPr sz="2620" dirty="0"/>
          </a:p>
        </p:txBody>
      </p:sp>
      <p:sp>
        <p:nvSpPr>
          <p:cNvPr id="200" name="Google Shape;200;p39"/>
          <p:cNvSpPr txBox="1">
            <a:spLocks noGrp="1"/>
          </p:cNvSpPr>
          <p:nvPr>
            <p:ph type="body" idx="1"/>
          </p:nvPr>
        </p:nvSpPr>
        <p:spPr>
          <a:xfrm>
            <a:off x="311700" y="840625"/>
            <a:ext cx="8520600" cy="404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 dirty="0">
              <a:solidFill>
                <a:schemeClr val="dk1"/>
              </a:solidFill>
              <a:highlight>
                <a:srgbClr val="F9F9F9"/>
              </a:highlight>
            </a:endParaRPr>
          </a:p>
          <a:p>
            <a:pPr marL="0" lvl="0" indent="0" algn="l" rtl="0">
              <a:lnSpc>
                <a:spcPct val="150000"/>
              </a:lnSpc>
              <a:spcBef>
                <a:spcPts val="0"/>
              </a:spcBef>
              <a:spcAft>
                <a:spcPts val="0"/>
              </a:spcAft>
              <a:buNone/>
            </a:pPr>
            <a:r>
              <a:rPr lang="en" dirty="0">
                <a:solidFill>
                  <a:schemeClr val="dk1"/>
                </a:solidFill>
                <a:highlight>
                  <a:srgbClr val="F9F9F9"/>
                </a:highlight>
              </a:rPr>
              <a:t>Performance issues will arise as during the execution of one thread all the other threads are put to a </a:t>
            </a:r>
            <a:r>
              <a:rPr lang="en" dirty="0">
                <a:solidFill>
                  <a:schemeClr val="dk1"/>
                </a:solidFill>
                <a:highlight>
                  <a:srgbClr val="F9F9F9"/>
                </a:highlight>
                <a:uFill>
                  <a:noFill/>
                </a:uFill>
                <a:hlinkClick r:id="rId3">
                  <a:extLst>
                    <a:ext uri="{A12FA001-AC4F-418D-AE19-62706E023703}">
                      <ahyp:hlinkClr xmlns:ahyp="http://schemas.microsoft.com/office/drawing/2018/hyperlinkcolor" val="tx"/>
                    </a:ext>
                  </a:extLst>
                </a:hlinkClick>
              </a:rPr>
              <a:t>blocking state</a:t>
            </a:r>
            <a:r>
              <a:rPr lang="en" dirty="0">
                <a:solidFill>
                  <a:schemeClr val="dk1"/>
                </a:solidFill>
                <a:highlight>
                  <a:srgbClr val="F9F9F9"/>
                </a:highlight>
              </a:rPr>
              <a:t> and do note they are not in </a:t>
            </a:r>
            <a:r>
              <a:rPr lang="en" dirty="0">
                <a:solidFill>
                  <a:schemeClr val="dk1"/>
                </a:solidFill>
                <a:highlight>
                  <a:srgbClr val="F9F9F9"/>
                </a:highlight>
                <a:uFill>
                  <a:noFill/>
                </a:uFill>
                <a:hlinkClick r:id="rId3">
                  <a:extLst>
                    <a:ext uri="{A12FA001-AC4F-418D-AE19-62706E023703}">
                      <ahyp:hlinkClr xmlns:ahyp="http://schemas.microsoft.com/office/drawing/2018/hyperlinkcolor" val="tx"/>
                    </a:ext>
                  </a:extLst>
                </a:hlinkClick>
              </a:rPr>
              <a:t>waiting state</a:t>
            </a:r>
            <a:r>
              <a:rPr lang="en" dirty="0">
                <a:solidFill>
                  <a:schemeClr val="dk1"/>
                </a:solidFill>
                <a:highlight>
                  <a:srgbClr val="F9F9F9"/>
                </a:highlight>
              </a:rPr>
              <a:t>. This causes a performance drop if the time taken for one thread is too long.</a:t>
            </a:r>
            <a:endParaRPr dirty="0">
              <a:solidFill>
                <a:schemeClr val="dk1"/>
              </a:solidFill>
              <a:highlight>
                <a:srgbClr val="F9F9F9"/>
              </a:highlight>
            </a:endParaRPr>
          </a:p>
          <a:p>
            <a:pPr marL="0" lvl="0" indent="0" algn="l" rtl="0">
              <a:lnSpc>
                <a:spcPct val="150000"/>
              </a:lnSpc>
              <a:spcBef>
                <a:spcPts val="1200"/>
              </a:spcBef>
              <a:spcAft>
                <a:spcPts val="0"/>
              </a:spcAft>
              <a:buNone/>
            </a:pPr>
            <a:endParaRPr dirty="0">
              <a:solidFill>
                <a:schemeClr val="dk1"/>
              </a:solidFill>
              <a:highlight>
                <a:srgbClr val="F9F9F9"/>
              </a:highlight>
            </a:endParaRPr>
          </a:p>
          <a:p>
            <a:pPr marL="0" lvl="0" indent="0" algn="just" rtl="0">
              <a:lnSpc>
                <a:spcPct val="130000"/>
              </a:lnSpc>
              <a:spcBef>
                <a:spcPts val="1400"/>
              </a:spcBef>
              <a:spcAft>
                <a:spcPts val="0"/>
              </a:spcAft>
              <a:buClr>
                <a:schemeClr val="dk1"/>
              </a:buClr>
              <a:buSzPts val="1100"/>
              <a:buFont typeface="Arial"/>
              <a:buNone/>
            </a:pPr>
            <a:endParaRPr sz="1900" b="1" u="sng" dirty="0">
              <a:solidFill>
                <a:schemeClr val="dk1"/>
              </a:solidFill>
              <a:highlight>
                <a:srgbClr val="FFFFFF"/>
              </a:highlight>
            </a:endParaRPr>
          </a:p>
          <a:p>
            <a:pPr marL="0" lvl="0" indent="0" algn="l" rtl="0">
              <a:spcBef>
                <a:spcPts val="400"/>
              </a:spcBef>
              <a:spcAft>
                <a:spcPts val="1200"/>
              </a:spcAft>
              <a:buNone/>
            </a:pPr>
            <a:endParaRPr dirty="0">
              <a:solidFill>
                <a:schemeClr val="dk1"/>
              </a:solidFill>
              <a:highlight>
                <a:srgbClr val="F9F9F9"/>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a:highlight>
                  <a:srgbClr val="F9F9F9"/>
                </a:highlight>
              </a:rPr>
              <a:t>Types of Thread Synchronization</a:t>
            </a:r>
            <a:endParaRPr sz="2000"/>
          </a:p>
        </p:txBody>
      </p:sp>
      <p:sp>
        <p:nvSpPr>
          <p:cNvPr id="206" name="Google Shape;206;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ts val="275"/>
              <a:buFont typeface="Arial"/>
              <a:buNone/>
            </a:pPr>
            <a:endParaRPr sz="7200" b="1" u="sng">
              <a:solidFill>
                <a:schemeClr val="dk1"/>
              </a:solidFill>
              <a:highlight>
                <a:srgbClr val="F9F9F9"/>
              </a:highlight>
            </a:endParaRPr>
          </a:p>
          <a:p>
            <a:pPr marL="0" lvl="0" indent="0" algn="just" rtl="0">
              <a:spcBef>
                <a:spcPts val="1200"/>
              </a:spcBef>
              <a:spcAft>
                <a:spcPts val="0"/>
              </a:spcAft>
              <a:buClr>
                <a:schemeClr val="dk1"/>
              </a:buClr>
              <a:buSzPts val="275"/>
              <a:buFont typeface="Arial"/>
              <a:buNone/>
            </a:pPr>
            <a:r>
              <a:rPr lang="en" sz="7200">
                <a:solidFill>
                  <a:srgbClr val="333333"/>
                </a:solidFill>
                <a:highlight>
                  <a:schemeClr val="lt1"/>
                </a:highlight>
              </a:rPr>
              <a:t>There are two types of thread synchronization mutual exclusive and inter-thread communication.</a:t>
            </a:r>
            <a:endParaRPr sz="7200">
              <a:solidFill>
                <a:srgbClr val="333333"/>
              </a:solidFill>
              <a:highlight>
                <a:schemeClr val="lt1"/>
              </a:highlight>
            </a:endParaRPr>
          </a:p>
          <a:p>
            <a:pPr marL="457200" marR="25400" lvl="0" indent="-342900" algn="l" rtl="0">
              <a:lnSpc>
                <a:spcPct val="156250"/>
              </a:lnSpc>
              <a:spcBef>
                <a:spcPts val="1500"/>
              </a:spcBef>
              <a:spcAft>
                <a:spcPts val="0"/>
              </a:spcAft>
              <a:buClr>
                <a:schemeClr val="dk1"/>
              </a:buClr>
              <a:buSzPct val="100000"/>
              <a:buFont typeface="Arial"/>
              <a:buAutoNum type="arabicPeriod"/>
            </a:pPr>
            <a:r>
              <a:rPr lang="en" sz="7200" b="1">
                <a:solidFill>
                  <a:schemeClr val="dk1"/>
                </a:solidFill>
                <a:highlight>
                  <a:schemeClr val="lt1"/>
                </a:highlight>
              </a:rPr>
              <a:t>Mutual Exclusive-</a:t>
            </a:r>
            <a:r>
              <a:rPr lang="en" sz="7200">
                <a:solidFill>
                  <a:srgbClr val="333333"/>
                </a:solidFill>
                <a:highlight>
                  <a:schemeClr val="lt1"/>
                </a:highlight>
              </a:rPr>
              <a:t>helps keep threads from interfering with one another while sharing data.</a:t>
            </a:r>
            <a:endParaRPr sz="7200" b="1">
              <a:solidFill>
                <a:schemeClr val="dk1"/>
              </a:solidFill>
              <a:highlight>
                <a:schemeClr val="lt1"/>
              </a:highlight>
            </a:endParaRPr>
          </a:p>
          <a:p>
            <a:pPr marL="914400" marR="50800" lvl="1" indent="-342900" algn="l" rtl="0">
              <a:lnSpc>
                <a:spcPct val="156250"/>
              </a:lnSpc>
              <a:spcBef>
                <a:spcPts val="0"/>
              </a:spcBef>
              <a:spcAft>
                <a:spcPts val="0"/>
              </a:spcAft>
              <a:buClr>
                <a:schemeClr val="dk1"/>
              </a:buClr>
              <a:buSzPct val="100000"/>
              <a:buFont typeface="Arial"/>
              <a:buAutoNum type="arabicPeriod"/>
            </a:pPr>
            <a:r>
              <a:rPr lang="en" sz="7200">
                <a:solidFill>
                  <a:schemeClr val="dk1"/>
                </a:solidFill>
                <a:highlight>
                  <a:schemeClr val="lt1"/>
                </a:highlight>
              </a:rPr>
              <a:t>Synchronized method.</a:t>
            </a:r>
            <a:endParaRPr sz="7200">
              <a:solidFill>
                <a:schemeClr val="dk1"/>
              </a:solidFill>
              <a:highlight>
                <a:schemeClr val="lt1"/>
              </a:highlight>
            </a:endParaRPr>
          </a:p>
          <a:p>
            <a:pPr marL="914400" marR="50800" lvl="1" indent="-342900" algn="l" rtl="0">
              <a:lnSpc>
                <a:spcPct val="156250"/>
              </a:lnSpc>
              <a:spcBef>
                <a:spcPts val="0"/>
              </a:spcBef>
              <a:spcAft>
                <a:spcPts val="0"/>
              </a:spcAft>
              <a:buClr>
                <a:schemeClr val="dk1"/>
              </a:buClr>
              <a:buSzPct val="100000"/>
              <a:buFont typeface="Arial"/>
              <a:buAutoNum type="arabicPeriod"/>
            </a:pPr>
            <a:r>
              <a:rPr lang="en" sz="7200">
                <a:solidFill>
                  <a:schemeClr val="dk1"/>
                </a:solidFill>
                <a:highlight>
                  <a:schemeClr val="lt1"/>
                </a:highlight>
              </a:rPr>
              <a:t>Synchronized block.</a:t>
            </a:r>
            <a:endParaRPr sz="7200">
              <a:solidFill>
                <a:schemeClr val="dk1"/>
              </a:solidFill>
              <a:highlight>
                <a:schemeClr val="lt1"/>
              </a:highlight>
            </a:endParaRPr>
          </a:p>
          <a:p>
            <a:pPr marL="914400" marR="50800" lvl="1" indent="-342900" algn="l" rtl="0">
              <a:lnSpc>
                <a:spcPct val="156250"/>
              </a:lnSpc>
              <a:spcBef>
                <a:spcPts val="0"/>
              </a:spcBef>
              <a:spcAft>
                <a:spcPts val="0"/>
              </a:spcAft>
              <a:buClr>
                <a:schemeClr val="dk1"/>
              </a:buClr>
              <a:buSzPct val="100000"/>
              <a:buFont typeface="Arial"/>
              <a:buAutoNum type="arabicPeriod"/>
            </a:pPr>
            <a:r>
              <a:rPr lang="en" sz="7200">
                <a:solidFill>
                  <a:schemeClr val="dk1"/>
                </a:solidFill>
                <a:highlight>
                  <a:schemeClr val="lt1"/>
                </a:highlight>
              </a:rPr>
              <a:t>Static synchronization.</a:t>
            </a:r>
            <a:endParaRPr sz="7200">
              <a:solidFill>
                <a:schemeClr val="dk1"/>
              </a:solidFill>
              <a:highlight>
                <a:schemeClr val="lt1"/>
              </a:highlight>
            </a:endParaRPr>
          </a:p>
          <a:p>
            <a:pPr marL="457200" marR="25400" lvl="0" indent="-342900" algn="l" rtl="0">
              <a:lnSpc>
                <a:spcPct val="156250"/>
              </a:lnSpc>
              <a:spcBef>
                <a:spcPts val="0"/>
              </a:spcBef>
              <a:spcAft>
                <a:spcPts val="0"/>
              </a:spcAft>
              <a:buClr>
                <a:schemeClr val="dk1"/>
              </a:buClr>
              <a:buSzPct val="100000"/>
              <a:buFont typeface="Arial"/>
              <a:buAutoNum type="arabicPeriod"/>
            </a:pPr>
            <a:r>
              <a:rPr lang="en" sz="7200" b="1">
                <a:solidFill>
                  <a:schemeClr val="dk1"/>
                </a:solidFill>
                <a:highlight>
                  <a:schemeClr val="lt1"/>
                </a:highlight>
              </a:rPr>
              <a:t>Cooperation (Inter-thread communication in java)</a:t>
            </a:r>
            <a:endParaRPr sz="7200" b="1">
              <a:solidFill>
                <a:schemeClr val="dk1"/>
              </a:solidFill>
              <a:highlight>
                <a:schemeClr val="lt1"/>
              </a:highlight>
            </a:endParaRPr>
          </a:p>
          <a:p>
            <a:pPr marL="0" lvl="0" indent="0" algn="l" rtl="0">
              <a:spcBef>
                <a:spcPts val="12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1"/>
          <p:cNvSpPr txBox="1">
            <a:spLocks noGrp="1"/>
          </p:cNvSpPr>
          <p:nvPr>
            <p:ph type="title"/>
          </p:nvPr>
        </p:nvSpPr>
        <p:spPr>
          <a:xfrm>
            <a:off x="311700" y="381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t>Synchronized Method</a:t>
            </a:r>
            <a:endParaRPr sz="2500" b="1"/>
          </a:p>
        </p:txBody>
      </p:sp>
      <p:sp>
        <p:nvSpPr>
          <p:cNvPr id="212" name="Google Shape;212;p41"/>
          <p:cNvSpPr txBox="1">
            <a:spLocks noGrp="1"/>
          </p:cNvSpPr>
          <p:nvPr>
            <p:ph type="body" idx="1"/>
          </p:nvPr>
        </p:nvSpPr>
        <p:spPr>
          <a:xfrm>
            <a:off x="311700" y="954600"/>
            <a:ext cx="8520600" cy="3614400"/>
          </a:xfrm>
          <a:prstGeom prst="rect">
            <a:avLst/>
          </a:prstGeom>
        </p:spPr>
        <p:txBody>
          <a:bodyPr spcFirstLastPara="1" wrap="square" lIns="91425" tIns="91425" rIns="89450" bIns="91425" anchor="t" anchorCtr="0">
            <a:normAutofit fontScale="25000" lnSpcReduction="20000"/>
          </a:bodyPr>
          <a:lstStyle/>
          <a:p>
            <a:pPr marL="457200" lvl="0" indent="-342900" algn="just" rtl="0">
              <a:lnSpc>
                <a:spcPct val="150000"/>
              </a:lnSpc>
              <a:spcBef>
                <a:spcPts val="1200"/>
              </a:spcBef>
              <a:spcAft>
                <a:spcPts val="0"/>
              </a:spcAft>
              <a:buClr>
                <a:srgbClr val="333333"/>
              </a:buClr>
              <a:buSzPct val="100000"/>
              <a:buChar char="●"/>
            </a:pPr>
            <a:r>
              <a:rPr lang="en" sz="7200">
                <a:solidFill>
                  <a:srgbClr val="333333"/>
                </a:solidFill>
                <a:highlight>
                  <a:srgbClr val="FFFFFF"/>
                </a:highlight>
              </a:rPr>
              <a:t>If you declare any method as synchronized, it is known as synchronized method.</a:t>
            </a:r>
            <a:endParaRPr sz="7200">
              <a:solidFill>
                <a:srgbClr val="333333"/>
              </a:solidFill>
              <a:highlight>
                <a:srgbClr val="FFFFFF"/>
              </a:highlight>
            </a:endParaRPr>
          </a:p>
          <a:p>
            <a:pPr marL="457200" lvl="0" indent="-342900" algn="just" rtl="0">
              <a:lnSpc>
                <a:spcPct val="150000"/>
              </a:lnSpc>
              <a:spcBef>
                <a:spcPts val="0"/>
              </a:spcBef>
              <a:spcAft>
                <a:spcPts val="0"/>
              </a:spcAft>
              <a:buClr>
                <a:srgbClr val="333333"/>
              </a:buClr>
              <a:buSzPct val="100000"/>
              <a:buChar char="●"/>
            </a:pPr>
            <a:r>
              <a:rPr lang="en" sz="7200">
                <a:solidFill>
                  <a:srgbClr val="333333"/>
                </a:solidFill>
                <a:highlight>
                  <a:srgbClr val="FFFFFF"/>
                </a:highlight>
              </a:rPr>
              <a:t>Synchronized method is used to lock an object for any shared resource.</a:t>
            </a:r>
            <a:endParaRPr sz="7200">
              <a:solidFill>
                <a:srgbClr val="333333"/>
              </a:solidFill>
              <a:highlight>
                <a:srgbClr val="FFFFFF"/>
              </a:highlight>
            </a:endParaRPr>
          </a:p>
          <a:p>
            <a:pPr marL="457200" lvl="0" indent="-342900" algn="just" rtl="0">
              <a:lnSpc>
                <a:spcPct val="150000"/>
              </a:lnSpc>
              <a:spcBef>
                <a:spcPts val="0"/>
              </a:spcBef>
              <a:spcAft>
                <a:spcPts val="0"/>
              </a:spcAft>
              <a:buClr>
                <a:srgbClr val="333333"/>
              </a:buClr>
              <a:buSzPct val="100000"/>
              <a:buChar char="●"/>
            </a:pPr>
            <a:r>
              <a:rPr lang="en" sz="7200">
                <a:solidFill>
                  <a:srgbClr val="333333"/>
                </a:solidFill>
                <a:highlight>
                  <a:srgbClr val="FFFFFF"/>
                </a:highlight>
              </a:rPr>
              <a:t>When a thread invokes a synchronized method, it automatically acquires the lock for that object and releases it when the thread completes its task.</a:t>
            </a:r>
            <a:endParaRPr sz="7200">
              <a:solidFill>
                <a:srgbClr val="333333"/>
              </a:solidFill>
              <a:highlight>
                <a:srgbClr val="FFFFFF"/>
              </a:highlight>
            </a:endParaRPr>
          </a:p>
          <a:p>
            <a:pPr marL="457200" lvl="0" indent="0" algn="just" rtl="0">
              <a:lnSpc>
                <a:spcPct val="150000"/>
              </a:lnSpc>
              <a:spcBef>
                <a:spcPts val="1200"/>
              </a:spcBef>
              <a:spcAft>
                <a:spcPts val="0"/>
              </a:spcAft>
              <a:buNone/>
            </a:pPr>
            <a:endParaRPr sz="7200">
              <a:solidFill>
                <a:srgbClr val="273239"/>
              </a:solidFill>
              <a:highlight>
                <a:srgbClr val="FFFFFF"/>
              </a:highlight>
            </a:endParaRPr>
          </a:p>
          <a:p>
            <a:pPr marL="457200" lvl="0" indent="0" algn="just" rtl="0">
              <a:lnSpc>
                <a:spcPct val="100000"/>
              </a:lnSpc>
              <a:spcBef>
                <a:spcPts val="1200"/>
              </a:spcBef>
              <a:spcAft>
                <a:spcPts val="0"/>
              </a:spcAft>
              <a:buClr>
                <a:schemeClr val="dk1"/>
              </a:buClr>
              <a:buSzPts val="275"/>
              <a:buFont typeface="Arial"/>
              <a:buNone/>
            </a:pPr>
            <a:endParaRPr sz="7200">
              <a:solidFill>
                <a:srgbClr val="273239"/>
              </a:solidFill>
              <a:highlight>
                <a:srgbClr val="FFFFFF"/>
              </a:highlight>
            </a:endParaRPr>
          </a:p>
          <a:p>
            <a:pPr marL="457200" lvl="0" indent="0" algn="just" rtl="0">
              <a:spcBef>
                <a:spcPts val="1200"/>
              </a:spcBef>
              <a:spcAft>
                <a:spcPts val="0"/>
              </a:spcAft>
              <a:buNone/>
            </a:pPr>
            <a:endParaRPr sz="7200" b="1">
              <a:solidFill>
                <a:srgbClr val="333333"/>
              </a:solidFill>
              <a:highlight>
                <a:srgbClr val="FFFFFF"/>
              </a:highlight>
            </a:endParaRPr>
          </a:p>
          <a:p>
            <a:pPr marL="457200" lvl="0" indent="0" algn="just" rtl="0">
              <a:spcBef>
                <a:spcPts val="1200"/>
              </a:spcBef>
              <a:spcAft>
                <a:spcPts val="0"/>
              </a:spcAft>
              <a:buNone/>
            </a:pPr>
            <a:endParaRPr>
              <a:solidFill>
                <a:srgbClr val="333333"/>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2"/>
          <p:cNvSpPr txBox="1">
            <a:spLocks noGrp="1"/>
          </p:cNvSpPr>
          <p:nvPr>
            <p:ph type="title"/>
          </p:nvPr>
        </p:nvSpPr>
        <p:spPr>
          <a:xfrm>
            <a:off x="272875" y="445025"/>
            <a:ext cx="8559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Synchronized block</a:t>
            </a:r>
            <a:endParaRPr b="1"/>
          </a:p>
        </p:txBody>
      </p:sp>
      <p:sp>
        <p:nvSpPr>
          <p:cNvPr id="218" name="Google Shape;218;p42"/>
          <p:cNvSpPr txBox="1">
            <a:spLocks noGrp="1"/>
          </p:cNvSpPr>
          <p:nvPr>
            <p:ph type="body" idx="1"/>
          </p:nvPr>
        </p:nvSpPr>
        <p:spPr>
          <a:xfrm>
            <a:off x="161475" y="911875"/>
            <a:ext cx="8670900" cy="4174500"/>
          </a:xfrm>
          <a:prstGeom prst="rect">
            <a:avLst/>
          </a:prstGeom>
        </p:spPr>
        <p:txBody>
          <a:bodyPr spcFirstLastPara="1" wrap="square" lIns="91425" tIns="91425" rIns="91425" bIns="91425" anchor="t" anchorCtr="0">
            <a:noAutofit/>
          </a:bodyPr>
          <a:lstStyle/>
          <a:p>
            <a:pPr marL="0" lvl="0" indent="0" algn="just" rtl="0">
              <a:lnSpc>
                <a:spcPct val="100000"/>
              </a:lnSpc>
              <a:spcBef>
                <a:spcPts val="1200"/>
              </a:spcBef>
              <a:spcAft>
                <a:spcPts val="0"/>
              </a:spcAft>
              <a:buNone/>
            </a:pPr>
            <a:r>
              <a:rPr lang="en" dirty="0">
                <a:solidFill>
                  <a:srgbClr val="333333"/>
                </a:solidFill>
                <a:highlight>
                  <a:srgbClr val="FFFFFF"/>
                </a:highlight>
              </a:rPr>
              <a:t>Synchronized block can be used to perform synchronization on any specific resource of the method.If we put all the codes of the method in the synchronized block, it will work same as the synchronized method.</a:t>
            </a:r>
            <a:endParaRPr dirty="0">
              <a:solidFill>
                <a:srgbClr val="333333"/>
              </a:solidFill>
              <a:highlight>
                <a:srgbClr val="FFFFFF"/>
              </a:highlight>
            </a:endParaRPr>
          </a:p>
          <a:p>
            <a:pPr marL="457200" marR="25400" lvl="0" indent="-342900" algn="l" rtl="0">
              <a:lnSpc>
                <a:spcPct val="156250"/>
              </a:lnSpc>
              <a:spcBef>
                <a:spcPts val="1500"/>
              </a:spcBef>
              <a:spcAft>
                <a:spcPts val="0"/>
              </a:spcAft>
              <a:buClr>
                <a:schemeClr val="dk1"/>
              </a:buClr>
              <a:buSzPts val="1800"/>
              <a:buFont typeface="Arial"/>
              <a:buChar char="●"/>
            </a:pPr>
            <a:r>
              <a:rPr lang="en" dirty="0">
                <a:solidFill>
                  <a:schemeClr val="dk1"/>
                </a:solidFill>
                <a:highlight>
                  <a:srgbClr val="FFFFFF"/>
                </a:highlight>
              </a:rPr>
              <a:t>Synchronized block is used to lock an object for any shared resource.</a:t>
            </a:r>
            <a:endParaRPr dirty="0">
              <a:solidFill>
                <a:schemeClr val="dk1"/>
              </a:solidFill>
              <a:highlight>
                <a:srgbClr val="FFFFFF"/>
              </a:highlight>
            </a:endParaRPr>
          </a:p>
          <a:p>
            <a:pPr marL="457200" marR="25400" lvl="0" indent="-342900" algn="l" rtl="0">
              <a:lnSpc>
                <a:spcPct val="156250"/>
              </a:lnSpc>
              <a:spcBef>
                <a:spcPts val="0"/>
              </a:spcBef>
              <a:spcAft>
                <a:spcPts val="0"/>
              </a:spcAft>
              <a:buClr>
                <a:schemeClr val="dk1"/>
              </a:buClr>
              <a:buSzPts val="1800"/>
              <a:buFont typeface="Arial"/>
              <a:buChar char="●"/>
            </a:pPr>
            <a:r>
              <a:rPr lang="en" dirty="0">
                <a:solidFill>
                  <a:schemeClr val="dk1"/>
                </a:solidFill>
                <a:highlight>
                  <a:srgbClr val="FFFFFF"/>
                </a:highlight>
              </a:rPr>
              <a:t>Scope of synchronized block is smaller than the method.</a:t>
            </a:r>
            <a:endParaRPr dirty="0">
              <a:solidFill>
                <a:schemeClr val="dk1"/>
              </a:solidFill>
              <a:highlight>
                <a:srgbClr val="FFFFFF"/>
              </a:highlight>
            </a:endParaRPr>
          </a:p>
          <a:p>
            <a:pPr marL="457200" marR="25400" lvl="0" indent="-342900" algn="l" rtl="0">
              <a:lnSpc>
                <a:spcPct val="156250"/>
              </a:lnSpc>
              <a:spcBef>
                <a:spcPts val="0"/>
              </a:spcBef>
              <a:spcAft>
                <a:spcPts val="0"/>
              </a:spcAft>
              <a:buClr>
                <a:schemeClr val="dk1"/>
              </a:buClr>
              <a:buSzPts val="1800"/>
              <a:buFont typeface="Arial"/>
              <a:buChar char="●"/>
            </a:pPr>
            <a:r>
              <a:rPr lang="en" dirty="0">
                <a:solidFill>
                  <a:schemeClr val="dk1"/>
                </a:solidFill>
                <a:highlight>
                  <a:srgbClr val="FFFFFF"/>
                </a:highlight>
              </a:rPr>
              <a:t>A Java synchronized block doesn't allow more than one JVM, to provide access control to a shared resource.</a:t>
            </a:r>
            <a:endParaRPr dirty="0">
              <a:solidFill>
                <a:schemeClr val="dk1"/>
              </a:solidFill>
              <a:highlight>
                <a:srgbClr val="FFFFFF"/>
              </a:highlight>
            </a:endParaRPr>
          </a:p>
          <a:p>
            <a:pPr marL="457200" marR="25400" lvl="0" indent="-342900" algn="l" rtl="0">
              <a:lnSpc>
                <a:spcPct val="156250"/>
              </a:lnSpc>
              <a:spcBef>
                <a:spcPts val="0"/>
              </a:spcBef>
              <a:spcAft>
                <a:spcPts val="0"/>
              </a:spcAft>
              <a:buClr>
                <a:schemeClr val="dk1"/>
              </a:buClr>
              <a:buSzPts val="1800"/>
              <a:buFont typeface="Arial"/>
              <a:buChar char="●"/>
            </a:pPr>
            <a:r>
              <a:rPr lang="en" dirty="0">
                <a:solidFill>
                  <a:schemeClr val="dk1"/>
                </a:solidFill>
                <a:highlight>
                  <a:srgbClr val="FFFFFF"/>
                </a:highlight>
              </a:rPr>
              <a:t>The system performance may degrade because of the slower working of synchronized keyword.</a:t>
            </a:r>
            <a:endParaRPr dirty="0">
              <a:solidFill>
                <a:schemeClr val="dk1"/>
              </a:solidFill>
              <a:highlight>
                <a:srgbClr val="FFFFFF"/>
              </a:highlight>
            </a:endParaRPr>
          </a:p>
          <a:p>
            <a:pPr marL="0" lvl="0" indent="0" algn="just" rtl="0">
              <a:lnSpc>
                <a:spcPct val="100000"/>
              </a:lnSpc>
              <a:spcBef>
                <a:spcPts val="1200"/>
              </a:spcBef>
              <a:spcAft>
                <a:spcPts val="0"/>
              </a:spcAft>
              <a:buClr>
                <a:schemeClr val="dk1"/>
              </a:buClr>
              <a:buSzPts val="1100"/>
              <a:buFont typeface="Arial"/>
              <a:buNone/>
            </a:pPr>
            <a:endParaRPr dirty="0">
              <a:solidFill>
                <a:srgbClr val="333333"/>
              </a:solidFill>
              <a:highlight>
                <a:srgbClr val="FFFFFF"/>
              </a:highlight>
            </a:endParaRPr>
          </a:p>
          <a:p>
            <a:pPr marL="0" lvl="0" indent="0" algn="l" rtl="0">
              <a:spcBef>
                <a:spcPts val="1200"/>
              </a:spcBef>
              <a:spcAft>
                <a:spcPts val="12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Static Synchronization</a:t>
            </a:r>
            <a:endParaRPr b="1"/>
          </a:p>
        </p:txBody>
      </p:sp>
      <p:sp>
        <p:nvSpPr>
          <p:cNvPr id="224" name="Google Shape;22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just" rtl="0">
              <a:lnSpc>
                <a:spcPct val="150000"/>
              </a:lnSpc>
              <a:spcBef>
                <a:spcPts val="1200"/>
              </a:spcBef>
              <a:spcAft>
                <a:spcPts val="0"/>
              </a:spcAft>
              <a:buSzPts val="1900"/>
              <a:buChar char="●"/>
            </a:pPr>
            <a:r>
              <a:rPr lang="en" sz="1900" dirty="0">
                <a:solidFill>
                  <a:srgbClr val="333333"/>
                </a:solidFill>
                <a:highlight>
                  <a:srgbClr val="FFFFFF"/>
                </a:highlight>
              </a:rPr>
              <a:t>If you make any static method as synchronized, the lock will be on the class not on object.</a:t>
            </a:r>
            <a:endParaRPr sz="1900" dirty="0">
              <a:solidFill>
                <a:srgbClr val="333333"/>
              </a:solidFill>
              <a:highlight>
                <a:srgbClr val="FFFFFF"/>
              </a:highlight>
            </a:endParaRPr>
          </a:p>
          <a:p>
            <a:pPr marL="457200" lvl="0" indent="-349250" algn="just" rtl="0">
              <a:lnSpc>
                <a:spcPct val="150000"/>
              </a:lnSpc>
              <a:spcBef>
                <a:spcPts val="0"/>
              </a:spcBef>
              <a:spcAft>
                <a:spcPts val="0"/>
              </a:spcAft>
              <a:buSzPts val="1900"/>
              <a:buChar char="●"/>
            </a:pPr>
            <a:r>
              <a:rPr lang="en" sz="1900" dirty="0">
                <a:solidFill>
                  <a:srgbClr val="273239"/>
                </a:solidFill>
                <a:highlight>
                  <a:srgbClr val="FFFFFF"/>
                </a:highlight>
              </a:rPr>
              <a:t>To maintain the Synchronized behavior, we need a class-level lock rather than an instance-level lock such that only one thread can act on the static synchronized method.</a:t>
            </a:r>
            <a:endParaRPr sz="1900" dirty="0">
              <a:solidFill>
                <a:srgbClr val="273239"/>
              </a:solidFill>
              <a:highlight>
                <a:srgbClr val="FFFFFF"/>
              </a:highlight>
            </a:endParaRPr>
          </a:p>
          <a:p>
            <a:pPr marL="0" lvl="0" indent="0" algn="just" rtl="0">
              <a:lnSpc>
                <a:spcPct val="100000"/>
              </a:lnSpc>
              <a:spcBef>
                <a:spcPts val="1200"/>
              </a:spcBef>
              <a:spcAft>
                <a:spcPts val="0"/>
              </a:spcAft>
              <a:buNone/>
            </a:pPr>
            <a:endParaRPr b="1" dirty="0">
              <a:solidFill>
                <a:srgbClr val="273239"/>
              </a:solidFill>
              <a:highlight>
                <a:srgbClr val="FFFFFF"/>
              </a:highlight>
            </a:endParaRPr>
          </a:p>
          <a:p>
            <a:pPr marL="0" lvl="0" indent="0" algn="just" rtl="0">
              <a:spcBef>
                <a:spcPts val="1200"/>
              </a:spcBef>
              <a:spcAft>
                <a:spcPts val="1200"/>
              </a:spcAft>
              <a:buNone/>
            </a:pPr>
            <a:endParaRPr sz="1200" dirty="0">
              <a:solidFill>
                <a:srgbClr val="333333"/>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7"/>
          <p:cNvSpPr txBox="1"/>
          <p:nvPr/>
        </p:nvSpPr>
        <p:spPr>
          <a:xfrm>
            <a:off x="1100900" y="493375"/>
            <a:ext cx="54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0" name="Google Shape;7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Advantages of Multithreading</a:t>
            </a:r>
            <a:endParaRPr sz="3600" b="1"/>
          </a:p>
        </p:txBody>
      </p:sp>
      <p:sp>
        <p:nvSpPr>
          <p:cNvPr id="71" name="Google Shape;7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lnSpc>
                <a:spcPct val="150000"/>
              </a:lnSpc>
              <a:spcBef>
                <a:spcPts val="0"/>
              </a:spcBef>
              <a:spcAft>
                <a:spcPts val="0"/>
              </a:spcAft>
              <a:buClr>
                <a:schemeClr val="dk1"/>
              </a:buClr>
              <a:buSzPts val="1800"/>
              <a:buChar char="●"/>
            </a:pPr>
            <a:r>
              <a:rPr lang="en">
                <a:solidFill>
                  <a:schemeClr val="dk1"/>
                </a:solidFill>
              </a:rPr>
              <a:t>Multithreading saves time as you can perform multiple operations together.</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
                <a:solidFill>
                  <a:schemeClr val="dk1"/>
                </a:solidFill>
              </a:rPr>
              <a:t>The threads are independent, so it does not block the user to perform multiple operations at the same time </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
                <a:solidFill>
                  <a:schemeClr val="dk1"/>
                </a:solidFill>
              </a:rPr>
              <a:t>and also, if an exception occurs in a single thread, it does not affect other threads.</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
                <a:solidFill>
                  <a:schemeClr val="dk1"/>
                </a:solidFill>
                <a:highlight>
                  <a:srgbClr val="FFFFFF"/>
                </a:highlight>
              </a:rPr>
              <a:t>Improved performance and concurrency</a:t>
            </a:r>
            <a:endParaRPr>
              <a:solidFill>
                <a:schemeClr val="dk1"/>
              </a:solidFill>
              <a:highlight>
                <a:srgbClr val="FFFFFF"/>
              </a:highlight>
            </a:endParaRPr>
          </a:p>
          <a:p>
            <a:pPr marL="457200" lvl="0" indent="-342900" algn="just" rtl="0">
              <a:lnSpc>
                <a:spcPct val="150000"/>
              </a:lnSpc>
              <a:spcBef>
                <a:spcPts val="0"/>
              </a:spcBef>
              <a:spcAft>
                <a:spcPts val="0"/>
              </a:spcAft>
              <a:buClr>
                <a:schemeClr val="dk1"/>
              </a:buClr>
              <a:buSzPts val="1800"/>
              <a:buChar char="●"/>
            </a:pPr>
            <a:r>
              <a:rPr lang="en">
                <a:solidFill>
                  <a:schemeClr val="dk1"/>
                </a:solidFill>
                <a:highlight>
                  <a:srgbClr val="FFFFFF"/>
                </a:highlight>
              </a:rPr>
              <a:t>Reduced number of required servers</a:t>
            </a:r>
            <a:endParaRPr>
              <a:solidFill>
                <a:schemeClr val="dk1"/>
              </a:solidFill>
              <a:highlight>
                <a:srgbClr val="FFFFFF"/>
              </a:highlight>
            </a:endParaRPr>
          </a:p>
          <a:p>
            <a:pPr marL="0" lvl="0" indent="0" algn="l" rtl="0">
              <a:spcBef>
                <a:spcPts val="0"/>
              </a:spcBef>
              <a:spcAft>
                <a:spcPts val="1200"/>
              </a:spcAft>
              <a:buNone/>
            </a:pP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Inter thread Communication</a:t>
            </a:r>
            <a:endParaRPr b="1" dirty="0"/>
          </a:p>
        </p:txBody>
      </p:sp>
      <p:sp>
        <p:nvSpPr>
          <p:cNvPr id="230" name="Google Shape;230;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dirty="0">
                <a:solidFill>
                  <a:schemeClr val="dk1"/>
                </a:solidFill>
                <a:highlight>
                  <a:srgbClr val="FFFFFF"/>
                </a:highlight>
              </a:rPr>
              <a:t>Cooperation is a mechanism in which a thread is paused running in its critical section and another thread is allowed to enter (or lock) in the same critical section to be executed.It is implemented by following methods of Object class:</a:t>
            </a:r>
            <a:endParaRPr dirty="0">
              <a:solidFill>
                <a:schemeClr val="dk1"/>
              </a:solidFill>
              <a:highlight>
                <a:srgbClr val="FFFFFF"/>
              </a:highlight>
            </a:endParaRPr>
          </a:p>
          <a:p>
            <a:pPr marL="457200" marR="25400" lvl="0" indent="-342900" algn="l" rtl="0">
              <a:lnSpc>
                <a:spcPct val="150000"/>
              </a:lnSpc>
              <a:spcBef>
                <a:spcPts val="1500"/>
              </a:spcBef>
              <a:spcAft>
                <a:spcPts val="0"/>
              </a:spcAft>
              <a:buClr>
                <a:schemeClr val="dk1"/>
              </a:buClr>
              <a:buSzPts val="1800"/>
              <a:buFont typeface="Arial"/>
              <a:buChar char="●"/>
            </a:pPr>
            <a:r>
              <a:rPr lang="en" b="1" dirty="0">
                <a:solidFill>
                  <a:schemeClr val="dk1"/>
                </a:solidFill>
                <a:highlight>
                  <a:srgbClr val="FFFFFF"/>
                </a:highlight>
              </a:rPr>
              <a:t>wait()-</a:t>
            </a:r>
            <a:r>
              <a:rPr lang="en" dirty="0">
                <a:solidFill>
                  <a:schemeClr val="dk1"/>
                </a:solidFill>
                <a:highlight>
                  <a:srgbClr val="FFFFFF"/>
                </a:highlight>
              </a:rPr>
              <a:t>It tells the calling thread to give up the lock and go to sleep until some other thread enters the same monitor and calls notify().</a:t>
            </a:r>
            <a:endParaRPr dirty="0">
              <a:solidFill>
                <a:schemeClr val="dk1"/>
              </a:solidFill>
              <a:highlight>
                <a:srgbClr val="FFFFFF"/>
              </a:highlight>
            </a:endParaRPr>
          </a:p>
          <a:p>
            <a:pPr marL="457200" marR="25400" lvl="0" indent="-342900" algn="l" rtl="0">
              <a:lnSpc>
                <a:spcPct val="150000"/>
              </a:lnSpc>
              <a:spcBef>
                <a:spcPts val="0"/>
              </a:spcBef>
              <a:spcAft>
                <a:spcPts val="0"/>
              </a:spcAft>
              <a:buClr>
                <a:schemeClr val="dk1"/>
              </a:buClr>
              <a:buSzPts val="1800"/>
              <a:buFont typeface="Arial"/>
              <a:buChar char="●"/>
            </a:pPr>
            <a:r>
              <a:rPr lang="en" b="1" dirty="0">
                <a:solidFill>
                  <a:schemeClr val="dk1"/>
                </a:solidFill>
                <a:highlight>
                  <a:srgbClr val="FFFFFF"/>
                </a:highlight>
              </a:rPr>
              <a:t>notify()-</a:t>
            </a:r>
            <a:r>
              <a:rPr lang="en" dirty="0">
                <a:solidFill>
                  <a:schemeClr val="dk1"/>
                </a:solidFill>
                <a:highlight>
                  <a:srgbClr val="FFFFFF"/>
                </a:highlight>
              </a:rPr>
              <a:t>It wakes up one single thread called wait() on the same object. It should be noted that calling notify() does not give up a lock on a resource.</a:t>
            </a:r>
            <a:endParaRPr dirty="0">
              <a:solidFill>
                <a:schemeClr val="dk1"/>
              </a:solidFill>
              <a:highlight>
                <a:srgbClr val="FFFFFF"/>
              </a:highlight>
            </a:endParaRPr>
          </a:p>
          <a:p>
            <a:pPr marL="457200" marR="25400" lvl="0" indent="-342900" algn="l" rtl="0">
              <a:lnSpc>
                <a:spcPct val="150000"/>
              </a:lnSpc>
              <a:spcBef>
                <a:spcPts val="0"/>
              </a:spcBef>
              <a:spcAft>
                <a:spcPts val="0"/>
              </a:spcAft>
              <a:buClr>
                <a:schemeClr val="dk1"/>
              </a:buClr>
              <a:buSzPts val="1800"/>
              <a:buFont typeface="Arial"/>
              <a:buChar char="●"/>
            </a:pPr>
            <a:r>
              <a:rPr lang="en" b="1" dirty="0">
                <a:solidFill>
                  <a:schemeClr val="dk1"/>
                </a:solidFill>
                <a:highlight>
                  <a:srgbClr val="FFFFFF"/>
                </a:highlight>
              </a:rPr>
              <a:t>notifyAll()</a:t>
            </a:r>
            <a:r>
              <a:rPr lang="en" dirty="0">
                <a:solidFill>
                  <a:schemeClr val="dk1"/>
                </a:solidFill>
                <a:highlight>
                  <a:srgbClr val="FFFFFF"/>
                </a:highlight>
              </a:rPr>
              <a:t>-It wakes up all the threads called wait() on the same object.</a:t>
            </a:r>
            <a:endParaRPr dirty="0">
              <a:solidFill>
                <a:schemeClr val="dk1"/>
              </a:solidFill>
              <a:highlight>
                <a:srgbClr val="FFFFFF"/>
              </a:highlight>
            </a:endParaRPr>
          </a:p>
          <a:p>
            <a:pPr marL="457200" marR="25400" lvl="0" indent="0" algn="l" rtl="0">
              <a:lnSpc>
                <a:spcPct val="150000"/>
              </a:lnSpc>
              <a:spcBef>
                <a:spcPts val="1500"/>
              </a:spcBef>
              <a:spcAft>
                <a:spcPts val="0"/>
              </a:spcAft>
              <a:buNone/>
            </a:pPr>
            <a:endParaRPr dirty="0">
              <a:solidFill>
                <a:schemeClr val="dk1"/>
              </a:solidFill>
              <a:highlight>
                <a:srgbClr val="FFFFFF"/>
              </a:highlight>
            </a:endParaRPr>
          </a:p>
          <a:p>
            <a:pPr marL="0" lvl="0" indent="0" algn="l" rtl="0">
              <a:spcBef>
                <a:spcPts val="1200"/>
              </a:spcBef>
              <a:spcAft>
                <a:spcPts val="120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45"/>
          <p:cNvPicPr preferRelativeResize="0"/>
          <p:nvPr/>
        </p:nvPicPr>
        <p:blipFill>
          <a:blip r:embed="rId3">
            <a:alphaModFix/>
          </a:blip>
          <a:stretch>
            <a:fillRect/>
          </a:stretch>
        </p:blipFill>
        <p:spPr>
          <a:xfrm>
            <a:off x="1078500" y="551325"/>
            <a:ext cx="7239000" cy="3457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6"/>
          <p:cNvSpPr txBox="1"/>
          <p:nvPr/>
        </p:nvSpPr>
        <p:spPr>
          <a:xfrm>
            <a:off x="0" y="598425"/>
            <a:ext cx="8838600" cy="3924900"/>
          </a:xfrm>
          <a:prstGeom prst="rect">
            <a:avLst/>
          </a:prstGeom>
          <a:noFill/>
          <a:ln>
            <a:noFill/>
          </a:ln>
        </p:spPr>
        <p:txBody>
          <a:bodyPr spcFirstLastPara="1" wrap="square" lIns="91425" tIns="91425" rIns="91425" bIns="91425" anchor="t" anchorCtr="0">
            <a:spAutoFit/>
          </a:bodyPr>
          <a:lstStyle/>
          <a:p>
            <a:pPr marL="457200" marR="25400" lvl="0" indent="-342900" algn="l" rtl="0">
              <a:lnSpc>
                <a:spcPct val="156250"/>
              </a:lnSpc>
              <a:spcBef>
                <a:spcPts val="1500"/>
              </a:spcBef>
              <a:spcAft>
                <a:spcPts val="0"/>
              </a:spcAft>
              <a:buClr>
                <a:schemeClr val="dk1"/>
              </a:buClr>
              <a:buSzPts val="1800"/>
              <a:buFont typeface="Roboto"/>
              <a:buAutoNum type="arabicPeriod"/>
            </a:pPr>
            <a:r>
              <a:rPr lang="en" sz="1800">
                <a:solidFill>
                  <a:schemeClr val="dk1"/>
                </a:solidFill>
                <a:highlight>
                  <a:srgbClr val="FFFFFF"/>
                </a:highlight>
                <a:latin typeface="Roboto"/>
                <a:ea typeface="Roboto"/>
                <a:cs typeface="Roboto"/>
                <a:sym typeface="Roboto"/>
              </a:rPr>
              <a:t>Threads enter to acquire lock.</a:t>
            </a:r>
            <a:endParaRPr sz="1800">
              <a:solidFill>
                <a:schemeClr val="dk1"/>
              </a:solidFill>
              <a:highlight>
                <a:srgbClr val="FFFFFF"/>
              </a:highlight>
              <a:latin typeface="Roboto"/>
              <a:ea typeface="Roboto"/>
              <a:cs typeface="Roboto"/>
              <a:sym typeface="Roboto"/>
            </a:endParaRPr>
          </a:p>
          <a:p>
            <a:pPr marL="457200" marR="25400" lvl="0" indent="-342900" algn="l" rtl="0">
              <a:lnSpc>
                <a:spcPct val="156250"/>
              </a:lnSpc>
              <a:spcBef>
                <a:spcPts val="0"/>
              </a:spcBef>
              <a:spcAft>
                <a:spcPts val="0"/>
              </a:spcAft>
              <a:buClr>
                <a:schemeClr val="dk1"/>
              </a:buClr>
              <a:buSzPts val="1800"/>
              <a:buFont typeface="Roboto"/>
              <a:buAutoNum type="arabicPeriod"/>
            </a:pPr>
            <a:r>
              <a:rPr lang="en" sz="1800">
                <a:solidFill>
                  <a:schemeClr val="dk1"/>
                </a:solidFill>
                <a:highlight>
                  <a:srgbClr val="FFFFFF"/>
                </a:highlight>
                <a:latin typeface="Roboto"/>
                <a:ea typeface="Roboto"/>
                <a:cs typeface="Roboto"/>
                <a:sym typeface="Roboto"/>
              </a:rPr>
              <a:t>Lock is acquired by on thread.</a:t>
            </a:r>
            <a:endParaRPr sz="1800">
              <a:solidFill>
                <a:schemeClr val="dk1"/>
              </a:solidFill>
              <a:highlight>
                <a:srgbClr val="FFFFFF"/>
              </a:highlight>
              <a:latin typeface="Roboto"/>
              <a:ea typeface="Roboto"/>
              <a:cs typeface="Roboto"/>
              <a:sym typeface="Roboto"/>
            </a:endParaRPr>
          </a:p>
          <a:p>
            <a:pPr marL="457200" marR="25400" lvl="0" indent="-342900" algn="l" rtl="0">
              <a:lnSpc>
                <a:spcPct val="156250"/>
              </a:lnSpc>
              <a:spcBef>
                <a:spcPts val="0"/>
              </a:spcBef>
              <a:spcAft>
                <a:spcPts val="0"/>
              </a:spcAft>
              <a:buClr>
                <a:schemeClr val="dk1"/>
              </a:buClr>
              <a:buSzPts val="1800"/>
              <a:buFont typeface="Roboto"/>
              <a:buAutoNum type="arabicPeriod"/>
            </a:pPr>
            <a:r>
              <a:rPr lang="en" sz="1800">
                <a:solidFill>
                  <a:schemeClr val="dk1"/>
                </a:solidFill>
                <a:highlight>
                  <a:srgbClr val="FFFFFF"/>
                </a:highlight>
                <a:latin typeface="Roboto"/>
                <a:ea typeface="Roboto"/>
                <a:cs typeface="Roboto"/>
                <a:sym typeface="Roboto"/>
              </a:rPr>
              <a:t>Now thread goes to waiting state if you call wait() method on the object. Otherwise it releases the lock and exits.</a:t>
            </a:r>
            <a:endParaRPr sz="1800">
              <a:solidFill>
                <a:schemeClr val="dk1"/>
              </a:solidFill>
              <a:highlight>
                <a:srgbClr val="FFFFFF"/>
              </a:highlight>
              <a:latin typeface="Roboto"/>
              <a:ea typeface="Roboto"/>
              <a:cs typeface="Roboto"/>
              <a:sym typeface="Roboto"/>
            </a:endParaRPr>
          </a:p>
          <a:p>
            <a:pPr marL="457200" marR="25400" lvl="0" indent="-342900" algn="l" rtl="0">
              <a:lnSpc>
                <a:spcPct val="156250"/>
              </a:lnSpc>
              <a:spcBef>
                <a:spcPts val="0"/>
              </a:spcBef>
              <a:spcAft>
                <a:spcPts val="0"/>
              </a:spcAft>
              <a:buClr>
                <a:schemeClr val="dk1"/>
              </a:buClr>
              <a:buSzPts val="1800"/>
              <a:buFont typeface="Roboto"/>
              <a:buAutoNum type="arabicPeriod"/>
            </a:pPr>
            <a:r>
              <a:rPr lang="en" sz="1800">
                <a:solidFill>
                  <a:schemeClr val="dk1"/>
                </a:solidFill>
                <a:highlight>
                  <a:srgbClr val="FFFFFF"/>
                </a:highlight>
                <a:latin typeface="Roboto"/>
                <a:ea typeface="Roboto"/>
                <a:cs typeface="Roboto"/>
                <a:sym typeface="Roboto"/>
              </a:rPr>
              <a:t>If you call notify() or notifyAll() method, thread moves to the notified state (runnable state).</a:t>
            </a:r>
            <a:endParaRPr sz="1800">
              <a:solidFill>
                <a:schemeClr val="dk1"/>
              </a:solidFill>
              <a:highlight>
                <a:srgbClr val="FFFFFF"/>
              </a:highlight>
              <a:latin typeface="Roboto"/>
              <a:ea typeface="Roboto"/>
              <a:cs typeface="Roboto"/>
              <a:sym typeface="Roboto"/>
            </a:endParaRPr>
          </a:p>
          <a:p>
            <a:pPr marL="457200" marR="25400" lvl="0" indent="-342900" algn="l" rtl="0">
              <a:lnSpc>
                <a:spcPct val="156250"/>
              </a:lnSpc>
              <a:spcBef>
                <a:spcPts val="0"/>
              </a:spcBef>
              <a:spcAft>
                <a:spcPts val="0"/>
              </a:spcAft>
              <a:buClr>
                <a:schemeClr val="dk1"/>
              </a:buClr>
              <a:buSzPts val="1800"/>
              <a:buFont typeface="Roboto"/>
              <a:buAutoNum type="arabicPeriod"/>
            </a:pPr>
            <a:r>
              <a:rPr lang="en" sz="1800">
                <a:solidFill>
                  <a:schemeClr val="dk1"/>
                </a:solidFill>
                <a:highlight>
                  <a:srgbClr val="FFFFFF"/>
                </a:highlight>
                <a:latin typeface="Roboto"/>
                <a:ea typeface="Roboto"/>
                <a:cs typeface="Roboto"/>
                <a:sym typeface="Roboto"/>
              </a:rPr>
              <a:t>Now thread is available to acquire lock.</a:t>
            </a:r>
            <a:endParaRPr sz="1800">
              <a:solidFill>
                <a:schemeClr val="dk1"/>
              </a:solidFill>
              <a:highlight>
                <a:srgbClr val="FFFFFF"/>
              </a:highlight>
              <a:latin typeface="Roboto"/>
              <a:ea typeface="Roboto"/>
              <a:cs typeface="Roboto"/>
              <a:sym typeface="Roboto"/>
            </a:endParaRPr>
          </a:p>
          <a:p>
            <a:pPr marL="457200" marR="25400" lvl="0" indent="-342900" algn="l" rtl="0">
              <a:lnSpc>
                <a:spcPct val="156250"/>
              </a:lnSpc>
              <a:spcBef>
                <a:spcPts val="0"/>
              </a:spcBef>
              <a:spcAft>
                <a:spcPts val="0"/>
              </a:spcAft>
              <a:buClr>
                <a:schemeClr val="dk1"/>
              </a:buClr>
              <a:buSzPts val="1800"/>
              <a:buFont typeface="Roboto"/>
              <a:buAutoNum type="arabicPeriod"/>
            </a:pPr>
            <a:r>
              <a:rPr lang="en" sz="1800">
                <a:solidFill>
                  <a:schemeClr val="dk1"/>
                </a:solidFill>
                <a:highlight>
                  <a:srgbClr val="FFFFFF"/>
                </a:highlight>
                <a:latin typeface="Roboto"/>
                <a:ea typeface="Roboto"/>
                <a:cs typeface="Roboto"/>
                <a:sym typeface="Roboto"/>
              </a:rPr>
              <a:t>After completion of the task, thread releases the lock and exits the monitor state of the object.</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7"/>
          <p:cNvSpPr txBox="1"/>
          <p:nvPr/>
        </p:nvSpPr>
        <p:spPr>
          <a:xfrm>
            <a:off x="1754400" y="1940450"/>
            <a:ext cx="5183400" cy="109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900" b="1"/>
              <a:t>THANK YOU</a:t>
            </a:r>
            <a:endParaRPr sz="59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27500"/>
              <a:buFont typeface="Arial"/>
              <a:buNone/>
            </a:pPr>
            <a:r>
              <a:rPr lang="en" sz="4000" b="1"/>
              <a:t>Disadvantages of Multithreading</a:t>
            </a:r>
            <a:endParaRPr sz="4000" b="1"/>
          </a:p>
          <a:p>
            <a:pPr marL="0" lvl="0" indent="0" algn="l" rtl="0">
              <a:spcBef>
                <a:spcPts val="0"/>
              </a:spcBef>
              <a:spcAft>
                <a:spcPts val="0"/>
              </a:spcAft>
              <a:buNone/>
            </a:pPr>
            <a:endParaRPr/>
          </a:p>
        </p:txBody>
      </p:sp>
      <p:sp>
        <p:nvSpPr>
          <p:cNvPr id="77" name="Google Shape;7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647700" lvl="0" indent="-342900" algn="l" rtl="0">
              <a:lnSpc>
                <a:spcPct val="150000"/>
              </a:lnSpc>
              <a:spcBef>
                <a:spcPts val="0"/>
              </a:spcBef>
              <a:spcAft>
                <a:spcPts val="0"/>
              </a:spcAft>
              <a:buClr>
                <a:srgbClr val="111111"/>
              </a:buClr>
              <a:buSzPts val="1800"/>
              <a:buFont typeface="Roboto"/>
              <a:buChar char="●"/>
            </a:pPr>
            <a:r>
              <a:rPr lang="en">
                <a:solidFill>
                  <a:srgbClr val="111111"/>
                </a:solidFill>
                <a:highlight>
                  <a:srgbClr val="FFFFFF"/>
                </a:highlight>
                <a:latin typeface="Roboto"/>
                <a:ea typeface="Roboto"/>
                <a:cs typeface="Roboto"/>
                <a:sym typeface="Roboto"/>
              </a:rPr>
              <a:t>Difficulty of writing code Multithreaded and multicontexted applications are not easy to write. </a:t>
            </a:r>
            <a:endParaRPr>
              <a:solidFill>
                <a:srgbClr val="111111"/>
              </a:solidFill>
              <a:highlight>
                <a:srgbClr val="FFFFFF"/>
              </a:highlight>
              <a:latin typeface="Roboto"/>
              <a:ea typeface="Roboto"/>
              <a:cs typeface="Roboto"/>
              <a:sym typeface="Roboto"/>
            </a:endParaRPr>
          </a:p>
          <a:p>
            <a:pPr marL="647700" lvl="0" indent="-342900" algn="l" rtl="0">
              <a:lnSpc>
                <a:spcPct val="150000"/>
              </a:lnSpc>
              <a:spcBef>
                <a:spcPts val="0"/>
              </a:spcBef>
              <a:spcAft>
                <a:spcPts val="0"/>
              </a:spcAft>
              <a:buClr>
                <a:srgbClr val="111111"/>
              </a:buClr>
              <a:buSzPts val="1800"/>
              <a:buFont typeface="Roboto"/>
              <a:buChar char="●"/>
            </a:pPr>
            <a:r>
              <a:rPr lang="en">
                <a:solidFill>
                  <a:srgbClr val="111111"/>
                </a:solidFill>
                <a:highlight>
                  <a:srgbClr val="FFFFFF"/>
                </a:highlight>
                <a:latin typeface="Roboto"/>
                <a:ea typeface="Roboto"/>
                <a:cs typeface="Roboto"/>
                <a:sym typeface="Roboto"/>
              </a:rPr>
              <a:t>Difficulty of managing concurrency </a:t>
            </a:r>
            <a:endParaRPr>
              <a:solidFill>
                <a:srgbClr val="111111"/>
              </a:solidFill>
              <a:highlight>
                <a:srgbClr val="FFFFFF"/>
              </a:highlight>
              <a:latin typeface="Roboto"/>
              <a:ea typeface="Roboto"/>
              <a:cs typeface="Roboto"/>
              <a:sym typeface="Roboto"/>
            </a:endParaRPr>
          </a:p>
          <a:p>
            <a:pPr marL="647700" lvl="0" indent="-342900" algn="l" rtl="0">
              <a:lnSpc>
                <a:spcPct val="150000"/>
              </a:lnSpc>
              <a:spcBef>
                <a:spcPts val="0"/>
              </a:spcBef>
              <a:spcAft>
                <a:spcPts val="0"/>
              </a:spcAft>
              <a:buClr>
                <a:srgbClr val="111111"/>
              </a:buClr>
              <a:buSzPts val="1800"/>
              <a:buFont typeface="Roboto"/>
              <a:buChar char="●"/>
            </a:pPr>
            <a:r>
              <a:rPr lang="en">
                <a:solidFill>
                  <a:srgbClr val="111111"/>
                </a:solidFill>
                <a:highlight>
                  <a:srgbClr val="FFFFFF"/>
                </a:highlight>
                <a:latin typeface="Roboto"/>
                <a:ea typeface="Roboto"/>
                <a:cs typeface="Roboto"/>
                <a:sym typeface="Roboto"/>
              </a:rPr>
              <a:t>Difficulty of testing.</a:t>
            </a:r>
            <a:endParaRPr>
              <a:solidFill>
                <a:srgbClr val="111111"/>
              </a:solidFill>
              <a:highlight>
                <a:srgbClr val="FFFFFF"/>
              </a:highlight>
              <a:latin typeface="Roboto"/>
              <a:ea typeface="Roboto"/>
              <a:cs typeface="Roboto"/>
              <a:sym typeface="Roboto"/>
            </a:endParaRPr>
          </a:p>
          <a:p>
            <a:pPr marL="647700" lvl="0" indent="-342900" algn="l" rtl="0">
              <a:lnSpc>
                <a:spcPct val="150000"/>
              </a:lnSpc>
              <a:spcBef>
                <a:spcPts val="0"/>
              </a:spcBef>
              <a:spcAft>
                <a:spcPts val="0"/>
              </a:spcAft>
              <a:buClr>
                <a:srgbClr val="111111"/>
              </a:buClr>
              <a:buSzPts val="1800"/>
              <a:buFont typeface="Roboto"/>
              <a:buChar char="●"/>
            </a:pPr>
            <a:r>
              <a:rPr lang="en">
                <a:solidFill>
                  <a:srgbClr val="111111"/>
                </a:solidFill>
                <a:highlight>
                  <a:srgbClr val="FFFFFF"/>
                </a:highlight>
                <a:latin typeface="Roboto"/>
                <a:ea typeface="Roboto"/>
                <a:cs typeface="Roboto"/>
                <a:sym typeface="Roboto"/>
              </a:rPr>
              <a:t>Difficulty of porting existing code </a:t>
            </a:r>
            <a:endParaRPr>
              <a:solidFill>
                <a:srgbClr val="111111"/>
              </a:solidFill>
              <a:highlight>
                <a:srgbClr val="FFFFFF"/>
              </a:highlight>
              <a:latin typeface="Roboto"/>
              <a:ea typeface="Roboto"/>
              <a:cs typeface="Roboto"/>
              <a:sym typeface="Roboto"/>
            </a:endParaRPr>
          </a:p>
          <a:p>
            <a:pPr marL="0" lvl="0" indent="0" algn="l" rtl="0">
              <a:lnSpc>
                <a:spcPct val="150000"/>
              </a:lnSpc>
              <a:spcBef>
                <a:spcPts val="0"/>
              </a:spcBef>
              <a:spcAft>
                <a:spcPts val="12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Life Cycle of a Thread</a:t>
            </a:r>
            <a:endParaRPr sz="3600" b="1"/>
          </a:p>
        </p:txBody>
      </p:sp>
      <p:sp>
        <p:nvSpPr>
          <p:cNvPr id="83" name="Google Shape;8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lnSpc>
                <a:spcPct val="100000"/>
              </a:lnSpc>
              <a:spcBef>
                <a:spcPts val="0"/>
              </a:spcBef>
              <a:spcAft>
                <a:spcPts val="0"/>
              </a:spcAft>
              <a:buClr>
                <a:schemeClr val="dk1"/>
              </a:buClr>
              <a:buSzPts val="1100"/>
              <a:buFont typeface="Arial"/>
              <a:buNone/>
            </a:pPr>
            <a:r>
              <a:rPr lang="en">
                <a:solidFill>
                  <a:schemeClr val="dk1"/>
                </a:solidFill>
              </a:rPr>
              <a:t>There are five states a thread has to go through in its life cycle. This life cycle is controlled by JVM (Java Virtual Machine). These states are:</a:t>
            </a:r>
            <a:endParaRPr>
              <a:solidFill>
                <a:schemeClr val="dk1"/>
              </a:solidFill>
            </a:endParaRPr>
          </a:p>
          <a:p>
            <a:pPr marL="45720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a:solidFill>
                  <a:schemeClr val="dk1"/>
                </a:solidFill>
              </a:rPr>
              <a:t>New</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a:solidFill>
                  <a:schemeClr val="dk1"/>
                </a:solidFill>
              </a:rPr>
              <a:t>Runnable</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a:solidFill>
                  <a:schemeClr val="dk1"/>
                </a:solidFill>
              </a:rPr>
              <a:t>Running</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a:solidFill>
                  <a:schemeClr val="dk1"/>
                </a:solidFill>
              </a:rPr>
              <a:t>Non-Runnable (Blocked)</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a:solidFill>
                  <a:schemeClr val="dk1"/>
                </a:solidFill>
              </a:rPr>
              <a:t>Terminate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20" descr="Java thread life cycle"/>
          <p:cNvPicPr preferRelativeResize="0"/>
          <p:nvPr/>
        </p:nvPicPr>
        <p:blipFill>
          <a:blip r:embed="rId3">
            <a:alphaModFix/>
          </a:blip>
          <a:stretch>
            <a:fillRect/>
          </a:stretch>
        </p:blipFill>
        <p:spPr>
          <a:xfrm>
            <a:off x="1222750" y="624650"/>
            <a:ext cx="6472575" cy="404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1"/>
          <p:cNvSpPr txBox="1"/>
          <p:nvPr/>
        </p:nvSpPr>
        <p:spPr>
          <a:xfrm>
            <a:off x="314000" y="252275"/>
            <a:ext cx="8473500" cy="489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1. New</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just" rtl="0">
              <a:spcBef>
                <a:spcPts val="0"/>
              </a:spcBef>
              <a:spcAft>
                <a:spcPts val="0"/>
              </a:spcAft>
              <a:buNone/>
            </a:pPr>
            <a:r>
              <a:rPr lang="en" sz="1800">
                <a:solidFill>
                  <a:schemeClr val="dk1"/>
                </a:solidFill>
              </a:rPr>
              <a:t>In this state, a new thread begins its life cycle. This is also called a born thread. The thread is in the new state if you create an instance of Thread class but before the invocation of the start() method.</a:t>
            </a:r>
            <a:endParaRPr sz="1800">
              <a:solidFill>
                <a:schemeClr val="dk1"/>
              </a:solidFill>
            </a:endParaRPr>
          </a:p>
          <a:p>
            <a:pPr marL="0" lvl="0" indent="0" algn="just" rtl="0">
              <a:spcBef>
                <a:spcPts val="0"/>
              </a:spcBef>
              <a:spcAft>
                <a:spcPts val="0"/>
              </a:spcAft>
              <a:buNone/>
            </a:pPr>
            <a:endParaRPr sz="1800">
              <a:solidFill>
                <a:schemeClr val="dk1"/>
              </a:solidFill>
            </a:endParaRPr>
          </a:p>
          <a:p>
            <a:pPr marL="0" lvl="0" indent="0" algn="just" rtl="0">
              <a:spcBef>
                <a:spcPts val="0"/>
              </a:spcBef>
              <a:spcAft>
                <a:spcPts val="0"/>
              </a:spcAft>
              <a:buNone/>
            </a:pPr>
            <a:r>
              <a:rPr lang="en" sz="1800">
                <a:solidFill>
                  <a:schemeClr val="dk1"/>
                </a:solidFill>
              </a:rPr>
              <a:t>2. Runnable</a:t>
            </a:r>
            <a:endParaRPr sz="1800">
              <a:solidFill>
                <a:schemeClr val="dk1"/>
              </a:solidFill>
            </a:endParaRPr>
          </a:p>
          <a:p>
            <a:pPr marL="0" lvl="0" indent="0" algn="just" rtl="0">
              <a:spcBef>
                <a:spcPts val="0"/>
              </a:spcBef>
              <a:spcAft>
                <a:spcPts val="0"/>
              </a:spcAft>
              <a:buNone/>
            </a:pPr>
            <a:endParaRPr sz="1800">
              <a:solidFill>
                <a:schemeClr val="dk1"/>
              </a:solidFill>
            </a:endParaRPr>
          </a:p>
          <a:p>
            <a:pPr marL="0" lvl="0" indent="0" algn="just" rtl="0">
              <a:spcBef>
                <a:spcPts val="0"/>
              </a:spcBef>
              <a:spcAft>
                <a:spcPts val="0"/>
              </a:spcAft>
              <a:buNone/>
            </a:pPr>
            <a:r>
              <a:rPr lang="en" sz="1800">
                <a:solidFill>
                  <a:schemeClr val="dk1"/>
                </a:solidFill>
              </a:rPr>
              <a:t>A thread becomes runnable after a newly born thread is started. In this state, a thread would be executing its task.</a:t>
            </a:r>
            <a:endParaRPr sz="1800">
              <a:solidFill>
                <a:schemeClr val="dk1"/>
              </a:solidFill>
            </a:endParaRPr>
          </a:p>
          <a:p>
            <a:pPr marL="0" lvl="0" indent="0" algn="just" rtl="0">
              <a:spcBef>
                <a:spcPts val="0"/>
              </a:spcBef>
              <a:spcAft>
                <a:spcPts val="0"/>
              </a:spcAft>
              <a:buNone/>
            </a:pPr>
            <a:endParaRPr sz="1800">
              <a:solidFill>
                <a:schemeClr val="dk1"/>
              </a:solidFill>
            </a:endParaRPr>
          </a:p>
          <a:p>
            <a:pPr marL="0" lvl="0" indent="0" algn="just" rtl="0">
              <a:spcBef>
                <a:spcPts val="0"/>
              </a:spcBef>
              <a:spcAft>
                <a:spcPts val="0"/>
              </a:spcAft>
              <a:buNone/>
            </a:pPr>
            <a:r>
              <a:rPr lang="en" sz="1800">
                <a:solidFill>
                  <a:schemeClr val="dk1"/>
                </a:solidFill>
              </a:rPr>
              <a:t>3. Running</a:t>
            </a:r>
            <a:endParaRPr sz="1800">
              <a:solidFill>
                <a:schemeClr val="dk1"/>
              </a:solidFill>
            </a:endParaRPr>
          </a:p>
          <a:p>
            <a:pPr marL="0" lvl="0" indent="0" algn="just" rtl="0">
              <a:spcBef>
                <a:spcPts val="0"/>
              </a:spcBef>
              <a:spcAft>
                <a:spcPts val="0"/>
              </a:spcAft>
              <a:buNone/>
            </a:pPr>
            <a:endParaRPr sz="1800">
              <a:solidFill>
                <a:schemeClr val="dk1"/>
              </a:solidFill>
            </a:endParaRPr>
          </a:p>
          <a:p>
            <a:pPr marL="0" lvl="0" indent="0" algn="just" rtl="0">
              <a:spcBef>
                <a:spcPts val="0"/>
              </a:spcBef>
              <a:spcAft>
                <a:spcPts val="0"/>
              </a:spcAft>
              <a:buNone/>
            </a:pPr>
            <a:r>
              <a:rPr lang="en" sz="1800">
                <a:solidFill>
                  <a:schemeClr val="dk1"/>
                </a:solidFill>
              </a:rPr>
              <a:t>When the thread scheduler selects the thread then, that thread would be in a running state.</a:t>
            </a:r>
            <a:endParaRPr sz="1800">
              <a:solidFill>
                <a:schemeClr val="dk1"/>
              </a:solidFill>
            </a:endParaRPr>
          </a:p>
          <a:p>
            <a:pPr marL="0" lvl="0" indent="0" algn="just"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2"/>
          <p:cNvSpPr txBox="1"/>
          <p:nvPr/>
        </p:nvSpPr>
        <p:spPr>
          <a:xfrm>
            <a:off x="272750" y="350375"/>
            <a:ext cx="8437200" cy="3771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700"/>
          </a:p>
          <a:p>
            <a:pPr marL="0" lvl="0" indent="0" algn="l" rtl="0">
              <a:spcBef>
                <a:spcPts val="0"/>
              </a:spcBef>
              <a:spcAft>
                <a:spcPts val="0"/>
              </a:spcAft>
              <a:buClr>
                <a:schemeClr val="dk1"/>
              </a:buClr>
              <a:buSzPts val="1100"/>
              <a:buFont typeface="Arial"/>
              <a:buNone/>
            </a:pPr>
            <a:r>
              <a:rPr lang="en" sz="1800">
                <a:solidFill>
                  <a:schemeClr val="dk1"/>
                </a:solidFill>
              </a:rPr>
              <a:t>4. Non-Runnable (Blocked)</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The thread is still alive in this state, but currently, it is not eligible to run</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just" rtl="0">
              <a:spcBef>
                <a:spcPts val="0"/>
              </a:spcBef>
              <a:spcAft>
                <a:spcPts val="0"/>
              </a:spcAft>
              <a:buNone/>
            </a:pPr>
            <a:r>
              <a:rPr lang="en" sz="1800">
                <a:solidFill>
                  <a:schemeClr val="dk1"/>
                </a:solidFill>
              </a:rPr>
              <a:t>5. Terminated</a:t>
            </a:r>
            <a:endParaRPr sz="1800">
              <a:solidFill>
                <a:schemeClr val="dk1"/>
              </a:solidFill>
            </a:endParaRPr>
          </a:p>
          <a:p>
            <a:pPr marL="0" lvl="0" indent="0" algn="just" rtl="0">
              <a:spcBef>
                <a:spcPts val="0"/>
              </a:spcBef>
              <a:spcAft>
                <a:spcPts val="0"/>
              </a:spcAft>
              <a:buNone/>
            </a:pPr>
            <a:endParaRPr sz="1800">
              <a:solidFill>
                <a:schemeClr val="dk1"/>
              </a:solidFill>
            </a:endParaRPr>
          </a:p>
          <a:p>
            <a:pPr marL="0" lvl="0" indent="0" algn="just" rtl="0">
              <a:spcBef>
                <a:spcPts val="0"/>
              </a:spcBef>
              <a:spcAft>
                <a:spcPts val="0"/>
              </a:spcAft>
              <a:buNone/>
            </a:pPr>
            <a:r>
              <a:rPr lang="en" sz="1800">
                <a:solidFill>
                  <a:schemeClr val="dk1"/>
                </a:solidFill>
              </a:rPr>
              <a:t>A thread is terminated due to the following reasons:-</a:t>
            </a:r>
            <a:endParaRPr sz="1800">
              <a:solidFill>
                <a:schemeClr val="dk1"/>
              </a:solidFill>
            </a:endParaRPr>
          </a:p>
          <a:p>
            <a:pPr marL="0" lvl="0" indent="0" algn="just" rtl="0">
              <a:spcBef>
                <a:spcPts val="0"/>
              </a:spcBef>
              <a:spcAft>
                <a:spcPts val="0"/>
              </a:spcAft>
              <a:buNone/>
            </a:pPr>
            <a:endParaRPr sz="1800">
              <a:solidFill>
                <a:schemeClr val="dk1"/>
              </a:solidFill>
            </a:endParaRPr>
          </a:p>
          <a:p>
            <a:pPr marL="0" lvl="0" indent="0" algn="just" rtl="0">
              <a:spcBef>
                <a:spcPts val="0"/>
              </a:spcBef>
              <a:spcAft>
                <a:spcPts val="0"/>
              </a:spcAft>
              <a:buNone/>
            </a:pPr>
            <a:r>
              <a:rPr lang="en" sz="1800">
                <a:solidFill>
                  <a:schemeClr val="dk1"/>
                </a:solidFill>
              </a:rPr>
              <a:t>Either its run() method exists normally, i.e., the thread’s code has executed the program.Or due to some unusual errors like segmentation fault or an unhandled exception.A thread that is in a terminated state does not consume ant cycle of the CPU.</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3"/>
          <p:cNvSpPr txBox="1"/>
          <p:nvPr/>
        </p:nvSpPr>
        <p:spPr>
          <a:xfrm>
            <a:off x="398725" y="1143000"/>
            <a:ext cx="7668900" cy="3909600"/>
          </a:xfrm>
          <a:prstGeom prst="rect">
            <a:avLst/>
          </a:prstGeom>
          <a:noFill/>
          <a:ln>
            <a:noFill/>
          </a:ln>
        </p:spPr>
        <p:txBody>
          <a:bodyPr spcFirstLastPara="1" wrap="square" lIns="91425" tIns="91425" rIns="91425" bIns="91425" anchor="t" anchorCtr="0">
            <a:spAutoFit/>
          </a:bodyPr>
          <a:lstStyle/>
          <a:p>
            <a:pPr marL="457200" lvl="0" indent="-342900" algn="just" rtl="0">
              <a:lnSpc>
                <a:spcPct val="100000"/>
              </a:lnSpc>
              <a:spcBef>
                <a:spcPts val="0"/>
              </a:spcBef>
              <a:spcAft>
                <a:spcPts val="0"/>
              </a:spcAft>
              <a:buClr>
                <a:schemeClr val="dk1"/>
              </a:buClr>
              <a:buSzPts val="1800"/>
              <a:buChar char="●"/>
            </a:pPr>
            <a:r>
              <a:rPr lang="en" sz="1800">
                <a:solidFill>
                  <a:schemeClr val="dk1"/>
                </a:solidFill>
              </a:rPr>
              <a:t>Deadlock in Java is a condition where two or more threads are blocked forever, waiting for each other.</a:t>
            </a:r>
            <a:endParaRPr sz="1800">
              <a:solidFill>
                <a:schemeClr val="dk1"/>
              </a:solidFill>
            </a:endParaRPr>
          </a:p>
          <a:p>
            <a:pPr marL="457200" lvl="0" indent="0" algn="just" rtl="0">
              <a:lnSpc>
                <a:spcPct val="100000"/>
              </a:lnSpc>
              <a:spcBef>
                <a:spcPts val="1200"/>
              </a:spcBef>
              <a:spcAft>
                <a:spcPts val="0"/>
              </a:spcAft>
              <a:buNone/>
            </a:pPr>
            <a:endParaRPr sz="1800">
              <a:solidFill>
                <a:schemeClr val="dk1"/>
              </a:solidFill>
            </a:endParaRPr>
          </a:p>
          <a:p>
            <a:pPr marL="457200" lvl="0" indent="-342900" algn="just" rtl="0">
              <a:lnSpc>
                <a:spcPct val="100000"/>
              </a:lnSpc>
              <a:spcBef>
                <a:spcPts val="1200"/>
              </a:spcBef>
              <a:spcAft>
                <a:spcPts val="0"/>
              </a:spcAft>
              <a:buClr>
                <a:schemeClr val="dk1"/>
              </a:buClr>
              <a:buSzPts val="1800"/>
              <a:buChar char="●"/>
            </a:pPr>
            <a:r>
              <a:rPr lang="en" sz="1800">
                <a:solidFill>
                  <a:schemeClr val="dk1"/>
                </a:solidFill>
              </a:rPr>
              <a:t>This usually happens when multiple threads need the same locks but obtain them in different orders. </a:t>
            </a:r>
            <a:r>
              <a:rPr lang="en" sz="1800">
                <a:solidFill>
                  <a:schemeClr val="dk1"/>
                </a:solidFill>
                <a:uFill>
                  <a:noFill/>
                </a:uFill>
                <a:hlinkClick r:id="rId3">
                  <a:extLst>
                    <a:ext uri="{A12FA001-AC4F-418D-AE19-62706E023703}">
                      <ahyp:hlinkClr xmlns:ahyp="http://schemas.microsoft.com/office/drawing/2018/hyperlinkcolor" val="tx"/>
                    </a:ext>
                  </a:extLst>
                </a:hlinkClick>
              </a:rPr>
              <a:t>Multithreaded Programming</a:t>
            </a:r>
            <a:r>
              <a:rPr lang="en" sz="1800">
                <a:solidFill>
                  <a:schemeClr val="dk1"/>
                </a:solidFill>
              </a:rPr>
              <a:t> in Java suffers from the deadlock situation because of the synchronized keyword.</a:t>
            </a:r>
            <a:endParaRPr sz="1800">
              <a:solidFill>
                <a:schemeClr val="dk1"/>
              </a:solidFill>
            </a:endParaRPr>
          </a:p>
          <a:p>
            <a:pPr marL="457200" lvl="0" indent="0" algn="just" rtl="0">
              <a:lnSpc>
                <a:spcPct val="100000"/>
              </a:lnSpc>
              <a:spcBef>
                <a:spcPts val="1200"/>
              </a:spcBef>
              <a:spcAft>
                <a:spcPts val="0"/>
              </a:spcAft>
              <a:buNone/>
            </a:pPr>
            <a:endParaRPr sz="1800">
              <a:solidFill>
                <a:schemeClr val="dk1"/>
              </a:solidFill>
            </a:endParaRPr>
          </a:p>
          <a:p>
            <a:pPr marL="457200" lvl="0" indent="-342900" algn="just" rtl="0">
              <a:lnSpc>
                <a:spcPct val="100000"/>
              </a:lnSpc>
              <a:spcBef>
                <a:spcPts val="1200"/>
              </a:spcBef>
              <a:spcAft>
                <a:spcPts val="0"/>
              </a:spcAft>
              <a:buClr>
                <a:schemeClr val="dk1"/>
              </a:buClr>
              <a:buSzPts val="1800"/>
              <a:buChar char="●"/>
            </a:pPr>
            <a:r>
              <a:rPr lang="en" sz="1800">
                <a:solidFill>
                  <a:schemeClr val="dk1"/>
                </a:solidFill>
              </a:rPr>
              <a:t>It causes the executing thread to block while waiting for the lock, or monitor, associated with the specified </a:t>
            </a:r>
            <a:r>
              <a:rPr lang="en" sz="1800">
                <a:solidFill>
                  <a:schemeClr val="dk1"/>
                </a:solidFill>
                <a:uFill>
                  <a:noFill/>
                </a:uFill>
                <a:hlinkClick r:id="rId4">
                  <a:extLst>
                    <a:ext uri="{A12FA001-AC4F-418D-AE19-62706E023703}">
                      <ahyp:hlinkClr xmlns:ahyp="http://schemas.microsoft.com/office/drawing/2018/hyperlinkcolor" val="tx"/>
                    </a:ext>
                  </a:extLst>
                </a:hlinkClick>
              </a:rPr>
              <a:t>object</a:t>
            </a:r>
            <a:r>
              <a:rPr lang="en" sz="1800">
                <a:solidFill>
                  <a:schemeClr val="dk1"/>
                </a:solidFill>
              </a:rPr>
              <a:t>.</a:t>
            </a:r>
            <a:endParaRPr sz="1800">
              <a:solidFill>
                <a:schemeClr val="dk1"/>
              </a:solidFill>
            </a:endParaRPr>
          </a:p>
          <a:p>
            <a:pPr marL="457200" lvl="0" indent="0" algn="just" rtl="0">
              <a:lnSpc>
                <a:spcPct val="170000"/>
              </a:lnSpc>
              <a:spcBef>
                <a:spcPts val="1200"/>
              </a:spcBef>
              <a:spcAft>
                <a:spcPts val="1200"/>
              </a:spcAft>
              <a:buNone/>
            </a:pPr>
            <a:endParaRPr sz="1200">
              <a:solidFill>
                <a:schemeClr val="dk1"/>
              </a:solidFill>
              <a:latin typeface="Open Sans"/>
              <a:ea typeface="Open Sans"/>
              <a:cs typeface="Open Sans"/>
              <a:sym typeface="Open Sans"/>
            </a:endParaRPr>
          </a:p>
        </p:txBody>
      </p:sp>
      <p:sp>
        <p:nvSpPr>
          <p:cNvPr id="104" name="Google Shape;104;p23"/>
          <p:cNvSpPr txBox="1"/>
          <p:nvPr/>
        </p:nvSpPr>
        <p:spPr>
          <a:xfrm>
            <a:off x="877175" y="225950"/>
            <a:ext cx="3000000" cy="738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400"/>
              </a:spcAft>
              <a:buNone/>
            </a:pPr>
            <a:r>
              <a:rPr lang="en" sz="3600" b="1">
                <a:solidFill>
                  <a:schemeClr val="dk1"/>
                </a:solidFill>
                <a:latin typeface="Open Sans"/>
                <a:ea typeface="Open Sans"/>
                <a:cs typeface="Open Sans"/>
                <a:sym typeface="Open Sans"/>
              </a:rPr>
              <a:t>Deadlock</a:t>
            </a:r>
            <a:endParaRPr sz="3600" b="1">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2064</Words>
  <Application>Microsoft Office PowerPoint</Application>
  <PresentationFormat>On-screen Show (16:9)</PresentationFormat>
  <Paragraphs>180</Paragraphs>
  <Slides>33</Slides>
  <Notes>33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33</vt:i4>
      </vt:variant>
    </vt:vector>
  </HeadingPairs>
  <TitlesOfParts>
    <vt:vector size="38" baseType="lpstr">
      <vt:lpstr>Roboto</vt:lpstr>
      <vt:lpstr>Arial</vt:lpstr>
      <vt:lpstr>Open Sans</vt:lpstr>
      <vt:lpstr>Simple Light</vt:lpstr>
      <vt:lpstr>Custom</vt:lpstr>
      <vt:lpstr>MULTITHREADING</vt:lpstr>
      <vt:lpstr>INTRODUCTION</vt:lpstr>
      <vt:lpstr>Advantages of Multithreading</vt:lpstr>
      <vt:lpstr>Disadvantages of Multithreading </vt:lpstr>
      <vt:lpstr>Life Cycle of a Thread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Thread Creation</vt:lpstr>
      <vt:lpstr>What is a Thread Class</vt:lpstr>
      <vt:lpstr>Java Thread Methods :</vt:lpstr>
      <vt:lpstr>PowerPoint Presentation</vt:lpstr>
      <vt:lpstr>PowerPoint Presentation</vt:lpstr>
      <vt:lpstr>PowerPoint Presentation</vt:lpstr>
      <vt:lpstr>What is a Runnable Interface?</vt:lpstr>
      <vt:lpstr>Thread Scheduler</vt:lpstr>
      <vt:lpstr>PowerPoint Presentation</vt:lpstr>
      <vt:lpstr>Working Of Thread Scheduler</vt:lpstr>
      <vt:lpstr>PowerPoint Presentation</vt:lpstr>
      <vt:lpstr>Synchronization</vt:lpstr>
      <vt:lpstr>Disadvantage</vt:lpstr>
      <vt:lpstr>Types of Thread Synchronization</vt:lpstr>
      <vt:lpstr>Synchronized Method</vt:lpstr>
      <vt:lpstr>Synchronized block</vt:lpstr>
      <vt:lpstr>Static Synchronization</vt:lpstr>
      <vt:lpstr>Inter thread Communication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Naznin Shafeek(UST,IN)</dc:creator>
  <cp:lastModifiedBy>Naznin Shafeek(UST,IN)</cp:lastModifiedBy>
  <cp:revision>3</cp:revision>
  <dcterms:modified xsi:type="dcterms:W3CDTF">2023-03-02T17:07:35Z</dcterms:modified>
</cp:coreProperties>
</file>