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61" r:id="rId6"/>
    <p:sldId id="432" r:id="rId7"/>
    <p:sldId id="434" r:id="rId8"/>
    <p:sldId id="433" r:id="rId9"/>
    <p:sldId id="345" r:id="rId10"/>
    <p:sldId id="436" r:id="rId11"/>
    <p:sldId id="435" r:id="rId12"/>
    <p:sldId id="42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p:cViewPr varScale="1">
        <p:scale>
          <a:sx n="80" d="100"/>
          <a:sy n="80" d="100"/>
        </p:scale>
        <p:origin x="112"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6/9/2023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stackflow.com/2023/01/how-to-use-chatgpt-with-spring-boot.html" TargetMode="External"/><Relationship Id="rId2" Type="http://schemas.openxmlformats.org/officeDocument/2006/relationships/hyperlink" Target="https://www.baeldung.com/spring-boot-chatgpt-api-openai" TargetMode="External"/><Relationship Id="rId1" Type="http://schemas.openxmlformats.org/officeDocument/2006/relationships/slideLayout" Target="../slideLayouts/slideLayout8.xml"/><Relationship Id="rId5" Type="http://schemas.openxmlformats.org/officeDocument/2006/relationships/hyperlink" Target="https://github.com/samyukthaes/springboot-chatgpt.git" TargetMode="External"/><Relationship Id="rId4" Type="http://schemas.openxmlformats.org/officeDocument/2006/relationships/hyperlink" Target="https://youtu.be/HlDkuFy8xR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nl-NL" b="1" i="0" dirty="0">
                <a:effectLst/>
              </a:rPr>
              <a:t>OpenAI ChatGPT APIs in Spring Boot</a:t>
            </a:r>
            <a:br>
              <a:rPr lang="nl-NL" b="0" i="0" dirty="0">
                <a:solidFill>
                  <a:srgbClr val="333333"/>
                </a:solidFill>
                <a:effectLst/>
                <a:latin typeface="Raleway" panose="020B0604020202020204" pitchFamily="2" charset="0"/>
              </a:rPr>
            </a:br>
            <a:endParaRPr lang="en-US" dirty="0"/>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p:txBody>
          <a:bodyPr/>
          <a:lstStyle/>
          <a:p>
            <a:r>
              <a:rPr lang="en-US" sz="2000" dirty="0"/>
              <a:t>Samyuktha ES</a:t>
            </a:r>
          </a:p>
          <a:p>
            <a:r>
              <a:rPr lang="en-US" sz="2000" dirty="0"/>
              <a:t>245106</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00932"/>
            <a:ext cx="11457432" cy="779228"/>
          </a:xfrm>
        </p:spPr>
        <p:txBody>
          <a:bodyPr/>
          <a:lstStyle/>
          <a:p>
            <a:r>
              <a:rPr lang="en-IN" sz="3600" b="1" i="0" dirty="0" err="1">
                <a:solidFill>
                  <a:srgbClr val="292929"/>
                </a:solidFill>
                <a:effectLst/>
              </a:rPr>
              <a:t>ChatGPT</a:t>
            </a:r>
            <a:br>
              <a:rPr lang="en-IN" sz="1400" b="1" i="0" dirty="0">
                <a:solidFill>
                  <a:srgbClr val="292929"/>
                </a:solidFill>
                <a:effectLst/>
                <a:latin typeface="sohne"/>
              </a:rPr>
            </a:br>
            <a:endParaRPr lang="en-US" sz="2400" b="0" dirty="0"/>
          </a:p>
        </p:txBody>
      </p:sp>
      <p:sp>
        <p:nvSpPr>
          <p:cNvPr id="5" name="Content Placeholder 4">
            <a:extLst>
              <a:ext uri="{FF2B5EF4-FFF2-40B4-BE49-F238E27FC236}">
                <a16:creationId xmlns:a16="http://schemas.microsoft.com/office/drawing/2014/main" id="{7704CD64-23B5-4568-B909-C03D51440C08}"/>
              </a:ext>
            </a:extLst>
          </p:cNvPr>
          <p:cNvSpPr>
            <a:spLocks noGrp="1"/>
          </p:cNvSpPr>
          <p:nvPr>
            <p:ph idx="1"/>
          </p:nvPr>
        </p:nvSpPr>
        <p:spPr>
          <a:xfrm>
            <a:off x="365759" y="1828800"/>
            <a:ext cx="10873047" cy="4251960"/>
          </a:xfrm>
        </p:spPr>
        <p:txBody>
          <a:bodyPr>
            <a:normAutofit/>
          </a:bodyPr>
          <a:lstStyle/>
          <a:p>
            <a:r>
              <a:rPr lang="en-US" sz="2000" b="0" dirty="0" err="1">
                <a:solidFill>
                  <a:srgbClr val="292929"/>
                </a:solidFill>
                <a:effectLst/>
                <a:latin typeface="+mj-lt"/>
              </a:rPr>
              <a:t>ChatGPT</a:t>
            </a:r>
            <a:r>
              <a:rPr lang="en-US" sz="2000" b="0" dirty="0">
                <a:solidFill>
                  <a:srgbClr val="292929"/>
                </a:solidFill>
                <a:effectLst/>
                <a:latin typeface="+mj-lt"/>
              </a:rPr>
              <a:t> is a pre-trained language model developed by </a:t>
            </a:r>
            <a:r>
              <a:rPr lang="en-US" sz="2000" b="0" dirty="0" err="1">
                <a:solidFill>
                  <a:srgbClr val="292929"/>
                </a:solidFill>
                <a:effectLst/>
                <a:latin typeface="+mj-lt"/>
              </a:rPr>
              <a:t>OpenAI</a:t>
            </a:r>
            <a:r>
              <a:rPr lang="en-US" sz="2000" b="0" dirty="0">
                <a:solidFill>
                  <a:srgbClr val="292929"/>
                </a:solidFill>
                <a:effectLst/>
                <a:latin typeface="+mj-lt"/>
              </a:rPr>
              <a:t>.</a:t>
            </a:r>
          </a:p>
          <a:p>
            <a:r>
              <a:rPr lang="en-US" sz="2000" b="0" dirty="0">
                <a:solidFill>
                  <a:srgbClr val="292929"/>
                </a:solidFill>
                <a:effectLst/>
                <a:latin typeface="+mj-lt"/>
              </a:rPr>
              <a:t> It is based on the GPT (Generative Pre-trained Transformer) architecture and is trained on a large dataset of conversational text. </a:t>
            </a:r>
          </a:p>
          <a:p>
            <a:r>
              <a:rPr lang="en-US" sz="2000" b="0" dirty="0">
                <a:solidFill>
                  <a:srgbClr val="292929"/>
                </a:solidFill>
                <a:effectLst/>
                <a:latin typeface="+mj-lt"/>
              </a:rPr>
              <a:t>It is designed to generate human-like text in response to prompts and can be fine-tuned for various language tasks such as question answering, text completion, and dialogue generation. </a:t>
            </a:r>
          </a:p>
          <a:p>
            <a:r>
              <a:rPr lang="en-US" sz="2000" b="0" dirty="0">
                <a:solidFill>
                  <a:srgbClr val="292929"/>
                </a:solidFill>
                <a:effectLst/>
                <a:latin typeface="+mj-lt"/>
              </a:rPr>
              <a:t>It is considered one of the most powerful language models currently available, with the ability to generate human-like text, complete tasks like translation, summarization and more.</a:t>
            </a:r>
            <a:endParaRPr lang="en-IN" sz="2000" dirty="0">
              <a:latin typeface="+mj-lt"/>
            </a:endParaRPr>
          </a:p>
        </p:txBody>
      </p:sp>
    </p:spTree>
    <p:extLst>
      <p:ext uri="{BB962C8B-B14F-4D97-AF65-F5344CB8AC3E}">
        <p14:creationId xmlns:p14="http://schemas.microsoft.com/office/powerpoint/2010/main" val="31368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A3FEC73-753E-8AA1-AB12-8F33202FB34D}"/>
              </a:ext>
            </a:extLst>
          </p:cNvPr>
          <p:cNvSpPr>
            <a:spLocks noGrp="1"/>
          </p:cNvSpPr>
          <p:nvPr>
            <p:ph type="title"/>
          </p:nvPr>
        </p:nvSpPr>
        <p:spPr>
          <a:xfrm>
            <a:off x="365760" y="580444"/>
            <a:ext cx="11457432" cy="795132"/>
          </a:xfrm>
        </p:spPr>
        <p:txBody>
          <a:bodyPr/>
          <a:lstStyle/>
          <a:p>
            <a:r>
              <a:rPr lang="en-US" sz="3600" b="1" i="0" dirty="0">
                <a:solidFill>
                  <a:srgbClr val="292929"/>
                </a:solidFill>
                <a:effectLst/>
              </a:rPr>
              <a:t>How to use </a:t>
            </a:r>
            <a:r>
              <a:rPr lang="en-US" sz="3600" b="1" i="0" dirty="0" err="1">
                <a:solidFill>
                  <a:srgbClr val="292929"/>
                </a:solidFill>
                <a:effectLst/>
              </a:rPr>
              <a:t>OpenAI</a:t>
            </a:r>
            <a:r>
              <a:rPr lang="en-US" sz="3600" b="1" i="0" dirty="0">
                <a:solidFill>
                  <a:srgbClr val="292929"/>
                </a:solidFill>
                <a:effectLst/>
              </a:rPr>
              <a:t> with Spring Boot ?</a:t>
            </a:r>
            <a:br>
              <a:rPr lang="en-US" b="1" i="0" dirty="0">
                <a:solidFill>
                  <a:srgbClr val="292929"/>
                </a:solidFill>
                <a:effectLst/>
                <a:latin typeface="sohne"/>
              </a:rPr>
            </a:br>
            <a:endParaRPr lang="en-US" dirty="0"/>
          </a:p>
        </p:txBody>
      </p:sp>
      <p:pic>
        <p:nvPicPr>
          <p:cNvPr id="4" name="Content Placeholder 3" descr="A green and white logo&#10;&#10;Description automatically generated with low confidence">
            <a:extLst>
              <a:ext uri="{FF2B5EF4-FFF2-40B4-BE49-F238E27FC236}">
                <a16:creationId xmlns:a16="http://schemas.microsoft.com/office/drawing/2014/main" id="{C91EE84A-4E8E-4DEC-BF0C-E9D2DC7F8E00}"/>
              </a:ext>
            </a:extLst>
          </p:cNvPr>
          <p:cNvPicPr>
            <a:picLocks noGrp="1" noChangeAspect="1"/>
          </p:cNvPicPr>
          <p:nvPr>
            <p:ph type="pic" sz="quarter" idx="16"/>
          </p:nvPr>
        </p:nvPicPr>
        <p:blipFill>
          <a:blip r:embed="rId2"/>
          <a:stretch/>
        </p:blipFill>
        <p:spPr>
          <a:xfrm>
            <a:off x="1168841" y="2004655"/>
            <a:ext cx="7847937" cy="3918696"/>
          </a:xfrm>
          <a:prstGeom prst="rect">
            <a:avLst/>
          </a:prstGeom>
          <a:noFill/>
        </p:spPr>
      </p:pic>
    </p:spTree>
    <p:extLst>
      <p:ext uri="{BB962C8B-B14F-4D97-AF65-F5344CB8AC3E}">
        <p14:creationId xmlns:p14="http://schemas.microsoft.com/office/powerpoint/2010/main" val="400056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B0EC4622-5D23-45E2-BC75-1D86C488B3E7}"/>
              </a:ext>
            </a:extLst>
          </p:cNvPr>
          <p:cNvPicPr>
            <a:picLocks noGrp="1" noChangeAspect="1"/>
          </p:cNvPicPr>
          <p:nvPr>
            <p:ph idx="1"/>
          </p:nvPr>
        </p:nvPicPr>
        <p:blipFill>
          <a:blip r:embed="rId2"/>
          <a:stretch>
            <a:fillRect/>
          </a:stretch>
        </p:blipFill>
        <p:spPr>
          <a:xfrm>
            <a:off x="365124" y="1316848"/>
            <a:ext cx="10122645" cy="4575069"/>
          </a:xfrm>
          <a:noFill/>
        </p:spPr>
      </p:pic>
      <p:sp>
        <p:nvSpPr>
          <p:cNvPr id="2" name="Title 1">
            <a:extLst>
              <a:ext uri="{FF2B5EF4-FFF2-40B4-BE49-F238E27FC236}">
                <a16:creationId xmlns:a16="http://schemas.microsoft.com/office/drawing/2014/main" id="{601F50F6-7E9E-47B7-84F2-932593104B4B}"/>
              </a:ext>
            </a:extLst>
          </p:cNvPr>
          <p:cNvSpPr>
            <a:spLocks noGrp="1"/>
          </p:cNvSpPr>
          <p:nvPr>
            <p:ph type="title" idx="4294967295"/>
          </p:nvPr>
        </p:nvSpPr>
        <p:spPr>
          <a:xfrm>
            <a:off x="365124" y="493713"/>
            <a:ext cx="7839076" cy="785812"/>
          </a:xfrm>
        </p:spPr>
        <p:txBody>
          <a:bodyPr anchor="t">
            <a:normAutofit/>
          </a:bodyPr>
          <a:lstStyle/>
          <a:p>
            <a:r>
              <a:rPr lang="en-US" dirty="0"/>
              <a:t>API Key Generation</a:t>
            </a:r>
            <a:endParaRPr lang="en-IN" dirty="0"/>
          </a:p>
        </p:txBody>
      </p:sp>
    </p:spTree>
    <p:extLst>
      <p:ext uri="{BB962C8B-B14F-4D97-AF65-F5344CB8AC3E}">
        <p14:creationId xmlns:p14="http://schemas.microsoft.com/office/powerpoint/2010/main" val="311065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4F71-BA7B-41F4-B241-5F1FDDD58AAB}"/>
              </a:ext>
            </a:extLst>
          </p:cNvPr>
          <p:cNvSpPr>
            <a:spLocks noGrp="1"/>
          </p:cNvSpPr>
          <p:nvPr>
            <p:ph type="title"/>
          </p:nvPr>
        </p:nvSpPr>
        <p:spPr/>
        <p:txBody>
          <a:bodyPr/>
          <a:lstStyle/>
          <a:p>
            <a:r>
              <a:rPr lang="en-US" sz="3600" dirty="0"/>
              <a:t>Required Dependencies</a:t>
            </a:r>
            <a:endParaRPr lang="en-IN" sz="3600" dirty="0"/>
          </a:p>
        </p:txBody>
      </p:sp>
      <p:pic>
        <p:nvPicPr>
          <p:cNvPr id="7" name="Content Placeholder 6" descr="A screen shot of a computer code&#10;&#10;Description automatically generated with low confidence">
            <a:extLst>
              <a:ext uri="{FF2B5EF4-FFF2-40B4-BE49-F238E27FC236}">
                <a16:creationId xmlns:a16="http://schemas.microsoft.com/office/drawing/2014/main" id="{DC62F775-1918-4923-9C4F-232EFB8DC4B6}"/>
              </a:ext>
            </a:extLst>
          </p:cNvPr>
          <p:cNvPicPr>
            <a:picLocks noGrp="1" noChangeAspect="1"/>
          </p:cNvPicPr>
          <p:nvPr>
            <p:ph idx="1"/>
          </p:nvPr>
        </p:nvPicPr>
        <p:blipFill>
          <a:blip r:embed="rId2"/>
          <a:stretch>
            <a:fillRect/>
          </a:stretch>
        </p:blipFill>
        <p:spPr>
          <a:xfrm>
            <a:off x="1521186" y="2401294"/>
            <a:ext cx="6891293" cy="2472855"/>
          </a:xfrm>
        </p:spPr>
      </p:pic>
    </p:spTree>
    <p:extLst>
      <p:ext uri="{BB962C8B-B14F-4D97-AF65-F5344CB8AC3E}">
        <p14:creationId xmlns:p14="http://schemas.microsoft.com/office/powerpoint/2010/main" val="94912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39C80E-716A-FC49-B1AB-80815C40548F}"/>
              </a:ext>
            </a:extLst>
          </p:cNvPr>
          <p:cNvSpPr>
            <a:spLocks noGrp="1"/>
          </p:cNvSpPr>
          <p:nvPr>
            <p:ph idx="1"/>
          </p:nvPr>
        </p:nvSpPr>
        <p:spPr>
          <a:xfrm>
            <a:off x="365124" y="365125"/>
            <a:ext cx="10657552" cy="5715635"/>
          </a:xfrm>
        </p:spPr>
        <p:txBody>
          <a:bodyPr>
            <a:normAutofit/>
          </a:bodyPr>
          <a:lstStyle/>
          <a:p>
            <a:r>
              <a:rPr lang="en-US" dirty="0"/>
              <a:t>Final Output</a:t>
            </a:r>
          </a:p>
          <a:p>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1DC33880-AAC1-4A64-A1E6-5CB54FAD45F2}"/>
              </a:ext>
            </a:extLst>
          </p:cNvPr>
          <p:cNvPicPr>
            <a:picLocks noChangeAspect="1"/>
          </p:cNvPicPr>
          <p:nvPr/>
        </p:nvPicPr>
        <p:blipFill>
          <a:blip r:embed="rId2"/>
          <a:stretch>
            <a:fillRect/>
          </a:stretch>
        </p:blipFill>
        <p:spPr>
          <a:xfrm>
            <a:off x="289182" y="1319918"/>
            <a:ext cx="10993719" cy="4866198"/>
          </a:xfrm>
          <a:prstGeom prst="rect">
            <a:avLst/>
          </a:prstGeom>
        </p:spPr>
      </p:pic>
    </p:spTree>
    <p:extLst>
      <p:ext uri="{BB962C8B-B14F-4D97-AF65-F5344CB8AC3E}">
        <p14:creationId xmlns:p14="http://schemas.microsoft.com/office/powerpoint/2010/main" val="96612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E4151-D376-44EA-9219-E2BBB450FE25}"/>
              </a:ext>
            </a:extLst>
          </p:cNvPr>
          <p:cNvSpPr>
            <a:spLocks noGrp="1"/>
          </p:cNvSpPr>
          <p:nvPr>
            <p:ph type="title"/>
          </p:nvPr>
        </p:nvSpPr>
        <p:spPr>
          <a:xfrm>
            <a:off x="365760" y="485030"/>
            <a:ext cx="11457432" cy="795130"/>
          </a:xfrm>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FD724937-703A-413C-9200-93BBD4A8FA9E}"/>
              </a:ext>
            </a:extLst>
          </p:cNvPr>
          <p:cNvSpPr>
            <a:spLocks noGrp="1"/>
          </p:cNvSpPr>
          <p:nvPr>
            <p:ph idx="1"/>
          </p:nvPr>
        </p:nvSpPr>
        <p:spPr>
          <a:xfrm>
            <a:off x="365759" y="1558456"/>
            <a:ext cx="11163631" cy="4522304"/>
          </a:xfrm>
        </p:spPr>
        <p:txBody>
          <a:bodyPr>
            <a:noAutofit/>
          </a:bodyPr>
          <a:lstStyle/>
          <a:p>
            <a:pPr algn="just">
              <a:buFont typeface="Arial" panose="020B0604020202020204" pitchFamily="34" charset="0"/>
              <a:buChar char="•"/>
            </a:pPr>
            <a:r>
              <a:rPr lang="en-US" sz="2000" b="0" i="0" dirty="0">
                <a:solidFill>
                  <a:srgbClr val="374151"/>
                </a:solidFill>
                <a:effectLst/>
                <a:latin typeface="Söhne"/>
              </a:rPr>
              <a:t>Enhanced user experience: Integrating Spring Boot with </a:t>
            </a:r>
            <a:r>
              <a:rPr lang="en-US" sz="2000" b="0" i="0" dirty="0" err="1">
                <a:solidFill>
                  <a:srgbClr val="374151"/>
                </a:solidFill>
                <a:effectLst/>
                <a:latin typeface="Söhne"/>
              </a:rPr>
              <a:t>ChatGPT</a:t>
            </a:r>
            <a:r>
              <a:rPr lang="en-US" sz="2000" b="0" i="0" dirty="0">
                <a:solidFill>
                  <a:srgbClr val="374151"/>
                </a:solidFill>
                <a:effectLst/>
                <a:latin typeface="Söhne"/>
              </a:rPr>
              <a:t> allows for real-time, interactive conversations with users, providing them with a seamless and dynamic experience.</a:t>
            </a:r>
          </a:p>
          <a:p>
            <a:pPr algn="just">
              <a:buFont typeface="Arial" panose="020B0604020202020204" pitchFamily="34" charset="0"/>
              <a:buChar char="•"/>
            </a:pPr>
            <a:r>
              <a:rPr lang="en-US" sz="2000" b="0" i="0" dirty="0">
                <a:solidFill>
                  <a:srgbClr val="374151"/>
                </a:solidFill>
                <a:effectLst/>
                <a:latin typeface="Söhne"/>
              </a:rPr>
              <a:t>Scalability and performance: Spring Boot's lightweight and modular design, combined with </a:t>
            </a:r>
            <a:r>
              <a:rPr lang="en-US" sz="2000" b="0" i="0" dirty="0" err="1">
                <a:solidFill>
                  <a:srgbClr val="374151"/>
                </a:solidFill>
                <a:effectLst/>
                <a:latin typeface="Söhne"/>
              </a:rPr>
              <a:t>ChatGPT's</a:t>
            </a:r>
            <a:r>
              <a:rPr lang="en-US" sz="2000" b="0" i="0" dirty="0">
                <a:solidFill>
                  <a:srgbClr val="374151"/>
                </a:solidFill>
                <a:effectLst/>
                <a:latin typeface="Söhne"/>
              </a:rPr>
              <a:t> ability to handle multiple concurrent conversations, enables efficient scaling to accommodate a large number of users and maintain high performance.</a:t>
            </a:r>
          </a:p>
          <a:p>
            <a:pPr algn="just"/>
            <a:r>
              <a:rPr lang="en-US" sz="2000" b="0" i="0" dirty="0">
                <a:solidFill>
                  <a:srgbClr val="374151"/>
                </a:solidFill>
                <a:effectLst/>
                <a:latin typeface="Söhne"/>
              </a:rPr>
              <a:t>Natural language understanding: </a:t>
            </a:r>
            <a:r>
              <a:rPr lang="en-US" sz="2000" b="0" i="0" dirty="0" err="1">
                <a:solidFill>
                  <a:srgbClr val="374151"/>
                </a:solidFill>
                <a:effectLst/>
                <a:latin typeface="Söhne"/>
              </a:rPr>
              <a:t>ChatGPT's</a:t>
            </a:r>
            <a:r>
              <a:rPr lang="en-US" sz="2000" b="0" i="0" dirty="0">
                <a:solidFill>
                  <a:srgbClr val="374151"/>
                </a:solidFill>
                <a:effectLst/>
                <a:latin typeface="Söhne"/>
              </a:rPr>
              <a:t> advanced natural language processing abilities enable it to understand and interpret user queries and responses, allowing for intelligent and context-aware conversations.</a:t>
            </a:r>
          </a:p>
          <a:p>
            <a:pPr algn="just"/>
            <a:r>
              <a:rPr lang="en-US" sz="2000" b="0" i="0" dirty="0">
                <a:solidFill>
                  <a:srgbClr val="374151"/>
                </a:solidFill>
                <a:effectLst/>
                <a:latin typeface="Söhne"/>
              </a:rPr>
              <a:t>Security and authentication: Spring Boot provides robust security features, including authentication and authorization mechanisms, which can be leveraged to ensure secure access to the chatbot and protect user data.</a:t>
            </a:r>
          </a:p>
        </p:txBody>
      </p:sp>
    </p:spTree>
    <p:extLst>
      <p:ext uri="{BB962C8B-B14F-4D97-AF65-F5344CB8AC3E}">
        <p14:creationId xmlns:p14="http://schemas.microsoft.com/office/powerpoint/2010/main" val="339273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920B-48CA-436D-8CC6-DAFC4E52379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9D8F384E-3978-468C-8FB8-B2060B944444}"/>
              </a:ext>
            </a:extLst>
          </p:cNvPr>
          <p:cNvSpPr>
            <a:spLocks noGrp="1"/>
          </p:cNvSpPr>
          <p:nvPr>
            <p:ph idx="1"/>
          </p:nvPr>
        </p:nvSpPr>
        <p:spPr/>
        <p:txBody>
          <a:bodyPr/>
          <a:lstStyle/>
          <a:p>
            <a:r>
              <a:rPr lang="en-IN" dirty="0">
                <a:hlinkClick r:id="rId2"/>
              </a:rPr>
              <a:t>https://www.baeldung.com/spring-boot-chatgpt-api-openai</a:t>
            </a:r>
            <a:endParaRPr lang="en-IN" dirty="0"/>
          </a:p>
          <a:p>
            <a:endParaRPr lang="en-IN" dirty="0"/>
          </a:p>
          <a:p>
            <a:r>
              <a:rPr lang="en-IN" dirty="0">
                <a:hlinkClick r:id="rId3"/>
              </a:rPr>
              <a:t>https://www.javastackflow.com/2023/01/how-to-use-chatgpt-with-spring-boot.html</a:t>
            </a:r>
            <a:endParaRPr lang="en-IN" dirty="0"/>
          </a:p>
          <a:p>
            <a:endParaRPr lang="en-IN" dirty="0"/>
          </a:p>
          <a:p>
            <a:r>
              <a:rPr lang="en-IN" dirty="0">
                <a:effectLst/>
                <a:hlinkClick r:id="rId4" tooltip="https://youtu.be/hldkufy8xrm"/>
              </a:rPr>
              <a:t>https://youtu.be/HlDkuFy8xRM</a:t>
            </a:r>
            <a:endParaRPr lang="en-IN" dirty="0">
              <a:effectLst/>
            </a:endParaRPr>
          </a:p>
          <a:p>
            <a:endParaRPr lang="en-IN" dirty="0"/>
          </a:p>
          <a:p>
            <a:r>
              <a:rPr lang="en-IN">
                <a:effectLst/>
                <a:hlinkClick r:id="rId5" tooltip="https://github.com/samyukthaes/springboot-chatgpt.git"/>
              </a:rPr>
              <a:t>https://github.com/samyukthaes/springboot-chatgpt.git</a:t>
            </a:r>
            <a:endParaRPr lang="en-IN" dirty="0"/>
          </a:p>
        </p:txBody>
      </p:sp>
    </p:spTree>
    <p:extLst>
      <p:ext uri="{BB962C8B-B14F-4D97-AF65-F5344CB8AC3E}">
        <p14:creationId xmlns:p14="http://schemas.microsoft.com/office/powerpoint/2010/main" val="13313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98a56c3-4fac-48a4-97a5-f5649e1f76a0">
      <UserInfo>
        <DisplayName>Lucas Warren(UST,US)</DisplayName>
        <AccountId>17221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4" ma:contentTypeDescription="Create a new document." ma:contentTypeScope="" ma:versionID="13e13ff731d587953ac9c8a3b100f1ca">
  <xsd:schema xmlns:xsd="http://www.w3.org/2001/XMLSchema" xmlns:xs="http://www.w3.org/2001/XMLSchema" xmlns:p="http://schemas.microsoft.com/office/2006/metadata/properties" xmlns:ns2="6e0261f4-c6eb-4579-b567-20464731f3ce" xmlns:ns3="d98a56c3-4fac-48a4-97a5-f5649e1f76a0" targetNamespace="http://schemas.microsoft.com/office/2006/metadata/properties" ma:root="true" ma:fieldsID="5adab4681903522eea37c7c3a1213ad1" ns2:_="" ns3:_="">
    <xsd:import namespace="6e0261f4-c6eb-4579-b567-20464731f3ce"/>
    <xsd:import namespace="d98a56c3-4fac-48a4-97a5-f5649e1f76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a56c3-4fac-48a4-97a5-f5649e1f76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 ds:uri="2a5145cd-5f35-4e40-804b-04ad7a33edf7"/>
    <ds:schemaRef ds:uri="f7113b4e-2ce0-4a3d-8ddb-863e1beee682"/>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A7AC2DD5-C45E-4A46-B78A-8E2FA6703769}"/>
</file>

<file path=docProps/app.xml><?xml version="1.0" encoding="utf-8"?>
<Properties xmlns="http://schemas.openxmlformats.org/officeDocument/2006/extended-properties" xmlns:vt="http://schemas.openxmlformats.org/officeDocument/2006/docPropsVTypes">
  <Template/>
  <TotalTime>601</TotalTime>
  <Words>290</Words>
  <Application>Microsoft Office PowerPoint</Application>
  <PresentationFormat>Widescreen</PresentationFormat>
  <Paragraphs>26</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Raleway</vt:lpstr>
      <vt:lpstr>sohne</vt:lpstr>
      <vt:lpstr>Söhne</vt:lpstr>
      <vt:lpstr>UST</vt:lpstr>
      <vt:lpstr>OpenAI ChatGPT APIs in Spring Boot </vt:lpstr>
      <vt:lpstr>ChatGPT </vt:lpstr>
      <vt:lpstr>How to use OpenAI with Spring Boot ? </vt:lpstr>
      <vt:lpstr>API Key Generation</vt:lpstr>
      <vt:lpstr>Required Dependencies</vt:lpstr>
      <vt:lpstr>PowerPoint Presentation</vt:lpstr>
      <vt:lpstr>Benefits</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Samyuktha Sudhakaran(UST,IN)</cp:lastModifiedBy>
  <cp:revision>30</cp:revision>
  <cp:lastPrinted>2019-10-06T00:46:52Z</cp:lastPrinted>
  <dcterms:created xsi:type="dcterms:W3CDTF">2020-12-03T20:34:18Z</dcterms:created>
  <dcterms:modified xsi:type="dcterms:W3CDTF">2023-06-09T11:09:29Z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