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650EA5-6652-48EC-BF73-68F954740521}">
  <a:tblStyle styleId="{89650EA5-6652-48EC-BF73-68F9547405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8033F82-AB23-4460-BFAA-02C837A4C31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3fe3c3946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93fe3c3946_7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a39e429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a39e429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9a39e429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9a39e429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9a39e429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9a39e429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9a39e429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9a39e429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3fe3c3946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3fe3c3946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933a2ea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933a2ea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3fe3c3946_7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93fe3c3946_7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546c8f2f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546c8f2f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546c8f2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546c8f2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5c2f7451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5c2f7451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9a39e429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9a39e429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933a2ea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933a2ea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9a39e42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9a39e42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9a39e429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9a39e429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3fe3c3946_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93fe3c3946_7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a39e429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9a39e429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546c8f2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546c8f2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546c8f2f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546c8f2f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9a39e429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9a39e429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9a39e429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9a39e429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9a39e429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9a39e429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3"/>
          <p:cNvSpPr txBox="1"/>
          <p:nvPr>
            <p:ph idx="1" type="body"/>
          </p:nvPr>
        </p:nvSpPr>
        <p:spPr>
          <a:xfrm>
            <a:off x="628650" y="1218200"/>
            <a:ext cx="7886700" cy="3481200"/>
          </a:xfrm>
          <a:prstGeom prst="rect">
            <a:avLst/>
          </a:prstGeom>
          <a:noFill/>
          <a:ln>
            <a:noFill/>
          </a:ln>
        </p:spPr>
        <p:txBody>
          <a:bodyPr anchorCtr="0" anchor="t" bIns="34275" lIns="68575" spcFirstLastPara="1" rIns="68575" wrap="square" tIns="34275">
            <a:noAutofit/>
          </a:bodyPr>
          <a:lstStyle>
            <a:lvl1pPr indent="-317500" lvl="0" marL="457200" rtl="0">
              <a:spcBef>
                <a:spcPts val="800"/>
              </a:spcBef>
              <a:spcAft>
                <a:spcPts val="0"/>
              </a:spcAft>
              <a:buClr>
                <a:schemeClr val="dk1"/>
              </a:buClr>
              <a:buSzPts val="1400"/>
              <a:buChar char="●"/>
              <a:defRPr sz="14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doi.org/10.1016/j.cell.2020.04.04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doi.org/10.1016/j.compbiomed.2020.10379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doi.org/10.1101/2020.06.08.2012596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doi.org/10.1148/radiol.2020200370" TargetMode="External"/><Relationship Id="rId4" Type="http://schemas.openxmlformats.org/officeDocument/2006/relationships/hyperlink" Target="https://doi.org/10.1186/s13244-019-083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doi.org/10.1109/ICPP.2016.15" TargetMode="External"/><Relationship Id="rId4" Type="http://schemas.openxmlformats.org/officeDocument/2006/relationships/hyperlink" Target="https://doi.org/10.1109/PDP.2010.4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doi.org/10.1101/2020.06.08.2012154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doi.org/10.1148/radiol.202020243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arxiv.org/pdf/2003.04655.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474850"/>
            <a:ext cx="7688100" cy="1664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Calibri"/>
              <a:buNone/>
            </a:pPr>
            <a:r>
              <a:rPr lang="en" sz="3000"/>
              <a:t>GPU enabled CNN based COVID-19 HRCT Images Classifier</a:t>
            </a:r>
            <a:endParaRPr sz="1100"/>
          </a:p>
        </p:txBody>
      </p:sp>
      <p:sp>
        <p:nvSpPr>
          <p:cNvPr id="93" name="Google Shape;93;p14"/>
          <p:cNvSpPr txBox="1"/>
          <p:nvPr>
            <p:ph idx="1" type="subTitle"/>
          </p:nvPr>
        </p:nvSpPr>
        <p:spPr>
          <a:xfrm>
            <a:off x="5969650" y="3542500"/>
            <a:ext cx="2448000" cy="1088400"/>
          </a:xfrm>
          <a:prstGeom prst="rect">
            <a:avLst/>
          </a:prstGeom>
          <a:noFill/>
          <a:ln>
            <a:noFill/>
          </a:ln>
        </p:spPr>
        <p:txBody>
          <a:bodyPr anchorCtr="0" anchor="t" bIns="34275" lIns="68575" spcFirstLastPara="1" rIns="68575" wrap="square" tIns="34275">
            <a:noAutofit/>
          </a:bodyPr>
          <a:lstStyle/>
          <a:p>
            <a:pPr indent="0" lvl="0" marL="0" marR="0" rtl="0" algn="r">
              <a:lnSpc>
                <a:spcPct val="130000"/>
              </a:lnSpc>
              <a:spcBef>
                <a:spcPts val="0"/>
              </a:spcBef>
              <a:spcAft>
                <a:spcPts val="0"/>
              </a:spcAft>
              <a:buClr>
                <a:schemeClr val="dk1"/>
              </a:buClr>
              <a:buSzPts val="1100"/>
              <a:buNone/>
            </a:pPr>
            <a:r>
              <a:rPr lang="en" sz="1100"/>
              <a:t>Kavin Raj A C 17Z220</a:t>
            </a:r>
            <a:endParaRPr sz="1100"/>
          </a:p>
          <a:p>
            <a:pPr indent="0" lvl="0" marL="0" marR="0" rtl="0" algn="r">
              <a:lnSpc>
                <a:spcPct val="130000"/>
              </a:lnSpc>
              <a:spcBef>
                <a:spcPts val="0"/>
              </a:spcBef>
              <a:spcAft>
                <a:spcPts val="0"/>
              </a:spcAft>
              <a:buClr>
                <a:schemeClr val="dk1"/>
              </a:buClr>
              <a:buSzPts val="1100"/>
              <a:buNone/>
            </a:pPr>
            <a:r>
              <a:rPr lang="en" sz="1100"/>
              <a:t>Pranav Shankar Ramalingam 17Z230</a:t>
            </a:r>
            <a:endParaRPr sz="1100"/>
          </a:p>
          <a:p>
            <a:pPr indent="0" lvl="0" marL="0" marR="0" rtl="0" algn="r">
              <a:lnSpc>
                <a:spcPct val="130000"/>
              </a:lnSpc>
              <a:spcBef>
                <a:spcPts val="0"/>
              </a:spcBef>
              <a:spcAft>
                <a:spcPts val="0"/>
              </a:spcAft>
              <a:buClr>
                <a:schemeClr val="dk1"/>
              </a:buClr>
              <a:buSzPts val="1100"/>
              <a:buNone/>
            </a:pPr>
            <a:r>
              <a:rPr lang="en" sz="1100"/>
              <a:t>Preethi S V 17Z231</a:t>
            </a:r>
            <a:endParaRPr sz="1100"/>
          </a:p>
          <a:p>
            <a:pPr indent="0" lvl="0" marL="0" marR="0" rtl="0" algn="r">
              <a:lnSpc>
                <a:spcPct val="130000"/>
              </a:lnSpc>
              <a:spcBef>
                <a:spcPts val="0"/>
              </a:spcBef>
              <a:spcAft>
                <a:spcPts val="0"/>
              </a:spcAft>
              <a:buClr>
                <a:schemeClr val="dk1"/>
              </a:buClr>
              <a:buSzPts val="1100"/>
              <a:buNone/>
            </a:pPr>
            <a:r>
              <a:rPr lang="en" sz="1100"/>
              <a:t>Samyuktha G 17Z238</a:t>
            </a:r>
            <a:endParaRPr sz="1100"/>
          </a:p>
          <a:p>
            <a:pPr indent="0" lvl="0" marL="0" marR="0" rtl="0" algn="r">
              <a:lnSpc>
                <a:spcPct val="130000"/>
              </a:lnSpc>
              <a:spcBef>
                <a:spcPts val="0"/>
              </a:spcBef>
              <a:spcAft>
                <a:spcPts val="0"/>
              </a:spcAft>
              <a:buClr>
                <a:schemeClr val="dk1"/>
              </a:buClr>
              <a:buSzPts val="1100"/>
              <a:buNone/>
            </a:pPr>
            <a:r>
              <a:rPr lang="en" sz="1100"/>
              <a:t>Varsha Devi K 17Z256</a:t>
            </a:r>
            <a:endParaRPr sz="1500"/>
          </a:p>
        </p:txBody>
      </p:sp>
      <p:sp>
        <p:nvSpPr>
          <p:cNvPr id="94" name="Google Shape;94;p14"/>
          <p:cNvSpPr txBox="1"/>
          <p:nvPr>
            <p:ph idx="1" type="subTitle"/>
          </p:nvPr>
        </p:nvSpPr>
        <p:spPr>
          <a:xfrm>
            <a:off x="729450" y="4148500"/>
            <a:ext cx="5364600" cy="482400"/>
          </a:xfrm>
          <a:prstGeom prst="rect">
            <a:avLst/>
          </a:prstGeom>
          <a:noFill/>
          <a:ln>
            <a:noFill/>
          </a:ln>
        </p:spPr>
        <p:txBody>
          <a:bodyPr anchorCtr="0" anchor="b" bIns="34275" lIns="68575" spcFirstLastPara="1" rIns="68575" wrap="square" tIns="34275">
            <a:noAutofit/>
          </a:bodyPr>
          <a:lstStyle/>
          <a:p>
            <a:pPr indent="0" lvl="0" marL="0" rtl="0" algn="l">
              <a:lnSpc>
                <a:spcPct val="70000"/>
              </a:lnSpc>
              <a:spcBef>
                <a:spcPts val="800"/>
              </a:spcBef>
              <a:spcAft>
                <a:spcPts val="0"/>
              </a:spcAft>
              <a:buClr>
                <a:schemeClr val="dk1"/>
              </a:buClr>
              <a:buSzPts val="1500"/>
              <a:buNone/>
            </a:pPr>
            <a:r>
              <a:rPr lang="en" sz="1100"/>
              <a:t>Project Guide: Dr. G. R. Karpagam</a:t>
            </a:r>
            <a:endParaRPr sz="1100"/>
          </a:p>
          <a:p>
            <a:pPr indent="0" lvl="0" marL="0" rtl="0" algn="l">
              <a:lnSpc>
                <a:spcPct val="70000"/>
              </a:lnSpc>
              <a:spcBef>
                <a:spcPts val="800"/>
              </a:spcBef>
              <a:spcAft>
                <a:spcPts val="0"/>
              </a:spcAft>
              <a:buClr>
                <a:schemeClr val="dk1"/>
              </a:buClr>
              <a:buSzPts val="1500"/>
              <a:buNone/>
            </a:pPr>
            <a:r>
              <a:rPr lang="en" sz="1100"/>
              <a:t>Radiologist: Dr. V. Maheswaran (Associate Professor, Dept. of Radiology, PSG IMSR)</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28650" y="273847"/>
            <a:ext cx="7886700" cy="534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Literature Survey - Model and Implementation</a:t>
            </a:r>
            <a:endParaRPr sz="2000"/>
          </a:p>
        </p:txBody>
      </p:sp>
      <p:graphicFrame>
        <p:nvGraphicFramePr>
          <p:cNvPr id="148" name="Google Shape;148;p23"/>
          <p:cNvGraphicFramePr/>
          <p:nvPr/>
        </p:nvGraphicFramePr>
        <p:xfrm>
          <a:off x="628650" y="1106775"/>
          <a:ext cx="3000000" cy="3000000"/>
        </p:xfrm>
        <a:graphic>
          <a:graphicData uri="http://schemas.openxmlformats.org/drawingml/2006/table">
            <a:tbl>
              <a:tblPr>
                <a:noFill/>
                <a:tableStyleId>{89650EA5-6652-48EC-BF73-68F954740521}</a:tableStyleId>
              </a:tblPr>
              <a:tblGrid>
                <a:gridCol w="1656900"/>
                <a:gridCol w="2459650"/>
                <a:gridCol w="3659000"/>
              </a:tblGrid>
              <a:tr h="51247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Authors</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Research Paper</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Methodology and Findings</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2814200">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Kang Zhang, Xiaohong Liu, Jun Shen, et. al.</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Clinically Applicable AI System for Accurate Diagnosis, Quantitative Measurements, and Prognosis of COVID-19 Pneumonia Using Computed Tomography </a:t>
                      </a:r>
                      <a:r>
                        <a:rPr lang="en" sz="1100" u="sng">
                          <a:solidFill>
                            <a:schemeClr val="accent2"/>
                          </a:solidFill>
                          <a:hlinkClick r:id="rId3">
                            <a:extLst>
                              <a:ext uri="{A12FA001-AC4F-418D-AE19-62706E023703}">
                                <ahyp:hlinkClr val="tx"/>
                              </a:ext>
                            </a:extLst>
                          </a:hlinkClick>
                        </a:rPr>
                        <a:t>(link)</a:t>
                      </a:r>
                      <a:endParaRPr sz="1100">
                        <a:solidFill>
                          <a:schemeClr val="accent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Cell, 2020</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2 stage segmentation followed by classification:</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Stage 1: Sampled down the image from 512*512 to 128*128 so that the patterns of lung can be learned at a relatively low resolution.</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Stage 2: Bounding box was drawn with the lung field segmentation results.</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The 3D classification network outputs the diagnosis probability of three categories: NCP (novel coronavirus pneumonia), CP (common pneumonia) and normal controls.</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28650" y="273847"/>
            <a:ext cx="7886700" cy="534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Literature Survey - Comparison of Models</a:t>
            </a:r>
            <a:endParaRPr sz="2000"/>
          </a:p>
        </p:txBody>
      </p:sp>
      <p:graphicFrame>
        <p:nvGraphicFramePr>
          <p:cNvPr id="154" name="Google Shape;154;p24"/>
          <p:cNvGraphicFramePr/>
          <p:nvPr/>
        </p:nvGraphicFramePr>
        <p:xfrm>
          <a:off x="628650" y="1259175"/>
          <a:ext cx="3000000" cy="3000000"/>
        </p:xfrm>
        <a:graphic>
          <a:graphicData uri="http://schemas.openxmlformats.org/drawingml/2006/table">
            <a:tbl>
              <a:tblPr>
                <a:noFill/>
                <a:tableStyleId>{89650EA5-6652-48EC-BF73-68F954740521}</a:tableStyleId>
              </a:tblPr>
              <a:tblGrid>
                <a:gridCol w="1489000"/>
                <a:gridCol w="2627550"/>
                <a:gridCol w="3659000"/>
              </a:tblGrid>
              <a:tr h="53722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Authors</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Research Paper</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Methodology and Findings</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2462450">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A. A. Ardakani, A. R. Kanafi, U. R. Acharya, N. Khadem, A. Mohammadi</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Application of deep learning technique to manage COVID-19 in routine clinical practice using CT images: Results of 10 convolutional neural networks </a:t>
                      </a:r>
                      <a:r>
                        <a:rPr lang="en" sz="1100" u="sng">
                          <a:solidFill>
                            <a:schemeClr val="accent2"/>
                          </a:solidFill>
                          <a:hlinkClick r:id="rId3">
                            <a:extLst>
                              <a:ext uri="{A12FA001-AC4F-418D-AE19-62706E023703}">
                                <ahyp:hlinkClr val="tx"/>
                              </a:ext>
                            </a:extLst>
                          </a:hlinkClick>
                        </a:rPr>
                        <a:t>(link)</a:t>
                      </a:r>
                      <a:endParaRPr sz="1000">
                        <a:solidFill>
                          <a:schemeClr val="accent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Computers in Biology and Medicine, ScienceDirect, 2020</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10 CNNs -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i="1" lang="en" sz="1100">
                          <a:solidFill>
                            <a:schemeClr val="dk2"/>
                          </a:solidFill>
                          <a:latin typeface="Lato"/>
                          <a:ea typeface="Lato"/>
                          <a:cs typeface="Lato"/>
                          <a:sym typeface="Lato"/>
                        </a:rPr>
                        <a:t>AlexNet, VGG-16,</a:t>
                      </a:r>
                      <a:endParaRPr i="1"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i="1" lang="en" sz="1100">
                          <a:solidFill>
                            <a:schemeClr val="dk2"/>
                          </a:solidFill>
                          <a:latin typeface="Lato"/>
                          <a:ea typeface="Lato"/>
                          <a:cs typeface="Lato"/>
                          <a:sym typeface="Lato"/>
                        </a:rPr>
                        <a:t>VGG-19, SqueezeNet, </a:t>
                      </a:r>
                      <a:endParaRPr i="1"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i="1" lang="en" sz="1100">
                          <a:solidFill>
                            <a:schemeClr val="dk2"/>
                          </a:solidFill>
                          <a:latin typeface="Lato"/>
                          <a:ea typeface="Lato"/>
                          <a:cs typeface="Lato"/>
                          <a:sym typeface="Lato"/>
                        </a:rPr>
                        <a:t>GoogleNet, MobileNet-V2, </a:t>
                      </a:r>
                      <a:endParaRPr i="1"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i="1" lang="en" sz="1100">
                          <a:solidFill>
                            <a:schemeClr val="dk2"/>
                          </a:solidFill>
                          <a:latin typeface="Lato"/>
                          <a:ea typeface="Lato"/>
                          <a:cs typeface="Lato"/>
                          <a:sym typeface="Lato"/>
                        </a:rPr>
                        <a:t>ResNet-18, ResNet-50, </a:t>
                      </a:r>
                      <a:endParaRPr i="1"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i="1" lang="en" sz="1100">
                          <a:solidFill>
                            <a:schemeClr val="dk2"/>
                          </a:solidFill>
                          <a:latin typeface="Lato"/>
                          <a:ea typeface="Lato"/>
                          <a:cs typeface="Lato"/>
                          <a:sym typeface="Lato"/>
                        </a:rPr>
                        <a:t>ResNet-101, and Xception</a:t>
                      </a:r>
                      <a:r>
                        <a:rPr lang="en" sz="1100">
                          <a:solidFill>
                            <a:schemeClr val="dk2"/>
                          </a:solidFill>
                          <a:latin typeface="Lato"/>
                          <a:ea typeface="Lato"/>
                          <a:cs typeface="Lato"/>
                          <a:sym typeface="Lato"/>
                        </a:rPr>
                        <a:t>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were used to distinguish infection of COVID-19 from non-COVID-19 groups.</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i="1" lang="en" sz="1100">
                          <a:solidFill>
                            <a:schemeClr val="dk2"/>
                          </a:solidFill>
                          <a:latin typeface="Lato"/>
                          <a:ea typeface="Lato"/>
                          <a:cs typeface="Lato"/>
                          <a:sym typeface="Lato"/>
                        </a:rPr>
                        <a:t>ResNet-101</a:t>
                      </a:r>
                      <a:r>
                        <a:rPr lang="en" sz="1100">
                          <a:solidFill>
                            <a:schemeClr val="dk2"/>
                          </a:solidFill>
                          <a:latin typeface="Lato"/>
                          <a:ea typeface="Lato"/>
                          <a:cs typeface="Lato"/>
                          <a:sym typeface="Lato"/>
                        </a:rPr>
                        <a:t> and </a:t>
                      </a:r>
                      <a:r>
                        <a:rPr i="1" lang="en" sz="1100">
                          <a:solidFill>
                            <a:schemeClr val="dk2"/>
                          </a:solidFill>
                          <a:latin typeface="Lato"/>
                          <a:ea typeface="Lato"/>
                          <a:cs typeface="Lato"/>
                          <a:sym typeface="Lato"/>
                        </a:rPr>
                        <a:t>Xception</a:t>
                      </a:r>
                      <a:r>
                        <a:rPr lang="en" sz="1100">
                          <a:solidFill>
                            <a:schemeClr val="dk2"/>
                          </a:solidFill>
                          <a:latin typeface="Lato"/>
                          <a:ea typeface="Lato"/>
                          <a:cs typeface="Lato"/>
                          <a:sym typeface="Lato"/>
                        </a:rPr>
                        <a:t> represented the best performance with an AUC of 0.994.</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28650" y="273847"/>
            <a:ext cx="7886700" cy="534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Literature Survey - Comparison of Models</a:t>
            </a:r>
            <a:endParaRPr sz="2000"/>
          </a:p>
        </p:txBody>
      </p:sp>
      <p:graphicFrame>
        <p:nvGraphicFramePr>
          <p:cNvPr id="160" name="Google Shape;160;p25"/>
          <p:cNvGraphicFramePr/>
          <p:nvPr/>
        </p:nvGraphicFramePr>
        <p:xfrm>
          <a:off x="628650" y="954375"/>
          <a:ext cx="3000000" cy="3000000"/>
        </p:xfrm>
        <a:graphic>
          <a:graphicData uri="http://schemas.openxmlformats.org/drawingml/2006/table">
            <a:tbl>
              <a:tblPr>
                <a:noFill/>
                <a:tableStyleId>{89650EA5-6652-48EC-BF73-68F954740521}</a:tableStyleId>
              </a:tblPr>
              <a:tblGrid>
                <a:gridCol w="1489000"/>
                <a:gridCol w="2627550"/>
                <a:gridCol w="3659000"/>
              </a:tblGrid>
              <a:tr h="48937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Authors</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Research Paper</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Methodology and Findings</a:t>
                      </a:r>
                      <a:endParaRPr sz="1100">
                        <a:solidFill>
                          <a:schemeClr val="lt1"/>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2659700">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Xin He,  Shihao Wang et al.</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Benchmarking Deep Learning Models and Automated Model Design for COVID-19 Detection with Chest CT Scans </a:t>
                      </a:r>
                      <a:r>
                        <a:rPr lang="en" sz="1100" u="sng">
                          <a:solidFill>
                            <a:schemeClr val="accent2"/>
                          </a:solidFill>
                          <a:hlinkClick r:id="rId3">
                            <a:extLst>
                              <a:ext uri="{A12FA001-AC4F-418D-AE19-62706E023703}">
                                <ahyp:hlinkClr val="tx"/>
                              </a:ext>
                            </a:extLst>
                          </a:hlinkClick>
                        </a:rPr>
                        <a:t>(link)</a:t>
                      </a:r>
                      <a:endParaRPr sz="1000">
                        <a:solidFill>
                          <a:schemeClr val="accent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medRxiv, 2020</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AutoML techniques were used to design DL models.</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Compared two types of state-of-the-art (SOTA) DL models: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1. 3D convolutional neural networks (CNNs), including </a:t>
                      </a:r>
                      <a:r>
                        <a:rPr i="1" lang="en" sz="1100">
                          <a:solidFill>
                            <a:schemeClr val="dk2"/>
                          </a:solidFill>
                          <a:latin typeface="Lato"/>
                          <a:ea typeface="Lato"/>
                          <a:cs typeface="Lato"/>
                          <a:sym typeface="Lato"/>
                        </a:rPr>
                        <a:t>DenseNet3D121, R2Plus1D, MC3 18, ResNeXt3D101, Pre- Act ResNet</a:t>
                      </a:r>
                      <a:r>
                        <a:rPr lang="en" sz="1100">
                          <a:solidFill>
                            <a:schemeClr val="dk2"/>
                          </a:solidFill>
                          <a:latin typeface="Lato"/>
                          <a:ea typeface="Lato"/>
                          <a:cs typeface="Lato"/>
                          <a:sym typeface="Lato"/>
                        </a:rPr>
                        <a:t>, and </a:t>
                      </a:r>
                      <a:r>
                        <a:rPr i="1" lang="en" sz="1100">
                          <a:solidFill>
                            <a:schemeClr val="dk2"/>
                          </a:solidFill>
                          <a:latin typeface="Lato"/>
                          <a:ea typeface="Lato"/>
                          <a:cs typeface="Lato"/>
                          <a:sym typeface="Lato"/>
                        </a:rPr>
                        <a:t>ResNet3D</a:t>
                      </a:r>
                      <a:r>
                        <a:rPr lang="en" sz="1100">
                          <a:solidFill>
                            <a:schemeClr val="dk2"/>
                          </a:solidFill>
                          <a:latin typeface="Lato"/>
                          <a:ea typeface="Lato"/>
                          <a:cs typeface="Lato"/>
                          <a:sym typeface="Lato"/>
                        </a:rPr>
                        <a:t> series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2. 2D CNNs including </a:t>
                      </a:r>
                      <a:r>
                        <a:rPr i="1" lang="en" sz="1100">
                          <a:solidFill>
                            <a:schemeClr val="dk2"/>
                          </a:solidFill>
                          <a:latin typeface="Lato"/>
                          <a:ea typeface="Lato"/>
                          <a:cs typeface="Lato"/>
                          <a:sym typeface="Lato"/>
                        </a:rPr>
                        <a:t>DenseNet121, DenseNet201, ResNet50, ResNet101</a:t>
                      </a:r>
                      <a:r>
                        <a:rPr lang="en" sz="1100">
                          <a:solidFill>
                            <a:schemeClr val="dk2"/>
                          </a:solidFill>
                          <a:latin typeface="Lato"/>
                          <a:ea typeface="Lato"/>
                          <a:cs typeface="Lato"/>
                          <a:sym typeface="Lato"/>
                        </a:rPr>
                        <a:t> and </a:t>
                      </a:r>
                      <a:r>
                        <a:rPr i="1" lang="en" sz="1100">
                          <a:solidFill>
                            <a:schemeClr val="dk2"/>
                          </a:solidFill>
                          <a:latin typeface="Lato"/>
                          <a:ea typeface="Lato"/>
                          <a:cs typeface="Lato"/>
                          <a:sym typeface="Lato"/>
                        </a:rPr>
                        <a:t>ResNeXt101</a:t>
                      </a:r>
                      <a:r>
                        <a:rPr lang="en" sz="1100">
                          <a:solidFill>
                            <a:schemeClr val="dk2"/>
                          </a:solidFill>
                          <a:latin typeface="Lato"/>
                          <a:ea typeface="Lato"/>
                          <a:cs typeface="Lato"/>
                          <a:sym typeface="Lato"/>
                        </a:rPr>
                        <a:t>.</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3D CNN models outperform 2D CNN models.</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The model performance does not scale very well with the model depth.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Increasing the number of slices does not necessarily improve the model performance.</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Summary of lessons learnt</a:t>
            </a:r>
            <a:endParaRPr sz="2000"/>
          </a:p>
        </p:txBody>
      </p:sp>
      <p:sp>
        <p:nvSpPr>
          <p:cNvPr id="166" name="Google Shape;166;p26"/>
          <p:cNvSpPr txBox="1"/>
          <p:nvPr>
            <p:ph idx="1" type="body"/>
          </p:nvPr>
        </p:nvSpPr>
        <p:spPr>
          <a:xfrm>
            <a:off x="729450" y="1853850"/>
            <a:ext cx="7688700" cy="2865600"/>
          </a:xfrm>
          <a:prstGeom prst="rect">
            <a:avLst/>
          </a:prstGeom>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SzPts val="1400"/>
              <a:buChar char="●"/>
            </a:pPr>
            <a:r>
              <a:rPr lang="en" sz="1400"/>
              <a:t>Common patterns seen in Chest HRCT scans of COVID-19 patients are </a:t>
            </a:r>
            <a:endParaRPr sz="1400"/>
          </a:p>
          <a:p>
            <a:pPr indent="-317500" lvl="1" marL="914400" rtl="0" algn="l">
              <a:lnSpc>
                <a:spcPct val="130000"/>
              </a:lnSpc>
              <a:spcBef>
                <a:spcPts val="0"/>
              </a:spcBef>
              <a:spcAft>
                <a:spcPts val="0"/>
              </a:spcAft>
              <a:buSzPts val="1400"/>
              <a:buChar char="○"/>
            </a:pPr>
            <a:r>
              <a:rPr lang="en" sz="1400"/>
              <a:t>Ground Glass Opacity</a:t>
            </a:r>
            <a:endParaRPr sz="1400"/>
          </a:p>
          <a:p>
            <a:pPr indent="-317500" lvl="1" marL="914400" rtl="0" algn="l">
              <a:lnSpc>
                <a:spcPct val="130000"/>
              </a:lnSpc>
              <a:spcBef>
                <a:spcPts val="0"/>
              </a:spcBef>
              <a:spcAft>
                <a:spcPts val="0"/>
              </a:spcAft>
              <a:buSzPts val="1400"/>
              <a:buChar char="○"/>
            </a:pPr>
            <a:r>
              <a:rPr lang="en" sz="1400"/>
              <a:t>Crazy paving pattern</a:t>
            </a:r>
            <a:endParaRPr sz="1400"/>
          </a:p>
          <a:p>
            <a:pPr indent="-317500" lvl="1" marL="914400" rtl="0" algn="l">
              <a:lnSpc>
                <a:spcPct val="130000"/>
              </a:lnSpc>
              <a:spcBef>
                <a:spcPts val="0"/>
              </a:spcBef>
              <a:spcAft>
                <a:spcPts val="0"/>
              </a:spcAft>
              <a:buSzPts val="1400"/>
              <a:buChar char="○"/>
            </a:pPr>
            <a:r>
              <a:rPr lang="en" sz="1400"/>
              <a:t>Consolidation</a:t>
            </a:r>
            <a:endParaRPr sz="1400"/>
          </a:p>
          <a:p>
            <a:pPr indent="-317500" lvl="0" marL="457200" rtl="0" algn="l">
              <a:lnSpc>
                <a:spcPct val="130000"/>
              </a:lnSpc>
              <a:spcBef>
                <a:spcPts val="0"/>
              </a:spcBef>
              <a:spcAft>
                <a:spcPts val="0"/>
              </a:spcAft>
              <a:buSzPts val="1400"/>
              <a:buChar char="●"/>
            </a:pPr>
            <a:r>
              <a:rPr lang="en" sz="1400"/>
              <a:t>Patient data stored in DICOM can be dismissed by converting the image to other formats.</a:t>
            </a:r>
            <a:endParaRPr sz="1400"/>
          </a:p>
          <a:p>
            <a:pPr indent="-317500" lvl="0" marL="457200" rtl="0" algn="l">
              <a:lnSpc>
                <a:spcPct val="130000"/>
              </a:lnSpc>
              <a:spcBef>
                <a:spcPts val="0"/>
              </a:spcBef>
              <a:spcAft>
                <a:spcPts val="0"/>
              </a:spcAft>
              <a:buSzPts val="1400"/>
              <a:buChar char="●"/>
            </a:pPr>
            <a:r>
              <a:rPr lang="en" sz="1400"/>
              <a:t>GPU computing model is very effective during CNN training where the computation is inherently parallel and involves a massive amount of floating-point operations, e.g., matrix and vector operations.</a:t>
            </a:r>
            <a:endParaRPr sz="1400"/>
          </a:p>
          <a:p>
            <a:pPr indent="-317500" lvl="0" marL="457200" rtl="0" algn="l">
              <a:lnSpc>
                <a:spcPct val="130000"/>
              </a:lnSpc>
              <a:spcBef>
                <a:spcPts val="0"/>
              </a:spcBef>
              <a:spcAft>
                <a:spcPts val="0"/>
              </a:spcAft>
              <a:buSzPts val="1400"/>
              <a:buChar char="●"/>
            </a:pPr>
            <a:r>
              <a:rPr lang="en" sz="1400"/>
              <a:t>Segmentation of Chest HRCT images significantly improves classification accuracy.</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28650" y="414999"/>
            <a:ext cx="7886700" cy="782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000"/>
              <a:t>Objective</a:t>
            </a:r>
            <a:endParaRPr sz="2000"/>
          </a:p>
        </p:txBody>
      </p:sp>
      <p:sp>
        <p:nvSpPr>
          <p:cNvPr id="172" name="Google Shape;172;p27"/>
          <p:cNvSpPr txBox="1"/>
          <p:nvPr>
            <p:ph idx="1" type="body"/>
          </p:nvPr>
        </p:nvSpPr>
        <p:spPr>
          <a:xfrm>
            <a:off x="628650" y="1120900"/>
            <a:ext cx="7886700" cy="10875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lang="en" sz="1400"/>
              <a:t>Design and develop GPU enabled Convolutional Neural Network (CNN) based deep learning models for automated detection of the key findings from CT scans, lung infection, and its pattern; percentage severity of lung infection.</a:t>
            </a:r>
            <a:endParaRPr sz="1400"/>
          </a:p>
          <a:p>
            <a:pPr indent="0" lvl="0" marL="457200" rtl="0" algn="l">
              <a:lnSpc>
                <a:spcPct val="115000"/>
              </a:lnSpc>
              <a:spcBef>
                <a:spcPts val="800"/>
              </a:spcBef>
              <a:spcAft>
                <a:spcPts val="0"/>
              </a:spcAft>
              <a:buNone/>
            </a:pPr>
            <a:r>
              <a:t/>
            </a:r>
            <a:endParaRPr sz="1400"/>
          </a:p>
        </p:txBody>
      </p:sp>
      <p:sp>
        <p:nvSpPr>
          <p:cNvPr id="173" name="Google Shape;173;p27"/>
          <p:cNvSpPr txBox="1"/>
          <p:nvPr>
            <p:ph type="title"/>
          </p:nvPr>
        </p:nvSpPr>
        <p:spPr>
          <a:xfrm>
            <a:off x="628650" y="2208400"/>
            <a:ext cx="7886700" cy="608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2000"/>
              <a:t>Brief methodology</a:t>
            </a:r>
            <a:endParaRPr sz="2000"/>
          </a:p>
        </p:txBody>
      </p:sp>
      <p:sp>
        <p:nvSpPr>
          <p:cNvPr id="174" name="Google Shape;174;p27"/>
          <p:cNvSpPr txBox="1"/>
          <p:nvPr>
            <p:ph idx="1" type="body"/>
          </p:nvPr>
        </p:nvSpPr>
        <p:spPr>
          <a:xfrm>
            <a:off x="628650" y="2817100"/>
            <a:ext cx="7962900" cy="17166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800"/>
              </a:spcBef>
              <a:spcAft>
                <a:spcPts val="0"/>
              </a:spcAft>
              <a:buSzPts val="1400"/>
              <a:buChar char="●"/>
            </a:pPr>
            <a:r>
              <a:rPr lang="en" sz="1400"/>
              <a:t>Segmentation is performed on the dataset initially to find the lung region and other specific patterns like ground glass opacity in the CT scans.</a:t>
            </a:r>
            <a:endParaRPr sz="1400"/>
          </a:p>
          <a:p>
            <a:pPr indent="-317500" lvl="0" marL="457200" rtl="0" algn="l">
              <a:lnSpc>
                <a:spcPct val="115000"/>
              </a:lnSpc>
              <a:spcBef>
                <a:spcPts val="0"/>
              </a:spcBef>
              <a:spcAft>
                <a:spcPts val="0"/>
              </a:spcAft>
              <a:buSzPts val="1400"/>
              <a:buChar char="●"/>
            </a:pPr>
            <a:r>
              <a:rPr lang="en" sz="1400"/>
              <a:t>Segmented images are then used as inputs for classification following which severity score is determined based on percentage of lungs affected.</a:t>
            </a:r>
            <a:endParaRPr sz="1400"/>
          </a:p>
          <a:p>
            <a:pPr indent="-317500" lvl="0" marL="457200" rtl="0" algn="l">
              <a:lnSpc>
                <a:spcPct val="115000"/>
              </a:lnSpc>
              <a:spcBef>
                <a:spcPts val="0"/>
              </a:spcBef>
              <a:spcAft>
                <a:spcPts val="0"/>
              </a:spcAft>
              <a:buSzPts val="1400"/>
              <a:buChar char="●"/>
            </a:pPr>
            <a:r>
              <a:rPr lang="en" sz="1400"/>
              <a:t>Evaluation Metrics for classification will be chosen from the following:  </a:t>
            </a:r>
            <a:endParaRPr sz="1400"/>
          </a:p>
          <a:p>
            <a:pPr indent="-317500" lvl="1" marL="914400" rtl="0" algn="l">
              <a:lnSpc>
                <a:spcPct val="115000"/>
              </a:lnSpc>
              <a:spcBef>
                <a:spcPts val="0"/>
              </a:spcBef>
              <a:spcAft>
                <a:spcPts val="0"/>
              </a:spcAft>
              <a:buSzPts val="1400"/>
              <a:buChar char="○"/>
            </a:pPr>
            <a:r>
              <a:rPr lang="en" sz="1400"/>
              <a:t>F1-score,  Accuracy,  Sensitivity,  Specificity,  PPV,  NPV.</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28"/>
          <p:cNvSpPr txBox="1"/>
          <p:nvPr>
            <p:ph idx="1" type="body"/>
          </p:nvPr>
        </p:nvSpPr>
        <p:spPr>
          <a:xfrm>
            <a:off x="582825" y="268201"/>
            <a:ext cx="7697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Raleway"/>
                <a:ea typeface="Raleway"/>
                <a:cs typeface="Raleway"/>
                <a:sym typeface="Raleway"/>
              </a:rPr>
              <a:t>Flow Chart</a:t>
            </a:r>
            <a:endParaRPr sz="1800">
              <a:solidFill>
                <a:schemeClr val="lt1"/>
              </a:solidFill>
              <a:latin typeface="Raleway"/>
              <a:ea typeface="Raleway"/>
              <a:cs typeface="Raleway"/>
              <a:sym typeface="Raleway"/>
            </a:endParaRPr>
          </a:p>
        </p:txBody>
      </p:sp>
      <p:sp>
        <p:nvSpPr>
          <p:cNvPr id="180" name="Google Shape;180;p28"/>
          <p:cNvSpPr/>
          <p:nvPr/>
        </p:nvSpPr>
        <p:spPr>
          <a:xfrm>
            <a:off x="496350" y="1161025"/>
            <a:ext cx="1387500" cy="4899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CT SCANS</a:t>
            </a:r>
            <a:endParaRPr b="1" sz="1200">
              <a:latin typeface="Open Sans"/>
              <a:ea typeface="Open Sans"/>
              <a:cs typeface="Open Sans"/>
              <a:sym typeface="Open Sans"/>
            </a:endParaRPr>
          </a:p>
        </p:txBody>
      </p:sp>
      <p:cxnSp>
        <p:nvCxnSpPr>
          <p:cNvPr id="181" name="Google Shape;181;p28"/>
          <p:cNvCxnSpPr>
            <a:stCxn id="180" idx="4"/>
            <a:endCxn id="182" idx="0"/>
          </p:cNvCxnSpPr>
          <p:nvPr/>
        </p:nvCxnSpPr>
        <p:spPr>
          <a:xfrm>
            <a:off x="1190100" y="1650925"/>
            <a:ext cx="10200" cy="581700"/>
          </a:xfrm>
          <a:prstGeom prst="straightConnector1">
            <a:avLst/>
          </a:prstGeom>
          <a:noFill/>
          <a:ln cap="flat" cmpd="sng" w="9525">
            <a:solidFill>
              <a:srgbClr val="000000"/>
            </a:solidFill>
            <a:prstDash val="solid"/>
            <a:round/>
            <a:headEnd len="med" w="med" type="none"/>
            <a:tailEnd len="med" w="med" type="triangle"/>
          </a:ln>
        </p:spPr>
      </p:cxnSp>
      <p:sp>
        <p:nvSpPr>
          <p:cNvPr id="182" name="Google Shape;182;p28"/>
          <p:cNvSpPr/>
          <p:nvPr/>
        </p:nvSpPr>
        <p:spPr>
          <a:xfrm>
            <a:off x="465300" y="2232625"/>
            <a:ext cx="14697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IMAGE SELECTION AND SAMPLING</a:t>
            </a:r>
            <a:endParaRPr b="1" sz="1200">
              <a:latin typeface="Open Sans"/>
              <a:ea typeface="Open Sans"/>
              <a:cs typeface="Open Sans"/>
              <a:sym typeface="Open Sans"/>
            </a:endParaRPr>
          </a:p>
        </p:txBody>
      </p:sp>
      <p:sp>
        <p:nvSpPr>
          <p:cNvPr id="183" name="Google Shape;183;p28"/>
          <p:cNvSpPr/>
          <p:nvPr/>
        </p:nvSpPr>
        <p:spPr>
          <a:xfrm>
            <a:off x="420150" y="3487825"/>
            <a:ext cx="1587600" cy="765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LUNG</a:t>
            </a:r>
            <a:endParaRPr b="1" sz="1200">
              <a:latin typeface="Open Sans"/>
              <a:ea typeface="Open Sans"/>
              <a:cs typeface="Open Sans"/>
              <a:sym typeface="Open Sans"/>
            </a:endParaRPr>
          </a:p>
          <a:p>
            <a:pPr indent="0" lvl="0" marL="0" rtl="0" algn="ctr">
              <a:spcBef>
                <a:spcPts val="0"/>
              </a:spcBef>
              <a:spcAft>
                <a:spcPts val="0"/>
              </a:spcAft>
              <a:buNone/>
            </a:pPr>
            <a:r>
              <a:rPr b="1" lang="en" sz="1200">
                <a:latin typeface="Open Sans"/>
                <a:ea typeface="Open Sans"/>
                <a:cs typeface="Open Sans"/>
                <a:sym typeface="Open Sans"/>
              </a:rPr>
              <a:t>SEGMENTATION*</a:t>
            </a:r>
            <a:endParaRPr b="1" sz="1200">
              <a:latin typeface="Open Sans"/>
              <a:ea typeface="Open Sans"/>
              <a:cs typeface="Open Sans"/>
              <a:sym typeface="Open Sans"/>
            </a:endParaRPr>
          </a:p>
        </p:txBody>
      </p:sp>
      <p:sp>
        <p:nvSpPr>
          <p:cNvPr id="184" name="Google Shape;184;p28"/>
          <p:cNvSpPr/>
          <p:nvPr/>
        </p:nvSpPr>
        <p:spPr>
          <a:xfrm>
            <a:off x="2482300" y="1076000"/>
            <a:ext cx="2143200" cy="103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FEATURE SELECTION USING DEEP LEARNING ALGORITHMS*</a:t>
            </a:r>
            <a:endParaRPr b="1" sz="1200">
              <a:latin typeface="Open Sans"/>
              <a:ea typeface="Open Sans"/>
              <a:cs typeface="Open Sans"/>
              <a:sym typeface="Open Sans"/>
            </a:endParaRPr>
          </a:p>
        </p:txBody>
      </p:sp>
      <p:sp>
        <p:nvSpPr>
          <p:cNvPr id="185" name="Google Shape;185;p28"/>
          <p:cNvSpPr/>
          <p:nvPr/>
        </p:nvSpPr>
        <p:spPr>
          <a:xfrm>
            <a:off x="2563900" y="2615300"/>
            <a:ext cx="1980000" cy="65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DEVELOPING AND TRAINING CNN*</a:t>
            </a:r>
            <a:endParaRPr b="1" sz="1200">
              <a:latin typeface="Open Sans"/>
              <a:ea typeface="Open Sans"/>
              <a:cs typeface="Open Sans"/>
              <a:sym typeface="Open Sans"/>
            </a:endParaRPr>
          </a:p>
        </p:txBody>
      </p:sp>
      <p:sp>
        <p:nvSpPr>
          <p:cNvPr id="186" name="Google Shape;186;p28"/>
          <p:cNvSpPr/>
          <p:nvPr/>
        </p:nvSpPr>
        <p:spPr>
          <a:xfrm>
            <a:off x="2563975" y="3744875"/>
            <a:ext cx="1980000" cy="58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EVALUATING CNN</a:t>
            </a:r>
            <a:endParaRPr b="1" sz="1200">
              <a:latin typeface="Open Sans"/>
              <a:ea typeface="Open Sans"/>
              <a:cs typeface="Open Sans"/>
              <a:sym typeface="Open Sans"/>
            </a:endParaRPr>
          </a:p>
        </p:txBody>
      </p:sp>
      <p:sp>
        <p:nvSpPr>
          <p:cNvPr id="187" name="Google Shape;187;p28"/>
          <p:cNvSpPr/>
          <p:nvPr/>
        </p:nvSpPr>
        <p:spPr>
          <a:xfrm>
            <a:off x="5751150" y="809875"/>
            <a:ext cx="1980000" cy="58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EXTRACTED FEATURES</a:t>
            </a:r>
            <a:endParaRPr b="1" sz="1200">
              <a:latin typeface="Open Sans"/>
              <a:ea typeface="Open Sans"/>
              <a:cs typeface="Open Sans"/>
              <a:sym typeface="Open Sans"/>
            </a:endParaRPr>
          </a:p>
        </p:txBody>
      </p:sp>
      <p:sp>
        <p:nvSpPr>
          <p:cNvPr id="188" name="Google Shape;188;p28"/>
          <p:cNvSpPr/>
          <p:nvPr/>
        </p:nvSpPr>
        <p:spPr>
          <a:xfrm>
            <a:off x="5578800" y="1636250"/>
            <a:ext cx="2310000" cy="826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COVID-19 DETECTION*</a:t>
            </a:r>
            <a:endParaRPr b="1" sz="1200">
              <a:latin typeface="Open Sans"/>
              <a:ea typeface="Open Sans"/>
              <a:cs typeface="Open Sans"/>
              <a:sym typeface="Open Sans"/>
            </a:endParaRPr>
          </a:p>
        </p:txBody>
      </p:sp>
      <p:sp>
        <p:nvSpPr>
          <p:cNvPr id="189" name="Google Shape;189;p28"/>
          <p:cNvSpPr/>
          <p:nvPr/>
        </p:nvSpPr>
        <p:spPr>
          <a:xfrm>
            <a:off x="5072375" y="2478500"/>
            <a:ext cx="1033800" cy="48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NEGATIVE</a:t>
            </a:r>
            <a:endParaRPr b="1" sz="1200">
              <a:latin typeface="Open Sans"/>
              <a:ea typeface="Open Sans"/>
              <a:cs typeface="Open Sans"/>
              <a:sym typeface="Open Sans"/>
            </a:endParaRPr>
          </a:p>
        </p:txBody>
      </p:sp>
      <p:sp>
        <p:nvSpPr>
          <p:cNvPr id="190" name="Google Shape;190;p28"/>
          <p:cNvSpPr/>
          <p:nvPr/>
        </p:nvSpPr>
        <p:spPr>
          <a:xfrm>
            <a:off x="6218400" y="3275925"/>
            <a:ext cx="26829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ASSIGNING SEVERITY SCORE*</a:t>
            </a:r>
            <a:endParaRPr b="1" sz="1200">
              <a:latin typeface="Open Sans"/>
              <a:ea typeface="Open Sans"/>
              <a:cs typeface="Open Sans"/>
              <a:sym typeface="Open Sans"/>
            </a:endParaRPr>
          </a:p>
        </p:txBody>
      </p:sp>
      <p:sp>
        <p:nvSpPr>
          <p:cNvPr id="191" name="Google Shape;191;p28"/>
          <p:cNvSpPr/>
          <p:nvPr/>
        </p:nvSpPr>
        <p:spPr>
          <a:xfrm>
            <a:off x="6115200" y="4043950"/>
            <a:ext cx="2889300" cy="765300"/>
          </a:xfrm>
          <a:prstGeom prst="roundRect">
            <a:avLst>
              <a:gd fmla="val 213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CLASSIFICATION OF THE SEVERITY USING THE COVID-19 LUNG INVOLVEMENT THRESHOLD</a:t>
            </a:r>
            <a:endParaRPr b="1" sz="1200">
              <a:latin typeface="Open Sans"/>
              <a:ea typeface="Open Sans"/>
              <a:cs typeface="Open Sans"/>
              <a:sym typeface="Open Sans"/>
            </a:endParaRPr>
          </a:p>
        </p:txBody>
      </p:sp>
      <p:cxnSp>
        <p:nvCxnSpPr>
          <p:cNvPr id="192" name="Google Shape;192;p28"/>
          <p:cNvCxnSpPr>
            <a:stCxn id="184" idx="2"/>
            <a:endCxn id="185" idx="0"/>
          </p:cNvCxnSpPr>
          <p:nvPr/>
        </p:nvCxnSpPr>
        <p:spPr>
          <a:xfrm>
            <a:off x="3553900" y="2114600"/>
            <a:ext cx="0" cy="500700"/>
          </a:xfrm>
          <a:prstGeom prst="straightConnector1">
            <a:avLst/>
          </a:prstGeom>
          <a:noFill/>
          <a:ln cap="flat" cmpd="sng" w="9525">
            <a:solidFill>
              <a:srgbClr val="000000"/>
            </a:solidFill>
            <a:prstDash val="solid"/>
            <a:round/>
            <a:headEnd len="med" w="med" type="none"/>
            <a:tailEnd len="med" w="med" type="triangle"/>
          </a:ln>
        </p:spPr>
      </p:cxnSp>
      <p:cxnSp>
        <p:nvCxnSpPr>
          <p:cNvPr id="193" name="Google Shape;193;p28"/>
          <p:cNvCxnSpPr>
            <a:stCxn id="185" idx="2"/>
            <a:endCxn id="186" idx="0"/>
          </p:cNvCxnSpPr>
          <p:nvPr/>
        </p:nvCxnSpPr>
        <p:spPr>
          <a:xfrm>
            <a:off x="3553900" y="3265700"/>
            <a:ext cx="0" cy="479100"/>
          </a:xfrm>
          <a:prstGeom prst="straightConnector1">
            <a:avLst/>
          </a:prstGeom>
          <a:noFill/>
          <a:ln cap="flat" cmpd="sng" w="9525">
            <a:solidFill>
              <a:srgbClr val="000000"/>
            </a:solidFill>
            <a:prstDash val="solid"/>
            <a:round/>
            <a:headEnd len="med" w="med" type="none"/>
            <a:tailEnd len="med" w="med" type="triangle"/>
          </a:ln>
        </p:spPr>
      </p:cxnSp>
      <p:cxnSp>
        <p:nvCxnSpPr>
          <p:cNvPr id="194" name="Google Shape;194;p28"/>
          <p:cNvCxnSpPr>
            <a:stCxn id="195" idx="2"/>
          </p:cNvCxnSpPr>
          <p:nvPr/>
        </p:nvCxnSpPr>
        <p:spPr>
          <a:xfrm>
            <a:off x="7911075" y="2962000"/>
            <a:ext cx="8400" cy="346800"/>
          </a:xfrm>
          <a:prstGeom prst="straightConnector1">
            <a:avLst/>
          </a:prstGeom>
          <a:noFill/>
          <a:ln cap="flat" cmpd="sng" w="9525">
            <a:solidFill>
              <a:srgbClr val="000000"/>
            </a:solidFill>
            <a:prstDash val="solid"/>
            <a:round/>
            <a:headEnd len="med" w="med" type="none"/>
            <a:tailEnd len="med" w="med" type="triangle"/>
          </a:ln>
        </p:spPr>
      </p:cxnSp>
      <p:cxnSp>
        <p:nvCxnSpPr>
          <p:cNvPr id="196" name="Google Shape;196;p28"/>
          <p:cNvCxnSpPr>
            <a:stCxn id="183" idx="3"/>
            <a:endCxn id="184" idx="1"/>
          </p:cNvCxnSpPr>
          <p:nvPr/>
        </p:nvCxnSpPr>
        <p:spPr>
          <a:xfrm flipH="1" rot="10800000">
            <a:off x="2007750" y="1595275"/>
            <a:ext cx="474600" cy="2275200"/>
          </a:xfrm>
          <a:prstGeom prst="bentConnector3">
            <a:avLst>
              <a:gd fmla="val 49995" name="adj1"/>
            </a:avLst>
          </a:prstGeom>
          <a:noFill/>
          <a:ln cap="flat" cmpd="sng" w="9525">
            <a:solidFill>
              <a:srgbClr val="000000"/>
            </a:solidFill>
            <a:prstDash val="solid"/>
            <a:round/>
            <a:headEnd len="med" w="med" type="none"/>
            <a:tailEnd len="med" w="med" type="triangle"/>
          </a:ln>
        </p:spPr>
      </p:cxnSp>
      <p:cxnSp>
        <p:nvCxnSpPr>
          <p:cNvPr id="197" name="Google Shape;197;p28"/>
          <p:cNvCxnSpPr>
            <a:stCxn id="186" idx="3"/>
            <a:endCxn id="187" idx="1"/>
          </p:cNvCxnSpPr>
          <p:nvPr/>
        </p:nvCxnSpPr>
        <p:spPr>
          <a:xfrm flipH="1" rot="10800000">
            <a:off x="4543975" y="1100825"/>
            <a:ext cx="1207200" cy="2934900"/>
          </a:xfrm>
          <a:prstGeom prst="bentConnector3">
            <a:avLst>
              <a:gd fmla="val 24644" name="adj1"/>
            </a:avLst>
          </a:prstGeom>
          <a:noFill/>
          <a:ln cap="flat" cmpd="sng" w="9525">
            <a:solidFill>
              <a:srgbClr val="000000"/>
            </a:solidFill>
            <a:prstDash val="solid"/>
            <a:round/>
            <a:headEnd len="med" w="med" type="none"/>
            <a:tailEnd len="med" w="med" type="triangle"/>
          </a:ln>
        </p:spPr>
      </p:cxnSp>
      <p:cxnSp>
        <p:nvCxnSpPr>
          <p:cNvPr id="198" name="Google Shape;198;p28"/>
          <p:cNvCxnSpPr>
            <a:stCxn id="188" idx="1"/>
            <a:endCxn id="189" idx="0"/>
          </p:cNvCxnSpPr>
          <p:nvPr/>
        </p:nvCxnSpPr>
        <p:spPr>
          <a:xfrm>
            <a:off x="5578800" y="2049500"/>
            <a:ext cx="10500" cy="429000"/>
          </a:xfrm>
          <a:prstGeom prst="straightConnector1">
            <a:avLst/>
          </a:prstGeom>
          <a:noFill/>
          <a:ln cap="flat" cmpd="sng" w="9525">
            <a:solidFill>
              <a:srgbClr val="000000"/>
            </a:solidFill>
            <a:prstDash val="solid"/>
            <a:round/>
            <a:headEnd len="med" w="med" type="none"/>
            <a:tailEnd len="med" w="med" type="triangle"/>
          </a:ln>
        </p:spPr>
      </p:cxnSp>
      <p:cxnSp>
        <p:nvCxnSpPr>
          <p:cNvPr id="199" name="Google Shape;199;p28"/>
          <p:cNvCxnSpPr>
            <a:stCxn id="188" idx="3"/>
            <a:endCxn id="195" idx="0"/>
          </p:cNvCxnSpPr>
          <p:nvPr/>
        </p:nvCxnSpPr>
        <p:spPr>
          <a:xfrm>
            <a:off x="7888800" y="2049500"/>
            <a:ext cx="22200" cy="422700"/>
          </a:xfrm>
          <a:prstGeom prst="straightConnector1">
            <a:avLst/>
          </a:prstGeom>
          <a:noFill/>
          <a:ln cap="flat" cmpd="sng" w="9525">
            <a:solidFill>
              <a:srgbClr val="000000"/>
            </a:solidFill>
            <a:prstDash val="solid"/>
            <a:round/>
            <a:headEnd len="med" w="med" type="none"/>
            <a:tailEnd len="med" w="med" type="triangle"/>
          </a:ln>
        </p:spPr>
      </p:cxnSp>
      <p:cxnSp>
        <p:nvCxnSpPr>
          <p:cNvPr id="200" name="Google Shape;200;p28"/>
          <p:cNvCxnSpPr>
            <a:stCxn id="187" idx="2"/>
            <a:endCxn id="188" idx="0"/>
          </p:cNvCxnSpPr>
          <p:nvPr/>
        </p:nvCxnSpPr>
        <p:spPr>
          <a:xfrm flipH="1">
            <a:off x="6733950" y="1391575"/>
            <a:ext cx="7200" cy="244800"/>
          </a:xfrm>
          <a:prstGeom prst="straightConnector1">
            <a:avLst/>
          </a:prstGeom>
          <a:noFill/>
          <a:ln cap="flat" cmpd="sng" w="9525">
            <a:solidFill>
              <a:srgbClr val="000000"/>
            </a:solidFill>
            <a:prstDash val="solid"/>
            <a:round/>
            <a:headEnd len="med" w="med" type="none"/>
            <a:tailEnd len="med" w="med" type="triangle"/>
          </a:ln>
        </p:spPr>
      </p:cxnSp>
      <p:sp>
        <p:nvSpPr>
          <p:cNvPr id="195" name="Google Shape;195;p28"/>
          <p:cNvSpPr/>
          <p:nvPr/>
        </p:nvSpPr>
        <p:spPr>
          <a:xfrm>
            <a:off x="7394175" y="2472100"/>
            <a:ext cx="1033800" cy="48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Open Sans"/>
                <a:ea typeface="Open Sans"/>
                <a:cs typeface="Open Sans"/>
                <a:sym typeface="Open Sans"/>
              </a:rPr>
              <a:t>POSITIVE</a:t>
            </a:r>
            <a:endParaRPr b="1" sz="1200">
              <a:latin typeface="Open Sans"/>
              <a:ea typeface="Open Sans"/>
              <a:cs typeface="Open Sans"/>
              <a:sym typeface="Open Sans"/>
            </a:endParaRPr>
          </a:p>
        </p:txBody>
      </p:sp>
      <p:cxnSp>
        <p:nvCxnSpPr>
          <p:cNvPr id="201" name="Google Shape;201;p28"/>
          <p:cNvCxnSpPr>
            <a:endCxn id="183" idx="0"/>
          </p:cNvCxnSpPr>
          <p:nvPr/>
        </p:nvCxnSpPr>
        <p:spPr>
          <a:xfrm>
            <a:off x="1211850" y="3063925"/>
            <a:ext cx="2100" cy="423900"/>
          </a:xfrm>
          <a:prstGeom prst="straightConnector1">
            <a:avLst/>
          </a:prstGeom>
          <a:noFill/>
          <a:ln cap="flat" cmpd="sng" w="9525">
            <a:solidFill>
              <a:srgbClr val="000000"/>
            </a:solidFill>
            <a:prstDash val="solid"/>
            <a:round/>
            <a:headEnd len="med" w="med" type="none"/>
            <a:tailEnd len="med" w="med" type="triangle"/>
          </a:ln>
        </p:spPr>
      </p:cxnSp>
      <p:cxnSp>
        <p:nvCxnSpPr>
          <p:cNvPr id="202" name="Google Shape;202;p28"/>
          <p:cNvCxnSpPr>
            <a:stCxn id="190" idx="2"/>
            <a:endCxn id="191" idx="0"/>
          </p:cNvCxnSpPr>
          <p:nvPr/>
        </p:nvCxnSpPr>
        <p:spPr>
          <a:xfrm>
            <a:off x="7559850" y="3736425"/>
            <a:ext cx="0" cy="307500"/>
          </a:xfrm>
          <a:prstGeom prst="straightConnector1">
            <a:avLst/>
          </a:prstGeom>
          <a:noFill/>
          <a:ln cap="flat" cmpd="sng" w="9525">
            <a:solidFill>
              <a:srgbClr val="000000"/>
            </a:solidFill>
            <a:prstDash val="solid"/>
            <a:round/>
            <a:headEnd len="med" w="med" type="none"/>
            <a:tailEnd len="med" w="med" type="triangle"/>
          </a:ln>
        </p:spPr>
      </p:cxnSp>
      <p:sp>
        <p:nvSpPr>
          <p:cNvPr id="203" name="Google Shape;203;p28"/>
          <p:cNvSpPr txBox="1"/>
          <p:nvPr/>
        </p:nvSpPr>
        <p:spPr>
          <a:xfrm>
            <a:off x="293150" y="4708200"/>
            <a:ext cx="3438000" cy="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Open Sans"/>
                <a:ea typeface="Open Sans"/>
                <a:cs typeface="Open Sans"/>
                <a:sym typeface="Open Sans"/>
              </a:rPr>
              <a:t>* - GPU Enabled</a:t>
            </a:r>
            <a:endParaRPr sz="11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29"/>
          <p:cNvGraphicFramePr/>
          <p:nvPr/>
        </p:nvGraphicFramePr>
        <p:xfrm>
          <a:off x="952650" y="1032400"/>
          <a:ext cx="3000000" cy="3000000"/>
        </p:xfrm>
        <a:graphic>
          <a:graphicData uri="http://schemas.openxmlformats.org/drawingml/2006/table">
            <a:tbl>
              <a:tblPr>
                <a:noFill/>
                <a:tableStyleId>{89650EA5-6652-48EC-BF73-68F954740521}</a:tableStyleId>
              </a:tblPr>
              <a:tblGrid>
                <a:gridCol w="2012525"/>
                <a:gridCol w="5226475"/>
              </a:tblGrid>
              <a:tr h="837075">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Hardware</a:t>
                      </a:r>
                      <a:r>
                        <a:rPr lang="en" sz="1200">
                          <a:solidFill>
                            <a:schemeClr val="lt1"/>
                          </a:solidFill>
                          <a:latin typeface="Lato"/>
                          <a:ea typeface="Lato"/>
                          <a:cs typeface="Lato"/>
                          <a:sym typeface="Lato"/>
                        </a:rPr>
                        <a:t> Specifications</a:t>
                      </a:r>
                      <a:endParaRPr sz="1200">
                        <a:solidFill>
                          <a:schemeClr val="lt1"/>
                        </a:solidFill>
                        <a:latin typeface="Lato"/>
                        <a:ea typeface="Lato"/>
                        <a:cs typeface="Lato"/>
                        <a:sym typeface="Lato"/>
                      </a:endParaRPr>
                    </a:p>
                  </a:txBody>
                  <a:tcPr marT="91425" marB="91425" marR="91425" marL="91425" anchor="ctr">
                    <a:solidFill>
                      <a:schemeClr val="accent3"/>
                    </a:solidFill>
                  </a:tcPr>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Processor (CPU): Intel Core i3  (sixth generation or newer) or equivalent</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Memory: 8 GB RAM</a:t>
                      </a:r>
                      <a:endParaRPr sz="1100">
                        <a:solidFill>
                          <a:schemeClr val="accent1"/>
                        </a:solidFill>
                        <a:latin typeface="Lato"/>
                        <a:ea typeface="Lato"/>
                        <a:cs typeface="Lato"/>
                        <a:sym typeface="Lato"/>
                      </a:endParaRPr>
                    </a:p>
                  </a:txBody>
                  <a:tcPr marT="91425" marB="91425" marR="91425" marL="91425" anchor="ctr"/>
                </a:tc>
              </a:tr>
              <a:tr h="1158100">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Software Specifications</a:t>
                      </a:r>
                      <a:endParaRPr sz="1200">
                        <a:solidFill>
                          <a:schemeClr val="lt1"/>
                        </a:solidFill>
                        <a:latin typeface="Lato"/>
                        <a:ea typeface="Lato"/>
                        <a:cs typeface="Lato"/>
                        <a:sym typeface="Lato"/>
                      </a:endParaRPr>
                    </a:p>
                  </a:txBody>
                  <a:tcPr marT="91425" marB="91425" marR="91425" marL="91425" anchor="ctr">
                    <a:solidFill>
                      <a:schemeClr val="accent3"/>
                    </a:solidFill>
                  </a:tcPr>
                </a:tc>
                <a:tc>
                  <a:txBody>
                    <a:bodyPr/>
                    <a:lstStyle/>
                    <a:p>
                      <a:pPr indent="0" lvl="0" marL="0" rtl="0" algn="l">
                        <a:spcBef>
                          <a:spcPts val="0"/>
                        </a:spcBef>
                        <a:spcAft>
                          <a:spcPts val="0"/>
                        </a:spcAft>
                        <a:buNone/>
                      </a:pPr>
                      <a:r>
                        <a:rPr lang="en" sz="1200">
                          <a:solidFill>
                            <a:schemeClr val="accent1"/>
                          </a:solidFill>
                          <a:latin typeface="Lato"/>
                          <a:ea typeface="Lato"/>
                          <a:cs typeface="Lato"/>
                          <a:sym typeface="Lato"/>
                        </a:rPr>
                        <a:t>Operating System: Windows 7 or later, macOS or Linux</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Platform: Google Colab (provides free GPU)</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Language: Python 3 </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Libraries: Tensorflow, Keras, Pytorch</a:t>
                      </a:r>
                      <a:endParaRPr sz="1200">
                        <a:solidFill>
                          <a:schemeClr val="accent1"/>
                        </a:solidFill>
                        <a:latin typeface="Lato"/>
                        <a:ea typeface="Lato"/>
                        <a:cs typeface="Lato"/>
                        <a:sym typeface="Lato"/>
                      </a:endParaRPr>
                    </a:p>
                  </a:txBody>
                  <a:tcPr marT="91425" marB="91425" marR="91425" marL="91425" anchor="ctr"/>
                </a:tc>
              </a:tr>
              <a:tr h="1258750">
                <a:tc>
                  <a:txBody>
                    <a:bodyPr/>
                    <a:lstStyle/>
                    <a:p>
                      <a:pPr indent="0" lvl="0" marL="0" rtl="0" algn="ctr">
                        <a:spcBef>
                          <a:spcPts val="0"/>
                        </a:spcBef>
                        <a:spcAft>
                          <a:spcPts val="0"/>
                        </a:spcAft>
                        <a:buNone/>
                      </a:pPr>
                      <a:r>
                        <a:rPr lang="en" sz="1200">
                          <a:solidFill>
                            <a:schemeClr val="lt1"/>
                          </a:solidFill>
                          <a:latin typeface="Lato"/>
                          <a:ea typeface="Lato"/>
                          <a:cs typeface="Lato"/>
                          <a:sym typeface="Lato"/>
                        </a:rPr>
                        <a:t>Dataset</a:t>
                      </a:r>
                      <a:endParaRPr sz="1200">
                        <a:solidFill>
                          <a:schemeClr val="lt1"/>
                        </a:solidFill>
                        <a:latin typeface="Lato"/>
                        <a:ea typeface="Lato"/>
                        <a:cs typeface="Lato"/>
                        <a:sym typeface="Lato"/>
                      </a:endParaRPr>
                    </a:p>
                  </a:txBody>
                  <a:tcPr marT="91425" marB="91425" marR="91425" marL="91425" anchor="ctr">
                    <a:solidFill>
                      <a:schemeClr val="accent3"/>
                    </a:solidFill>
                  </a:tcPr>
                </a:tc>
                <a:tc>
                  <a:txBody>
                    <a:bodyPr/>
                    <a:lstStyle/>
                    <a:p>
                      <a:pPr indent="0" lvl="0" marL="0" rtl="0" algn="l">
                        <a:lnSpc>
                          <a:spcPct val="115000"/>
                        </a:lnSpc>
                        <a:spcBef>
                          <a:spcPts val="0"/>
                        </a:spcBef>
                        <a:spcAft>
                          <a:spcPts val="0"/>
                        </a:spcAft>
                        <a:buNone/>
                      </a:pPr>
                      <a:r>
                        <a:rPr lang="en" sz="1200">
                          <a:solidFill>
                            <a:schemeClr val="accent1"/>
                          </a:solidFill>
                          <a:latin typeface="Lato"/>
                          <a:ea typeface="Lato"/>
                          <a:cs typeface="Lato"/>
                          <a:sym typeface="Lato"/>
                        </a:rPr>
                        <a:t>A dataset of 150,000 to 200,000 high resolution DICOM(Digital Imaging and Communication in Medicine) images of more than 400 patients.</a:t>
                      </a:r>
                      <a:endParaRPr sz="900">
                        <a:solidFill>
                          <a:schemeClr val="accent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accent1"/>
                          </a:solidFill>
                          <a:latin typeface="Lato"/>
                          <a:ea typeface="Lato"/>
                          <a:cs typeface="Lato"/>
                          <a:sym typeface="Lato"/>
                        </a:rPr>
                        <a:t>Source: Department of Radiology, PSG Institute of Medical Sciences and Research, Coimbatore.</a:t>
                      </a:r>
                      <a:endParaRPr sz="1200">
                        <a:solidFill>
                          <a:schemeClr val="accent1"/>
                        </a:solidFill>
                        <a:latin typeface="Lato"/>
                        <a:ea typeface="Lato"/>
                        <a:cs typeface="Lato"/>
                        <a:sym typeface="Lato"/>
                      </a:endParaRPr>
                    </a:p>
                  </a:txBody>
                  <a:tcPr marT="91425" marB="91425" marR="91425" marL="91425" anchor="ctr"/>
                </a:tc>
              </a:tr>
            </a:tbl>
          </a:graphicData>
        </a:graphic>
      </p:graphicFrame>
      <p:sp>
        <p:nvSpPr>
          <p:cNvPr id="209" name="Google Shape;209;p29"/>
          <p:cNvSpPr txBox="1"/>
          <p:nvPr>
            <p:ph type="title"/>
          </p:nvPr>
        </p:nvSpPr>
        <p:spPr>
          <a:xfrm>
            <a:off x="952650" y="262600"/>
            <a:ext cx="7239000" cy="656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Specifications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aphicFrame>
        <p:nvGraphicFramePr>
          <p:cNvPr id="214" name="Google Shape;214;p30"/>
          <p:cNvGraphicFramePr/>
          <p:nvPr/>
        </p:nvGraphicFramePr>
        <p:xfrm>
          <a:off x="957288" y="1128475"/>
          <a:ext cx="3000000" cy="3000000"/>
        </p:xfrm>
        <a:graphic>
          <a:graphicData uri="http://schemas.openxmlformats.org/drawingml/2006/table">
            <a:tbl>
              <a:tblPr>
                <a:noFill/>
                <a:tableStyleId>{68033F82-AB23-4460-BFAA-02C837A4C315}</a:tableStyleId>
              </a:tblPr>
              <a:tblGrid>
                <a:gridCol w="1559875"/>
                <a:gridCol w="5669550"/>
              </a:tblGrid>
              <a:tr h="567450">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Scope</a:t>
                      </a:r>
                      <a:endParaRPr sz="1100">
                        <a:solidFill>
                          <a:schemeClr val="lt1"/>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Define scope of project: detection, segmentation, classification, monitoring, prediction or prognosis.</a:t>
                      </a:r>
                      <a:endParaRPr sz="1100">
                        <a:solidFill>
                          <a:srgbClr val="262626"/>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479325">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Ethics</a:t>
                      </a:r>
                      <a:endParaRPr sz="1100">
                        <a:solidFill>
                          <a:schemeClr val="lt1"/>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Obtain approval for the project</a:t>
                      </a:r>
                      <a:endParaRPr sz="1100">
                        <a:solidFill>
                          <a:srgbClr val="262626"/>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796575">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Cohorting</a:t>
                      </a:r>
                      <a:endParaRPr sz="1100">
                        <a:solidFill>
                          <a:schemeClr val="lt1"/>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Selection process (e.g., by target population vs. database)</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Definition of eligibility criteria</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Identification of data source</a:t>
                      </a:r>
                      <a:endParaRPr sz="1100">
                        <a:solidFill>
                          <a:srgbClr val="262626"/>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502075">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Data</a:t>
                      </a:r>
                      <a:endParaRPr sz="1100">
                        <a:solidFill>
                          <a:schemeClr val="lt1"/>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t/>
                      </a:r>
                      <a:endParaRPr i="1" sz="5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i="1" lang="en" sz="1100">
                          <a:solidFill>
                            <a:srgbClr val="262626"/>
                          </a:solidFill>
                          <a:latin typeface="Lato"/>
                          <a:ea typeface="Lato"/>
                          <a:cs typeface="Lato"/>
                          <a:sym typeface="Lato"/>
                        </a:rPr>
                        <a:t>De-identification</a:t>
                      </a:r>
                      <a:endParaRPr i="1"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Data anonymization vs. pseudonymization</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t/>
                      </a:r>
                      <a:endParaRPr sz="5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i="1" lang="en" sz="1100">
                          <a:solidFill>
                            <a:srgbClr val="262626"/>
                          </a:solidFill>
                          <a:latin typeface="Lato"/>
                          <a:ea typeface="Lato"/>
                          <a:cs typeface="Lato"/>
                          <a:sym typeface="Lato"/>
                        </a:rPr>
                        <a:t>Collection and curation</a:t>
                      </a:r>
                      <a:endParaRPr i="1"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Data collection</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a:t>
                      </a:r>
                      <a:r>
                        <a:rPr lang="en" sz="1100">
                          <a:solidFill>
                            <a:srgbClr val="262626"/>
                          </a:solidFill>
                          <a:latin typeface="Lato"/>
                          <a:ea typeface="Lato"/>
                          <a:cs typeface="Lato"/>
                          <a:sym typeface="Lato"/>
                        </a:rPr>
                        <a:t>ata anonymization and pseudonymization</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Data exploration and quality control</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Labeling = markup and annotations</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Reference standard (synonyms: ground truth or gold standard)</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t/>
                      </a:r>
                      <a:endParaRPr sz="400">
                        <a:solidFill>
                          <a:srgbClr val="262626"/>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15" name="Google Shape;215;p30"/>
          <p:cNvSpPr txBox="1"/>
          <p:nvPr/>
        </p:nvSpPr>
        <p:spPr>
          <a:xfrm>
            <a:off x="941650" y="381975"/>
            <a:ext cx="7229400" cy="48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262626"/>
                </a:solidFill>
                <a:latin typeface="Raleway"/>
                <a:ea typeface="Raleway"/>
                <a:cs typeface="Raleway"/>
                <a:sym typeface="Raleway"/>
              </a:rPr>
              <a:t>Steps for management of project involving deep learning</a:t>
            </a:r>
            <a:endParaRPr>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31"/>
          <p:cNvGraphicFramePr/>
          <p:nvPr/>
        </p:nvGraphicFramePr>
        <p:xfrm>
          <a:off x="957275" y="1112975"/>
          <a:ext cx="3000000" cy="3000000"/>
        </p:xfrm>
        <a:graphic>
          <a:graphicData uri="http://schemas.openxmlformats.org/drawingml/2006/table">
            <a:tbl>
              <a:tblPr>
                <a:noFill/>
                <a:tableStyleId>{68033F82-AB23-4460-BFAA-02C837A4C315}</a:tableStyleId>
              </a:tblPr>
              <a:tblGrid>
                <a:gridCol w="1559875"/>
                <a:gridCol w="5669550"/>
              </a:tblGrid>
              <a:tr h="992825">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Data (continued)</a:t>
                      </a:r>
                      <a:endParaRPr sz="1100">
                        <a:solidFill>
                          <a:schemeClr val="lt1"/>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i="1" lang="en" sz="1100">
                          <a:solidFill>
                            <a:srgbClr val="262626"/>
                          </a:solidFill>
                          <a:latin typeface="Lato"/>
                          <a:ea typeface="Lato"/>
                          <a:cs typeface="Lato"/>
                          <a:sym typeface="Lato"/>
                        </a:rPr>
                        <a:t>Sampling</a:t>
                      </a:r>
                      <a:endParaRPr i="1"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Creation of training, validation and test datasets</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Alternative: cross-validation</a:t>
                      </a:r>
                      <a:endParaRPr sz="1100">
                        <a:solidFill>
                          <a:srgbClr val="262626"/>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980875">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Model</a:t>
                      </a:r>
                      <a:endParaRPr sz="1100">
                        <a:solidFill>
                          <a:schemeClr val="lt1"/>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Defining performance metrics</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Selection of model (convolutional, recurrent, fully connected) and libraries</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Running the experiment followed by hyperparameters fine tuning</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Testing: assessing performance on separate test dataset</a:t>
                      </a:r>
                      <a:endParaRPr sz="1100">
                        <a:solidFill>
                          <a:srgbClr val="262626"/>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808275">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Hardware</a:t>
                      </a:r>
                      <a:endParaRPr sz="1100">
                        <a:solidFill>
                          <a:schemeClr val="lt1"/>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Determine best configuration based on model architecture and memory requirements</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Local (CPUs vs. GPUs) vs. cloud computing (GPUs vs. TPUs)</a:t>
                      </a:r>
                      <a:endParaRPr sz="1100">
                        <a:solidFill>
                          <a:srgbClr val="262626"/>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808275">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Clinical Adoption</a:t>
                      </a:r>
                      <a:endParaRPr sz="1100">
                        <a:solidFill>
                          <a:schemeClr val="lt1"/>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Integration in distribution platform</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Clinical validation of performance</a:t>
                      </a:r>
                      <a:endParaRPr sz="1100">
                        <a:solidFill>
                          <a:srgbClr val="262626"/>
                        </a:solidFill>
                        <a:latin typeface="Lato"/>
                        <a:ea typeface="Lato"/>
                        <a:cs typeface="Lato"/>
                        <a:sym typeface="Lato"/>
                      </a:endParaRPr>
                    </a:p>
                    <a:p>
                      <a:pPr indent="0" lvl="0" marL="0" rtl="0" algn="l">
                        <a:lnSpc>
                          <a:spcPct val="115000"/>
                        </a:lnSpc>
                        <a:spcBef>
                          <a:spcPts val="0"/>
                        </a:spcBef>
                        <a:spcAft>
                          <a:spcPts val="0"/>
                        </a:spcAft>
                        <a:buNone/>
                      </a:pPr>
                      <a:r>
                        <a:rPr lang="en" sz="1100">
                          <a:solidFill>
                            <a:srgbClr val="262626"/>
                          </a:solidFill>
                          <a:latin typeface="Lato"/>
                          <a:ea typeface="Lato"/>
                          <a:cs typeface="Lato"/>
                          <a:sym typeface="Lato"/>
                        </a:rPr>
                        <a:t>Deployment in clinical practice</a:t>
                      </a:r>
                      <a:endParaRPr sz="1100">
                        <a:solidFill>
                          <a:srgbClr val="262626"/>
                        </a:solidFill>
                        <a:latin typeface="Lato"/>
                        <a:ea typeface="Lato"/>
                        <a:cs typeface="Lato"/>
                        <a:sym typeface="Lato"/>
                      </a:endParaRPr>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221" name="Google Shape;221;p31"/>
          <p:cNvSpPr txBox="1"/>
          <p:nvPr/>
        </p:nvSpPr>
        <p:spPr>
          <a:xfrm>
            <a:off x="941650" y="381975"/>
            <a:ext cx="7229400" cy="48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262626"/>
                </a:solidFill>
                <a:latin typeface="Raleway"/>
                <a:ea typeface="Raleway"/>
                <a:cs typeface="Raleway"/>
                <a:sym typeface="Raleway"/>
              </a:rPr>
              <a:t>Steps for management of project involving deep learning</a:t>
            </a:r>
            <a:endParaRPr>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628650" y="213198"/>
            <a:ext cx="7886700" cy="601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Timeline </a:t>
            </a:r>
            <a:endParaRPr sz="2000"/>
          </a:p>
        </p:txBody>
      </p:sp>
      <p:graphicFrame>
        <p:nvGraphicFramePr>
          <p:cNvPr id="227" name="Google Shape;227;p32"/>
          <p:cNvGraphicFramePr/>
          <p:nvPr/>
        </p:nvGraphicFramePr>
        <p:xfrm>
          <a:off x="1818638" y="891200"/>
          <a:ext cx="3000000" cy="3000000"/>
        </p:xfrm>
        <a:graphic>
          <a:graphicData uri="http://schemas.openxmlformats.org/drawingml/2006/table">
            <a:tbl>
              <a:tblPr>
                <a:noFill/>
                <a:tableStyleId>{89650EA5-6652-48EC-BF73-68F954740521}</a:tableStyleId>
              </a:tblPr>
              <a:tblGrid>
                <a:gridCol w="2049100"/>
                <a:gridCol w="3457625"/>
              </a:tblGrid>
              <a:tr h="330050">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Aug 24 - 31 2020</a:t>
                      </a:r>
                      <a:endParaRPr sz="1100">
                        <a:solidFill>
                          <a:schemeClr val="lt1"/>
                        </a:solidFill>
                        <a:latin typeface="Lato"/>
                        <a:ea typeface="Lato"/>
                        <a:cs typeface="Lato"/>
                        <a:sym typeface="La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Problem Statement Description</a:t>
                      </a:r>
                      <a:endParaRPr sz="1100">
                        <a:solidFill>
                          <a:schemeClr val="lt1"/>
                        </a:solidFill>
                        <a:latin typeface="Lato"/>
                        <a:ea typeface="Lato"/>
                        <a:cs typeface="Lato"/>
                        <a:sym typeface="Lato"/>
                      </a:endParaRPr>
                    </a:p>
                  </a:txBody>
                  <a:tcPr marT="91425" marB="91425" marR="91425" marL="91425">
                    <a:solidFill>
                      <a:schemeClr val="accent3"/>
                    </a:solidFill>
                  </a:tcPr>
                </a:tc>
              </a:tr>
              <a:tr h="330050">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Sept 1 - 17 2020</a:t>
                      </a:r>
                      <a:endParaRPr sz="1100">
                        <a:solidFill>
                          <a:schemeClr val="lt1"/>
                        </a:solidFill>
                        <a:latin typeface="Lato"/>
                        <a:ea typeface="Lato"/>
                        <a:cs typeface="Lato"/>
                        <a:sym typeface="La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Abstract and </a:t>
                      </a:r>
                      <a:r>
                        <a:rPr lang="en" sz="1100">
                          <a:solidFill>
                            <a:schemeClr val="lt1"/>
                          </a:solidFill>
                          <a:latin typeface="Lato"/>
                          <a:ea typeface="Lato"/>
                          <a:cs typeface="Lato"/>
                          <a:sym typeface="Lato"/>
                        </a:rPr>
                        <a:t>Literature Survey</a:t>
                      </a:r>
                      <a:endParaRPr sz="1100">
                        <a:solidFill>
                          <a:schemeClr val="lt1"/>
                        </a:solidFill>
                        <a:latin typeface="Lato"/>
                        <a:ea typeface="Lato"/>
                        <a:cs typeface="Lato"/>
                        <a:sym typeface="Lato"/>
                      </a:endParaRPr>
                    </a:p>
                  </a:txBody>
                  <a:tcPr marT="91425" marB="91425" marR="91425" marL="91425">
                    <a:solidFill>
                      <a:schemeClr val="accent3"/>
                    </a:solidFill>
                  </a:tcPr>
                </a:tc>
              </a:tr>
              <a:tr h="343225">
                <a:tc gridSpan="2">
                  <a:txBody>
                    <a:bodyPr/>
                    <a:lstStyle/>
                    <a:p>
                      <a:pPr indent="0" lvl="0" marL="0" rtl="0" algn="ctr">
                        <a:spcBef>
                          <a:spcPts val="0"/>
                        </a:spcBef>
                        <a:spcAft>
                          <a:spcPts val="0"/>
                        </a:spcAft>
                        <a:buNone/>
                      </a:pPr>
                      <a:r>
                        <a:rPr lang="en" sz="1100">
                          <a:solidFill>
                            <a:srgbClr val="262626"/>
                          </a:solidFill>
                          <a:latin typeface="Lato"/>
                          <a:ea typeface="Lato"/>
                          <a:cs typeface="Lato"/>
                          <a:sym typeface="Lato"/>
                        </a:rPr>
                        <a:t>First Review</a:t>
                      </a:r>
                      <a:endParaRPr sz="1100">
                        <a:solidFill>
                          <a:srgbClr val="262626"/>
                        </a:solidFill>
                        <a:latin typeface="Lato"/>
                        <a:ea typeface="Lato"/>
                        <a:cs typeface="Lato"/>
                        <a:sym typeface="Lato"/>
                      </a:endParaRPr>
                    </a:p>
                  </a:txBody>
                  <a:tcPr marT="91425" marB="91425" marR="91425" marL="91425">
                    <a:solidFill>
                      <a:schemeClr val="lt1"/>
                    </a:solidFill>
                  </a:tcPr>
                </a:tc>
                <a:tc hMerge="1"/>
              </a:tr>
              <a:tr h="34322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Sept 19 - 30 2020</a:t>
                      </a:r>
                      <a:endParaRPr sz="1100">
                        <a:solidFill>
                          <a:schemeClr val="lt1"/>
                        </a:solidFill>
                        <a:latin typeface="Lato"/>
                        <a:ea typeface="Lato"/>
                        <a:cs typeface="Lato"/>
                        <a:sym typeface="La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Data Selection, Labelling, Sampling</a:t>
                      </a:r>
                      <a:endParaRPr sz="1100">
                        <a:solidFill>
                          <a:schemeClr val="lt1"/>
                        </a:solidFill>
                        <a:latin typeface="Lato"/>
                        <a:ea typeface="Lato"/>
                        <a:cs typeface="Lato"/>
                        <a:sym typeface="Lato"/>
                      </a:endParaRPr>
                    </a:p>
                  </a:txBody>
                  <a:tcPr marT="91425" marB="91425" marR="91425" marL="91425">
                    <a:solidFill>
                      <a:schemeClr val="accent3"/>
                    </a:solidFill>
                  </a:tcPr>
                </a:tc>
              </a:tr>
              <a:tr h="34322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Oct 1 - 7 2020</a:t>
                      </a:r>
                      <a:endParaRPr sz="1100">
                        <a:solidFill>
                          <a:schemeClr val="lt1"/>
                        </a:solidFill>
                        <a:latin typeface="Lato"/>
                        <a:ea typeface="Lato"/>
                        <a:cs typeface="Lato"/>
                        <a:sym typeface="La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Model Selection</a:t>
                      </a:r>
                      <a:endParaRPr sz="1100">
                        <a:solidFill>
                          <a:schemeClr val="lt1"/>
                        </a:solidFill>
                        <a:latin typeface="Lato"/>
                        <a:ea typeface="Lato"/>
                        <a:cs typeface="Lato"/>
                        <a:sym typeface="Lato"/>
                      </a:endParaRPr>
                    </a:p>
                  </a:txBody>
                  <a:tcPr marT="91425" marB="91425" marR="91425" marL="91425">
                    <a:solidFill>
                      <a:schemeClr val="accent3"/>
                    </a:solidFill>
                  </a:tcPr>
                </a:tc>
              </a:tr>
              <a:tr h="34322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Oct 8 - 14 2020</a:t>
                      </a:r>
                      <a:endParaRPr sz="1100">
                        <a:solidFill>
                          <a:schemeClr val="lt1"/>
                        </a:solidFill>
                        <a:latin typeface="Lato"/>
                        <a:ea typeface="Lato"/>
                        <a:cs typeface="Lato"/>
                        <a:sym typeface="La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Preprocessing and Segmentation</a:t>
                      </a:r>
                      <a:endParaRPr sz="1100">
                        <a:solidFill>
                          <a:schemeClr val="lt1"/>
                        </a:solidFill>
                        <a:latin typeface="Lato"/>
                        <a:ea typeface="Lato"/>
                        <a:cs typeface="Lato"/>
                        <a:sym typeface="Lato"/>
                      </a:endParaRPr>
                    </a:p>
                  </a:txBody>
                  <a:tcPr marT="91425" marB="91425" marR="91425" marL="91425">
                    <a:solidFill>
                      <a:schemeClr val="accent3"/>
                    </a:solidFill>
                  </a:tcPr>
                </a:tc>
              </a:tr>
              <a:tr h="34322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Oct 15 - 22 2020</a:t>
                      </a:r>
                      <a:endParaRPr sz="1100">
                        <a:solidFill>
                          <a:schemeClr val="lt1"/>
                        </a:solidFill>
                        <a:latin typeface="Lato"/>
                        <a:ea typeface="Lato"/>
                        <a:cs typeface="Lato"/>
                        <a:sym typeface="La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Classification Network</a:t>
                      </a:r>
                      <a:endParaRPr sz="1100">
                        <a:solidFill>
                          <a:schemeClr val="lt1"/>
                        </a:solidFill>
                        <a:latin typeface="Lato"/>
                        <a:ea typeface="Lato"/>
                        <a:cs typeface="Lato"/>
                        <a:sym typeface="Lato"/>
                      </a:endParaRPr>
                    </a:p>
                  </a:txBody>
                  <a:tcPr marT="91425" marB="91425" marR="91425" marL="91425">
                    <a:solidFill>
                      <a:schemeClr val="accent3"/>
                    </a:solidFill>
                  </a:tcPr>
                </a:tc>
              </a:tr>
              <a:tr h="343225">
                <a:tc gridSpan="2">
                  <a:txBody>
                    <a:bodyPr/>
                    <a:lstStyle/>
                    <a:p>
                      <a:pPr indent="0" lvl="0" marL="0" rtl="0" algn="ctr">
                        <a:spcBef>
                          <a:spcPts val="0"/>
                        </a:spcBef>
                        <a:spcAft>
                          <a:spcPts val="0"/>
                        </a:spcAft>
                        <a:buNone/>
                      </a:pPr>
                      <a:r>
                        <a:rPr lang="en" sz="1100">
                          <a:solidFill>
                            <a:srgbClr val="262626"/>
                          </a:solidFill>
                          <a:latin typeface="Lato"/>
                          <a:ea typeface="Lato"/>
                          <a:cs typeface="Lato"/>
                          <a:sym typeface="Lato"/>
                        </a:rPr>
                        <a:t>Second Review</a:t>
                      </a:r>
                      <a:endParaRPr sz="1100">
                        <a:solidFill>
                          <a:srgbClr val="262626"/>
                        </a:solidFill>
                        <a:latin typeface="Lato"/>
                        <a:ea typeface="Lato"/>
                        <a:cs typeface="Lato"/>
                        <a:sym typeface="Lato"/>
                      </a:endParaRPr>
                    </a:p>
                  </a:txBody>
                  <a:tcPr marT="91425" marB="91425" marR="91425" marL="91425">
                    <a:solidFill>
                      <a:schemeClr val="lt1"/>
                    </a:solidFill>
                  </a:tcPr>
                </a:tc>
                <a:tc hMerge="1"/>
              </a:tr>
              <a:tr h="34322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Oct 24 - Nov 10 2020</a:t>
                      </a:r>
                      <a:endParaRPr sz="1100">
                        <a:solidFill>
                          <a:schemeClr val="lt1"/>
                        </a:solidFill>
                        <a:latin typeface="Lato"/>
                        <a:ea typeface="Lato"/>
                        <a:cs typeface="Lato"/>
                        <a:sym typeface="La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HRCT </a:t>
                      </a:r>
                      <a:r>
                        <a:rPr lang="en" sz="1100">
                          <a:solidFill>
                            <a:schemeClr val="lt1"/>
                          </a:solidFill>
                          <a:latin typeface="Lato"/>
                          <a:ea typeface="Lato"/>
                          <a:cs typeface="Lato"/>
                          <a:sym typeface="Lato"/>
                        </a:rPr>
                        <a:t>Scoring </a:t>
                      </a:r>
                      <a:endParaRPr sz="1100">
                        <a:solidFill>
                          <a:schemeClr val="lt1"/>
                        </a:solidFill>
                        <a:latin typeface="Lato"/>
                        <a:ea typeface="Lato"/>
                        <a:cs typeface="Lato"/>
                        <a:sym typeface="Lato"/>
                      </a:endParaRPr>
                    </a:p>
                  </a:txBody>
                  <a:tcPr marT="91425" marB="91425" marR="91425" marL="91425">
                    <a:solidFill>
                      <a:schemeClr val="accent3"/>
                    </a:solidFill>
                  </a:tcPr>
                </a:tc>
              </a:tr>
              <a:tr h="34322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Nov 11 - 26 2020</a:t>
                      </a:r>
                      <a:endParaRPr sz="1100">
                        <a:solidFill>
                          <a:schemeClr val="lt1"/>
                        </a:solidFill>
                        <a:latin typeface="Lato"/>
                        <a:ea typeface="Lato"/>
                        <a:cs typeface="Lato"/>
                        <a:sym typeface="Lato"/>
                      </a:endParaRPr>
                    </a:p>
                  </a:txBody>
                  <a:tcPr marT="91425" marB="91425" marR="91425" marL="91425">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Evaluation and Improvement of Models</a:t>
                      </a:r>
                      <a:endParaRPr sz="1100">
                        <a:solidFill>
                          <a:schemeClr val="lt1"/>
                        </a:solidFill>
                        <a:latin typeface="Lato"/>
                        <a:ea typeface="Lato"/>
                        <a:cs typeface="Lato"/>
                        <a:sym typeface="Lato"/>
                      </a:endParaRPr>
                    </a:p>
                  </a:txBody>
                  <a:tcPr marT="91425" marB="91425" marR="91425" marL="91425">
                    <a:solidFill>
                      <a:schemeClr val="accent3"/>
                    </a:solidFill>
                  </a:tcPr>
                </a:tc>
              </a:tr>
              <a:tr h="343225">
                <a:tc gridSpan="2">
                  <a:txBody>
                    <a:bodyPr/>
                    <a:lstStyle/>
                    <a:p>
                      <a:pPr indent="0" lvl="0" marL="0" rtl="0" algn="ctr">
                        <a:spcBef>
                          <a:spcPts val="0"/>
                        </a:spcBef>
                        <a:spcAft>
                          <a:spcPts val="0"/>
                        </a:spcAft>
                        <a:buNone/>
                      </a:pPr>
                      <a:r>
                        <a:rPr lang="en" sz="1100">
                          <a:solidFill>
                            <a:srgbClr val="262626"/>
                          </a:solidFill>
                          <a:latin typeface="Lato"/>
                          <a:ea typeface="Lato"/>
                          <a:cs typeface="Lato"/>
                          <a:sym typeface="Lato"/>
                        </a:rPr>
                        <a:t>Third Review</a:t>
                      </a:r>
                      <a:endParaRPr sz="1100">
                        <a:solidFill>
                          <a:srgbClr val="262626"/>
                        </a:solidFill>
                        <a:latin typeface="Lato"/>
                        <a:ea typeface="Lato"/>
                        <a:cs typeface="Lato"/>
                        <a:sym typeface="Lato"/>
                      </a:endParaRPr>
                    </a:p>
                  </a:txBody>
                  <a:tcPr marT="91425" marB="91425" marR="91425" marL="91425">
                    <a:solidFill>
                      <a:schemeClr val="lt1"/>
                    </a:solidFill>
                  </a:tcPr>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94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Agenda</a:t>
            </a:r>
            <a:endParaRPr sz="2000"/>
          </a:p>
        </p:txBody>
      </p:sp>
      <p:sp>
        <p:nvSpPr>
          <p:cNvPr id="100" name="Google Shape;100;p15"/>
          <p:cNvSpPr txBox="1"/>
          <p:nvPr>
            <p:ph idx="1" type="body"/>
          </p:nvPr>
        </p:nvSpPr>
        <p:spPr>
          <a:xfrm>
            <a:off x="729450" y="1926475"/>
            <a:ext cx="7688700" cy="2492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t>Motivation</a:t>
            </a:r>
            <a:endParaRPr sz="1400"/>
          </a:p>
          <a:p>
            <a:pPr indent="-317500" lvl="0" marL="457200" rtl="0" algn="l">
              <a:lnSpc>
                <a:spcPct val="150000"/>
              </a:lnSpc>
              <a:spcBef>
                <a:spcPts val="0"/>
              </a:spcBef>
              <a:spcAft>
                <a:spcPts val="0"/>
              </a:spcAft>
              <a:buClr>
                <a:schemeClr val="dk1"/>
              </a:buClr>
              <a:buSzPts val="1400"/>
              <a:buChar char="●"/>
            </a:pPr>
            <a:r>
              <a:rPr lang="en" sz="1400"/>
              <a:t>Literature Survey and lessons learnt</a:t>
            </a:r>
            <a:endParaRPr sz="1400"/>
          </a:p>
          <a:p>
            <a:pPr indent="-317500" lvl="0" marL="457200" rtl="0" algn="l">
              <a:lnSpc>
                <a:spcPct val="150000"/>
              </a:lnSpc>
              <a:spcBef>
                <a:spcPts val="0"/>
              </a:spcBef>
              <a:spcAft>
                <a:spcPts val="0"/>
              </a:spcAft>
              <a:buClr>
                <a:schemeClr val="dk1"/>
              </a:buClr>
              <a:buSzPts val="1400"/>
              <a:buChar char="●"/>
            </a:pPr>
            <a:r>
              <a:rPr lang="en" sz="1400"/>
              <a:t>Objective and Basic Methodology</a:t>
            </a:r>
            <a:endParaRPr sz="1400"/>
          </a:p>
          <a:p>
            <a:pPr indent="-317500" lvl="0" marL="457200" rtl="0" algn="l">
              <a:lnSpc>
                <a:spcPct val="150000"/>
              </a:lnSpc>
              <a:spcBef>
                <a:spcPts val="0"/>
              </a:spcBef>
              <a:spcAft>
                <a:spcPts val="0"/>
              </a:spcAft>
              <a:buClr>
                <a:schemeClr val="dk1"/>
              </a:buClr>
              <a:buSzPts val="1400"/>
              <a:buChar char="●"/>
            </a:pPr>
            <a:r>
              <a:rPr lang="en" sz="1400"/>
              <a:t>Specifications - Hardware, Software, Dataset</a:t>
            </a:r>
            <a:endParaRPr sz="1400"/>
          </a:p>
          <a:p>
            <a:pPr indent="-317500" lvl="0" marL="457200" rtl="0" algn="l">
              <a:lnSpc>
                <a:spcPct val="150000"/>
              </a:lnSpc>
              <a:spcBef>
                <a:spcPts val="0"/>
              </a:spcBef>
              <a:spcAft>
                <a:spcPts val="0"/>
              </a:spcAft>
              <a:buClr>
                <a:schemeClr val="dk1"/>
              </a:buClr>
              <a:buSzPts val="1400"/>
              <a:buChar char="●"/>
            </a:pPr>
            <a:r>
              <a:rPr lang="en" sz="1400"/>
              <a:t>Steps for Project Management</a:t>
            </a:r>
            <a:endParaRPr sz="1400"/>
          </a:p>
          <a:p>
            <a:pPr indent="-317500" lvl="0" marL="457200" rtl="0" algn="l">
              <a:lnSpc>
                <a:spcPct val="150000"/>
              </a:lnSpc>
              <a:spcBef>
                <a:spcPts val="0"/>
              </a:spcBef>
              <a:spcAft>
                <a:spcPts val="0"/>
              </a:spcAft>
              <a:buClr>
                <a:schemeClr val="dk1"/>
              </a:buClr>
              <a:buSzPts val="1400"/>
              <a:buChar char="●"/>
            </a:pPr>
            <a:r>
              <a:rPr lang="en" sz="1400"/>
              <a:t>Timeline Chart</a:t>
            </a:r>
            <a:endParaRPr sz="1400"/>
          </a:p>
          <a:p>
            <a:pPr indent="-317500" lvl="0" marL="457200" rtl="0" algn="l">
              <a:lnSpc>
                <a:spcPct val="150000"/>
              </a:lnSpc>
              <a:spcBef>
                <a:spcPts val="0"/>
              </a:spcBef>
              <a:spcAft>
                <a:spcPts val="0"/>
              </a:spcAft>
              <a:buClr>
                <a:schemeClr val="dk1"/>
              </a:buClr>
              <a:buSzPts val="1400"/>
              <a:buChar char="●"/>
            </a:pPr>
            <a:r>
              <a:rPr lang="en" sz="1400"/>
              <a:t>References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628650" y="213198"/>
            <a:ext cx="7886700" cy="6018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Timeline Chart</a:t>
            </a:r>
            <a:endParaRPr sz="2000"/>
          </a:p>
        </p:txBody>
      </p:sp>
      <p:graphicFrame>
        <p:nvGraphicFramePr>
          <p:cNvPr id="233" name="Google Shape;233;p33"/>
          <p:cNvGraphicFramePr/>
          <p:nvPr/>
        </p:nvGraphicFramePr>
        <p:xfrm>
          <a:off x="271850" y="809100"/>
          <a:ext cx="3000000" cy="3000000"/>
        </p:xfrm>
        <a:graphic>
          <a:graphicData uri="http://schemas.openxmlformats.org/drawingml/2006/table">
            <a:tbl>
              <a:tblPr>
                <a:noFill/>
                <a:tableStyleId>{68033F82-AB23-4460-BFAA-02C837A4C315}</a:tableStyleId>
              </a:tblPr>
              <a:tblGrid>
                <a:gridCol w="2625750"/>
                <a:gridCol w="429225"/>
                <a:gridCol w="403400"/>
                <a:gridCol w="403400"/>
                <a:gridCol w="403975"/>
                <a:gridCol w="403975"/>
                <a:gridCol w="429225"/>
                <a:gridCol w="403400"/>
                <a:gridCol w="403400"/>
                <a:gridCol w="441850"/>
                <a:gridCol w="441850"/>
                <a:gridCol w="416550"/>
                <a:gridCol w="403400"/>
                <a:gridCol w="454500"/>
                <a:gridCol w="416550"/>
              </a:tblGrid>
              <a:tr h="315025">
                <a:tc rowSpan="3">
                  <a:txBody>
                    <a:bodyPr/>
                    <a:lstStyle/>
                    <a:p>
                      <a:pPr indent="0" lvl="0" marL="0" rtl="0" algn="ctr">
                        <a:spcBef>
                          <a:spcPts val="0"/>
                        </a:spcBef>
                        <a:spcAft>
                          <a:spcPts val="0"/>
                        </a:spcAft>
                        <a:buNone/>
                      </a:pPr>
                      <a:r>
                        <a:rPr b="1" lang="en" sz="1000">
                          <a:solidFill>
                            <a:schemeClr val="lt1"/>
                          </a:solidFill>
                          <a:latin typeface="Lato"/>
                          <a:ea typeface="Lato"/>
                          <a:cs typeface="Lato"/>
                          <a:sym typeface="Lato"/>
                        </a:rPr>
                        <a:t>Tasks</a:t>
                      </a:r>
                      <a:endParaRPr b="1" sz="1000">
                        <a:solidFill>
                          <a:schemeClr val="lt1"/>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gridSpan="2">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AUGUST</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hMerge="1"/>
                <a:tc gridSpan="4">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SEPTEMBER</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hMerge="1"/>
                <a:tc hMerge="1"/>
                <a:tc hMerge="1"/>
                <a:tc gridSpan="4">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OCTOBER</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hMerge="1"/>
                <a:tc hMerge="1"/>
                <a:tc hMerge="1"/>
                <a:tc gridSpan="4">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NOVEMBER</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hMerge="1"/>
                <a:tc hMerge="1"/>
                <a:tc hMerge="1"/>
              </a:tr>
              <a:tr h="315025">
                <a:tc vMerge="1"/>
                <a:tc gridSpan="14">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Weeks</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hMerge="1"/>
                <a:tc hMerge="1"/>
                <a:tc hMerge="1"/>
                <a:tc hMerge="1"/>
                <a:tc hMerge="1"/>
                <a:tc hMerge="1"/>
                <a:tc hMerge="1"/>
                <a:tc hMerge="1"/>
                <a:tc hMerge="1"/>
                <a:tc hMerge="1"/>
                <a:tc hMerge="1"/>
                <a:tc hMerge="1"/>
                <a:tc hMerge="1"/>
              </a:tr>
              <a:tr h="315025">
                <a:tc vMerge="1"/>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3</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4</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1</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2</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3</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4</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1</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2</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3</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4</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1</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2</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3</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4</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28550">
                      <a:solidFill>
                        <a:srgbClr val="FFFFFF"/>
                      </a:solidFill>
                      <a:prstDash val="solid"/>
                      <a:round/>
                      <a:headEnd len="sm" w="sm" type="none"/>
                      <a:tailEnd len="sm" w="sm" type="none"/>
                    </a:lnB>
                    <a:solidFill>
                      <a:schemeClr val="accent3"/>
                    </a:solidFill>
                  </a:tcPr>
                </a:tc>
              </a:tr>
              <a:tr h="298100">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Problem Statement Description</a:t>
                      </a:r>
                      <a:endParaRPr b="1" sz="1000">
                        <a:solidFill>
                          <a:srgbClr val="FFFFFF"/>
                        </a:solidFill>
                        <a:latin typeface="Lato"/>
                        <a:ea typeface="Lato"/>
                        <a:cs typeface="Lato"/>
                        <a:sym typeface="Lato"/>
                      </a:endParaRPr>
                    </a:p>
                  </a:txBody>
                  <a:tcPr marT="68575" marB="68575" marR="68575" marL="6857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21FF06"/>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21FF06"/>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28550">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r>
              <a:tr h="298100">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Abstract and Literature Survey</a:t>
                      </a:r>
                      <a:endParaRPr b="1" sz="1000">
                        <a:solidFill>
                          <a:srgbClr val="FFFFFF"/>
                        </a:solidFill>
                        <a:latin typeface="Lato"/>
                        <a:ea typeface="Lato"/>
                        <a:cs typeface="Lato"/>
                        <a:sym typeface="Lato"/>
                      </a:endParaRPr>
                    </a:p>
                  </a:txBody>
                  <a:tcPr marT="68575" marB="68575" marR="68575" marL="6857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21FF06"/>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21FF06"/>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21FF06"/>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21FF06"/>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r>
              <a:tr h="315025">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Data Selection, Labelling, Sampling</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r>
              <a:tr h="315025">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Model Selection</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r>
              <a:tr h="298100">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Preprocessing and Segmentation</a:t>
                      </a:r>
                      <a:endParaRPr b="1" sz="1000">
                        <a:solidFill>
                          <a:srgbClr val="FFFFFF"/>
                        </a:solidFill>
                        <a:latin typeface="Lato"/>
                        <a:ea typeface="Lato"/>
                        <a:cs typeface="Lato"/>
                        <a:sym typeface="Lato"/>
                      </a:endParaRPr>
                    </a:p>
                  </a:txBody>
                  <a:tcPr marT="68575" marB="68575" marR="68575" marL="6857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r>
              <a:tr h="315025">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Classification Network</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r>
              <a:tr h="315025">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HRCT Scoring </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4C4BF"/>
                    </a:solidFill>
                  </a:tcPr>
                </a:tc>
              </a:tr>
              <a:tr h="361475">
                <a:tc>
                  <a:txBody>
                    <a:bodyPr/>
                    <a:lstStyle/>
                    <a:p>
                      <a:pPr indent="0" lvl="0" marL="0" rtl="0" algn="ctr">
                        <a:lnSpc>
                          <a:spcPct val="115000"/>
                        </a:lnSpc>
                        <a:spcBef>
                          <a:spcPts val="0"/>
                        </a:spcBef>
                        <a:spcAft>
                          <a:spcPts val="0"/>
                        </a:spcAft>
                        <a:buNone/>
                      </a:pPr>
                      <a:r>
                        <a:rPr b="1" lang="en" sz="1000">
                          <a:solidFill>
                            <a:srgbClr val="FFFFFF"/>
                          </a:solidFill>
                          <a:latin typeface="Lato"/>
                          <a:ea typeface="Lato"/>
                          <a:cs typeface="Lato"/>
                          <a:sym typeface="Lato"/>
                        </a:rPr>
                        <a:t>Evaluation and Improvement of Models</a:t>
                      </a:r>
                      <a:endParaRPr b="1" sz="1000">
                        <a:solidFill>
                          <a:srgbClr val="FFFFFF"/>
                        </a:solidFill>
                        <a:latin typeface="Lato"/>
                        <a:ea typeface="Lato"/>
                        <a:cs typeface="Lato"/>
                        <a:sym typeface="Lato"/>
                      </a:endParaRPr>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AE3E0"/>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c>
                  <a:txBody>
                    <a:bodyPr/>
                    <a:lstStyle/>
                    <a:p>
                      <a:pPr indent="0" lvl="0" marL="0" rtl="0" algn="ctr">
                        <a:lnSpc>
                          <a:spcPct val="115000"/>
                        </a:lnSpc>
                        <a:spcBef>
                          <a:spcPts val="0"/>
                        </a:spcBef>
                        <a:spcAft>
                          <a:spcPts val="0"/>
                        </a:spcAft>
                        <a:buNone/>
                      </a:pPr>
                      <a:r>
                        <a:t/>
                      </a:r>
                      <a:endParaRPr sz="1000"/>
                    </a:p>
                  </a:txBody>
                  <a:tcPr marT="91425" marB="91425" marR="91425" marL="91425" anchor="ctr">
                    <a:lnL cap="flat" cmpd="sng" w="9475">
                      <a:solidFill>
                        <a:srgbClr val="FFFFFF"/>
                      </a:solidFill>
                      <a:prstDash val="solid"/>
                      <a:round/>
                      <a:headEnd len="sm" w="sm" type="none"/>
                      <a:tailEnd len="sm" w="sm" type="none"/>
                    </a:lnL>
                    <a:lnR cap="flat" cmpd="sng" w="9475">
                      <a:solidFill>
                        <a:srgbClr val="FFFFFF"/>
                      </a:solidFill>
                      <a:prstDash val="solid"/>
                      <a:round/>
                      <a:headEnd len="sm" w="sm" type="none"/>
                      <a:tailEnd len="sm" w="sm" type="none"/>
                    </a:lnR>
                    <a:lnT cap="flat" cmpd="sng" w="9475">
                      <a:solidFill>
                        <a:srgbClr val="FFFFFF"/>
                      </a:solidFill>
                      <a:prstDash val="solid"/>
                      <a:round/>
                      <a:headEnd len="sm" w="sm" type="none"/>
                      <a:tailEnd len="sm" w="sm" type="none"/>
                    </a:lnT>
                    <a:lnB cap="flat" cmpd="sng" w="9475">
                      <a:solidFill>
                        <a:srgbClr val="FFFFFF"/>
                      </a:solidFill>
                      <a:prstDash val="solid"/>
                      <a:round/>
                      <a:headEnd len="sm" w="sm" type="none"/>
                      <a:tailEnd len="sm" w="sm" type="none"/>
                    </a:lnB>
                    <a:solidFill>
                      <a:srgbClr val="FFFF0A"/>
                    </a:solidFill>
                  </a:tcPr>
                </a:tc>
              </a:tr>
            </a:tbl>
          </a:graphicData>
        </a:graphic>
      </p:graphicFrame>
      <p:sp>
        <p:nvSpPr>
          <p:cNvPr id="234" name="Google Shape;234;p33"/>
          <p:cNvSpPr/>
          <p:nvPr/>
        </p:nvSpPr>
        <p:spPr>
          <a:xfrm>
            <a:off x="3486775" y="4829050"/>
            <a:ext cx="1260600" cy="223500"/>
          </a:xfrm>
          <a:prstGeom prst="rect">
            <a:avLst/>
          </a:prstGeom>
          <a:solidFill>
            <a:srgbClr val="21FF0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Completed</a:t>
            </a:r>
            <a:endParaRPr sz="1000">
              <a:latin typeface="Lato"/>
              <a:ea typeface="Lato"/>
              <a:cs typeface="Lato"/>
              <a:sym typeface="Lato"/>
            </a:endParaRPr>
          </a:p>
        </p:txBody>
      </p:sp>
      <p:sp>
        <p:nvSpPr>
          <p:cNvPr id="235" name="Google Shape;235;p33"/>
          <p:cNvSpPr/>
          <p:nvPr/>
        </p:nvSpPr>
        <p:spPr>
          <a:xfrm>
            <a:off x="6149950" y="4829050"/>
            <a:ext cx="1524900" cy="223500"/>
          </a:xfrm>
          <a:prstGeom prst="rect">
            <a:avLst/>
          </a:prstGeom>
          <a:solidFill>
            <a:srgbClr val="FFFF0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Planned to complete</a:t>
            </a:r>
            <a:endParaRPr sz="10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ctrTitle"/>
          </p:nvPr>
        </p:nvSpPr>
        <p:spPr>
          <a:xfrm>
            <a:off x="729450" y="1322450"/>
            <a:ext cx="76881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References</a:t>
            </a:r>
            <a:endParaRPr sz="2000"/>
          </a:p>
        </p:txBody>
      </p:sp>
      <p:sp>
        <p:nvSpPr>
          <p:cNvPr id="241" name="Google Shape;241;p34"/>
          <p:cNvSpPr txBox="1"/>
          <p:nvPr>
            <p:ph idx="1" type="subTitle"/>
          </p:nvPr>
        </p:nvSpPr>
        <p:spPr>
          <a:xfrm>
            <a:off x="729625" y="1877500"/>
            <a:ext cx="7688100" cy="261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[1] 	Mohammad R, Seyed M et al. “A fully automated deep learning-based network for detecting COVID-19 from a new      and large lung CT scan dataset”. medRxiv, 2020.</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[2]	Kang Zhang, Xiaohong Liu, Jun Shen, et. al., “Clinically Applicable AI System for Accurate Diagnosis, Quantitative Measurements, and Prognosis of COVID-19 Pneumonia Using Computed Tomography ”, Cell, 2020.</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[3]	Lessmann, Nikolas &amp; Sánchez et al. “Automated Assessment of CO-RADS and Chest CT Severity Scores in Patients with Suspected COVID-19 Using Artificial Intelligence”. Radiology. 202439.</a:t>
            </a:r>
            <a:endParaRPr sz="1100"/>
          </a:p>
          <a:p>
            <a:pPr indent="0" lvl="0" marL="0" rtl="0" algn="l">
              <a:lnSpc>
                <a:spcPct val="115000"/>
              </a:lnSpc>
              <a:spcBef>
                <a:spcPts val="0"/>
              </a:spcBef>
              <a:spcAft>
                <a:spcPts val="0"/>
              </a:spcAft>
              <a:buNone/>
            </a:pPr>
            <a:r>
              <a:rPr lang="en" sz="1100"/>
              <a:t> </a:t>
            </a:r>
            <a:endParaRPr sz="1100"/>
          </a:p>
          <a:p>
            <a:pPr indent="0" lvl="0" marL="0" rtl="0" algn="l">
              <a:lnSpc>
                <a:spcPct val="115000"/>
              </a:lnSpc>
              <a:spcBef>
                <a:spcPts val="0"/>
              </a:spcBef>
              <a:spcAft>
                <a:spcPts val="0"/>
              </a:spcAft>
              <a:buNone/>
            </a:pPr>
            <a:r>
              <a:rPr lang="en" sz="1100"/>
              <a:t>[4]	Fei N, Yaozong G, et al. “Lung Infection Quantification of COVID-19 in CT Images with Deep Learning.” Arxiv, 2020.</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[5]	F. Pan, T. Ye, P. Sun, S. Gui, B. Liang, L. Li, et al., "Time course of lung changes on chest CT during recovery from 2019 novel coronavirus (COVID-19) pneumonia" Radiology, p. 200370, 2020.</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ctrTitle"/>
          </p:nvPr>
        </p:nvSpPr>
        <p:spPr>
          <a:xfrm>
            <a:off x="729450" y="1322450"/>
            <a:ext cx="7688100" cy="5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References</a:t>
            </a:r>
            <a:endParaRPr sz="2000"/>
          </a:p>
        </p:txBody>
      </p:sp>
      <p:sp>
        <p:nvSpPr>
          <p:cNvPr id="247" name="Google Shape;247;p35"/>
          <p:cNvSpPr txBox="1"/>
          <p:nvPr>
            <p:ph idx="1" type="subTitle"/>
          </p:nvPr>
        </p:nvSpPr>
        <p:spPr>
          <a:xfrm>
            <a:off x="729625" y="1801300"/>
            <a:ext cx="7688100" cy="30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[6]	</a:t>
            </a:r>
            <a:r>
              <a:rPr lang="en" sz="1100"/>
              <a:t>A. A. Ardakani, A. R. Kanafi, U. R. Acharya, N. Khadem, A. Mohammadi, “Application of deep learning technique to manage COVID-19 in routine clinical practice using CT images: Results of 10 convolutional neural networks”, Computers in Biology and Medicine, ScienceDirect, 2020.</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[7]	Xin He,  Shihao Wang et al., “Benchmarking Deep Learning Models and Automated Model Design for COVID-19 Detection with Chest CT Scans”,  medRxiv, 2020.</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[8]	 Montagnon, E., Cerny, M., Cadrin-Chênevert, A. et al., “Deep learning workflow in radiology: a primer”, Insights Imaging, 2020.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[9]	</a:t>
            </a:r>
            <a:r>
              <a:rPr lang="en" sz="1100"/>
              <a:t>D. Strigl, K. Kofler and S. Podlipnig, "Performance and Scalability of GPU-Based Convolutional Neural Networks," 2010 18th Euromicro Conference on Parallel, Distributed and Network-based Processing, Pisa, 2010.</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[10]	</a:t>
            </a:r>
            <a:r>
              <a:rPr lang="en" sz="1100"/>
              <a:t>X. Li, G. Zhang, H. H. Huang, Z. Wang and W. Zheng, "Performance Analysis of GPU-Based Convolutional Neural Networks," 2016 45th International Conference on Parallel Processing (ICPP), Philadelphia, PA, 2016.</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28650" y="461947"/>
            <a:ext cx="7886700" cy="672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2000"/>
              <a:t>Motivation</a:t>
            </a:r>
            <a:endParaRPr sz="2000"/>
          </a:p>
        </p:txBody>
      </p:sp>
      <p:sp>
        <p:nvSpPr>
          <p:cNvPr id="106" name="Google Shape;106;p16"/>
          <p:cNvSpPr txBox="1"/>
          <p:nvPr>
            <p:ph idx="1" type="body"/>
          </p:nvPr>
        </p:nvSpPr>
        <p:spPr>
          <a:xfrm>
            <a:off x="628650" y="1218200"/>
            <a:ext cx="7886700" cy="3481200"/>
          </a:xfrm>
          <a:prstGeom prst="rect">
            <a:avLst/>
          </a:prstGeom>
        </p:spPr>
        <p:txBody>
          <a:bodyPr anchorCtr="0" anchor="t" bIns="34275" lIns="68575" spcFirstLastPara="1" rIns="68575" wrap="square" tIns="34275">
            <a:noAutofit/>
          </a:bodyPr>
          <a:lstStyle/>
          <a:p>
            <a:pPr indent="-317500" lvl="0" marL="457200" rtl="0" algn="l">
              <a:spcBef>
                <a:spcPts val="0"/>
              </a:spcBef>
              <a:spcAft>
                <a:spcPts val="0"/>
              </a:spcAft>
              <a:buSzPts val="1400"/>
              <a:buChar char="●"/>
            </a:pPr>
            <a:r>
              <a:rPr b="1" lang="en"/>
              <a:t>COVID-19</a:t>
            </a:r>
            <a:r>
              <a:rPr lang="en"/>
              <a:t> has proven to be highly contagious and potentially fatal  </a:t>
            </a:r>
            <a:r>
              <a:rPr lang="en"/>
              <a:t>as it spreads through air droplets and person to person contact.</a:t>
            </a:r>
            <a:endParaRPr/>
          </a:p>
          <a:p>
            <a:pPr indent="-317500" lvl="0" marL="457200" rtl="0" algn="l">
              <a:spcBef>
                <a:spcPts val="0"/>
              </a:spcBef>
              <a:spcAft>
                <a:spcPts val="0"/>
              </a:spcAft>
              <a:buSzPts val="1400"/>
              <a:buChar char="●"/>
            </a:pPr>
            <a:r>
              <a:rPr lang="en"/>
              <a:t>There are no vaccines readily available now and </a:t>
            </a:r>
            <a:r>
              <a:rPr lang="en"/>
              <a:t>COVID-19</a:t>
            </a:r>
            <a:r>
              <a:rPr lang="en"/>
              <a:t> is being treated just like the flu is treated.</a:t>
            </a:r>
            <a:endParaRPr/>
          </a:p>
          <a:p>
            <a:pPr indent="-317500" lvl="0" marL="457200" rtl="0" algn="l">
              <a:spcBef>
                <a:spcPts val="0"/>
              </a:spcBef>
              <a:spcAft>
                <a:spcPts val="0"/>
              </a:spcAft>
              <a:buSzPts val="1400"/>
              <a:buChar char="●"/>
            </a:pPr>
            <a:r>
              <a:rPr lang="en"/>
              <a:t>The current diagnosis method -  </a:t>
            </a:r>
            <a:r>
              <a:rPr b="1" lang="en"/>
              <a:t>RT-PCR</a:t>
            </a:r>
            <a:r>
              <a:rPr lang="en"/>
              <a:t> (Reverse Transcription-Polymerase Chain Reaction) doesn’t seem to be very effective in detecting COVID-19 in patients because of its low sensitivity.</a:t>
            </a:r>
            <a:endParaRPr/>
          </a:p>
          <a:p>
            <a:pPr indent="-317500" lvl="0" marL="457200" rtl="0" algn="l">
              <a:spcBef>
                <a:spcPts val="0"/>
              </a:spcBef>
              <a:spcAft>
                <a:spcPts val="0"/>
              </a:spcAft>
              <a:buSzPts val="1400"/>
              <a:buChar char="●"/>
            </a:pPr>
            <a:r>
              <a:rPr b="1" lang="en"/>
              <a:t>CT</a:t>
            </a:r>
            <a:r>
              <a:rPr lang="en"/>
              <a:t> (Computed Tomography) scans of the lung of the patients </a:t>
            </a:r>
            <a:r>
              <a:rPr lang="en"/>
              <a:t>are proving to be more effective in detection and determination of severity of </a:t>
            </a:r>
            <a:r>
              <a:rPr lang="en"/>
              <a:t>COVID-19</a:t>
            </a:r>
            <a:r>
              <a:rPr lang="en"/>
              <a:t> in patients.</a:t>
            </a:r>
            <a:endParaRPr/>
          </a:p>
          <a:p>
            <a:pPr indent="-317500" lvl="0" marL="457200" rtl="0" algn="l">
              <a:spcBef>
                <a:spcPts val="0"/>
              </a:spcBef>
              <a:spcAft>
                <a:spcPts val="0"/>
              </a:spcAft>
              <a:buSzPts val="1400"/>
              <a:buChar char="●"/>
            </a:pPr>
            <a:r>
              <a:rPr lang="en"/>
              <a:t>Artificial intelligence (AI) technologies can  strengthen the power of imaging tools and help medical specialists analyze hundreds of CT images quickly.</a:t>
            </a:r>
            <a:endParaRPr/>
          </a:p>
          <a:p>
            <a:pPr indent="-317500" lvl="0" marL="457200" rtl="0" algn="l">
              <a:spcBef>
                <a:spcPts val="0"/>
              </a:spcBef>
              <a:spcAft>
                <a:spcPts val="0"/>
              </a:spcAft>
              <a:buSzPts val="1400"/>
              <a:buChar char="●"/>
            </a:pPr>
            <a:r>
              <a:rPr lang="en"/>
              <a:t>We aim to develop deep learning algorithms which will aid in analysis of CT images of the patients.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47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Literature Survey Aspects</a:t>
            </a:r>
            <a:endParaRPr sz="2000"/>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sz="1400"/>
              <a:t>Lung HRCT scans and patterns of COVID-19 patients </a:t>
            </a:r>
            <a:r>
              <a:rPr lang="en" sz="1400"/>
              <a:t>- 1 Paper</a:t>
            </a:r>
            <a:endParaRPr sz="1400"/>
          </a:p>
          <a:p>
            <a:pPr indent="-317500" lvl="0" marL="457200" rtl="0" algn="l">
              <a:lnSpc>
                <a:spcPct val="200000"/>
              </a:lnSpc>
              <a:spcBef>
                <a:spcPts val="0"/>
              </a:spcBef>
              <a:spcAft>
                <a:spcPts val="0"/>
              </a:spcAft>
              <a:buSzPts val="1400"/>
              <a:buChar char="●"/>
            </a:pPr>
            <a:r>
              <a:rPr lang="en" sz="1400"/>
              <a:t>Steps for project management - 1 Paper</a:t>
            </a:r>
            <a:endParaRPr sz="1400"/>
          </a:p>
          <a:p>
            <a:pPr indent="-317500" lvl="0" marL="457200" rtl="0" algn="l">
              <a:lnSpc>
                <a:spcPct val="200000"/>
              </a:lnSpc>
              <a:spcBef>
                <a:spcPts val="0"/>
              </a:spcBef>
              <a:spcAft>
                <a:spcPts val="0"/>
              </a:spcAft>
              <a:buSzPts val="1400"/>
              <a:buChar char="●"/>
            </a:pPr>
            <a:r>
              <a:rPr lang="en" sz="1400"/>
              <a:t>Performance of GPU enabled CNN - 2 Papers</a:t>
            </a:r>
            <a:endParaRPr sz="1400"/>
          </a:p>
          <a:p>
            <a:pPr indent="-317500" lvl="0" marL="457200" rtl="0" algn="l">
              <a:lnSpc>
                <a:spcPct val="200000"/>
              </a:lnSpc>
              <a:spcBef>
                <a:spcPts val="0"/>
              </a:spcBef>
              <a:spcAft>
                <a:spcPts val="0"/>
              </a:spcAft>
              <a:buSzPts val="1400"/>
              <a:buChar char="●"/>
            </a:pPr>
            <a:r>
              <a:rPr lang="en" sz="1400"/>
              <a:t>Modelling and Implementation - 4 Papers</a:t>
            </a:r>
            <a:endParaRPr sz="1400"/>
          </a:p>
          <a:p>
            <a:pPr indent="-317500" lvl="0" marL="457200" rtl="0" algn="l">
              <a:lnSpc>
                <a:spcPct val="200000"/>
              </a:lnSpc>
              <a:spcBef>
                <a:spcPts val="0"/>
              </a:spcBef>
              <a:spcAft>
                <a:spcPts val="0"/>
              </a:spcAft>
              <a:buSzPts val="1400"/>
              <a:buChar char="●"/>
            </a:pPr>
            <a:r>
              <a:rPr lang="en" sz="1400"/>
              <a:t>Comparison of various models and architectures - 2 Papers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28650" y="273847"/>
            <a:ext cx="7886700" cy="534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Literature Survey - Disease and Project Management</a:t>
            </a:r>
            <a:endParaRPr sz="2000"/>
          </a:p>
        </p:txBody>
      </p:sp>
      <p:graphicFrame>
        <p:nvGraphicFramePr>
          <p:cNvPr id="118" name="Google Shape;118;p18"/>
          <p:cNvGraphicFramePr/>
          <p:nvPr/>
        </p:nvGraphicFramePr>
        <p:xfrm>
          <a:off x="628650" y="954375"/>
          <a:ext cx="3000000" cy="3000000"/>
        </p:xfrm>
        <a:graphic>
          <a:graphicData uri="http://schemas.openxmlformats.org/drawingml/2006/table">
            <a:tbl>
              <a:tblPr>
                <a:noFill/>
                <a:tableStyleId>{89650EA5-6652-48EC-BF73-68F954740521}</a:tableStyleId>
              </a:tblPr>
              <a:tblGrid>
                <a:gridCol w="1728550"/>
                <a:gridCol w="2214800"/>
                <a:gridCol w="3832200"/>
              </a:tblGrid>
              <a:tr h="39622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Authors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Research Paper</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Methodology and Findings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r>
              <a:tr h="2648550">
                <a:tc>
                  <a:txBody>
                    <a:bodyPr/>
                    <a:lstStyle/>
                    <a:p>
                      <a:pPr indent="0" lvl="0" marL="0" rtl="0" algn="l">
                        <a:spcBef>
                          <a:spcPts val="0"/>
                        </a:spcBef>
                        <a:spcAft>
                          <a:spcPts val="0"/>
                        </a:spcAft>
                        <a:buNone/>
                      </a:pPr>
                      <a:r>
                        <a:rPr lang="en" sz="1100">
                          <a:solidFill>
                            <a:schemeClr val="dk2"/>
                          </a:solidFill>
                          <a:latin typeface="Lato"/>
                          <a:ea typeface="Lato"/>
                          <a:cs typeface="Lato"/>
                          <a:sym typeface="Lato"/>
                        </a:rPr>
                        <a:t>F. Pan, T. Ye, P. Sun, S. Gui, B. Liang, L. Li, et al.</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Lato"/>
                          <a:ea typeface="Lato"/>
                          <a:cs typeface="Lato"/>
                          <a:sym typeface="Lato"/>
                        </a:rPr>
                        <a:t>T</a:t>
                      </a:r>
                      <a:r>
                        <a:rPr lang="en" sz="1100">
                          <a:solidFill>
                            <a:schemeClr val="dk2"/>
                          </a:solidFill>
                          <a:latin typeface="Lato"/>
                          <a:ea typeface="Lato"/>
                          <a:cs typeface="Lato"/>
                          <a:sym typeface="Lato"/>
                        </a:rPr>
                        <a:t>ime course of lung changes on chest CT during recovery from 2019 novel coronavirus (COVID-19) pneumonia </a:t>
                      </a:r>
                      <a:r>
                        <a:rPr lang="en" sz="1100" u="sng">
                          <a:solidFill>
                            <a:schemeClr val="accent2"/>
                          </a:solidFill>
                          <a:hlinkClick r:id="rId3">
                            <a:extLst>
                              <a:ext uri="{A12FA001-AC4F-418D-AE19-62706E023703}">
                                <ahyp:hlinkClr val="tx"/>
                              </a:ext>
                            </a:extLst>
                          </a:hlinkClick>
                        </a:rPr>
                        <a:t>(link)</a:t>
                      </a:r>
                      <a:endParaRPr sz="1000">
                        <a:solidFill>
                          <a:schemeClr val="accent2"/>
                        </a:solidFill>
                        <a:latin typeface="Lato"/>
                        <a:ea typeface="Lato"/>
                        <a:cs typeface="Lato"/>
                        <a:sym typeface="Lato"/>
                      </a:endParaRPr>
                    </a:p>
                    <a:p>
                      <a:pPr indent="0" lvl="0" marL="0" rtl="0" algn="l">
                        <a:spcBef>
                          <a:spcPts val="0"/>
                        </a:spcBef>
                        <a:spcAft>
                          <a:spcPts val="0"/>
                        </a:spcAft>
                        <a:buNone/>
                      </a:pPr>
                      <a:r>
                        <a:rPr lang="en" sz="1100">
                          <a:solidFill>
                            <a:schemeClr val="dk2"/>
                          </a:solidFill>
                          <a:latin typeface="Lato"/>
                          <a:ea typeface="Lato"/>
                          <a:cs typeface="Lato"/>
                          <a:sym typeface="Lato"/>
                        </a:rPr>
                        <a:t>Radiology, 2020</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Lato"/>
                          <a:ea typeface="Lato"/>
                          <a:cs typeface="Lato"/>
                          <a:sym typeface="Lato"/>
                        </a:rPr>
                        <a:t>In patients recovering from COVID-19 pneumonia, </a:t>
                      </a:r>
                      <a:r>
                        <a:rPr lang="en" sz="1100">
                          <a:solidFill>
                            <a:schemeClr val="dk2"/>
                          </a:solidFill>
                          <a:latin typeface="Lato"/>
                          <a:ea typeface="Lato"/>
                          <a:cs typeface="Lato"/>
                          <a:sym typeface="Lato"/>
                        </a:rPr>
                        <a:t>4 stages of lung CT were defined: </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600">
                        <a:solidFill>
                          <a:schemeClr val="dk2"/>
                        </a:solidFill>
                        <a:latin typeface="Lato"/>
                        <a:ea typeface="Lato"/>
                        <a:cs typeface="Lato"/>
                        <a:sym typeface="Lato"/>
                      </a:endParaRPr>
                    </a:p>
                    <a:p>
                      <a:pPr indent="0" lvl="0" marL="0" rtl="0" algn="l">
                        <a:spcBef>
                          <a:spcPts val="0"/>
                        </a:spcBef>
                        <a:spcAft>
                          <a:spcPts val="0"/>
                        </a:spcAft>
                        <a:buNone/>
                      </a:pPr>
                      <a:r>
                        <a:rPr lang="en" sz="1100">
                          <a:solidFill>
                            <a:schemeClr val="dk2"/>
                          </a:solidFill>
                          <a:latin typeface="Lato"/>
                          <a:ea typeface="Lato"/>
                          <a:cs typeface="Lato"/>
                          <a:sym typeface="Lato"/>
                        </a:rPr>
                        <a:t>Stage 1  (0-4 days): ground glass opacities (GGO) in 18/24 (75%) patients</a:t>
                      </a:r>
                      <a:r>
                        <a:rPr lang="en" sz="1100">
                          <a:solidFill>
                            <a:schemeClr val="dk2"/>
                          </a:solidFill>
                          <a:latin typeface="Lato"/>
                          <a:ea typeface="Lato"/>
                          <a:cs typeface="Lato"/>
                          <a:sym typeface="Lato"/>
                        </a:rPr>
                        <a:t> with the total CT score of 2±2</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600">
                        <a:solidFill>
                          <a:schemeClr val="dk2"/>
                        </a:solidFill>
                        <a:latin typeface="Lato"/>
                        <a:ea typeface="Lato"/>
                        <a:cs typeface="Lato"/>
                        <a:sym typeface="Lato"/>
                      </a:endParaRPr>
                    </a:p>
                    <a:p>
                      <a:pPr indent="0" lvl="0" marL="0" rtl="0" algn="l">
                        <a:spcBef>
                          <a:spcPts val="0"/>
                        </a:spcBef>
                        <a:spcAft>
                          <a:spcPts val="0"/>
                        </a:spcAft>
                        <a:buNone/>
                      </a:pPr>
                      <a:r>
                        <a:rPr lang="en" sz="1100">
                          <a:solidFill>
                            <a:schemeClr val="dk2"/>
                          </a:solidFill>
                          <a:latin typeface="Lato"/>
                          <a:ea typeface="Lato"/>
                          <a:cs typeface="Lato"/>
                          <a:sym typeface="Lato"/>
                        </a:rPr>
                        <a:t>Stage 2  (5-8 days): increased crazy-paving pattern 9/17 patients (53%)</a:t>
                      </a:r>
                      <a:r>
                        <a:rPr lang="en" sz="1100">
                          <a:solidFill>
                            <a:schemeClr val="dk2"/>
                          </a:solidFill>
                          <a:latin typeface="Lato"/>
                          <a:ea typeface="Lato"/>
                          <a:cs typeface="Lato"/>
                          <a:sym typeface="Lato"/>
                        </a:rPr>
                        <a:t> with a increase in total CT score (6±4)</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600">
                        <a:solidFill>
                          <a:schemeClr val="dk2"/>
                        </a:solidFill>
                        <a:latin typeface="Lato"/>
                        <a:ea typeface="Lato"/>
                        <a:cs typeface="Lato"/>
                        <a:sym typeface="Lato"/>
                      </a:endParaRPr>
                    </a:p>
                    <a:p>
                      <a:pPr indent="0" lvl="0" marL="0" rtl="0" algn="l">
                        <a:spcBef>
                          <a:spcPts val="0"/>
                        </a:spcBef>
                        <a:spcAft>
                          <a:spcPts val="0"/>
                        </a:spcAft>
                        <a:buNone/>
                      </a:pPr>
                      <a:r>
                        <a:rPr lang="en" sz="1100">
                          <a:solidFill>
                            <a:schemeClr val="dk2"/>
                          </a:solidFill>
                          <a:latin typeface="Lato"/>
                          <a:ea typeface="Lato"/>
                          <a:cs typeface="Lato"/>
                          <a:sym typeface="Lato"/>
                        </a:rPr>
                        <a:t>Stage 3  (9-13 days): consolidation 19/21 (91%) patients</a:t>
                      </a:r>
                      <a:r>
                        <a:rPr lang="en" sz="1100">
                          <a:solidFill>
                            <a:schemeClr val="dk2"/>
                          </a:solidFill>
                          <a:latin typeface="Lato"/>
                          <a:ea typeface="Lato"/>
                          <a:cs typeface="Lato"/>
                          <a:sym typeface="Lato"/>
                        </a:rPr>
                        <a:t> with the peak of total CT score (7±4)</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600">
                        <a:solidFill>
                          <a:schemeClr val="dk2"/>
                        </a:solidFill>
                        <a:latin typeface="Lato"/>
                        <a:ea typeface="Lato"/>
                        <a:cs typeface="Lato"/>
                        <a:sym typeface="Lato"/>
                      </a:endParaRPr>
                    </a:p>
                    <a:p>
                      <a:pPr indent="0" lvl="0" marL="0" rtl="0" algn="l">
                        <a:spcBef>
                          <a:spcPts val="0"/>
                        </a:spcBef>
                        <a:spcAft>
                          <a:spcPts val="0"/>
                        </a:spcAft>
                        <a:buNone/>
                      </a:pPr>
                      <a:r>
                        <a:rPr lang="en" sz="1100">
                          <a:solidFill>
                            <a:schemeClr val="dk2"/>
                          </a:solidFill>
                          <a:latin typeface="Lato"/>
                          <a:ea typeface="Lato"/>
                          <a:cs typeface="Lato"/>
                          <a:sym typeface="Lato"/>
                        </a:rPr>
                        <a:t>Stage 4  (≥14 days): gradual resolution of consolidation 15/20 (75%) patients </a:t>
                      </a:r>
                      <a:r>
                        <a:rPr lang="en" sz="1100">
                          <a:solidFill>
                            <a:schemeClr val="dk2"/>
                          </a:solidFill>
                          <a:latin typeface="Lato"/>
                          <a:ea typeface="Lato"/>
                          <a:cs typeface="Lato"/>
                          <a:sym typeface="Lato"/>
                        </a:rPr>
                        <a:t>with a decreased total CT score (6±4) without crazy-paving pattern.</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2625">
                <a:tc>
                  <a:txBody>
                    <a:bodyPr/>
                    <a:lstStyle/>
                    <a:p>
                      <a:pPr indent="0" lvl="0" marL="0" rtl="0" algn="l">
                        <a:lnSpc>
                          <a:spcPct val="100000"/>
                        </a:lnSpc>
                        <a:spcBef>
                          <a:spcPts val="0"/>
                        </a:spcBef>
                        <a:spcAft>
                          <a:spcPts val="0"/>
                        </a:spcAft>
                        <a:buNone/>
                      </a:pPr>
                      <a:r>
                        <a:rPr lang="en" sz="1100">
                          <a:solidFill>
                            <a:schemeClr val="dk2"/>
                          </a:solidFill>
                          <a:latin typeface="Lato"/>
                          <a:ea typeface="Lato"/>
                          <a:cs typeface="Lato"/>
                          <a:sym typeface="Lato"/>
                        </a:rPr>
                        <a:t>Montagnon, E., Cerny, M., Cadrin-Chênevert, A. et al.</a:t>
                      </a:r>
                      <a:endParaRPr sz="1100">
                        <a:solidFill>
                          <a:schemeClr val="dk2"/>
                        </a:solidFill>
                        <a:latin typeface="Lato"/>
                        <a:ea typeface="Lato"/>
                        <a:cs typeface="Lato"/>
                        <a:sym typeface="Lato"/>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solidFill>
                            <a:schemeClr val="dk2"/>
                          </a:solidFill>
                          <a:latin typeface="Lato"/>
                          <a:ea typeface="Lato"/>
                          <a:cs typeface="Lato"/>
                          <a:sym typeface="Lato"/>
                        </a:rPr>
                        <a:t>Deep learning workflow in radiology: a primer </a:t>
                      </a:r>
                      <a:r>
                        <a:rPr lang="en" sz="1100" u="sng">
                          <a:solidFill>
                            <a:schemeClr val="accent2"/>
                          </a:solidFill>
                          <a:hlinkClick r:id="rId4">
                            <a:extLst>
                              <a:ext uri="{A12FA001-AC4F-418D-AE19-62706E023703}">
                                <ahyp:hlinkClr val="tx"/>
                              </a:ext>
                            </a:extLst>
                          </a:hlinkClick>
                        </a:rPr>
                        <a:t>(link)</a:t>
                      </a:r>
                      <a:endParaRPr sz="1100">
                        <a:solidFill>
                          <a:schemeClr val="accent2"/>
                        </a:solidFill>
                        <a:latin typeface="Lato"/>
                        <a:ea typeface="Lato"/>
                        <a:cs typeface="Lato"/>
                        <a:sym typeface="Lato"/>
                      </a:endParaRPr>
                    </a:p>
                    <a:p>
                      <a:pPr indent="0" lvl="0" marL="0" rtl="0" algn="l">
                        <a:spcBef>
                          <a:spcPts val="0"/>
                        </a:spcBef>
                        <a:spcAft>
                          <a:spcPts val="0"/>
                        </a:spcAft>
                        <a:buNone/>
                      </a:pPr>
                      <a:r>
                        <a:rPr lang="en" sz="1100">
                          <a:solidFill>
                            <a:schemeClr val="dk2"/>
                          </a:solidFill>
                          <a:latin typeface="Lato"/>
                          <a:ea typeface="Lato"/>
                          <a:cs typeface="Lato"/>
                          <a:sym typeface="Lato"/>
                        </a:rPr>
                        <a:t>Insights Imaging, 2020</a:t>
                      </a:r>
                      <a:endParaRPr sz="1100">
                        <a:solidFill>
                          <a:schemeClr val="dk2"/>
                        </a:solidFill>
                        <a:latin typeface="Lato"/>
                        <a:ea typeface="Lato"/>
                        <a:cs typeface="Lato"/>
                        <a:sym typeface="Lato"/>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solidFill>
                            <a:schemeClr val="dk2"/>
                          </a:solidFill>
                          <a:latin typeface="Lato"/>
                          <a:ea typeface="Lato"/>
                          <a:cs typeface="Lato"/>
                          <a:sym typeface="Lato"/>
                        </a:rPr>
                        <a:t>Checklist for steps involved in deep learning projects</a:t>
                      </a:r>
                      <a:endParaRPr sz="1100">
                        <a:solidFill>
                          <a:schemeClr val="dk2"/>
                        </a:solidFill>
                        <a:latin typeface="Lato"/>
                        <a:ea typeface="Lato"/>
                        <a:cs typeface="Lato"/>
                        <a:sym typeface="Lato"/>
                      </a:endParaRPr>
                    </a:p>
                  </a:txBody>
                  <a:tcPr marT="91425" marB="91425" marR="91425" marL="91425" anchor="ctr">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28650" y="273847"/>
            <a:ext cx="7886700" cy="534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Literature Survey - GPU enabled CNN Performance</a:t>
            </a:r>
            <a:endParaRPr sz="2000"/>
          </a:p>
        </p:txBody>
      </p:sp>
      <p:graphicFrame>
        <p:nvGraphicFramePr>
          <p:cNvPr id="124" name="Google Shape;124;p19"/>
          <p:cNvGraphicFramePr/>
          <p:nvPr/>
        </p:nvGraphicFramePr>
        <p:xfrm>
          <a:off x="628650" y="954375"/>
          <a:ext cx="3000000" cy="3000000"/>
        </p:xfrm>
        <a:graphic>
          <a:graphicData uri="http://schemas.openxmlformats.org/drawingml/2006/table">
            <a:tbl>
              <a:tblPr>
                <a:noFill/>
                <a:tableStyleId>{89650EA5-6652-48EC-BF73-68F954740521}</a:tableStyleId>
              </a:tblPr>
              <a:tblGrid>
                <a:gridCol w="1550850"/>
                <a:gridCol w="2618725"/>
                <a:gridCol w="3605975"/>
              </a:tblGrid>
              <a:tr h="479150">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Authors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Research Paper</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Methodology and Findings</a:t>
                      </a:r>
                      <a:endParaRPr sz="1100">
                        <a:solidFill>
                          <a:schemeClr val="lt1"/>
                        </a:solidFill>
                        <a:latin typeface="Lato"/>
                        <a:ea typeface="Lato"/>
                        <a:cs typeface="Lato"/>
                        <a:sym typeface="Lato"/>
                      </a:endParaRPr>
                    </a:p>
                  </a:txBody>
                  <a:tcPr marT="91425" marB="91425" marR="91425" marL="91425" anchor="ctr">
                    <a:solidFill>
                      <a:schemeClr val="dk1"/>
                    </a:solidFill>
                  </a:tcPr>
                </a:tc>
              </a:tr>
              <a:tr h="1232000">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X. Li, G. Zhang, H. H. Huang, Z. Wang and W. Zheng</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Performance Analysis of GPU-Based Convolutional Neural Networks</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accent2"/>
                          </a:solidFill>
                          <a:latin typeface="Lato"/>
                          <a:ea typeface="Lato"/>
                          <a:cs typeface="Lato"/>
                          <a:sym typeface="Lato"/>
                        </a:rPr>
                        <a:t> </a:t>
                      </a:r>
                      <a:r>
                        <a:rPr lang="en" sz="1100" u="sng">
                          <a:solidFill>
                            <a:schemeClr val="accent2"/>
                          </a:solidFill>
                          <a:latin typeface="Lato"/>
                          <a:ea typeface="Lato"/>
                          <a:cs typeface="Lato"/>
                          <a:sym typeface="Lato"/>
                          <a:hlinkClick r:id="rId3">
                            <a:extLst>
                              <a:ext uri="{A12FA001-AC4F-418D-AE19-62706E023703}">
                                <ahyp:hlinkClr val="tx"/>
                              </a:ext>
                            </a:extLst>
                          </a:hlinkClick>
                        </a:rPr>
                        <a:t>(link)</a:t>
                      </a:r>
                      <a:r>
                        <a:rPr lang="en" sz="1100">
                          <a:solidFill>
                            <a:srgbClr val="262626"/>
                          </a:solidFill>
                          <a:latin typeface="Lato"/>
                          <a:ea typeface="Lato"/>
                          <a:cs typeface="Lato"/>
                          <a:sym typeface="Lato"/>
                        </a:rPr>
                        <a:t>,</a:t>
                      </a:r>
                      <a:r>
                        <a:rPr lang="en" sz="1100">
                          <a:solidFill>
                            <a:schemeClr val="dk2"/>
                          </a:solidFill>
                          <a:latin typeface="Lato"/>
                          <a:ea typeface="Lato"/>
                          <a:cs typeface="Lato"/>
                          <a:sym typeface="Lato"/>
                        </a:rPr>
                        <a:t> I</a:t>
                      </a:r>
                      <a:r>
                        <a:rPr lang="en" sz="1100">
                          <a:solidFill>
                            <a:schemeClr val="dk2"/>
                          </a:solidFill>
                          <a:latin typeface="Lato"/>
                          <a:ea typeface="Lato"/>
                          <a:cs typeface="Lato"/>
                          <a:sym typeface="Lato"/>
                        </a:rPr>
                        <a:t>CPP, Philadelphia, PA, 2016.</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GPU computing model is very effective during CNN training where the computation is inherently parallel and involves </a:t>
                      </a:r>
                      <a:r>
                        <a:rPr lang="en" sz="1100">
                          <a:solidFill>
                            <a:schemeClr val="dk2"/>
                          </a:solidFill>
                          <a:latin typeface="Lato"/>
                          <a:ea typeface="Lato"/>
                          <a:cs typeface="Lato"/>
                          <a:sym typeface="Lato"/>
                        </a:rPr>
                        <a:t>a </a:t>
                      </a:r>
                      <a:r>
                        <a:rPr lang="en" sz="1100">
                          <a:solidFill>
                            <a:schemeClr val="dk2"/>
                          </a:solidFill>
                          <a:latin typeface="Lato"/>
                          <a:ea typeface="Lato"/>
                          <a:cs typeface="Lato"/>
                          <a:sym typeface="Lato"/>
                        </a:rPr>
                        <a:t>massive amount of floating-point operations, e.g., matrix and vector operations.</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tcPr>
                </a:tc>
              </a:tr>
              <a:tr h="1416575">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D. Strigl, K. Kofler and S. Podlipnig</a:t>
                      </a:r>
                      <a:endParaRPr sz="1100">
                        <a:solidFill>
                          <a:schemeClr val="dk2"/>
                        </a:solidFill>
                        <a:latin typeface="Lato"/>
                        <a:ea typeface="Lato"/>
                        <a:cs typeface="Lato"/>
                        <a:sym typeface="Lat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Performance and Scalability of GPU-Based Convolutional Neural Networks</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u="sng">
                          <a:solidFill>
                            <a:schemeClr val="accent2"/>
                          </a:solidFill>
                          <a:latin typeface="Lato"/>
                          <a:ea typeface="Lato"/>
                          <a:cs typeface="Lato"/>
                          <a:sym typeface="Lato"/>
                          <a:hlinkClick r:id="rId4">
                            <a:extLst>
                              <a:ext uri="{A12FA001-AC4F-418D-AE19-62706E023703}">
                                <ahyp:hlinkClr val="tx"/>
                              </a:ext>
                            </a:extLst>
                          </a:hlinkClick>
                        </a:rPr>
                        <a:t>(link)</a:t>
                      </a:r>
                      <a:r>
                        <a:rPr lang="en" sz="1100">
                          <a:solidFill>
                            <a:schemeClr val="accent2"/>
                          </a:solidFill>
                          <a:latin typeface="Lato"/>
                          <a:ea typeface="Lato"/>
                          <a:cs typeface="Lato"/>
                          <a:sym typeface="Lato"/>
                        </a:rPr>
                        <a:t> </a:t>
                      </a:r>
                      <a:r>
                        <a:rPr lang="en" sz="1100">
                          <a:solidFill>
                            <a:schemeClr val="dk2"/>
                          </a:solidFill>
                          <a:latin typeface="Lato"/>
                          <a:ea typeface="Lato"/>
                          <a:cs typeface="Lato"/>
                          <a:sym typeface="Lato"/>
                        </a:rPr>
                        <a:t> 2010 18th Euromicro Conference on Parallel, Distributed and Network-based Processing, Pisa, 2010. </a:t>
                      </a:r>
                      <a:endParaRPr sz="1100">
                        <a:solidFill>
                          <a:schemeClr val="dk2"/>
                        </a:solidFill>
                        <a:latin typeface="Lato"/>
                        <a:ea typeface="Lato"/>
                        <a:cs typeface="Lato"/>
                        <a:sym typeface="Lato"/>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Performance and scalability tests were performed measurements on two different networks - </a:t>
                      </a:r>
                      <a:r>
                        <a:rPr i="1" lang="en" sz="1100">
                          <a:solidFill>
                            <a:schemeClr val="dk2"/>
                          </a:solidFill>
                          <a:latin typeface="Lato"/>
                          <a:ea typeface="Lato"/>
                          <a:cs typeface="Lato"/>
                          <a:sym typeface="Lato"/>
                        </a:rPr>
                        <a:t>SimardNet</a:t>
                      </a:r>
                      <a:r>
                        <a:rPr lang="en" sz="1100">
                          <a:solidFill>
                            <a:schemeClr val="dk2"/>
                          </a:solidFill>
                          <a:latin typeface="Lato"/>
                          <a:ea typeface="Lato"/>
                          <a:cs typeface="Lato"/>
                          <a:sym typeface="Lato"/>
                        </a:rPr>
                        <a:t> and </a:t>
                      </a:r>
                      <a:r>
                        <a:rPr i="1" lang="en" sz="1100">
                          <a:solidFill>
                            <a:schemeClr val="dk2"/>
                          </a:solidFill>
                          <a:latin typeface="Lato"/>
                          <a:ea typeface="Lato"/>
                          <a:cs typeface="Lato"/>
                          <a:sym typeface="Lato"/>
                        </a:rPr>
                        <a:t>LeNet5.</a:t>
                      </a:r>
                      <a:endParaRPr i="1"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Depending on the network topology training and classification on the GPU performs 2 to 24 times faster than on the CPU.</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GPU version scales much better than the CPU implementation with respect to the network size.</a:t>
                      </a:r>
                      <a:endParaRPr sz="1100">
                        <a:solidFill>
                          <a:schemeClr val="dk2"/>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28650" y="273847"/>
            <a:ext cx="7886700" cy="534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Literature Survey - Model and Implementation</a:t>
            </a:r>
            <a:endParaRPr sz="2000"/>
          </a:p>
        </p:txBody>
      </p:sp>
      <p:graphicFrame>
        <p:nvGraphicFramePr>
          <p:cNvPr id="130" name="Google Shape;130;p20"/>
          <p:cNvGraphicFramePr/>
          <p:nvPr/>
        </p:nvGraphicFramePr>
        <p:xfrm>
          <a:off x="628650" y="1106775"/>
          <a:ext cx="3000000" cy="3000000"/>
        </p:xfrm>
        <a:graphic>
          <a:graphicData uri="http://schemas.openxmlformats.org/drawingml/2006/table">
            <a:tbl>
              <a:tblPr>
                <a:noFill/>
                <a:tableStyleId>{89650EA5-6652-48EC-BF73-68F954740521}</a:tableStyleId>
              </a:tblPr>
              <a:tblGrid>
                <a:gridCol w="1550850"/>
                <a:gridCol w="2919200"/>
                <a:gridCol w="3305500"/>
              </a:tblGrid>
              <a:tr h="458075">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Authors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Research Paper</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Methodology and Findings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r>
              <a:tr h="592625">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Mohammad R, Seyed M et al.</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A fully automated deep learning-based network for detecting COVID-19 from a new and large lung CT scan dataset </a:t>
                      </a:r>
                      <a:r>
                        <a:rPr lang="en" sz="1100" u="sng">
                          <a:solidFill>
                            <a:schemeClr val="accent2"/>
                          </a:solidFill>
                          <a:hlinkClick r:id="rId3">
                            <a:extLst>
                              <a:ext uri="{A12FA001-AC4F-418D-AE19-62706E023703}">
                                <ahyp:hlinkClr val="tx"/>
                              </a:ext>
                            </a:extLst>
                          </a:hlinkClick>
                        </a:rPr>
                        <a:t>(link)</a:t>
                      </a:r>
                      <a:endParaRPr sz="1100">
                        <a:solidFill>
                          <a:schemeClr val="accent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medRxiv, 2020.</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Patient’s information is accessible via the DICOM files (16-bit grayscale), converting them to TIFF format, which holds the same 16-bit grayscale data does not conclude the patients’ private information.</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2 stages: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Stage 1: Image processing to discard CT scans in which the infection is not visible or not useful depending on count of dark pixels with a chosen threshold.</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Stage 2: Feature pyramid network with deep convolutional neural network </a:t>
                      </a:r>
                      <a:r>
                        <a:rPr i="1" lang="en" sz="1100">
                          <a:solidFill>
                            <a:schemeClr val="dk2"/>
                          </a:solidFill>
                          <a:latin typeface="Lato"/>
                          <a:ea typeface="Lato"/>
                          <a:cs typeface="Lato"/>
                          <a:sym typeface="Lato"/>
                        </a:rPr>
                        <a:t>ResNet50V2</a:t>
                      </a:r>
                      <a:r>
                        <a:rPr lang="en" sz="1100">
                          <a:solidFill>
                            <a:schemeClr val="dk2"/>
                          </a:solidFill>
                          <a:latin typeface="Lato"/>
                          <a:ea typeface="Lato"/>
                          <a:cs typeface="Lato"/>
                          <a:sym typeface="Lato"/>
                        </a:rPr>
                        <a:t> to perform classification.</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28650" y="273847"/>
            <a:ext cx="7886700" cy="534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Literature Survey - Model and Implementation</a:t>
            </a:r>
            <a:endParaRPr sz="2000"/>
          </a:p>
        </p:txBody>
      </p:sp>
      <p:graphicFrame>
        <p:nvGraphicFramePr>
          <p:cNvPr id="136" name="Google Shape;136;p21"/>
          <p:cNvGraphicFramePr/>
          <p:nvPr/>
        </p:nvGraphicFramePr>
        <p:xfrm>
          <a:off x="628650" y="1106775"/>
          <a:ext cx="3000000" cy="3000000"/>
        </p:xfrm>
        <a:graphic>
          <a:graphicData uri="http://schemas.openxmlformats.org/drawingml/2006/table">
            <a:tbl>
              <a:tblPr>
                <a:noFill/>
                <a:tableStyleId>{89650EA5-6652-48EC-BF73-68F954740521}</a:tableStyleId>
              </a:tblPr>
              <a:tblGrid>
                <a:gridCol w="1550850"/>
                <a:gridCol w="2919200"/>
                <a:gridCol w="3305500"/>
              </a:tblGrid>
              <a:tr h="471600">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Authors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Research Paper</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en" sz="1100">
                          <a:solidFill>
                            <a:schemeClr val="lt1"/>
                          </a:solidFill>
                          <a:latin typeface="Lato"/>
                          <a:ea typeface="Lato"/>
                          <a:cs typeface="Lato"/>
                          <a:sym typeface="Lato"/>
                        </a:rPr>
                        <a:t>Methodology and Findings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r>
              <a:tr h="2495425">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Lessmann, Nikolas &amp; Sánchez et al.</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Automated Assessment of CO-RADS and Chest CT Severity Scores in Patients with Suspected COVID-19 Using Artificial Intelligence </a:t>
                      </a:r>
                      <a:r>
                        <a:rPr lang="en" sz="1100" u="sng">
                          <a:solidFill>
                            <a:schemeClr val="accent2"/>
                          </a:solidFill>
                          <a:hlinkClick r:id="rId3">
                            <a:extLst>
                              <a:ext uri="{A12FA001-AC4F-418D-AE19-62706E023703}">
                                <ahyp:hlinkClr val="tx"/>
                              </a:ext>
                            </a:extLst>
                          </a:hlinkClick>
                        </a:rPr>
                        <a:t>(link)</a:t>
                      </a:r>
                      <a:endParaRPr sz="1100">
                        <a:solidFill>
                          <a:schemeClr val="accent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Radiology, 2020</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CT scans were scored fully automatically using three successively applied deep learning algorithms. These performed the following:</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1.  Pulmonary lobe segmentation and labeling,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2.  Lesion segmentation and CT severity score prediction</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3.  CO-RADS score prediction.</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28650" y="273847"/>
            <a:ext cx="7886700" cy="534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000"/>
              <a:t>Literature Survey - Model and Implementation</a:t>
            </a:r>
            <a:endParaRPr sz="2000"/>
          </a:p>
        </p:txBody>
      </p:sp>
      <p:graphicFrame>
        <p:nvGraphicFramePr>
          <p:cNvPr id="142" name="Google Shape;142;p22"/>
          <p:cNvGraphicFramePr/>
          <p:nvPr/>
        </p:nvGraphicFramePr>
        <p:xfrm>
          <a:off x="628650" y="1106775"/>
          <a:ext cx="3000000" cy="3000000"/>
        </p:xfrm>
        <a:graphic>
          <a:graphicData uri="http://schemas.openxmlformats.org/drawingml/2006/table">
            <a:tbl>
              <a:tblPr>
                <a:noFill/>
                <a:tableStyleId>{89650EA5-6652-48EC-BF73-68F954740521}</a:tableStyleId>
              </a:tblPr>
              <a:tblGrid>
                <a:gridCol w="1550850"/>
                <a:gridCol w="2919200"/>
                <a:gridCol w="3305500"/>
              </a:tblGrid>
              <a:tr h="520300">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Authors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Research Paper</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100">
                          <a:solidFill>
                            <a:schemeClr val="lt1"/>
                          </a:solidFill>
                          <a:latin typeface="Lato"/>
                          <a:ea typeface="Lato"/>
                          <a:cs typeface="Lato"/>
                          <a:sym typeface="Lato"/>
                        </a:rPr>
                        <a:t>Methodology and Findings</a:t>
                      </a:r>
                      <a:endParaRPr sz="1100">
                        <a:solidFill>
                          <a:schemeClr val="lt1"/>
                        </a:solidFill>
                        <a:latin typeface="Lato"/>
                        <a:ea typeface="Lato"/>
                        <a:cs typeface="Lato"/>
                        <a:sym typeface="Lato"/>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r>
              <a:tr h="2812950">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Fei N, Yaozong G, et al. </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Lung Infection Quantification of COVID-19 in CT Images with Deep Learning </a:t>
                      </a:r>
                      <a:r>
                        <a:rPr lang="en" sz="1100" u="sng">
                          <a:solidFill>
                            <a:schemeClr val="accent2"/>
                          </a:solidFill>
                          <a:hlinkClick r:id="rId3">
                            <a:extLst>
                              <a:ext uri="{A12FA001-AC4F-418D-AE19-62706E023703}">
                                <ahyp:hlinkClr val="tx"/>
                              </a:ext>
                            </a:extLst>
                          </a:hlinkClick>
                        </a:rPr>
                        <a:t>(link)</a:t>
                      </a:r>
                      <a:endParaRPr sz="1000">
                        <a:solidFill>
                          <a:schemeClr val="accent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arXiv, 2020</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The development uses human-in-the-loop workflow for manual delineation and correcting the auto-contoured results.</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2 stages:</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Stage 1: Chest CT scan is first fed into the DL-based segmentation system.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Stage 2: Quantitative metrics are calculated to characterize infection regions in the CT scan, including but not limited to infection volumes and percentage of infection in the whole lung, lung lobes and bronchopulmonary segments. </a:t>
                      </a:r>
                      <a:endParaRPr sz="1100">
                        <a:solidFill>
                          <a:schemeClr val="dk2"/>
                        </a:solidFill>
                        <a:latin typeface="Lato"/>
                        <a:ea typeface="Lato"/>
                        <a:cs typeface="Lato"/>
                        <a:sym typeface="Lat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