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9822" autoAdjust="0"/>
  </p:normalViewPr>
  <p:slideViewPr>
    <p:cSldViewPr>
      <p:cViewPr>
        <p:scale>
          <a:sx n="76" d="100"/>
          <a:sy n="76" d="100"/>
        </p:scale>
        <p:origin x="-52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-1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view3D>
      <c:rotX val="1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666666666666666E-2"/>
          <c:y val="0.1711807378244386"/>
          <c:w val="0.5805555555555556"/>
          <c:h val="0.75474518810148727"/>
        </c:manualLayout>
      </c:layout>
      <c:pie3D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Accounting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Sheet3!$B$5:$B$284</c:f>
              <c:numCache>
                <c:formatCode>General</c:formatCode>
                <c:ptCount val="140"/>
                <c:pt idx="1">
                  <c:v>1</c:v>
                </c:pt>
                <c:pt idx="2">
                  <c:v>1</c:v>
                </c:pt>
                <c:pt idx="7">
                  <c:v>1</c:v>
                </c:pt>
                <c:pt idx="16">
                  <c:v>1</c:v>
                </c:pt>
                <c:pt idx="37">
                  <c:v>1</c:v>
                </c:pt>
                <c:pt idx="51">
                  <c:v>2</c:v>
                </c:pt>
                <c:pt idx="59">
                  <c:v>1</c:v>
                </c:pt>
                <c:pt idx="63">
                  <c:v>1</c:v>
                </c:pt>
                <c:pt idx="72">
                  <c:v>1</c:v>
                </c:pt>
                <c:pt idx="74">
                  <c:v>1</c:v>
                </c:pt>
                <c:pt idx="75">
                  <c:v>1</c:v>
                </c:pt>
                <c:pt idx="81">
                  <c:v>1</c:v>
                </c:pt>
                <c:pt idx="91">
                  <c:v>1</c:v>
                </c:pt>
                <c:pt idx="12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D8-9A41-957B-079CADFEC04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Business Development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Sheet3!$C$5:$C$284</c:f>
              <c:numCache>
                <c:formatCode>General</c:formatCode>
                <c:ptCount val="140"/>
                <c:pt idx="8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24">
                  <c:v>1</c:v>
                </c:pt>
                <c:pt idx="30">
                  <c:v>1</c:v>
                </c:pt>
                <c:pt idx="36">
                  <c:v>1</c:v>
                </c:pt>
                <c:pt idx="38">
                  <c:v>1</c:v>
                </c:pt>
                <c:pt idx="46">
                  <c:v>1</c:v>
                </c:pt>
                <c:pt idx="67">
                  <c:v>1</c:v>
                </c:pt>
                <c:pt idx="88">
                  <c:v>1</c:v>
                </c:pt>
                <c:pt idx="117">
                  <c:v>1</c:v>
                </c:pt>
                <c:pt idx="120">
                  <c:v>1</c:v>
                </c:pt>
                <c:pt idx="131">
                  <c:v>1</c:v>
                </c:pt>
                <c:pt idx="13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D8-9A41-957B-079CADFEC04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Engineering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Sheet3!$D$5:$D$284</c:f>
              <c:numCache>
                <c:formatCode>General</c:formatCode>
                <c:ptCount val="140"/>
                <c:pt idx="14">
                  <c:v>1</c:v>
                </c:pt>
                <c:pt idx="39">
                  <c:v>1</c:v>
                </c:pt>
                <c:pt idx="40">
                  <c:v>1</c:v>
                </c:pt>
                <c:pt idx="50">
                  <c:v>1</c:v>
                </c:pt>
                <c:pt idx="53">
                  <c:v>1</c:v>
                </c:pt>
                <c:pt idx="108">
                  <c:v>1</c:v>
                </c:pt>
                <c:pt idx="12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D8-9A41-957B-079CADFEC04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Human Resources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Sheet3!$E$5:$E$284</c:f>
              <c:numCache>
                <c:formatCode>General</c:formatCode>
                <c:ptCount val="140"/>
                <c:pt idx="22">
                  <c:v>1</c:v>
                </c:pt>
                <c:pt idx="32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55">
                  <c:v>1</c:v>
                </c:pt>
                <c:pt idx="122">
                  <c:v>1</c:v>
                </c:pt>
                <c:pt idx="128">
                  <c:v>1</c:v>
                </c:pt>
                <c:pt idx="13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5D8-9A41-957B-079CADFEC04F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Legal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Sheet3!$F$5:$F$284</c:f>
              <c:numCache>
                <c:formatCode>General</c:formatCode>
                <c:ptCount val="140"/>
                <c:pt idx="9">
                  <c:v>1</c:v>
                </c:pt>
                <c:pt idx="13">
                  <c:v>1</c:v>
                </c:pt>
                <c:pt idx="15">
                  <c:v>1</c:v>
                </c:pt>
                <c:pt idx="20">
                  <c:v>1</c:v>
                </c:pt>
                <c:pt idx="21">
                  <c:v>1</c:v>
                </c:pt>
                <c:pt idx="31">
                  <c:v>1</c:v>
                </c:pt>
                <c:pt idx="47">
                  <c:v>1</c:v>
                </c:pt>
                <c:pt idx="52">
                  <c:v>1</c:v>
                </c:pt>
                <c:pt idx="76">
                  <c:v>1</c:v>
                </c:pt>
                <c:pt idx="79">
                  <c:v>1</c:v>
                </c:pt>
                <c:pt idx="95">
                  <c:v>1</c:v>
                </c:pt>
                <c:pt idx="103">
                  <c:v>1</c:v>
                </c:pt>
                <c:pt idx="104">
                  <c:v>1</c:v>
                </c:pt>
                <c:pt idx="134">
                  <c:v>1</c:v>
                </c:pt>
                <c:pt idx="13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5D8-9A41-957B-079CADFEC04F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Marketing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Sheet3!$G$5:$G$284</c:f>
              <c:numCache>
                <c:formatCode>General</c:formatCode>
                <c:ptCount val="140"/>
                <c:pt idx="4">
                  <c:v>1</c:v>
                </c:pt>
                <c:pt idx="28">
                  <c:v>1</c:v>
                </c:pt>
                <c:pt idx="83">
                  <c:v>1</c:v>
                </c:pt>
                <c:pt idx="85">
                  <c:v>1</c:v>
                </c:pt>
                <c:pt idx="118">
                  <c:v>1</c:v>
                </c:pt>
                <c:pt idx="138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5D8-9A41-957B-079CADFEC04F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NULL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Sheet3!$H$5:$H$284</c:f>
              <c:numCache>
                <c:formatCode>General</c:formatCode>
                <c:ptCount val="140"/>
                <c:pt idx="87">
                  <c:v>1</c:v>
                </c:pt>
                <c:pt idx="109">
                  <c:v>1</c:v>
                </c:pt>
                <c:pt idx="110">
                  <c:v>1</c:v>
                </c:pt>
                <c:pt idx="11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5D8-9A41-957B-079CADFEC04F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Product Management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Sheet3!$I$5:$I$284</c:f>
              <c:numCache>
                <c:formatCode>General</c:formatCode>
                <c:ptCount val="140"/>
                <c:pt idx="18">
                  <c:v>1</c:v>
                </c:pt>
                <c:pt idx="23">
                  <c:v>1</c:v>
                </c:pt>
                <c:pt idx="27">
                  <c:v>2</c:v>
                </c:pt>
                <c:pt idx="34">
                  <c:v>1</c:v>
                </c:pt>
                <c:pt idx="54">
                  <c:v>1</c:v>
                </c:pt>
                <c:pt idx="58">
                  <c:v>1</c:v>
                </c:pt>
                <c:pt idx="64">
                  <c:v>1</c:v>
                </c:pt>
                <c:pt idx="65">
                  <c:v>1</c:v>
                </c:pt>
                <c:pt idx="90">
                  <c:v>1</c:v>
                </c:pt>
                <c:pt idx="97">
                  <c:v>1</c:v>
                </c:pt>
                <c:pt idx="113">
                  <c:v>1</c:v>
                </c:pt>
                <c:pt idx="114">
                  <c:v>1</c:v>
                </c:pt>
                <c:pt idx="12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F5D8-9A41-957B-079CADFEC04F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Research and Development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Sheet3!$J$5:$J$284</c:f>
              <c:numCache>
                <c:formatCode>General</c:formatCode>
                <c:ptCount val="140"/>
                <c:pt idx="5">
                  <c:v>1</c:v>
                </c:pt>
                <c:pt idx="19">
                  <c:v>1</c:v>
                </c:pt>
                <c:pt idx="33">
                  <c:v>1</c:v>
                </c:pt>
                <c:pt idx="49">
                  <c:v>1</c:v>
                </c:pt>
                <c:pt idx="69">
                  <c:v>1</c:v>
                </c:pt>
                <c:pt idx="70">
                  <c:v>1</c:v>
                </c:pt>
                <c:pt idx="82">
                  <c:v>1</c:v>
                </c:pt>
                <c:pt idx="84">
                  <c:v>1</c:v>
                </c:pt>
                <c:pt idx="92">
                  <c:v>1</c:v>
                </c:pt>
                <c:pt idx="102">
                  <c:v>1</c:v>
                </c:pt>
                <c:pt idx="105">
                  <c:v>1</c:v>
                </c:pt>
                <c:pt idx="12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5D8-9A41-957B-079CADFEC04F}"/>
            </c:ext>
          </c:extLst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Sales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Sheet3!$K$5:$K$284</c:f>
              <c:numCache>
                <c:formatCode>General</c:formatCode>
                <c:ptCount val="140"/>
                <c:pt idx="3">
                  <c:v>1</c:v>
                </c:pt>
                <c:pt idx="6">
                  <c:v>1</c:v>
                </c:pt>
                <c:pt idx="60">
                  <c:v>1</c:v>
                </c:pt>
                <c:pt idx="78">
                  <c:v>1</c:v>
                </c:pt>
                <c:pt idx="111">
                  <c:v>1</c:v>
                </c:pt>
                <c:pt idx="12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F5D8-9A41-957B-079CADFEC04F}"/>
            </c:ext>
          </c:extLst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Services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Sheet3!$L$5:$L$284</c:f>
              <c:numCache>
                <c:formatCode>General</c:formatCode>
                <c:ptCount val="140"/>
                <c:pt idx="0">
                  <c:v>1</c:v>
                </c:pt>
                <c:pt idx="44">
                  <c:v>1</c:v>
                </c:pt>
                <c:pt idx="45">
                  <c:v>1</c:v>
                </c:pt>
                <c:pt idx="56">
                  <c:v>1</c:v>
                </c:pt>
                <c:pt idx="73">
                  <c:v>1</c:v>
                </c:pt>
                <c:pt idx="80">
                  <c:v>1</c:v>
                </c:pt>
                <c:pt idx="99">
                  <c:v>1</c:v>
                </c:pt>
                <c:pt idx="106">
                  <c:v>2</c:v>
                </c:pt>
                <c:pt idx="107">
                  <c:v>1</c:v>
                </c:pt>
                <c:pt idx="11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5D8-9A41-957B-079CADFEC04F}"/>
            </c:ext>
          </c:extLst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Support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Sheet3!$M$5:$M$284</c:f>
              <c:numCache>
                <c:formatCode>General</c:formatCode>
                <c:ptCount val="140"/>
                <c:pt idx="26">
                  <c:v>1</c:v>
                </c:pt>
                <c:pt idx="29">
                  <c:v>1</c:v>
                </c:pt>
                <c:pt idx="35">
                  <c:v>1</c:v>
                </c:pt>
                <c:pt idx="61">
                  <c:v>1</c:v>
                </c:pt>
                <c:pt idx="66">
                  <c:v>1</c:v>
                </c:pt>
                <c:pt idx="71">
                  <c:v>1</c:v>
                </c:pt>
                <c:pt idx="93">
                  <c:v>1</c:v>
                </c:pt>
                <c:pt idx="96">
                  <c:v>1</c:v>
                </c:pt>
                <c:pt idx="112">
                  <c:v>1</c:v>
                </c:pt>
                <c:pt idx="116">
                  <c:v>1</c:v>
                </c:pt>
                <c:pt idx="125">
                  <c:v>1</c:v>
                </c:pt>
                <c:pt idx="132">
                  <c:v>1</c:v>
                </c:pt>
                <c:pt idx="13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F5D8-9A41-957B-079CADFEC04F}"/>
            </c:ext>
          </c:extLst>
        </c:ser>
        <c:ser>
          <c:idx val="12"/>
          <c:order val="12"/>
          <c:tx>
            <c:strRef>
              <c:f>Sheet3!$N$3:$N$4</c:f>
              <c:strCache>
                <c:ptCount val="1"/>
                <c:pt idx="0">
                  <c:v>Training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Sheet3!$N$5:$N$284</c:f>
              <c:numCache>
                <c:formatCode>General</c:formatCode>
                <c:ptCount val="140"/>
                <c:pt idx="25">
                  <c:v>1</c:v>
                </c:pt>
                <c:pt idx="48">
                  <c:v>1</c:v>
                </c:pt>
                <c:pt idx="57">
                  <c:v>1</c:v>
                </c:pt>
                <c:pt idx="62">
                  <c:v>1</c:v>
                </c:pt>
                <c:pt idx="68">
                  <c:v>1</c:v>
                </c:pt>
                <c:pt idx="86">
                  <c:v>2</c:v>
                </c:pt>
                <c:pt idx="89">
                  <c:v>1</c:v>
                </c:pt>
                <c:pt idx="94">
                  <c:v>1</c:v>
                </c:pt>
                <c:pt idx="98">
                  <c:v>1</c:v>
                </c:pt>
                <c:pt idx="101">
                  <c:v>1</c:v>
                </c:pt>
                <c:pt idx="126">
                  <c:v>1</c:v>
                </c:pt>
                <c:pt idx="130">
                  <c:v>2</c:v>
                </c:pt>
                <c:pt idx="13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F5D8-9A41-957B-079CADFEC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9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</a:t>
            </a:r>
            <a:r>
              <a:rPr lang="en-GB" sz="2400" dirty="0"/>
              <a:t> </a:t>
            </a:r>
            <a:r>
              <a:rPr lang="en-GB" sz="2400" dirty="0" err="1"/>
              <a:t>Swetha.B</a:t>
            </a:r>
            <a:endParaRPr lang="en-US" sz="2400" dirty="0"/>
          </a:p>
          <a:p>
            <a:r>
              <a:rPr lang="en-US" sz="2400" dirty="0"/>
              <a:t>REGISTER NO      :422200</a:t>
            </a:r>
            <a:r>
              <a:rPr lang="en-GB" sz="2400" dirty="0"/>
              <a:t>924</a:t>
            </a:r>
            <a:endParaRPr lang="en-US" sz="2400" dirty="0"/>
          </a:p>
          <a:p>
            <a:r>
              <a:rPr lang="en-US" sz="2400" dirty="0"/>
              <a:t>DEPARTMENT     :</a:t>
            </a:r>
            <a:r>
              <a:rPr lang="en-US" sz="2400" dirty="0" err="1"/>
              <a:t>B.Com</a:t>
            </a:r>
            <a:r>
              <a:rPr lang="en-US" sz="2400" dirty="0"/>
              <a:t>(Information System Management)</a:t>
            </a:r>
          </a:p>
          <a:p>
            <a:r>
              <a:rPr lang="en-US" sz="2400" dirty="0"/>
              <a:t>COLLEGE              :Shri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" y="1143000"/>
            <a:ext cx="10058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Compensation Benchmarking Model</a:t>
            </a:r>
          </a:p>
          <a:p>
            <a:endParaRPr lang="en-US" b="1" dirty="0"/>
          </a:p>
          <a:p>
            <a:r>
              <a:rPr lang="en-US" b="1" dirty="0"/>
              <a:t> Objective:</a:t>
            </a:r>
            <a:r>
              <a:rPr lang="en-US" dirty="0"/>
              <a:t> Compare your organization’s compensation with market standards and industry benchmarks to ensure competitiveness.</a:t>
            </a:r>
          </a:p>
          <a:p>
            <a:r>
              <a:rPr lang="en-US" b="1" dirty="0"/>
              <a:t>Components:</a:t>
            </a:r>
          </a:p>
          <a:p>
            <a:pPr>
              <a:buFont typeface="Arial"/>
              <a:buChar char="•"/>
            </a:pPr>
            <a:r>
              <a:rPr lang="en-US" b="1" dirty="0"/>
              <a:t>Data Collection:</a:t>
            </a:r>
            <a:r>
              <a:rPr lang="en-US" dirty="0"/>
              <a:t> Gather external market data, such as salary surveys, industry reports, and competitor compensation packages.</a:t>
            </a:r>
          </a:p>
          <a:p>
            <a:pPr>
              <a:buFont typeface="Arial"/>
              <a:buChar char="•"/>
            </a:pPr>
            <a:r>
              <a:rPr lang="en-US" b="1" dirty="0"/>
              <a:t>Internal Data:</a:t>
            </a:r>
            <a:r>
              <a:rPr lang="en-US" dirty="0"/>
              <a:t> Collect current salary and compensation information from your organization.</a:t>
            </a:r>
          </a:p>
          <a:p>
            <a:pPr>
              <a:buFont typeface="Arial"/>
              <a:buChar char="•"/>
            </a:pPr>
            <a:r>
              <a:rPr lang="en-US" b="1" dirty="0"/>
              <a:t>Benchmarking Metrics:</a:t>
            </a:r>
            <a:r>
              <a:rPr lang="en-US" dirty="0"/>
              <a:t> Define key metrics (e.g., median salary, quartiles) for comparison.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r>
              <a:rPr lang="en-US" b="1" dirty="0"/>
              <a:t>Modeling Approach: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Aggregation: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Aggregate internal compensation data by job title, department, and job level.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Collect external benchmarking data for similar roles.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Comparison Analysis: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Calculate average, median, and percentile compensation figures for each job category.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 internal data with external benchmarks to identify gaps.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050909"/>
              </p:ext>
            </p:extLst>
          </p:nvPr>
        </p:nvGraphicFramePr>
        <p:xfrm>
          <a:off x="2819400" y="2019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7866" y="1524000"/>
            <a:ext cx="5827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comprehensive analysis of employee salary and compensation is essential for creating a competitive, fair, and effective compensation strategy. By leveraging data-driven insights and advanced modeling techniques, organizations can make informed decisions that align compensation practices with market standards, promote equity, and drive organizational success. The outcomes of this analysis provide a foundation for developing robust compensation strategies that support long-term growth and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 Salary And Compensation 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162154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Disparities in Compensation:</a:t>
            </a:r>
            <a:r>
              <a:rPr lang="en-US" dirty="0"/>
              <a:t> There are concerns about inconsistencies in salary distribution among employees with similar roles, experience levels, and performance metrics. These disparities may be impacting employee morale and motivation.</a:t>
            </a:r>
          </a:p>
          <a:p>
            <a:endParaRPr lang="en-US" dirty="0"/>
          </a:p>
          <a:p>
            <a:r>
              <a:rPr lang="en-US" b="1" dirty="0"/>
              <a:t>Market Competitiveness:</a:t>
            </a:r>
            <a:r>
              <a:rPr lang="en-US" dirty="0"/>
              <a:t> Our current salary and benefits package may not be competitive with industry standards, which could affect our ability to recruit and retain skilled employees.</a:t>
            </a:r>
          </a:p>
          <a:p>
            <a:endParaRPr lang="en-US" dirty="0"/>
          </a:p>
          <a:p>
            <a:r>
              <a:rPr lang="en-US" b="1" dirty="0"/>
              <a:t>Employee Satisfaction:</a:t>
            </a:r>
            <a:r>
              <a:rPr lang="en-US" dirty="0"/>
              <a:t> Employee feedback suggests dissatisfaction with the current compensation structure, potentially leading to higher turnover rates and reduced productivity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 rot="10800000" flipV="1">
            <a:off x="304800" y="1651633"/>
            <a:ext cx="8534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Gathering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Internal Data: Collect salary information, job descriptions, and compensation details from HR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External Data: Obtain market salary surveys, industry reports, and compensation data from competitors.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Benchmarking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Compare internal compensation with external market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Equity Analysis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Identify and analyze discrepancies in pay based on job function, seniority, and other relevant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Trend Analysis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Examine trends in compensation and benefits over time to identify patterns or changes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Reporting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 a detailed report highlighting key findings, disparities,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Include visualizations such as charts and graphs to illustrate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Provide actionable recommendations for adjustments in salary and compensation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3048000" y="-4234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1936999"/>
            <a:ext cx="7086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Human Resources (HR) Department: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Finance Department: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Senior Management and Executives: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Compensation Committee or Board of Directors: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Line Managers and Department Heads: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Managers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External Consultants and Auditors: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3001" y="228600"/>
            <a:ext cx="996791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514600" y="990601"/>
            <a:ext cx="8991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Features: </a:t>
            </a:r>
          </a:p>
          <a:p>
            <a:r>
              <a:rPr lang="en-US" b="1" dirty="0"/>
              <a:t>Real-Time Benchmarking:</a:t>
            </a:r>
            <a:endParaRPr lang="en-US" dirty="0"/>
          </a:p>
          <a:p>
            <a:pPr lvl="1"/>
            <a:r>
              <a:rPr lang="en-US" dirty="0"/>
              <a:t>Automated comparison of internal compensation data with industry standards and competitor salaries.</a:t>
            </a:r>
          </a:p>
          <a:p>
            <a:pPr lvl="1"/>
            <a:r>
              <a:rPr lang="en-US" dirty="0"/>
              <a:t>Regular updates based on market trends and external salary surveys.</a:t>
            </a:r>
          </a:p>
          <a:p>
            <a:r>
              <a:rPr lang="en-US" b="1" dirty="0"/>
              <a:t>Compensation Analytics:</a:t>
            </a:r>
            <a:endParaRPr lang="en-US" dirty="0"/>
          </a:p>
          <a:p>
            <a:pPr lvl="1"/>
            <a:r>
              <a:rPr lang="en-US" dirty="0"/>
              <a:t>Advanced data analytics to identify pay disparities, trends, and patterns.</a:t>
            </a:r>
          </a:p>
          <a:p>
            <a:pPr lvl="1"/>
            <a:r>
              <a:rPr lang="en-US" dirty="0"/>
              <a:t>Visual dashboards and reports for insights into compensation equity and effectiveness.</a:t>
            </a:r>
          </a:p>
          <a:p>
            <a:endParaRPr lang="en-US" b="1" dirty="0"/>
          </a:p>
          <a:p>
            <a:r>
              <a:rPr lang="en-US" b="1" dirty="0"/>
              <a:t>Value Proposition: </a:t>
            </a:r>
          </a:p>
          <a:p>
            <a:r>
              <a:rPr lang="en-US" b="1" dirty="0"/>
              <a:t>Enhanced Competitive Position:</a:t>
            </a:r>
            <a:endParaRPr lang="en-US" dirty="0"/>
          </a:p>
          <a:p>
            <a:pPr lvl="1"/>
            <a:r>
              <a:rPr lang="en-US" b="1" dirty="0"/>
              <a:t>Advantage</a:t>
            </a:r>
            <a:r>
              <a:rPr lang="en-US" dirty="0"/>
              <a:t>: By providing real-time benchmarking and data-driven insights, the DCMS ensures that your organization remains competitive in attracting and retaining top talent.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Helps maintain competitive salary levels, reducing turnover and improving recruitment efforts.</a:t>
            </a:r>
          </a:p>
          <a:p>
            <a:r>
              <a:rPr lang="en-US" b="1" dirty="0"/>
              <a:t>Increased Equity and Fairness:</a:t>
            </a:r>
            <a:endParaRPr lang="en-US" dirty="0"/>
          </a:p>
          <a:p>
            <a:pPr lvl="1"/>
            <a:r>
              <a:rPr lang="en-US" b="1" dirty="0"/>
              <a:t>Advantage</a:t>
            </a:r>
            <a:r>
              <a:rPr lang="en-US" dirty="0"/>
              <a:t>: Automated equity analysis identifies and addresses pay disparities based on role, department, or demographic factors.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Promotes fairness and transparency, which enhances employee satisfaction and trust in the organization.</a:t>
            </a:r>
          </a:p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41493"/>
            <a:ext cx="10972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Employee Demographics:</a:t>
            </a:r>
          </a:p>
          <a:p>
            <a:pPr>
              <a:buFont typeface="Arial"/>
              <a:buChar char="•"/>
            </a:pPr>
            <a:r>
              <a:rPr lang="en-US" b="1" dirty="0"/>
              <a:t>Employee ID</a:t>
            </a:r>
            <a:r>
              <a:rPr lang="en-US" dirty="0"/>
              <a:t>: Unique identifier for each employee.</a:t>
            </a:r>
          </a:p>
          <a:p>
            <a:pPr>
              <a:buFont typeface="Arial"/>
              <a:buChar char="•"/>
            </a:pPr>
            <a:r>
              <a:rPr lang="en-US" b="1" dirty="0"/>
              <a:t>Name</a:t>
            </a:r>
            <a:r>
              <a:rPr lang="en-US" dirty="0"/>
              <a:t>: Full name of the employee (optional for privacy).</a:t>
            </a:r>
          </a:p>
          <a:p>
            <a:pPr>
              <a:buFont typeface="Arial"/>
              <a:buChar char="•"/>
            </a:pPr>
            <a:r>
              <a:rPr lang="en-US" b="1" dirty="0"/>
              <a:t>Gender</a:t>
            </a:r>
            <a:r>
              <a:rPr lang="en-US" dirty="0"/>
              <a:t>: Gender of the employee (e.g., Male, Female, Non-binary).</a:t>
            </a:r>
          </a:p>
          <a:p>
            <a:pPr>
              <a:buFont typeface="Arial"/>
              <a:buChar char="•"/>
            </a:pPr>
            <a:r>
              <a:rPr lang="en-US" b="1" dirty="0"/>
              <a:t>Date of Birth</a:t>
            </a:r>
            <a:r>
              <a:rPr lang="en-US" dirty="0"/>
              <a:t>: Birthdate of the employee.</a:t>
            </a:r>
          </a:p>
          <a:p>
            <a:pPr>
              <a:buFont typeface="Arial"/>
              <a:buChar char="•"/>
            </a:pPr>
            <a:r>
              <a:rPr lang="en-US" b="1" dirty="0"/>
              <a:t>Employment Status</a:t>
            </a:r>
            <a:r>
              <a:rPr lang="en-US" dirty="0"/>
              <a:t>: Full-time, part-time, contract, temporary.</a:t>
            </a:r>
          </a:p>
          <a:p>
            <a:r>
              <a:rPr lang="en-US" b="1" dirty="0"/>
              <a:t>2. Job Information:</a:t>
            </a:r>
          </a:p>
          <a:p>
            <a:pPr>
              <a:buFont typeface="Arial"/>
              <a:buChar char="•"/>
            </a:pPr>
            <a:r>
              <a:rPr lang="en-US" b="1" dirty="0"/>
              <a:t>Job Title</a:t>
            </a:r>
            <a:r>
              <a:rPr lang="en-US" dirty="0"/>
              <a:t>: Current position or job title of the employee.</a:t>
            </a:r>
          </a:p>
          <a:p>
            <a:pPr>
              <a:buFont typeface="Arial"/>
              <a:buChar char="•"/>
            </a:pPr>
            <a:r>
              <a:rPr lang="en-US" b="1" dirty="0"/>
              <a:t>Job Function</a:t>
            </a:r>
            <a:r>
              <a:rPr lang="en-US" dirty="0"/>
              <a:t>: Broad category of job function (e.g., Sales, Engineering, HR).</a:t>
            </a:r>
          </a:p>
          <a:p>
            <a:pPr>
              <a:buFont typeface="Arial"/>
              <a:buChar char="•"/>
            </a:pPr>
            <a:r>
              <a:rPr lang="en-US" b="1" dirty="0"/>
              <a:t>Department</a:t>
            </a:r>
            <a:r>
              <a:rPr lang="en-US" dirty="0"/>
              <a:t>: Department or business unit in which the employee works.</a:t>
            </a:r>
          </a:p>
          <a:p>
            <a:pPr>
              <a:buFont typeface="Arial"/>
              <a:buChar char="•"/>
            </a:pPr>
            <a:r>
              <a:rPr lang="en-US" b="1" dirty="0"/>
              <a:t>Job Level</a:t>
            </a:r>
            <a:r>
              <a:rPr lang="en-US" dirty="0"/>
              <a:t>: Hierarchical level (e.g., Entry-level, Mid-level, Senior, Executive).</a:t>
            </a:r>
          </a:p>
          <a:p>
            <a:pPr>
              <a:buFont typeface="Arial"/>
              <a:buChar char="•"/>
            </a:pPr>
            <a:r>
              <a:rPr lang="en-US" b="1" dirty="0"/>
              <a:t>Job Description</a:t>
            </a:r>
            <a:r>
              <a:rPr lang="en-US" dirty="0"/>
              <a:t>: Summary of job responsibilities and required skills.</a:t>
            </a:r>
          </a:p>
          <a:p>
            <a:pPr>
              <a:buFont typeface="Arial"/>
              <a:buChar char="•"/>
            </a:pPr>
            <a:r>
              <a:rPr lang="en-US" b="1" dirty="0"/>
              <a:t>Date of Hire</a:t>
            </a:r>
            <a:r>
              <a:rPr lang="en-US" dirty="0"/>
              <a:t>: When the employee joined the organization..</a:t>
            </a:r>
          </a:p>
          <a:p>
            <a:r>
              <a:rPr lang="en-US" b="1" dirty="0"/>
              <a:t>3. Compensation Details:</a:t>
            </a:r>
          </a:p>
          <a:p>
            <a:pPr>
              <a:buFont typeface="Arial"/>
              <a:buChar char="•"/>
            </a:pPr>
            <a:r>
              <a:rPr lang="en-US" b="1" dirty="0"/>
              <a:t>Base Salary</a:t>
            </a:r>
            <a:r>
              <a:rPr lang="en-US" dirty="0"/>
              <a:t>: Annual base salary or hourly wage.</a:t>
            </a:r>
          </a:p>
          <a:p>
            <a:pPr>
              <a:buFont typeface="Arial"/>
              <a:buChar char="•"/>
            </a:pPr>
            <a:r>
              <a:rPr lang="en-US" b="1" dirty="0"/>
              <a:t>Bonus</a:t>
            </a:r>
            <a:r>
              <a:rPr lang="en-US" dirty="0"/>
              <a:t>: Any performance-based or discretionary bonuses received.</a:t>
            </a:r>
          </a:p>
          <a:p>
            <a:pPr>
              <a:buFont typeface="Arial"/>
              <a:buChar char="•"/>
            </a:pPr>
            <a:r>
              <a:rPr lang="en-US" b="1" dirty="0"/>
              <a:t>Commission</a:t>
            </a:r>
            <a:r>
              <a:rPr lang="en-US" dirty="0"/>
              <a:t>: Sales or performance-based commissions, if applicable.</a:t>
            </a:r>
          </a:p>
          <a:p>
            <a:pPr>
              <a:buFont typeface="Arial"/>
              <a:buChar char="•"/>
            </a:pPr>
            <a:r>
              <a:rPr lang="en-US" b="1" dirty="0"/>
              <a:t>Overtime Pay</a:t>
            </a:r>
            <a:r>
              <a:rPr lang="en-US" dirty="0"/>
              <a:t>: Any additional pay for overtime work.</a:t>
            </a:r>
          </a:p>
          <a:p>
            <a:pPr>
              <a:buFont typeface="Arial"/>
              <a:buChar char="•"/>
            </a:pPr>
            <a:r>
              <a:rPr lang="en-US" b="1" dirty="0"/>
              <a:t>Stock Options</a:t>
            </a:r>
            <a:r>
              <a:rPr lang="en-US" dirty="0"/>
              <a:t>: Value or number of stock options granted.</a:t>
            </a:r>
          </a:p>
          <a:p>
            <a:pPr>
              <a:buFont typeface="Arial"/>
              <a:buChar char="•"/>
            </a:pPr>
            <a:r>
              <a:rPr lang="en-US" b="1" dirty="0"/>
              <a:t>Other Allowances</a:t>
            </a:r>
            <a:r>
              <a:rPr lang="en-US" dirty="0"/>
              <a:t>: Other allowances or stipends (e.g., travel, housing).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495800" y="243073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2002" y="2019301"/>
            <a:ext cx="54803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Comprehensive Compensation Optimization Platform (CCOP) is an advanced solution designed to revolutionize how organizations manage and optimize employee salaries and compensation. By leveraging real-time data analytics, artificial intelligence (AI), and predictive modeling, CCOP provides unparalleled insights and recommendations to enhance compensation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969</Words>
  <Application>Microsoft Office PowerPoint</Application>
  <PresentationFormat>Custom</PresentationFormat>
  <Paragraphs>124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23</cp:revision>
  <dcterms:created xsi:type="dcterms:W3CDTF">2024-03-29T15:07:22Z</dcterms:created>
  <dcterms:modified xsi:type="dcterms:W3CDTF">2024-09-09T04:49:08Z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