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56" r:id="rId2"/>
    <p:sldId id="258" r:id="rId3"/>
    <p:sldId id="259" r:id="rId4"/>
    <p:sldId id="270" r:id="rId5"/>
    <p:sldId id="263" r:id="rId6"/>
    <p:sldId id="265" r:id="rId7"/>
    <p:sldId id="272" r:id="rId8"/>
    <p:sldId id="269" r:id="rId9"/>
    <p:sldId id="261" r:id="rId10"/>
    <p:sldId id="273" r:id="rId11"/>
    <p:sldId id="27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0D051-C090-4776-B262-A02D5F409C1B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9AF5F-761D-403C-98CE-DF58BB0AF57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 Every ecommerce business needs to track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to grow their business. Many analytics programs, including Google Analytics, come with basic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analysis functionality. In Google it’s called as “site overlay”. There are so many solutions to deal with this issue. But by using traditional databases to load and process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involves complexities while storing and streaming the customer’s information. And its take much processing time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visualize it. One way to solve this problem and improve performance is by using the structure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provides the large scale fast processing ecosystem environment. There are so many tools to provide this architecture in real time for enterprises. Here in this paper we 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Hortonworks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load and process the sample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data. And after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it, the data is visualized by power view tools to track the information.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1.Can optimise</a:t>
            </a:r>
            <a:r>
              <a:rPr lang="en-IN" baseline="0" dirty="0" smtClean="0"/>
              <a:t> manage jobs within storage processing managing tasks using </a:t>
            </a:r>
            <a:r>
              <a:rPr lang="en-IN" baseline="0" dirty="0" err="1" smtClean="0"/>
              <a:t>hdfs</a:t>
            </a:r>
            <a:r>
              <a:rPr lang="en-IN" baseline="0" dirty="0" smtClean="0"/>
              <a:t>(storage of diff types of data) , yarn(allows access to large clusters in a single </a:t>
            </a:r>
            <a:r>
              <a:rPr lang="en-IN" baseline="0" dirty="0" err="1" smtClean="0"/>
              <a:t>ui</a:t>
            </a:r>
            <a:r>
              <a:rPr lang="en-IN" baseline="0" dirty="0" smtClean="0"/>
              <a:t>) , pig( scripting ) , hive(query </a:t>
            </a:r>
            <a:r>
              <a:rPr lang="en-IN" baseline="0" dirty="0" err="1" smtClean="0"/>
              <a:t>lang</a:t>
            </a:r>
            <a:r>
              <a:rPr lang="en-IN" baseline="0" dirty="0" smtClean="0"/>
              <a:t> , huge jobs , fast </a:t>
            </a:r>
            <a:r>
              <a:rPr lang="en-IN" baseline="0" dirty="0" err="1" smtClean="0"/>
              <a:t>tez</a:t>
            </a:r>
            <a:r>
              <a:rPr lang="en-IN" baseline="0" dirty="0" smtClean="0"/>
              <a:t> engine  with explain). 2. single node or repository accessing all jobs like streaming </a:t>
            </a:r>
            <a:r>
              <a:rPr lang="en-IN" baseline="0" dirty="0" err="1" smtClean="0"/>
              <a:t>preprocessing</a:t>
            </a:r>
            <a:r>
              <a:rPr lang="en-IN" baseline="0" dirty="0" smtClean="0"/>
              <a:t> data storage n </a:t>
            </a:r>
            <a:r>
              <a:rPr lang="en-IN" baseline="0" dirty="0" err="1" smtClean="0"/>
              <a:t>visuali</a:t>
            </a:r>
            <a:r>
              <a:rPr lang="en-IN" baseline="0" dirty="0" smtClean="0"/>
              <a:t> 3. dashboards 4.hdfs 5. sec admin </a:t>
            </a:r>
            <a:r>
              <a:rPr lang="en-IN" baseline="0" dirty="0" err="1" smtClean="0"/>
              <a:t>cn</a:t>
            </a:r>
            <a:r>
              <a:rPr lang="en-IN" baseline="0" dirty="0" smtClean="0"/>
              <a:t> capture audit info </a:t>
            </a:r>
            <a:r>
              <a:rPr lang="en-IN" baseline="0" dirty="0" err="1" smtClean="0"/>
              <a:t>frm</a:t>
            </a:r>
            <a:r>
              <a:rPr lang="en-IN" baseline="0" dirty="0" smtClean="0"/>
              <a:t> (say </a:t>
            </a:r>
            <a:r>
              <a:rPr lang="en-IN" baseline="0" dirty="0" err="1" smtClean="0"/>
              <a:t>hdfs</a:t>
            </a:r>
            <a:r>
              <a:rPr lang="en-IN" baseline="0" dirty="0" smtClean="0"/>
              <a:t> n blah) , encapsulate data , authenticate users passwords. 6. manage monitor provide cluster setup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AF5F-761D-403C-98CE-DF58BB0AF57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07467AF-5429-4526-956C-9C9E6EE90B26}" type="datetimeFigureOut">
              <a:rPr lang="en-US" smtClean="0"/>
              <a:pPr/>
              <a:t>20-Feb-16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6995C7-A3DF-4EF6-ADCD-BCC19E5BFD7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t&amp;rct=j&amp;q=&amp;esrc=s&amp;source=web&amp;cd=6&amp;cad=rja&amp;uact=8&amp;ved=0ahUKEwj-veGH4vnKAhVPBI4KHWA6DoIQFgg0MAU&amp;url=http://link.springer.com/article/10.1023/A:1009843912662&amp;usg=AFQjCNH1JOhex8KdBqBlDNHn9cjGhQ8-aw&amp;sig2=cJuRFF4GiMUqK_lQWi2Vdw&amp;bvm=bv.114195076,d.c2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" TargetMode="External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9.wav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H/hive.html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searchdatamanagement.techtarget.com/definition/Apache-H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ournals.elsevier/" TargetMode="External"/><Relationship Id="rId5" Type="http://schemas.openxmlformats.org/officeDocument/2006/relationships/hyperlink" Target="http://hortonworks.com/hdp/whats-new/" TargetMode="External"/><Relationship Id="rId4" Type="http://schemas.openxmlformats.org/officeDocument/2006/relationships/hyperlink" Target="http://conferences.oreilly.com/mysql2011/public/schedule/detail/1685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5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audio" Target="../media/audio6.wav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7.wav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14338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Guide:</a:t>
            </a:r>
          </a:p>
          <a:p>
            <a:r>
              <a:rPr lang="en-US" dirty="0"/>
              <a:t>D.HARITHA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542926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 </a:t>
            </a:r>
            <a:r>
              <a:rPr lang="en-US" dirty="0" smtClean="0"/>
              <a:t>M.Samyuktha</a:t>
            </a:r>
          </a:p>
          <a:p>
            <a:r>
              <a:rPr lang="en-US" dirty="0" smtClean="0"/>
              <a:t> 2451-12-733-047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0"/>
            <a:ext cx="58578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0" y="357166"/>
            <a:ext cx="3428992" cy="328614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hlinkClick r:id="rId3"/>
              </a:rPr>
              <a:t>Visualization and Analysis of </a:t>
            </a:r>
            <a:r>
              <a:rPr lang="en-IN" u="sng" dirty="0" err="1">
                <a:hlinkClick r:id="rId3"/>
              </a:rPr>
              <a:t>Clickstream</a:t>
            </a:r>
            <a:r>
              <a:rPr lang="en-IN" u="sng" dirty="0">
                <a:hlinkClick r:id="rId3"/>
              </a:rPr>
              <a:t> Data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Analysis &amp; Visualization</a:t>
            </a:r>
            <a:endParaRPr lang="en-IN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6701" r="1670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It is a </a:t>
            </a:r>
            <a:r>
              <a:rPr lang="en-US" sz="1800" b="1" dirty="0" smtClean="0"/>
              <a:t>process</a:t>
            </a:r>
            <a:r>
              <a:rPr lang="en-US" sz="1800" dirty="0" smtClean="0"/>
              <a:t> of</a:t>
            </a: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inspecting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cleaning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transforming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modelling </a:t>
            </a:r>
            <a:r>
              <a:rPr lang="en-IN" sz="1800" b="1" dirty="0" smtClean="0"/>
              <a:t>data</a:t>
            </a:r>
            <a:r>
              <a:rPr lang="en-IN" sz="1800" dirty="0" smtClean="0"/>
              <a:t> </a:t>
            </a:r>
          </a:p>
          <a:p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with the goal of :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discovering useful information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suggesting conclusions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supporting decision-making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Focuses on the recognition of patterns and regularities in </a:t>
            </a:r>
            <a:r>
              <a:rPr lang="en-IN" sz="2400" dirty="0" smtClean="0">
                <a:hlinkClick r:id="rId3" tooltip="Data"/>
              </a:rPr>
              <a:t>data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Pattern matching always involves an attempt to link two patterns where one is a theoretical pattern and the other is an observed or operational one.</a:t>
            </a:r>
            <a:endParaRPr lang="en-IN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 bwMode="auto">
          <a:xfrm>
            <a:off x="5605462" y="2151856"/>
            <a:ext cx="21240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~PP1234.WAV">
            <a:hlinkClick r:id="" action="ppaction://media"/>
          </p:cNvPr>
          <p:cNvPicPr>
            <a:picLocks noRot="1" noChangeAspect="1"/>
          </p:cNvPicPr>
          <p:nvPr>
            <a:wavAudioFile r:embed="rId1" name="~PP1234.WAV"/>
          </p:nvPr>
        </p:nvPicPr>
        <p:blipFill>
          <a:blip r:embed="rId5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6124"/>
            <a:ext cx="7829576" cy="2840039"/>
          </a:xfrm>
        </p:spPr>
        <p:txBody>
          <a:bodyPr>
            <a:normAutofit/>
          </a:bodyPr>
          <a:lstStyle/>
          <a:p>
            <a:r>
              <a:rPr lang="en-IN" sz="1600" dirty="0" smtClean="0">
                <a:hlinkClick r:id="rId2"/>
              </a:rPr>
              <a:t>http://searchdatamanagement.techtarget.com/definition/Apache-Hive</a:t>
            </a:r>
            <a:endParaRPr lang="en-IN" sz="1600" dirty="0" smtClean="0"/>
          </a:p>
          <a:p>
            <a:r>
              <a:rPr lang="en-IN" sz="1600" dirty="0" smtClean="0">
                <a:hlinkClick r:id="rId3"/>
              </a:rPr>
              <a:t>http://www.webopedia.com/TERM/H/hive.html</a:t>
            </a:r>
            <a:endParaRPr lang="en-IN" sz="1600" dirty="0" smtClean="0"/>
          </a:p>
          <a:p>
            <a:r>
              <a:rPr lang="en-IN" sz="1600" dirty="0" smtClean="0">
                <a:hlinkClick r:id="rId4"/>
              </a:rPr>
              <a:t>http://conferences.oreilly.com/mysql2011/public/schedule/detail/16850</a:t>
            </a:r>
            <a:endParaRPr lang="en-IN" sz="1600" dirty="0" smtClean="0"/>
          </a:p>
          <a:p>
            <a:r>
              <a:rPr lang="en-IN" sz="1600" dirty="0" smtClean="0">
                <a:hlinkClick r:id="rId5"/>
              </a:rPr>
              <a:t>http://hortonworks.com/hdp/whats-new/</a:t>
            </a:r>
            <a:endParaRPr lang="en-IN" sz="1600" dirty="0" smtClean="0"/>
          </a:p>
          <a:p>
            <a:r>
              <a:rPr lang="en-IN" sz="1600" dirty="0" smtClean="0">
                <a:hlinkClick r:id="rId6"/>
              </a:rPr>
              <a:t>http://www.journals.elsevier</a:t>
            </a:r>
            <a:r>
              <a:rPr lang="en-IN" sz="1600" dirty="0" smtClean="0"/>
              <a:t>.com/pattern-recognition/</a:t>
            </a:r>
            <a:endParaRPr lang="en-IN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lum contrast="20000"/>
          </a:blip>
          <a:srcRect/>
          <a:stretch>
            <a:fillRect/>
          </a:stretch>
        </p:blipFill>
        <p:spPr bwMode="auto">
          <a:xfrm>
            <a:off x="642910" y="214290"/>
            <a:ext cx="828680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Click stream data is an information trail a user leaves behind while visiting a website. It is typically captured in semi-structured website log files. </a:t>
            </a:r>
            <a:r>
              <a:rPr lang="en-US" sz="2600" dirty="0" err="1" smtClean="0"/>
              <a:t>Hadoop</a:t>
            </a:r>
            <a:r>
              <a:rPr lang="en-US" sz="2600" dirty="0" smtClean="0"/>
              <a:t> makes it easier to analyze, visualize and ultimately change how visitors behave on the website. We can answer business questions such as:</a:t>
            </a:r>
          </a:p>
          <a:p>
            <a:pPr lvl="0"/>
            <a:r>
              <a:rPr lang="en-US" sz="2600" dirty="0" smtClean="0"/>
              <a:t>What is the </a:t>
            </a:r>
            <a:r>
              <a:rPr lang="en-US" sz="2600" dirty="0" smtClean="0">
                <a:solidFill>
                  <a:srgbClr val="FF0000"/>
                </a:solidFill>
              </a:rPr>
              <a:t>most efficient path </a:t>
            </a:r>
            <a:r>
              <a:rPr lang="en-US" sz="2600" dirty="0" smtClean="0"/>
              <a:t>for a site visitor to research a product, and then buy it?</a:t>
            </a:r>
          </a:p>
          <a:p>
            <a:pPr lvl="0"/>
            <a:r>
              <a:rPr lang="en-US" sz="2600" dirty="0" smtClean="0"/>
              <a:t>What </a:t>
            </a:r>
            <a:r>
              <a:rPr lang="en-US" sz="2600" dirty="0" smtClean="0">
                <a:solidFill>
                  <a:srgbClr val="FF0000"/>
                </a:solidFill>
              </a:rPr>
              <a:t>products do visitors tend to buy together</a:t>
            </a:r>
            <a:r>
              <a:rPr lang="en-US" sz="2600" dirty="0" smtClean="0"/>
              <a:t>, and what are they most likely to buy in the future?</a:t>
            </a:r>
          </a:p>
          <a:p>
            <a:pPr lvl="0"/>
            <a:r>
              <a:rPr lang="en-US" sz="2600" dirty="0" smtClean="0"/>
              <a:t>Where should I </a:t>
            </a:r>
            <a:r>
              <a:rPr lang="en-US" sz="2600" dirty="0" smtClean="0">
                <a:solidFill>
                  <a:srgbClr val="FF0000"/>
                </a:solidFill>
              </a:rPr>
              <a:t>spend resources on fixing </a:t>
            </a:r>
            <a:r>
              <a:rPr lang="en-US" sz="2600" dirty="0" smtClean="0"/>
              <a:t>or </a:t>
            </a:r>
            <a:r>
              <a:rPr lang="en-US" sz="2600" dirty="0" smtClean="0">
                <a:solidFill>
                  <a:srgbClr val="FF0000"/>
                </a:solidFill>
              </a:rPr>
              <a:t>enhancing the user experience</a:t>
            </a:r>
            <a:r>
              <a:rPr lang="en-US" sz="2600" dirty="0" smtClean="0"/>
              <a:t> on my website?</a:t>
            </a:r>
          </a:p>
          <a:p>
            <a:r>
              <a:rPr lang="en-US" sz="2600" dirty="0" smtClean="0"/>
              <a:t>We focus on the “path optimization” use case. Specifically: how can we improve our website to reduce bounce rates and improve conversion.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fld id="{66D3562C-1C8D-4A83-86A2-3FE444903E9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~PP1154.WAV">
            <a:hlinkClick r:id="" action="ppaction://media"/>
          </p:cNvPr>
          <p:cNvPicPr>
            <a:picLocks noRot="1" noChangeAspect="1"/>
          </p:cNvPicPr>
          <p:nvPr>
            <a:wavAudioFile r:embed="rId1" name="~PP1154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2133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VISUALIZE WEB SITE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Click Stream DATA using Hadoop.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5715001"/>
            <a:ext cx="381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434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~PP585.WAV">
            <a:hlinkClick r:id="" action="ppaction://media"/>
          </p:cNvPr>
          <p:cNvPicPr>
            <a:picLocks noRot="1" noChangeAspect="1"/>
          </p:cNvPicPr>
          <p:nvPr>
            <a:wavAudioFile r:embed="rId1" name="~PP585.WAV"/>
          </p:nvPr>
        </p:nvPicPr>
        <p:blipFill>
          <a:blip r:embed="rId5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57350" y="2397125"/>
            <a:ext cx="5829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"/>
            <a:ext cx="6905625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~PP3694.WAV">
            <a:hlinkClick r:id="" action="ppaction://media"/>
          </p:cNvPr>
          <p:cNvPicPr>
            <a:picLocks noRot="1" noChangeAspect="1"/>
          </p:cNvPicPr>
          <p:nvPr>
            <a:wavAudioFile r:embed="rId1" name="~PP3694.WAV"/>
          </p:nvPr>
        </p:nvPicPr>
        <p:blipFill>
          <a:blip r:embed="rId5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939784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BASIC ARCHITECTURE</a:t>
            </a:r>
            <a:endParaRPr lang="en-IN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7200" y="1928803"/>
            <a:ext cx="8229600" cy="335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~PP2390.WAV">
            <a:hlinkClick r:id="" action="ppaction://media"/>
          </p:cNvPr>
          <p:cNvPicPr>
            <a:picLocks noRot="1" noChangeAspect="1"/>
          </p:cNvPicPr>
          <p:nvPr>
            <a:wavAudioFile r:embed="rId1" name="~PP2390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68808"/>
          </a:xfrm>
        </p:spPr>
        <p:txBody>
          <a:bodyPr>
            <a:normAutofit/>
          </a:bodyPr>
          <a:lstStyle/>
          <a:p>
            <a:r>
              <a:rPr lang="en-IN" dirty="0" err="1" smtClean="0"/>
              <a:t>TooLLLSSS</a:t>
            </a:r>
            <a:r>
              <a:rPr lang="en-IN" dirty="0" smtClean="0"/>
              <a:t>...</a:t>
            </a:r>
            <a:br>
              <a:rPr lang="en-IN" dirty="0" smtClean="0"/>
            </a:br>
            <a:r>
              <a:rPr lang="en-IN" dirty="0" smtClean="0"/>
              <a:t>&amp;&amp;</a:t>
            </a:r>
            <a:br>
              <a:rPr lang="en-IN" dirty="0" smtClean="0"/>
            </a:br>
            <a:r>
              <a:rPr lang="en-IN" dirty="0" err="1" smtClean="0"/>
              <a:t>SoFtwaRe</a:t>
            </a:r>
            <a:endParaRPr lang="en-IN" dirty="0"/>
          </a:p>
        </p:txBody>
      </p:sp>
      <p:pic>
        <p:nvPicPr>
          <p:cNvPr id="3" name="~PP854.WAV">
            <a:hlinkClick r:id="" action="ppaction://media"/>
          </p:cNvPr>
          <p:cNvPicPr>
            <a:picLocks noRot="1" noChangeAspect="1"/>
          </p:cNvPicPr>
          <p:nvPr>
            <a:wavAudioFile r:embed="rId1" name="~PP854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Sand Box VM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 A separate physical machine</a:t>
            </a:r>
          </a:p>
          <a:p>
            <a:r>
              <a:rPr lang="en-IN" dirty="0" smtClean="0"/>
              <a:t>Involves installing an OS</a:t>
            </a:r>
          </a:p>
          <a:p>
            <a:r>
              <a:rPr lang="en-IN" dirty="0" smtClean="0"/>
              <a:t>Runs a different operating system</a:t>
            </a:r>
          </a:p>
          <a:p>
            <a:r>
              <a:rPr lang="en-IN" dirty="0" smtClean="0"/>
              <a:t>Virtual machine and its host are effectively isolated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36"/>
            <a:ext cx="292892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~PP3760.WAV">
            <a:hlinkClick r:id="" action="ppaction://media"/>
          </p:cNvPr>
          <p:cNvPicPr>
            <a:picLocks noRot="1" noChangeAspect="1"/>
          </p:cNvPicPr>
          <p:nvPr>
            <a:wavAudioFile r:embed="rId1" name="~PP3760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238" cy="4472005"/>
          </a:xfrm>
        </p:spPr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Smart </a:t>
            </a:r>
            <a:r>
              <a:rPr lang="en-IN" dirty="0" smtClean="0">
                <a:latin typeface="+mj-lt"/>
              </a:rPr>
              <a:t>Configuration</a:t>
            </a:r>
          </a:p>
          <a:p>
            <a:r>
              <a:rPr lang="en-IN" dirty="0" smtClean="0">
                <a:latin typeface="+mj-lt"/>
              </a:rPr>
              <a:t>Data access engines </a:t>
            </a:r>
          </a:p>
          <a:p>
            <a:r>
              <a:rPr lang="en-IN" dirty="0" smtClean="0">
                <a:latin typeface="+mj-lt"/>
              </a:rPr>
              <a:t>Customised UI</a:t>
            </a:r>
          </a:p>
          <a:p>
            <a:r>
              <a:rPr lang="en-IN" dirty="0" smtClean="0">
                <a:latin typeface="+mj-lt"/>
              </a:rPr>
              <a:t>Scalable Storage</a:t>
            </a:r>
          </a:p>
          <a:p>
            <a:r>
              <a:rPr lang="en-IN" dirty="0">
                <a:latin typeface="+mj-lt"/>
              </a:rPr>
              <a:t> Hadoop </a:t>
            </a:r>
            <a:r>
              <a:rPr lang="en-IN" dirty="0" smtClean="0">
                <a:latin typeface="+mj-lt"/>
              </a:rPr>
              <a:t>Cluster</a:t>
            </a:r>
          </a:p>
          <a:p>
            <a:r>
              <a:rPr lang="en-IN" dirty="0" smtClean="0">
                <a:latin typeface="+mj-lt"/>
              </a:rPr>
              <a:t>Security</a:t>
            </a:r>
          </a:p>
          <a:p>
            <a:r>
              <a:rPr lang="en-IN" dirty="0" smtClean="0">
                <a:latin typeface="+mj-lt"/>
              </a:rPr>
              <a:t>Dash Boards</a:t>
            </a:r>
          </a:p>
          <a:p>
            <a:r>
              <a:rPr lang="en-IN" dirty="0" smtClean="0">
                <a:latin typeface="+mj-lt"/>
              </a:rPr>
              <a:t>Metrics</a:t>
            </a:r>
          </a:p>
          <a:p>
            <a:pPr>
              <a:buNone/>
            </a:pPr>
            <a:endParaRPr lang="en-IN" dirty="0" smtClean="0"/>
          </a:p>
          <a:p>
            <a:pPr>
              <a:buFont typeface="Courier New" pitchFamily="49" charset="0"/>
              <a:buChar char="o"/>
            </a:pPr>
            <a:endParaRPr lang="en-IN" dirty="0"/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14290"/>
            <a:ext cx="2471766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214290"/>
            <a:ext cx="4071967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~PP2924.WAV">
            <a:hlinkClick r:id="" action="ppaction://media"/>
          </p:cNvPr>
          <p:cNvPicPr>
            <a:picLocks noRot="1" noChangeAspect="1"/>
          </p:cNvPicPr>
          <p:nvPr>
            <a:wavAudioFile r:embed="rId1" name="~PP2924.WAV"/>
          </p:nvPr>
        </p:nvPicPr>
        <p:blipFill>
          <a:blip r:embed="rId6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85786" y="5000636"/>
            <a:ext cx="2495536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43438" y="5000636"/>
            <a:ext cx="2466975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Data analysis</a:t>
            </a:r>
          </a:p>
          <a:p>
            <a:endParaRPr lang="en-IN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0" y="5786454"/>
            <a:ext cx="2466975" cy="3809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9220" name="AutoShape 4"/>
          <p:cNvCxnSpPr>
            <a:cxnSpLocks noChangeShapeType="1"/>
          </p:cNvCxnSpPr>
          <p:nvPr/>
        </p:nvCxnSpPr>
        <p:spPr bwMode="auto">
          <a:xfrm>
            <a:off x="5786446" y="5286388"/>
            <a:ext cx="9525" cy="504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590800" y="1295401"/>
            <a:ext cx="2466975" cy="381000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         Data gathering</a:t>
            </a:r>
            <a:endParaRPr lang="en-IN" dirty="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500298" y="2285999"/>
            <a:ext cx="2633677" cy="3810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000232" y="3276601"/>
            <a:ext cx="3257568" cy="652465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Storing and structuring data</a:t>
            </a:r>
          </a:p>
          <a:p>
            <a:endParaRPr lang="en-IN" dirty="0"/>
          </a:p>
        </p:txBody>
      </p:sp>
      <p:cxnSp>
        <p:nvCxnSpPr>
          <p:cNvPr id="9227" name="AutoShape 11"/>
          <p:cNvCxnSpPr>
            <a:cxnSpLocks noChangeShapeType="1"/>
          </p:cNvCxnSpPr>
          <p:nvPr/>
        </p:nvCxnSpPr>
        <p:spPr bwMode="auto">
          <a:xfrm>
            <a:off x="3810000" y="1676400"/>
            <a:ext cx="9525" cy="504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29" name="AutoShape 13"/>
          <p:cNvCxnSpPr>
            <a:cxnSpLocks noChangeShapeType="1"/>
            <a:endCxn id="9226" idx="0"/>
          </p:cNvCxnSpPr>
          <p:nvPr/>
        </p:nvCxnSpPr>
        <p:spPr bwMode="auto">
          <a:xfrm rot="5400000">
            <a:off x="3415504" y="2881306"/>
            <a:ext cx="608808" cy="18178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2714612" y="2214554"/>
            <a:ext cx="291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Extraction of weblogs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500063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 mining 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643438" y="578645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visualization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56053" y="6085012"/>
            <a:ext cx="8130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endParaRPr lang="en-US" dirty="0">
              <a:solidFill>
                <a:srgbClr val="44444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8453" y="6237412"/>
            <a:ext cx="8130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endParaRPr lang="en-US" dirty="0">
              <a:solidFill>
                <a:srgbClr val="444446"/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14290"/>
            <a:ext cx="30289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Shape 43"/>
          <p:cNvCxnSpPr>
            <a:stCxn id="9226" idx="1"/>
          </p:cNvCxnSpPr>
          <p:nvPr/>
        </p:nvCxnSpPr>
        <p:spPr>
          <a:xfrm rot="10800000" flipV="1">
            <a:off x="1871646" y="3602834"/>
            <a:ext cx="128586" cy="132636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9226" idx="3"/>
            <a:endCxn id="9218" idx="0"/>
          </p:cNvCxnSpPr>
          <p:nvPr/>
        </p:nvCxnSpPr>
        <p:spPr>
          <a:xfrm>
            <a:off x="5257800" y="3602834"/>
            <a:ext cx="619126" cy="139780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~PP1951.WAV">
            <a:hlinkClick r:id="" action="ppaction://media"/>
          </p:cNvPr>
          <p:cNvPicPr>
            <a:picLocks noRot="1" noChangeAspect="1"/>
          </p:cNvPicPr>
          <p:nvPr>
            <a:wavAudioFile r:embed="rId1" name="~PP1951.WAV"/>
          </p:nvPr>
        </p:nvPicPr>
        <p:blipFill>
          <a:blip r:embed="rId4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550</TotalTime>
  <Words>527</Words>
  <Application>Microsoft Office PowerPoint</Application>
  <PresentationFormat>On-screen Show (4:3)</PresentationFormat>
  <Paragraphs>59</Paragraphs>
  <Slides>12</Slides>
  <Notes>2</Notes>
  <HiddenSlides>0</HiddenSlides>
  <MMClips>9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Visualization and Analysis of Clickstream Data  </vt:lpstr>
      <vt:lpstr>ABSTRACT</vt:lpstr>
      <vt:lpstr> To VISUALIZE WEB SITE Click Stream DATA using Hadoop. </vt:lpstr>
      <vt:lpstr>Slide 4</vt:lpstr>
      <vt:lpstr>BASIC ARCHITECTURE</vt:lpstr>
      <vt:lpstr>TooLLLSSS... &amp;&amp; SoFtwaRe</vt:lpstr>
      <vt:lpstr>Sand Box VM</vt:lpstr>
      <vt:lpstr>Slide 8</vt:lpstr>
      <vt:lpstr>Slide 9</vt:lpstr>
      <vt:lpstr>Data Analysis &amp; Visualization</vt:lpstr>
      <vt:lpstr>Pattern matching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Analysis of Click stream Data</dc:title>
  <dc:creator>mantrisam</dc:creator>
  <cp:lastModifiedBy>mantrisam</cp:lastModifiedBy>
  <cp:revision>45</cp:revision>
  <dcterms:created xsi:type="dcterms:W3CDTF">2016-02-15T09:26:50Z</dcterms:created>
  <dcterms:modified xsi:type="dcterms:W3CDTF">2016-02-20T01:56:57Z</dcterms:modified>
</cp:coreProperties>
</file>