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sldIdLst>
    <p:sldId id="256" r:id="rId2"/>
    <p:sldId id="257" r:id="rId3"/>
    <p:sldId id="258" r:id="rId4"/>
    <p:sldId id="259" r:id="rId5"/>
    <p:sldId id="260" r:id="rId6"/>
    <p:sldId id="261" r:id="rId7"/>
    <p:sldId id="262" r:id="rId8"/>
    <p:sldId id="263" r:id="rId9"/>
    <p:sldId id="264" r:id="rId10"/>
  </p:sldIdLst>
  <p:sldSz cx="12192000" cy="6858000"/>
  <p:notesSz cx="9144000" cy="6858000"/>
  <p:kinsoku lang="zh-CN" invalStChars="!%),.:;?]}¨·ˇˉ་―‖’”…‰∶、。〃々〉》」』】〕〗！＂＇％），．：；？］｀｜｝～￠"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70" d="100"/>
          <a:sy n="70" d="100"/>
        </p:scale>
        <p:origin x="714"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5" name="Footer Placeholder 4"/>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6" name="Slide Number Placeholder 5"/>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584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5" name="Footer Placeholder 4"/>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6" name="Slide Number Placeholder 5"/>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11363993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5" name="Footer Placeholder 4"/>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6" name="Slide Number Placeholder 5"/>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011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title"/>
          </p:nvPr>
        </p:nvSpPr>
        <p:spPr>
          <a:xfrm>
            <a:off x="5013070" y="3602418"/>
            <a:ext cx="2165858" cy="44894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16" name="文本框"/>
          <p:cNvSpPr>
            <a:spLocks noGrp="1"/>
          </p:cNvSpPr>
          <p:nvPr>
            <p:ph type="body" idx="1"/>
          </p:nvPr>
        </p:nvSpPr>
        <p:spPr>
          <a:xfrm>
            <a:off x="447674" y="3086100"/>
            <a:ext cx="11296650" cy="333374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17"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Droid Sans" charset="0"/>
              <a:cs typeface="Times New Roman" charset="0"/>
            </a:endParaRPr>
          </a:p>
        </p:txBody>
      </p:sp>
      <p:sp>
        <p:nvSpPr>
          <p:cNvPr id="18"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Droid Sans" charset="0"/>
              <a:ea typeface="Droid Sans" charset="0"/>
              <a:cs typeface="Times New Roman" charset="0"/>
            </a:endParaRPr>
          </a:p>
        </p:txBody>
      </p:sp>
      <p:sp>
        <p:nvSpPr>
          <p:cNvPr id="19" name="文本框"/>
          <p:cNvSpPr>
            <a:spLocks noGrp="1"/>
          </p:cNvSpPr>
          <p:nvPr>
            <p:ph type="sldNum" idx="7"/>
          </p:nvPr>
        </p:nvSpPr>
        <p:spPr>
          <a:xfrm>
            <a:off x="877824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3217723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自定义版式">
    <p:bg>
      <p:bgPr>
        <a:solidFill>
          <a:schemeClr val="bg1"/>
        </a:solidFill>
        <a:effectLst/>
      </p:bgPr>
    </p:bg>
    <p:spTree>
      <p:nvGrpSpPr>
        <p:cNvPr id="1" name=""/>
        <p:cNvGrpSpPr/>
        <p:nvPr/>
      </p:nvGrpSpPr>
      <p:grpSpPr>
        <a:xfrm>
          <a:off x="0" y="0"/>
          <a:ext cx="0" cy="0"/>
          <a:chOff x="0" y="0"/>
          <a:chExt cx="0" cy="0"/>
        </a:xfrm>
      </p:grpSpPr>
      <p:sp>
        <p:nvSpPr>
          <p:cNvPr id="30" name="文本框"/>
          <p:cNvSpPr>
            <a:spLocks noGrp="1"/>
          </p:cNvSpPr>
          <p:nvPr>
            <p:ph type="title"/>
          </p:nvPr>
        </p:nvSpPr>
        <p:spPr>
          <a:xfrm>
            <a:off x="5013070" y="3602418"/>
            <a:ext cx="2165858" cy="44894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31"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Droid Sans" charset="0"/>
              <a:cs typeface="Times New Roman" charset="0"/>
            </a:endParaRPr>
          </a:p>
        </p:txBody>
      </p:sp>
      <p:sp>
        <p:nvSpPr>
          <p:cNvPr id="32"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Droid Sans" charset="0"/>
              <a:ea typeface="Droid Sans" charset="0"/>
              <a:cs typeface="Times New Roman" charset="0"/>
            </a:endParaRPr>
          </a:p>
        </p:txBody>
      </p:sp>
      <p:sp>
        <p:nvSpPr>
          <p:cNvPr id="33" name="文本框"/>
          <p:cNvSpPr>
            <a:spLocks noGrp="1"/>
          </p:cNvSpPr>
          <p:nvPr>
            <p:ph type="sldNum" idx="7"/>
          </p:nvPr>
        </p:nvSpPr>
        <p:spPr>
          <a:xfrm>
            <a:off x="877824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51201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5" name="Footer Placeholder 4"/>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6" name="Slide Number Placeholder 5"/>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4717118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5" name="Footer Placeholder 4"/>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6" name="Slide Number Placeholder 5"/>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273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6" name="Footer Placeholder 5"/>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7" name="Slide Number Placeholder 6"/>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36700258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8" name="Footer Placeholder 7"/>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9" name="Slide Number Placeholder 8"/>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39902435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4" name="Footer Placeholder 3"/>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5" name="Slide Number Placeholder 4"/>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2708081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3" name="Footer Placeholder 2"/>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4" name="Slide Number Placeholder 3"/>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198246954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6" name="Footer Placeholder 5"/>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7" name="Slide Number Placeholder 6"/>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41354685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6" name="Footer Placeholder 5"/>
          <p:cNvSpPr>
            <a:spLocks noGrp="1"/>
          </p:cNvSpPr>
          <p:nvPr>
            <p:ph type="ftr" sz="quarter" idx="11"/>
          </p:nvPr>
        </p:nvSpPr>
        <p:spPr/>
        <p:txBody>
          <a:bodyPr/>
          <a:lstStyle/>
          <a:p>
            <a:pPr algn="ctr"/>
            <a:endParaRPr lang="zh-CN" altLang="en-US">
              <a:latin typeface="Droid Sans" charset="0"/>
              <a:ea typeface="Droid Sans" charset="0"/>
              <a:cs typeface="Times New Roman" charset="0"/>
            </a:endParaRPr>
          </a:p>
        </p:txBody>
      </p:sp>
      <p:sp>
        <p:nvSpPr>
          <p:cNvPr id="7" name="Slide Number Placeholder 6"/>
          <p:cNvSpPr>
            <a:spLocks noGrp="1"/>
          </p:cNvSpPr>
          <p:nvPr>
            <p:ph type="sldNum" sz="quarter" idx="12"/>
          </p:nvPr>
        </p:nvSpPr>
        <p:spPr/>
        <p:txBody>
          <a:body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7204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lgn="l"/>
            <a:fld id="{CAD2D6BD-DE1B-4B5F-8B41-2702339687B9}" type="datetime1">
              <a:rPr lang="en-US" altLang="zh-CN" smtClean="0">
                <a:solidFill>
                  <a:srgbClr val="898989"/>
                </a:solidFill>
                <a:latin typeface="Droid Sans" charset="0"/>
                <a:ea typeface="Droid Sans" charset="0"/>
                <a:cs typeface="Times New Roman" charset="0"/>
              </a:rPr>
              <a:t>4/21/2024</a:t>
            </a:fld>
            <a:endParaRPr lang="zh-CN" altLang="en-US">
              <a:solidFill>
                <a:srgbClr val="898989"/>
              </a:solidFill>
              <a:latin typeface="Droid Sans" charset="0"/>
              <a:ea typeface="Droid Sans" charset="0"/>
              <a:cs typeface="Times New Roman" charset="0"/>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lgn="ctr"/>
            <a:endParaRPr lang="zh-CN" altLang="en-US">
              <a:latin typeface="Droid Sans" charset="0"/>
              <a:ea typeface="Droid Sans" charset="0"/>
              <a:cs typeface="Times New Roman" charset="0"/>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lgn="r"/>
            <a:fld id="{CAD2D6BD-DE1B-4B5F-8B41-2702339687B9}" type="slidenum">
              <a:rPr lang="en-US" altLang="zh-CN" sz="2400" b="0" i="0" u="none" strike="noStrike" kern="0" cap="none" spc="0" baseline="0" smtClean="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4380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p:cNvSpPr>
            <a:spLocks/>
          </p:cNvSpPr>
          <p:nvPr/>
        </p:nvSpPr>
        <p:spPr>
          <a:xfrm>
            <a:off x="4137405" y="2185924"/>
            <a:ext cx="3586479"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0" indent="0" algn="l">
              <a:lnSpc>
                <a:spcPct val="100000"/>
              </a:lnSpc>
              <a:spcBef>
                <a:spcPts val="104"/>
              </a:spcBef>
              <a:spcAft>
                <a:spcPts val="0"/>
              </a:spcAft>
              <a:buNone/>
            </a:pPr>
            <a:r>
              <a:rPr lang="en-US" altLang="zh-CN" sz="3600" b="1" i="0" u="none" strike="noStrike" kern="0" cap="none" spc="0" baseline="0" dirty="0">
                <a:solidFill>
                  <a:srgbClr val="3B63D2"/>
                </a:solidFill>
                <a:latin typeface="Arial" charset="0"/>
                <a:ea typeface="Droid Sans" charset="0"/>
                <a:cs typeface="Arial" charset="0"/>
              </a:rPr>
              <a:t>FAKE NEWS </a:t>
            </a:r>
            <a:endParaRPr lang="zh-CN" altLang="en-US" sz="3600" b="1" i="0" u="none" strike="noStrike" kern="0" cap="none" spc="0" baseline="0" dirty="0">
              <a:solidFill>
                <a:srgbClr val="3B63D2"/>
              </a:solidFill>
              <a:latin typeface="Arial" charset="0"/>
              <a:ea typeface="Droid Sans" charset="0"/>
              <a:cs typeface="Arial" charset="0"/>
            </a:endParaRPr>
          </a:p>
        </p:txBody>
      </p:sp>
      <p:sp>
        <p:nvSpPr>
          <p:cNvPr id="21" name="文本框"/>
          <p:cNvSpPr>
            <a:spLocks noGrp="1"/>
          </p:cNvSpPr>
          <p:nvPr>
            <p:ph type="title"/>
          </p:nvPr>
        </p:nvSpPr>
        <p:spPr>
          <a:xfrm>
            <a:off x="3867150" y="1049655"/>
            <a:ext cx="4326890"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charset="0"/>
                <a:ea typeface="宋体" charset="0"/>
                <a:cs typeface="Arial" charset="0"/>
              </a:rPr>
              <a:t>CAP</a:t>
            </a:r>
            <a:r>
              <a:rPr lang="en-US" altLang="zh-CN" sz="3200" b="1" i="0" u="none" strike="noStrike" kern="0" cap="none" spc="35" baseline="0">
                <a:solidFill>
                  <a:srgbClr val="1382AC"/>
                </a:solidFill>
                <a:latin typeface="Arial" charset="0"/>
                <a:ea typeface="宋体" charset="0"/>
                <a:cs typeface="Arial" charset="0"/>
              </a:rPr>
              <a:t>S</a:t>
            </a:r>
            <a:r>
              <a:rPr lang="en-US" altLang="zh-CN" sz="3200" b="1" i="0" u="none" strike="noStrike" kern="0" cap="none" spc="-10" baseline="0">
                <a:solidFill>
                  <a:srgbClr val="1382AC"/>
                </a:solidFill>
                <a:latin typeface="Arial" charset="0"/>
                <a:ea typeface="宋体" charset="0"/>
                <a:cs typeface="Arial" charset="0"/>
              </a:rPr>
              <a:t>T</a:t>
            </a:r>
            <a:r>
              <a:rPr lang="en-US" altLang="zh-CN" sz="3200" b="1" i="0" u="none" strike="noStrike" kern="0" cap="none" spc="-20" baseline="0">
                <a:solidFill>
                  <a:srgbClr val="1382AC"/>
                </a:solidFill>
                <a:latin typeface="Arial" charset="0"/>
                <a:ea typeface="宋体" charset="0"/>
                <a:cs typeface="Arial" charset="0"/>
              </a:rPr>
              <a:t>O</a:t>
            </a:r>
            <a:r>
              <a:rPr lang="en-US" altLang="zh-CN" sz="3200" b="1" i="0" u="none" strike="noStrike" kern="0" cap="none" spc="20" baseline="0">
                <a:solidFill>
                  <a:srgbClr val="1382AC"/>
                </a:solidFill>
                <a:latin typeface="Arial" charset="0"/>
                <a:ea typeface="宋体" charset="0"/>
                <a:cs typeface="Arial" charset="0"/>
              </a:rPr>
              <a:t>NE</a:t>
            </a:r>
            <a:r>
              <a:rPr lang="en-US" altLang="zh-CN" sz="3200" b="1" i="0" u="none" strike="noStrike" kern="0" cap="none" spc="-200" baseline="0">
                <a:solidFill>
                  <a:srgbClr val="1382AC"/>
                </a:solidFill>
                <a:latin typeface="Arial" charset="0"/>
                <a:ea typeface="宋体" charset="0"/>
                <a:cs typeface="Arial" charset="0"/>
              </a:rPr>
              <a:t> </a:t>
            </a:r>
            <a:r>
              <a:rPr lang="en-US" altLang="zh-CN" sz="3200" b="1" i="0" u="none" strike="noStrike" kern="0" cap="none" spc="35" baseline="0">
                <a:solidFill>
                  <a:srgbClr val="1382AC"/>
                </a:solidFill>
                <a:latin typeface="Arial" charset="0"/>
                <a:ea typeface="宋体" charset="0"/>
                <a:cs typeface="Arial" charset="0"/>
              </a:rPr>
              <a:t>P</a:t>
            </a:r>
            <a:r>
              <a:rPr lang="en-US" altLang="zh-CN" sz="3200" b="1" i="0" u="none" strike="noStrike" kern="0" cap="none" spc="20" baseline="0">
                <a:solidFill>
                  <a:srgbClr val="1382AC"/>
                </a:solidFill>
                <a:latin typeface="Arial" charset="0"/>
                <a:ea typeface="宋体" charset="0"/>
                <a:cs typeface="Arial" charset="0"/>
              </a:rPr>
              <a:t>R</a:t>
            </a:r>
            <a:r>
              <a:rPr lang="en-US" altLang="zh-CN" sz="3200" b="1" i="0" u="none" strike="noStrike" kern="0" cap="none" spc="-20" baseline="0">
                <a:solidFill>
                  <a:srgbClr val="1382AC"/>
                </a:solidFill>
                <a:latin typeface="Arial" charset="0"/>
                <a:ea typeface="宋体" charset="0"/>
                <a:cs typeface="Arial" charset="0"/>
              </a:rPr>
              <a:t>O</a:t>
            </a:r>
            <a:r>
              <a:rPr lang="en-US" altLang="zh-CN" sz="3200" b="1" i="0" u="none" strike="noStrike" kern="0" cap="none" spc="15" baseline="0">
                <a:solidFill>
                  <a:srgbClr val="1382AC"/>
                </a:solidFill>
                <a:latin typeface="Arial" charset="0"/>
                <a:ea typeface="宋体" charset="0"/>
                <a:cs typeface="Arial" charset="0"/>
              </a:rPr>
              <a:t>J</a:t>
            </a:r>
            <a:r>
              <a:rPr lang="en-US" altLang="zh-CN" sz="3200" b="1" i="0" u="none" strike="noStrike" kern="0" cap="none" spc="40" baseline="0">
                <a:solidFill>
                  <a:srgbClr val="1382AC"/>
                </a:solidFill>
                <a:latin typeface="Arial" charset="0"/>
                <a:ea typeface="宋体" charset="0"/>
                <a:cs typeface="Arial" charset="0"/>
              </a:rPr>
              <a:t>E</a:t>
            </a:r>
            <a:r>
              <a:rPr lang="en-US" altLang="zh-CN" sz="3200" b="1" i="0" u="none" strike="noStrike" kern="0" cap="none" spc="20" baseline="0">
                <a:solidFill>
                  <a:srgbClr val="1382AC"/>
                </a:solidFill>
                <a:latin typeface="Arial" charset="0"/>
                <a:ea typeface="宋体" charset="0"/>
                <a:cs typeface="Arial" charset="0"/>
              </a:rPr>
              <a:t>CT</a:t>
            </a:r>
            <a:endParaRPr lang="zh-CN" altLang="en-US" sz="3200" b="1" i="0" u="none" strike="noStrike" kern="0" cap="none" spc="0" baseline="0">
              <a:solidFill>
                <a:srgbClr val="001F5F"/>
              </a:solidFill>
              <a:latin typeface="Arial" charset="0"/>
              <a:ea typeface="宋体" charset="0"/>
              <a:cs typeface="Arial" charset="0"/>
            </a:endParaRPr>
          </a:p>
        </p:txBody>
      </p:sp>
      <p:sp>
        <p:nvSpPr>
          <p:cNvPr id="22" name="矩形"/>
          <p:cNvSpPr>
            <a:spLocks/>
          </p:cNvSpPr>
          <p:nvPr/>
        </p:nvSpPr>
        <p:spPr>
          <a:xfrm>
            <a:off x="767260" y="3376167"/>
            <a:ext cx="11296650" cy="2854628"/>
          </a:xfrm>
          <a:prstGeom prst="rect">
            <a:avLst/>
          </a:prstGeom>
          <a:solidFill>
            <a:srgbClr val="465258"/>
          </a:solidFill>
          <a:ln w="12700" cap="flat" cmpd="sng">
            <a:noFill/>
            <a:prstDash val="solid"/>
            <a:miter/>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45"/>
              </a:spcBef>
              <a:spcAft>
                <a:spcPts val="0"/>
              </a:spcAft>
              <a:buNone/>
            </a:pPr>
            <a:endParaRPr lang="en-US" altLang="zh-CN" sz="1750" b="0" i="0" u="none" strike="noStrike" kern="0" cap="none" spc="0" baseline="0" dirty="0">
              <a:solidFill>
                <a:schemeClr val="tx1"/>
              </a:solidFill>
              <a:latin typeface="Times New Roman" charset="0"/>
              <a:ea typeface="Droid Sans" charset="0"/>
              <a:cs typeface="Times New Roman" charset="0"/>
            </a:endParaRPr>
          </a:p>
          <a:p>
            <a:pPr marL="2763520" indent="0" algn="l">
              <a:lnSpc>
                <a:spcPct val="100000"/>
              </a:lnSpc>
              <a:spcBef>
                <a:spcPts val="0"/>
              </a:spcBef>
              <a:spcAft>
                <a:spcPts val="0"/>
              </a:spcAft>
              <a:buNone/>
            </a:pPr>
            <a:r>
              <a:rPr lang="en-US" altLang="zh-CN" sz="2000" b="1" i="0" u="none" strike="noStrike" kern="0" cap="none" spc="15" baseline="0" dirty="0">
                <a:solidFill>
                  <a:srgbClr val="1382AC"/>
                </a:solidFill>
                <a:latin typeface="Arial" charset="0"/>
                <a:ea typeface="Droid Sans" charset="0"/>
                <a:cs typeface="Arial" charset="0"/>
              </a:rPr>
              <a:t>P</a:t>
            </a:r>
            <a:r>
              <a:rPr lang="en-US" altLang="zh-CN" sz="2000" b="1" i="0" u="none" strike="noStrike" kern="0" cap="none" spc="40" baseline="0" dirty="0">
                <a:solidFill>
                  <a:srgbClr val="1382AC"/>
                </a:solidFill>
                <a:latin typeface="Arial" charset="0"/>
                <a:ea typeface="Droid Sans" charset="0"/>
                <a:cs typeface="Arial" charset="0"/>
              </a:rPr>
              <a:t>r</a:t>
            </a:r>
            <a:r>
              <a:rPr lang="en-US" altLang="zh-CN" sz="2000" b="1" i="0" u="none" strike="noStrike" kern="0" cap="none" spc="15" baseline="0" dirty="0">
                <a:solidFill>
                  <a:srgbClr val="1382AC"/>
                </a:solidFill>
                <a:latin typeface="Arial" charset="0"/>
                <a:ea typeface="Droid Sans" charset="0"/>
                <a:cs typeface="Arial" charset="0"/>
              </a:rPr>
              <a:t>es</a:t>
            </a:r>
            <a:r>
              <a:rPr lang="en-US" altLang="zh-CN" sz="2000" b="1" i="0" u="none" strike="noStrike" kern="0" cap="none" spc="5" baseline="0" dirty="0">
                <a:solidFill>
                  <a:srgbClr val="1382AC"/>
                </a:solidFill>
                <a:latin typeface="Arial" charset="0"/>
                <a:ea typeface="Droid Sans" charset="0"/>
                <a:cs typeface="Arial" charset="0"/>
              </a:rPr>
              <a:t>e</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10" baseline="0" dirty="0">
                <a:solidFill>
                  <a:srgbClr val="1382AC"/>
                </a:solidFill>
                <a:latin typeface="Arial" charset="0"/>
                <a:ea typeface="Droid Sans" charset="0"/>
                <a:cs typeface="Arial" charset="0"/>
              </a:rPr>
              <a:t>ted</a:t>
            </a:r>
            <a:r>
              <a:rPr lang="en-US" altLang="zh-CN" sz="2000" b="1" i="0" u="none" strike="noStrike" kern="0" cap="none" spc="-150"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B</a:t>
            </a:r>
            <a:r>
              <a:rPr lang="en-US" altLang="zh-CN" sz="2000" b="1" i="0" u="none" strike="noStrike" kern="0" cap="none" spc="10" baseline="0" dirty="0">
                <a:solidFill>
                  <a:srgbClr val="1382AC"/>
                </a:solidFill>
                <a:latin typeface="Arial" charset="0"/>
                <a:ea typeface="Droid Sans" charset="0"/>
                <a:cs typeface="Arial" charset="0"/>
              </a:rPr>
              <a:t>y:</a:t>
            </a:r>
            <a:endParaRPr lang="en-US" altLang="zh-CN" sz="2000" b="0" i="0" u="none" strike="noStrike" kern="0" cap="none" spc="0" baseline="0" dirty="0">
              <a:solidFill>
                <a:schemeClr val="tx1"/>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sz="2000" b="1" i="0" u="none" strike="noStrike" kern="0" cap="none" spc="10" baseline="0" dirty="0">
                <a:solidFill>
                  <a:srgbClr val="1382AC"/>
                </a:solidFill>
                <a:latin typeface="Arial" charset="0"/>
                <a:ea typeface="Droid Sans" charset="0"/>
                <a:cs typeface="Arial" charset="0"/>
              </a:rPr>
              <a:t>1.</a:t>
            </a:r>
            <a:r>
              <a:rPr lang="en-US" altLang="zh-CN" sz="2000" b="1" i="0" u="none" strike="noStrike" kern="0" cap="none" spc="-75" baseline="0" dirty="0">
                <a:solidFill>
                  <a:srgbClr val="1382AC"/>
                </a:solidFill>
                <a:latin typeface="Arial" charset="0"/>
                <a:ea typeface="Droid Sans" charset="0"/>
                <a:cs typeface="Arial" charset="0"/>
              </a:rPr>
              <a:t> </a:t>
            </a:r>
            <a:r>
              <a:rPr lang="en-US" altLang="zh-CN" sz="2000" b="1" i="0" u="none" strike="noStrike" kern="0" cap="none" spc="10" baseline="0" dirty="0">
                <a:solidFill>
                  <a:srgbClr val="1382AC"/>
                </a:solidFill>
                <a:latin typeface="Arial" charset="0"/>
                <a:ea typeface="Droid Sans" charset="0"/>
                <a:cs typeface="Arial" charset="0"/>
              </a:rPr>
              <a:t>St</a:t>
            </a:r>
            <a:r>
              <a:rPr lang="en-US" altLang="zh-CN" sz="2000" b="1" i="0" u="none" strike="noStrike" kern="0" cap="none" spc="45" baseline="0" dirty="0">
                <a:solidFill>
                  <a:srgbClr val="1382AC"/>
                </a:solidFill>
                <a:latin typeface="Arial" charset="0"/>
                <a:ea typeface="Droid Sans" charset="0"/>
                <a:cs typeface="Arial" charset="0"/>
              </a:rPr>
              <a:t>ud</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5" baseline="0" dirty="0">
                <a:solidFill>
                  <a:srgbClr val="1382AC"/>
                </a:solidFill>
                <a:latin typeface="Arial" charset="0"/>
                <a:ea typeface="Droid Sans" charset="0"/>
                <a:cs typeface="Arial" charset="0"/>
              </a:rPr>
              <a:t>t</a:t>
            </a:r>
            <a:r>
              <a:rPr lang="en-US" altLang="zh-CN" sz="2000" b="1" i="0" u="none" strike="noStrike" kern="0" cap="none" spc="-185"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15" baseline="0" dirty="0">
                <a:solidFill>
                  <a:srgbClr val="1382AC"/>
                </a:solidFill>
                <a:latin typeface="Arial" charset="0"/>
                <a:ea typeface="Droid Sans" charset="0"/>
                <a:cs typeface="Arial" charset="0"/>
              </a:rPr>
              <a:t>a</a:t>
            </a:r>
            <a:r>
              <a:rPr lang="en-US" altLang="zh-CN" sz="2000" b="1" i="0" u="none" strike="noStrike" kern="0" cap="none" spc="160" baseline="0" dirty="0">
                <a:solidFill>
                  <a:srgbClr val="1382AC"/>
                </a:solidFill>
                <a:latin typeface="Arial" charset="0"/>
                <a:ea typeface="Droid Sans" charset="0"/>
                <a:cs typeface="Arial" charset="0"/>
              </a:rPr>
              <a:t>m</a:t>
            </a:r>
            <a:r>
              <a:rPr lang="en-US" altLang="zh-CN" sz="2000" b="1" i="0" u="none" strike="noStrike" kern="0" cap="none" spc="30" baseline="0" dirty="0">
                <a:solidFill>
                  <a:srgbClr val="1382AC"/>
                </a:solidFill>
                <a:latin typeface="Arial" charset="0"/>
                <a:ea typeface="Droid Sans" charset="0"/>
                <a:cs typeface="Arial" charset="0"/>
              </a:rPr>
              <a:t>e</a:t>
            </a:r>
            <a:r>
              <a:rPr lang="en-US" altLang="zh-CN" sz="2000" b="1" i="0" u="none" strike="noStrike" kern="0" cap="none" spc="0" baseline="0" dirty="0">
                <a:solidFill>
                  <a:srgbClr val="1382AC"/>
                </a:solidFill>
                <a:latin typeface="Arial" charset="0"/>
                <a:ea typeface="Droid Sans" charset="0"/>
                <a:cs typeface="Arial" charset="0"/>
              </a:rPr>
              <a:t>-  </a:t>
            </a:r>
            <a:r>
              <a:rPr lang="en-US" altLang="zh-CN" sz="2000" b="1" dirty="0">
                <a:solidFill>
                  <a:srgbClr val="1382AC"/>
                </a:solidFill>
                <a:latin typeface="Arial" charset="0"/>
                <a:cs typeface="Arial" charset="0"/>
              </a:rPr>
              <a:t>SAM ZION S</a:t>
            </a:r>
            <a:endParaRPr lang="en-US" altLang="zh-CN" sz="2000" b="1" i="0" u="none" strike="noStrike" kern="0" cap="none" spc="0" baseline="0" dirty="0">
              <a:solidFill>
                <a:srgbClr val="1382AC"/>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sz="2000" b="1" i="0" u="none" strike="noStrike" kern="0" cap="none" spc="-25" baseline="0" dirty="0">
                <a:solidFill>
                  <a:srgbClr val="1382AC"/>
                </a:solidFill>
                <a:latin typeface="Arial" charset="0"/>
                <a:ea typeface="Droid Sans" charset="0"/>
                <a:cs typeface="Arial" charset="0"/>
              </a:rPr>
              <a:t>2.Co</a:t>
            </a:r>
            <a:r>
              <a:rPr lang="en-US" altLang="zh-CN" sz="2000" b="1" i="0" u="none" strike="noStrike" kern="0" cap="none" spc="35" baseline="0" dirty="0">
                <a:solidFill>
                  <a:srgbClr val="1382AC"/>
                </a:solidFill>
                <a:latin typeface="Arial" charset="0"/>
                <a:ea typeface="Droid Sans" charset="0"/>
                <a:cs typeface="Arial" charset="0"/>
              </a:rPr>
              <a:t>l</a:t>
            </a:r>
            <a:r>
              <a:rPr lang="en-US" altLang="zh-CN" sz="2000" b="1" i="0" u="none" strike="noStrike" kern="0" cap="none" spc="-35" baseline="0" dirty="0">
                <a:solidFill>
                  <a:srgbClr val="1382AC"/>
                </a:solidFill>
                <a:latin typeface="Arial" charset="0"/>
                <a:ea typeface="Droid Sans" charset="0"/>
                <a:cs typeface="Arial" charset="0"/>
              </a:rPr>
              <a:t>l</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30" baseline="0" dirty="0">
                <a:solidFill>
                  <a:srgbClr val="1382AC"/>
                </a:solidFill>
                <a:latin typeface="Arial" charset="0"/>
                <a:ea typeface="Droid Sans" charset="0"/>
                <a:cs typeface="Arial" charset="0"/>
              </a:rPr>
              <a:t>g</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185"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15" baseline="0" dirty="0">
                <a:solidFill>
                  <a:srgbClr val="1382AC"/>
                </a:solidFill>
                <a:latin typeface="Arial" charset="0"/>
                <a:ea typeface="Droid Sans" charset="0"/>
                <a:cs typeface="Arial" charset="0"/>
              </a:rPr>
              <a:t>a</a:t>
            </a:r>
            <a:r>
              <a:rPr lang="en-US" altLang="zh-CN" sz="2000" b="1" i="0" u="none" strike="noStrike" kern="0" cap="none" spc="85" baseline="0" dirty="0">
                <a:solidFill>
                  <a:srgbClr val="1382AC"/>
                </a:solidFill>
                <a:latin typeface="Arial" charset="0"/>
                <a:ea typeface="Droid Sans" charset="0"/>
                <a:cs typeface="Arial" charset="0"/>
              </a:rPr>
              <a:t>m</a:t>
            </a:r>
            <a:r>
              <a:rPr lang="en-US" altLang="zh-CN" sz="2000" b="1" i="0" u="none" strike="noStrike" kern="0" cap="none" spc="25" baseline="0" dirty="0">
                <a:solidFill>
                  <a:srgbClr val="1382AC"/>
                </a:solidFill>
                <a:latin typeface="Arial" charset="0"/>
                <a:ea typeface="Droid Sans" charset="0"/>
                <a:cs typeface="Arial" charset="0"/>
              </a:rPr>
              <a:t>e</a:t>
            </a:r>
            <a:r>
              <a:rPr lang="en-US" altLang="zh-CN" sz="2000" b="1" i="0" u="none" strike="noStrike" kern="0" cap="none" spc="0" baseline="0" dirty="0">
                <a:solidFill>
                  <a:srgbClr val="1382AC"/>
                </a:solidFill>
                <a:latin typeface="Arial" charset="0"/>
                <a:ea typeface="Droid Sans" charset="0"/>
                <a:cs typeface="Arial" charset="0"/>
              </a:rPr>
              <a:t>- MADHA ENGINEERING COLLEGE</a:t>
            </a:r>
          </a:p>
          <a:p>
            <a:pPr marL="2763520" indent="0" algn="l">
              <a:lnSpc>
                <a:spcPct val="100000"/>
              </a:lnSpc>
              <a:spcBef>
                <a:spcPts val="0"/>
              </a:spcBef>
              <a:spcAft>
                <a:spcPts val="0"/>
              </a:spcAft>
              <a:buNone/>
            </a:pPr>
            <a:r>
              <a:rPr lang="en-US" altLang="zh-CN" sz="2000" b="1" i="0" u="none" strike="noStrike" kern="0" cap="none" spc="0" baseline="0" dirty="0">
                <a:solidFill>
                  <a:srgbClr val="1382AC"/>
                </a:solidFill>
                <a:latin typeface="Arial" charset="0"/>
                <a:ea typeface="Droid Sans" charset="0"/>
                <a:cs typeface="Arial" charset="0"/>
              </a:rPr>
              <a:t>3..Department- ELECTRICAL AND ELECTRONICS ENGINEERING </a:t>
            </a:r>
            <a:endParaRPr lang="zh-CN" altLang="en-US" sz="2000" b="1" i="0" u="none" strike="noStrike" kern="0" cap="none" spc="0" baseline="0" dirty="0">
              <a:solidFill>
                <a:srgbClr val="1382AC"/>
              </a:solidFill>
              <a:latin typeface="Arial" charset="0"/>
              <a:ea typeface="Droid Sans" charset="0"/>
              <a:cs typeface="Arial" charset="0"/>
            </a:endParaRPr>
          </a:p>
        </p:txBody>
      </p:sp>
    </p:spTree>
    <p:extLst>
      <p:ext uri="{BB962C8B-B14F-4D97-AF65-F5344CB8AC3E}">
        <p14:creationId xmlns:p14="http://schemas.microsoft.com/office/powerpoint/2010/main" val="9698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title"/>
          </p:nvPr>
        </p:nvSpPr>
        <p:spPr>
          <a:xfrm>
            <a:off x="1071877" y="686762"/>
            <a:ext cx="1575435" cy="444499"/>
          </a:xfrm>
          <a:prstGeom prst="rect">
            <a:avLst/>
          </a:prstGeom>
          <a:noFill/>
          <a:ln w="12700" cap="flat" cmpd="sng">
            <a:noFill/>
            <a:prstDash val="solid"/>
            <a:miter/>
          </a:ln>
        </p:spPr>
        <p:txBody>
          <a:bodyPr vert="horz" wrap="square" lIns="0" tIns="15875" rIns="0" bIns="0" anchor="t" anchorCtr="0">
            <a:prstTxWarp prst="textNoShape">
              <a:avLst/>
            </a:prstTxWarp>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charset="0"/>
                <a:ea typeface="宋体" charset="0"/>
                <a:cs typeface="Arial" charset="0"/>
              </a:rPr>
              <a:t>OU</a:t>
            </a:r>
            <a:r>
              <a:rPr lang="en-US" altLang="zh-CN" sz="2750" b="1" i="0" u="none" strike="noStrike" kern="0" cap="none" spc="40" baseline="0">
                <a:solidFill>
                  <a:srgbClr val="001F5F"/>
                </a:solidFill>
                <a:latin typeface="Arial" charset="0"/>
                <a:ea typeface="宋体" charset="0"/>
                <a:cs typeface="Arial" charset="0"/>
              </a:rPr>
              <a:t>TL</a:t>
            </a:r>
            <a:r>
              <a:rPr lang="en-US" altLang="zh-CN" sz="2750" b="1" i="0" u="none" strike="noStrike" kern="0" cap="none" spc="-95" baseline="0">
                <a:solidFill>
                  <a:srgbClr val="001F5F"/>
                </a:solidFill>
                <a:latin typeface="Arial" charset="0"/>
                <a:ea typeface="宋体" charset="0"/>
                <a:cs typeface="Arial" charset="0"/>
              </a:rPr>
              <a:t>I</a:t>
            </a:r>
            <a:r>
              <a:rPr lang="en-US" altLang="zh-CN" sz="2750" b="1" i="0" u="none" strike="noStrike" kern="0" cap="none" spc="30" baseline="0">
                <a:solidFill>
                  <a:srgbClr val="001F5F"/>
                </a:solidFill>
                <a:latin typeface="Arial" charset="0"/>
                <a:ea typeface="宋体" charset="0"/>
                <a:cs typeface="Arial" charset="0"/>
              </a:rPr>
              <a:t>N</a:t>
            </a:r>
            <a:r>
              <a:rPr lang="en-US" altLang="zh-CN" sz="2750" b="1" i="0" u="none" strike="noStrike" kern="0" cap="none" spc="15" baseline="0">
                <a:solidFill>
                  <a:srgbClr val="001F5F"/>
                </a:solidFill>
                <a:latin typeface="Arial" charset="0"/>
                <a:ea typeface="宋体" charset="0"/>
                <a:cs typeface="Arial" charset="0"/>
              </a:rPr>
              <a:t>E</a:t>
            </a:r>
            <a:endParaRPr lang="zh-CN" altLang="en-US" sz="2750" b="1" i="0" u="none" strike="noStrike" kern="0" cap="none" spc="15" baseline="0">
              <a:solidFill>
                <a:srgbClr val="001F5F"/>
              </a:solidFill>
              <a:latin typeface="Arial" charset="0"/>
              <a:ea typeface="宋体" charset="0"/>
              <a:cs typeface="Arial" charset="0"/>
            </a:endParaRPr>
          </a:p>
        </p:txBody>
      </p:sp>
      <p:sp>
        <p:nvSpPr>
          <p:cNvPr id="24" name="矩形"/>
          <p:cNvSpPr>
            <a:spLocks/>
          </p:cNvSpPr>
          <p:nvPr/>
        </p:nvSpPr>
        <p:spPr>
          <a:xfrm>
            <a:off x="917575" y="1952988"/>
            <a:ext cx="4178298" cy="480060"/>
          </a:xfrm>
          <a:prstGeom prst="rect">
            <a:avLst/>
          </a:prstGeom>
          <a:noFill/>
          <a:ln w="12700" cap="flat" cmpd="sng">
            <a:noFill/>
            <a:prstDash val="solid"/>
            <a:miter/>
          </a:ln>
        </p:spPr>
      </p:sp>
      <p:sp>
        <p:nvSpPr>
          <p:cNvPr id="25" name="矩形"/>
          <p:cNvSpPr>
            <a:spLocks/>
          </p:cNvSpPr>
          <p:nvPr/>
        </p:nvSpPr>
        <p:spPr>
          <a:xfrm>
            <a:off x="1904971" y="1142982"/>
            <a:ext cx="9067204"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INTRODUCTION</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WHAT IS FAKE NEWS..?</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FAKE NEWS CHARACTERIZATION FAKE NEWS DETECTION</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WHAT IS TFIDFVECTORIZER</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EXAMPLE</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CONCLUSION</a:t>
            </a:r>
            <a:endParaRPr lang="zh-CN" altLang="en-US" sz="2400" b="0" i="0" u="none" strike="noStrike" kern="0" cap="none" spc="0" baseline="0">
              <a:solidFill>
                <a:srgbClr val="333333"/>
              </a:solidFill>
              <a:latin typeface="Droid Sans" charset="0"/>
              <a:ea typeface="Droid Sans" charset="0"/>
              <a:cs typeface="Lucida Sans" charset="0"/>
            </a:endParaRPr>
          </a:p>
        </p:txBody>
      </p:sp>
    </p:spTree>
    <p:extLst>
      <p:ext uri="{BB962C8B-B14F-4D97-AF65-F5344CB8AC3E}">
        <p14:creationId xmlns:p14="http://schemas.microsoft.com/office/powerpoint/2010/main" val="91765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矩形"/>
          <p:cNvSpPr>
            <a:spLocks/>
          </p:cNvSpPr>
          <p:nvPr/>
        </p:nvSpPr>
        <p:spPr>
          <a:xfrm>
            <a:off x="913328" y="613559"/>
            <a:ext cx="3049357" cy="4629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charset="0"/>
                <a:ea typeface="Droid Sans" charset="0"/>
                <a:cs typeface="Lucida Sans" charset="0"/>
              </a:rPr>
              <a:t>INTRODUCTION </a:t>
            </a:r>
            <a:endParaRPr lang="zh-CN" altLang="en-US" sz="2500" b="1" i="0" u="none" strike="noStrike" kern="0" cap="none" spc="0" baseline="0">
              <a:solidFill>
                <a:srgbClr val="C00000"/>
              </a:solidFill>
              <a:latin typeface="Droid Sans" charset="0"/>
              <a:ea typeface="Droid Sans" charset="0"/>
              <a:cs typeface="Lucida Sans" charset="0"/>
            </a:endParaRPr>
          </a:p>
        </p:txBody>
      </p:sp>
      <p:sp>
        <p:nvSpPr>
          <p:cNvPr id="35" name="矩形"/>
          <p:cNvSpPr>
            <a:spLocks/>
          </p:cNvSpPr>
          <p:nvPr/>
        </p:nvSpPr>
        <p:spPr>
          <a:xfrm>
            <a:off x="1523976" y="1981169"/>
            <a:ext cx="9829158" cy="44348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FAKE NEWS SPREADS LIKE A WILDLIFE AND THIS IS A BIG ISSUE IN THIS ERA.</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a:solidFill>
                <a:schemeClr val="tx1"/>
              </a:solidFill>
              <a:latin typeface="Droid Sans" charset="0"/>
              <a:ea typeface="Droid Sans" charset="0"/>
              <a:cs typeface="Lucida Sans" charset="0"/>
            </a:endParaRPr>
          </a:p>
        </p:txBody>
      </p:sp>
      <p:sp>
        <p:nvSpPr>
          <p:cNvPr id="36" name="矩形"/>
          <p:cNvSpPr>
            <a:spLocks/>
          </p:cNvSpPr>
          <p:nvPr/>
        </p:nvSpPr>
        <p:spPr>
          <a:xfrm>
            <a:off x="5661922" y="3005695"/>
            <a:ext cx="857235" cy="453388"/>
          </a:xfrm>
          <a:prstGeom prst="rect">
            <a:avLst/>
          </a:prstGeom>
          <a:noFill/>
          <a:ln w="12700" cap="flat" cmpd="sng">
            <a:noFill/>
            <a:prstDash val="solid"/>
            <a:miter/>
          </a:ln>
        </p:spPr>
      </p:sp>
    </p:spTree>
    <p:extLst>
      <p:ext uri="{BB962C8B-B14F-4D97-AF65-F5344CB8AC3E}">
        <p14:creationId xmlns:p14="http://schemas.microsoft.com/office/powerpoint/2010/main" val="21514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矩形"/>
          <p:cNvSpPr>
            <a:spLocks/>
          </p:cNvSpPr>
          <p:nvPr/>
        </p:nvSpPr>
        <p:spPr>
          <a:xfrm>
            <a:off x="534120" y="914386"/>
            <a:ext cx="7085704" cy="4819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600" b="1" i="0" u="none" strike="noStrike" kern="0" cap="none" spc="0" baseline="0">
                <a:solidFill>
                  <a:srgbClr val="EC4E42"/>
                </a:solidFill>
                <a:latin typeface="Droid Sans" charset="0"/>
                <a:ea typeface="Droid Sans" charset="0"/>
                <a:cs typeface="Lucida Sans" charset="0"/>
              </a:rPr>
              <a:t>WHAT IS FAKE NEWS..? </a:t>
            </a:r>
            <a:endParaRPr lang="zh-CN" altLang="en-US" sz="2600" b="1" i="0" u="none" strike="noStrike" kern="0" cap="none" spc="0" baseline="0">
              <a:solidFill>
                <a:srgbClr val="EC4E42"/>
              </a:solidFill>
              <a:latin typeface="Droid Sans" charset="0"/>
              <a:ea typeface="Droid Sans" charset="0"/>
              <a:cs typeface="Lucida Sans" charset="0"/>
            </a:endParaRPr>
          </a:p>
        </p:txBody>
      </p:sp>
      <p:sp>
        <p:nvSpPr>
          <p:cNvPr id="38" name="矩形"/>
          <p:cNvSpPr>
            <a:spLocks/>
          </p:cNvSpPr>
          <p:nvPr/>
        </p:nvSpPr>
        <p:spPr>
          <a:xfrm>
            <a:off x="1676942" y="1828772"/>
            <a:ext cx="9904748" cy="515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Fake news has quickly become a society problem, being used to propagate false or rumour information in order to change peoples behaviour.</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In order to work on fake news detection, it is important to understand what is fake news and how they are characterized. The following is based on Fake News Detection on Social Media: A Data Mining Perspective.</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endParaRPr lang="zh-CN" altLang="en-US" sz="2400" b="0" i="0" u="none" strike="noStrike" kern="0" cap="none" spc="0" baseline="0">
              <a:solidFill>
                <a:schemeClr val="tx1"/>
              </a:solidFill>
              <a:latin typeface="Droid Sans" charset="0"/>
              <a:ea typeface="Droid Sans" charset="0"/>
              <a:cs typeface="Lucida Sans" charset="0"/>
            </a:endParaRPr>
          </a:p>
        </p:txBody>
      </p:sp>
      <p:sp>
        <p:nvSpPr>
          <p:cNvPr id="39" name="矩形"/>
          <p:cNvSpPr>
            <a:spLocks/>
          </p:cNvSpPr>
          <p:nvPr/>
        </p:nvSpPr>
        <p:spPr>
          <a:xfrm>
            <a:off x="5661922" y="3005695"/>
            <a:ext cx="857235" cy="453388"/>
          </a:xfrm>
          <a:prstGeom prst="rect">
            <a:avLst/>
          </a:prstGeom>
          <a:noFill/>
          <a:ln w="12700" cap="flat" cmpd="sng">
            <a:noFill/>
            <a:prstDash val="solid"/>
            <a:miter/>
          </a:ln>
        </p:spPr>
      </p:sp>
    </p:spTree>
    <p:extLst>
      <p:ext uri="{BB962C8B-B14F-4D97-AF65-F5344CB8AC3E}">
        <p14:creationId xmlns:p14="http://schemas.microsoft.com/office/powerpoint/2010/main" val="105419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36388" y="916408"/>
            <a:ext cx="4112012" cy="2667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C00000"/>
                </a:solidFill>
                <a:latin typeface="Calibri" charset="0"/>
                <a:ea typeface="宋体" charset="0"/>
                <a:cs typeface="Droid Sans" charset="0"/>
              </a:rPr>
              <a:t>FAKE NEWS CHARACTERIZATION</a:t>
            </a:r>
            <a:endParaRPr lang="zh-CN" altLang="en-US" sz="1800" b="0" i="0" u="none" strike="noStrike" kern="0" cap="none" spc="0" baseline="0">
              <a:solidFill>
                <a:srgbClr val="C00000"/>
              </a:solidFill>
              <a:latin typeface="Calibri" charset="0"/>
              <a:ea typeface="宋体" charset="0"/>
              <a:cs typeface="Lucida Sans" charset="0"/>
            </a:endParaRPr>
          </a:p>
        </p:txBody>
      </p:sp>
      <p:sp>
        <p:nvSpPr>
          <p:cNvPr id="41" name="矩形"/>
          <p:cNvSpPr>
            <a:spLocks/>
          </p:cNvSpPr>
          <p:nvPr/>
        </p:nvSpPr>
        <p:spPr>
          <a:xfrm>
            <a:off x="2133567" y="1676373"/>
            <a:ext cx="9371951"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charset="0"/>
              <a:ea typeface="Droid Sans" charset="0"/>
              <a:cs typeface="Lucida Sans" charset="0"/>
            </a:endParaRPr>
          </a:p>
        </p:txBody>
      </p:sp>
      <p:pic>
        <p:nvPicPr>
          <p:cNvPr id="42" name="图片"/>
          <p:cNvPicPr>
            <a:picLocks noChangeAspect="1"/>
          </p:cNvPicPr>
          <p:nvPr/>
        </p:nvPicPr>
        <p:blipFill>
          <a:blip r:embed="rId2" cstate="print"/>
          <a:stretch>
            <a:fillRect/>
          </a:stretch>
        </p:blipFill>
        <p:spPr>
          <a:xfrm>
            <a:off x="2895556" y="3662306"/>
            <a:ext cx="6857895" cy="2505036"/>
          </a:xfrm>
          <a:prstGeom prst="rect">
            <a:avLst/>
          </a:prstGeom>
          <a:noFill/>
          <a:ln w="12700" cap="flat" cmpd="sng">
            <a:noFill/>
            <a:prstDash val="solid"/>
            <a:miter/>
          </a:ln>
        </p:spPr>
      </p:pic>
    </p:spTree>
    <p:extLst>
      <p:ext uri="{BB962C8B-B14F-4D97-AF65-F5344CB8AC3E}">
        <p14:creationId xmlns:p14="http://schemas.microsoft.com/office/powerpoint/2010/main" val="166546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文本框"/>
          <p:cNvSpPr>
            <a:spLocks noGrp="1"/>
          </p:cNvSpPr>
          <p:nvPr>
            <p:ph type="title"/>
          </p:nvPr>
        </p:nvSpPr>
        <p:spPr>
          <a:xfrm>
            <a:off x="536576" y="841052"/>
            <a:ext cx="6092756" cy="2736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charset="0"/>
                <a:ea typeface="宋体" charset="0"/>
                <a:cs typeface="Arial" charset="0"/>
              </a:rPr>
              <a:t>WHAT IS TFIDFVECTORIZER</a:t>
            </a:r>
            <a:endParaRPr lang="zh-CN" altLang="en-US" sz="1700" b="1" i="0" u="none" strike="noStrike" kern="0" cap="none" spc="0" baseline="0">
              <a:solidFill>
                <a:srgbClr val="C00000"/>
              </a:solidFill>
              <a:latin typeface="Arial" charset="0"/>
              <a:ea typeface="宋体" charset="0"/>
              <a:cs typeface="Arial" charset="0"/>
            </a:endParaRPr>
          </a:p>
        </p:txBody>
      </p:sp>
      <p:sp>
        <p:nvSpPr>
          <p:cNvPr id="44" name="矩形"/>
          <p:cNvSpPr>
            <a:spLocks/>
          </p:cNvSpPr>
          <p:nvPr/>
        </p:nvSpPr>
        <p:spPr>
          <a:xfrm>
            <a:off x="1296007" y="1295380"/>
            <a:ext cx="10590461"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TF (Term Frequency): The number of times a word appears in a document is its Term Frequency. A higher value means a term appears more often than others, and so, the document is a good match when the term is part of the search terms.</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IDF (Inverse Document Frequency): Words that occur many times a document, but also occur many times in many others, may be irrelevant. IDF is a measure of how significant a term is in the entire corpus.</a:t>
            </a: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charset="0"/>
              <a:ea typeface="Droid Sans" charset="0"/>
              <a:cs typeface="Lucida Sans" charset="0"/>
            </a:endParaRPr>
          </a:p>
        </p:txBody>
      </p:sp>
      <p:pic>
        <p:nvPicPr>
          <p:cNvPr id="45" name="图片"/>
          <p:cNvPicPr>
            <a:picLocks noChangeAspect="1"/>
          </p:cNvPicPr>
          <p:nvPr/>
        </p:nvPicPr>
        <p:blipFill>
          <a:blip r:embed="rId2" cstate="print"/>
          <a:stretch>
            <a:fillRect/>
          </a:stretch>
        </p:blipFill>
        <p:spPr>
          <a:xfrm>
            <a:off x="3428947" y="3809942"/>
            <a:ext cx="6933713" cy="2666672"/>
          </a:xfrm>
          <a:prstGeom prst="rect">
            <a:avLst/>
          </a:prstGeom>
          <a:noFill/>
          <a:ln w="12700" cap="flat" cmpd="sng">
            <a:noFill/>
            <a:prstDash val="solid"/>
            <a:miter/>
          </a:ln>
        </p:spPr>
      </p:pic>
    </p:spTree>
    <p:extLst>
      <p:ext uri="{BB962C8B-B14F-4D97-AF65-F5344CB8AC3E}">
        <p14:creationId xmlns:p14="http://schemas.microsoft.com/office/powerpoint/2010/main" val="10355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660400" y="497205"/>
            <a:ext cx="5242560" cy="6165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charset="0"/>
                <a:ea typeface="宋体" charset="0"/>
                <a:cs typeface="Arial" charset="0"/>
              </a:rPr>
              <a:t>EXAMPLE</a:t>
            </a:r>
            <a:endParaRPr lang="zh-CN" altLang="en-US" sz="3950" b="1" i="0" u="none" strike="noStrike" kern="0" cap="none" spc="0" baseline="0">
              <a:solidFill>
                <a:srgbClr val="C00000"/>
              </a:solidFill>
              <a:latin typeface="Arial" charset="0"/>
              <a:ea typeface="宋体" charset="0"/>
              <a:cs typeface="Arial" charset="0"/>
            </a:endParaRPr>
          </a:p>
        </p:txBody>
      </p:sp>
      <p:sp>
        <p:nvSpPr>
          <p:cNvPr id="47" name="矩形"/>
          <p:cNvSpPr>
            <a:spLocks/>
          </p:cNvSpPr>
          <p:nvPr/>
        </p:nvSpPr>
        <p:spPr>
          <a:xfrm>
            <a:off x="991159" y="1295380"/>
            <a:ext cx="11657211" cy="51587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Finally a INDIAN student from PONDICHERRY university, named RAMU found a home remedy cure for Covid-19 which is for the very first time accepted by WHO.</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He proved that by adding 1 tablespoon of black pepper powder to 2 table spoons of</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honey and some ginger juice for consecutive 5 days would suppress the effects of corona.</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And eventually go away 100%</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Entire world is starting to accept this remedy.</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Finally a good news In 2020!!</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PLEASE CIRCULATE THIS INFORMATION TO ALL YOUR FAMILY AND FRIENDS.</a:t>
            </a:r>
            <a:endParaRPr lang="zh-CN" altLang="en-US" sz="2400" b="0" i="0" u="none" strike="noStrike" kern="0" cap="none" spc="0" baseline="0">
              <a:solidFill>
                <a:schemeClr val="tx1"/>
              </a:solidFill>
              <a:latin typeface="Droid Sans" charset="0"/>
              <a:ea typeface="Droid Sans" charset="0"/>
              <a:cs typeface="Lucida Sans" charset="0"/>
            </a:endParaRPr>
          </a:p>
        </p:txBody>
      </p:sp>
      <p:pic>
        <p:nvPicPr>
          <p:cNvPr id="48" name="图片"/>
          <p:cNvPicPr>
            <a:picLocks noChangeAspect="1"/>
          </p:cNvPicPr>
          <p:nvPr/>
        </p:nvPicPr>
        <p:blipFill>
          <a:blip r:embed="rId2" cstate="print"/>
          <a:stretch>
            <a:fillRect/>
          </a:stretch>
        </p:blipFill>
        <p:spPr>
          <a:xfrm>
            <a:off x="6329266" y="3657130"/>
            <a:ext cx="6395566" cy="2281616"/>
          </a:xfrm>
          <a:prstGeom prst="rect">
            <a:avLst/>
          </a:prstGeom>
          <a:noFill/>
          <a:ln w="12700" cap="flat" cmpd="sng">
            <a:noFill/>
            <a:prstDash val="solid"/>
            <a:miter/>
          </a:ln>
        </p:spPr>
      </p:pic>
    </p:spTree>
    <p:extLst>
      <p:ext uri="{BB962C8B-B14F-4D97-AF65-F5344CB8AC3E}">
        <p14:creationId xmlns:p14="http://schemas.microsoft.com/office/powerpoint/2010/main" val="122445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文本框"/>
          <p:cNvSpPr>
            <a:spLocks noGrp="1"/>
          </p:cNvSpPr>
          <p:nvPr>
            <p:ph type="title"/>
          </p:nvPr>
        </p:nvSpPr>
        <p:spPr>
          <a:xfrm>
            <a:off x="660400" y="555307"/>
            <a:ext cx="3402965" cy="6165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charset="0"/>
                <a:ea typeface="宋体" charset="0"/>
                <a:cs typeface="Arial" charset="0"/>
              </a:rPr>
              <a:t>CONCLUSION</a:t>
            </a:r>
            <a:endParaRPr lang="zh-CN" altLang="en-US" sz="3950" b="1" i="0" u="none" strike="noStrike" kern="0" cap="none" spc="0" baseline="0">
              <a:solidFill>
                <a:srgbClr val="C00000"/>
              </a:solidFill>
              <a:latin typeface="Arial" charset="0"/>
              <a:ea typeface="宋体" charset="0"/>
              <a:cs typeface="Arial" charset="0"/>
            </a:endParaRPr>
          </a:p>
        </p:txBody>
      </p:sp>
      <p:sp>
        <p:nvSpPr>
          <p:cNvPr id="50" name="矩形"/>
          <p:cNvSpPr>
            <a:spLocks/>
          </p:cNvSpPr>
          <p:nvPr/>
        </p:nvSpPr>
        <p:spPr>
          <a:xfrm>
            <a:off x="1600709" y="1523976"/>
            <a:ext cx="9904790" cy="44348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a:solidFill>
                <a:schemeClr val="tx1"/>
              </a:solidFill>
              <a:latin typeface="Droid Sans" charset="0"/>
              <a:ea typeface="Droid Sans" charset="0"/>
              <a:cs typeface="Lucida Sans" charset="0"/>
            </a:endParaRPr>
          </a:p>
        </p:txBody>
      </p:sp>
    </p:spTree>
    <p:extLst>
      <p:ext uri="{BB962C8B-B14F-4D97-AF65-F5344CB8AC3E}">
        <p14:creationId xmlns:p14="http://schemas.microsoft.com/office/powerpoint/2010/main" val="70281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5013070" y="3602418"/>
            <a:ext cx="2165858" cy="444500"/>
          </a:xfrm>
          <a:prstGeom prst="rect">
            <a:avLst/>
          </a:prstGeom>
          <a:noFill/>
          <a:ln w="12700" cap="flat" cmpd="sng">
            <a:noFill/>
            <a:prstDash val="solid"/>
            <a:miter/>
          </a:ln>
        </p:spPr>
        <p:txBody>
          <a:bodyPr vert="horz" wrap="square" lIns="0" tIns="15875" rIns="0" bIns="0" anchor="t" anchorCtr="0">
            <a:prstTxWarp prst="textNoShape">
              <a:avLst/>
            </a:prstTxWarp>
            <a:spAutoFit/>
          </a:bodyPr>
          <a:lstStyle/>
          <a:p>
            <a:pPr marL="50165" indent="0" algn="l">
              <a:lnSpc>
                <a:spcPct val="100000"/>
              </a:lnSpc>
              <a:spcBef>
                <a:spcPts val="125"/>
              </a:spcBef>
              <a:spcAft>
                <a:spcPts val="0"/>
              </a:spcAft>
              <a:buNone/>
            </a:pPr>
            <a:r>
              <a:rPr lang="en-US" altLang="zh-CN" sz="2750" b="1" i="0" u="none" strike="noStrike" kern="0" cap="none" spc="30" baseline="0">
                <a:solidFill>
                  <a:srgbClr val="001F5F"/>
                </a:solidFill>
                <a:latin typeface="Arial" charset="0"/>
                <a:ea typeface="宋体" charset="0"/>
                <a:cs typeface="Arial" charset="0"/>
              </a:rPr>
              <a:t>THANK</a:t>
            </a:r>
            <a:r>
              <a:rPr lang="en-US" altLang="zh-CN" sz="2750" b="1" i="0" u="none" strike="noStrike" kern="0" cap="none" spc="-145" baseline="0">
                <a:solidFill>
                  <a:srgbClr val="001F5F"/>
                </a:solidFill>
                <a:latin typeface="Arial" charset="0"/>
                <a:ea typeface="宋体" charset="0"/>
                <a:cs typeface="Arial" charset="0"/>
              </a:rPr>
              <a:t> </a:t>
            </a:r>
            <a:r>
              <a:rPr lang="en-US" altLang="zh-CN" sz="2750" b="1" i="0" u="none" strike="noStrike" kern="0" cap="none" spc="25" baseline="0">
                <a:solidFill>
                  <a:srgbClr val="001F5F"/>
                </a:solidFill>
                <a:latin typeface="Arial" charset="0"/>
                <a:ea typeface="宋体" charset="0"/>
                <a:cs typeface="Arial" charset="0"/>
              </a:rPr>
              <a:t>YOU</a:t>
            </a:r>
            <a:endParaRPr lang="zh-CN" altLang="en-US" sz="2750" b="1" i="0" u="none" strike="noStrike" kern="0" cap="none" spc="25" baseline="0">
              <a:solidFill>
                <a:srgbClr val="001F5F"/>
              </a:solidFill>
              <a:latin typeface="Arial" charset="0"/>
              <a:ea typeface="宋体" charset="0"/>
              <a:cs typeface="Arial" charset="0"/>
            </a:endParaRPr>
          </a:p>
        </p:txBody>
      </p:sp>
    </p:spTree>
    <p:extLst>
      <p:ext uri="{BB962C8B-B14F-4D97-AF65-F5344CB8AC3E}">
        <p14:creationId xmlns:p14="http://schemas.microsoft.com/office/powerpoint/2010/main" val="1263815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56</TotalTime>
  <Words>752</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Droid Sans</vt:lpstr>
      <vt:lpstr>Times New Roman</vt:lpstr>
      <vt:lpstr>Tw Cen MT</vt:lpstr>
      <vt:lpstr>Tw Cen MT Condensed</vt:lpstr>
      <vt:lpstr>Wingdings 3</vt:lpstr>
      <vt:lpstr>Integral</vt:lpstr>
      <vt:lpstr>CAPSTONE PROJECT</vt:lpstr>
      <vt:lpstr>OUTLINE</vt:lpstr>
      <vt:lpstr>PowerPoint Presentation</vt:lpstr>
      <vt:lpstr>PowerPoint Presentation</vt:lpstr>
      <vt:lpstr>FAKE NEWS CHARACTERIZATION</vt:lpstr>
      <vt:lpstr>WHAT IS TFIDFVECTORIZER</vt:lpstr>
      <vt:lpstr>EXAMPLE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ELCOT</dc:creator>
  <cp:lastModifiedBy>sam zion</cp:lastModifiedBy>
  <cp:revision>1</cp:revision>
  <dcterms:created xsi:type="dcterms:W3CDTF">2024-04-04T13:53:43Z</dcterms:created>
  <dcterms:modified xsi:type="dcterms:W3CDTF">2024-04-21T08:28:04Z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2024-03-26T16:00:00Z</vt:filetime>
  </property>
  <property fmtid="{D5CDD505-2E9C-101B-9397-08002B2CF9AE}" pid="3" name="LastSaved">
    <vt:filetime>2024-04-03T16:00:00Z</vt:filetime>
  </property>
</Properties>
</file>