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25536659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A2232C-2FC3-4028-92CC-AF50533414B1}"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3566001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2873001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525918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3146520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1509765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2269423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689444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3768965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397591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256401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A2232C-2FC3-4028-92CC-AF50533414B1}"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109569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A2232C-2FC3-4028-92CC-AF50533414B1}" type="datetimeFigureOut">
              <a:rPr lang="en-IN" smtClean="0"/>
              <a:t>21-04-2024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793323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A2232C-2FC3-4028-92CC-AF50533414B1}"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1070503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CA2232C-2FC3-4028-92CC-AF50533414B1}" type="datetimeFigureOut">
              <a:rPr lang="en-IN" smtClean="0"/>
              <a:t>21-04-2024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110741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A2232C-2FC3-4028-92CC-AF50533414B1}"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3110752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A2232C-2FC3-4028-92CC-AF50533414B1}"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311855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A2232C-2FC3-4028-92CC-AF50533414B1}" type="datetimeFigureOut">
              <a:rPr lang="en-IN" smtClean="0"/>
              <a:t>21-04-2024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C04C43-8510-47FD-8ADC-2F4E6A6A9FF2}" type="slidenum">
              <a:rPr lang="en-IN" smtClean="0"/>
              <a:t>‹#›</a:t>
            </a:fld>
            <a:endParaRPr lang="en-IN"/>
          </a:p>
        </p:txBody>
      </p:sp>
    </p:spTree>
    <p:extLst>
      <p:ext uri="{BB962C8B-B14F-4D97-AF65-F5344CB8AC3E}">
        <p14:creationId xmlns:p14="http://schemas.microsoft.com/office/powerpoint/2010/main" val="164664402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90DD0D9-C188-0E89-DD78-1411D0619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8A64736-BFE6-54CD-A895-5B96133186A2}"/>
              </a:ext>
            </a:extLst>
          </p:cNvPr>
          <p:cNvSpPr txBox="1"/>
          <p:nvPr/>
        </p:nvSpPr>
        <p:spPr>
          <a:xfrm>
            <a:off x="1460311" y="668740"/>
            <a:ext cx="9747861" cy="1323439"/>
          </a:xfrm>
          <a:prstGeom prst="rect">
            <a:avLst/>
          </a:prstGeom>
          <a:noFill/>
        </p:spPr>
        <p:txBody>
          <a:bodyPr wrap="none" rtlCol="0">
            <a:spAutoFit/>
          </a:bodyPr>
          <a:lstStyle/>
          <a:p>
            <a:r>
              <a:rPr lang="en-US" altLang="zh-CN" sz="8000" b="1" i="0" u="none" strike="noStrike" kern="0" cap="none" spc="20" baseline="0" dirty="0">
                <a:solidFill>
                  <a:srgbClr val="FFFF00"/>
                </a:solidFill>
                <a:latin typeface="Algerian" panose="04020705040A02060702" pitchFamily="82" charset="0"/>
                <a:ea typeface="宋体" charset="0"/>
                <a:cs typeface="Arial" charset="0"/>
              </a:rPr>
              <a:t>CAP</a:t>
            </a:r>
            <a:r>
              <a:rPr lang="en-US" altLang="zh-CN" sz="8000" b="1" i="0" u="none" strike="noStrike" kern="0" cap="none" spc="35" baseline="0" dirty="0">
                <a:solidFill>
                  <a:srgbClr val="FFFF00"/>
                </a:solidFill>
                <a:latin typeface="Algerian" panose="04020705040A02060702" pitchFamily="82" charset="0"/>
                <a:ea typeface="宋体" charset="0"/>
                <a:cs typeface="Arial" charset="0"/>
              </a:rPr>
              <a:t>S</a:t>
            </a:r>
            <a:r>
              <a:rPr lang="en-US" altLang="zh-CN" sz="8000" b="1" i="0" u="none" strike="noStrike" kern="0" cap="none" spc="-10" baseline="0" dirty="0">
                <a:solidFill>
                  <a:srgbClr val="FFFF00"/>
                </a:solidFill>
                <a:latin typeface="Algerian" panose="04020705040A02060702" pitchFamily="82" charset="0"/>
                <a:ea typeface="宋体" charset="0"/>
                <a:cs typeface="Arial" charset="0"/>
              </a:rPr>
              <a:t>T</a:t>
            </a:r>
            <a:r>
              <a:rPr lang="en-US" altLang="zh-CN" sz="8000" b="1" i="0" u="none" strike="noStrike" kern="0" cap="none" spc="-20" baseline="0" dirty="0">
                <a:solidFill>
                  <a:srgbClr val="FFFF00"/>
                </a:solidFill>
                <a:latin typeface="Algerian" panose="04020705040A02060702" pitchFamily="82" charset="0"/>
                <a:ea typeface="宋体" charset="0"/>
                <a:cs typeface="Arial" charset="0"/>
              </a:rPr>
              <a:t>O</a:t>
            </a:r>
            <a:r>
              <a:rPr lang="en-US" altLang="zh-CN" sz="8000" b="1" i="0" u="none" strike="noStrike" kern="0" cap="none" spc="20" baseline="0" dirty="0">
                <a:solidFill>
                  <a:srgbClr val="FFFF00"/>
                </a:solidFill>
                <a:latin typeface="Algerian" panose="04020705040A02060702" pitchFamily="82" charset="0"/>
                <a:ea typeface="宋体" charset="0"/>
                <a:cs typeface="Arial" charset="0"/>
              </a:rPr>
              <a:t>NE</a:t>
            </a:r>
            <a:r>
              <a:rPr lang="en-US" altLang="zh-CN" sz="8000" b="1" i="0" u="none" strike="noStrike" kern="0" cap="none" spc="-200" baseline="0" dirty="0">
                <a:solidFill>
                  <a:srgbClr val="FFFF00"/>
                </a:solidFill>
                <a:latin typeface="Algerian" panose="04020705040A02060702" pitchFamily="82" charset="0"/>
                <a:ea typeface="宋体" charset="0"/>
                <a:cs typeface="Arial" charset="0"/>
              </a:rPr>
              <a:t> </a:t>
            </a:r>
            <a:r>
              <a:rPr lang="en-US" altLang="zh-CN" sz="8000" b="1" i="0" u="none" strike="noStrike" kern="0" cap="none" spc="35" baseline="0" dirty="0">
                <a:solidFill>
                  <a:srgbClr val="FFFF00"/>
                </a:solidFill>
                <a:latin typeface="Algerian" panose="04020705040A02060702" pitchFamily="82" charset="0"/>
                <a:ea typeface="宋体" charset="0"/>
                <a:cs typeface="Arial" charset="0"/>
              </a:rPr>
              <a:t>P</a:t>
            </a:r>
            <a:r>
              <a:rPr lang="en-US" altLang="zh-CN" sz="8000" b="1" i="0" u="none" strike="noStrike" kern="0" cap="none" spc="20" baseline="0" dirty="0">
                <a:solidFill>
                  <a:srgbClr val="FFFF00"/>
                </a:solidFill>
                <a:latin typeface="Algerian" panose="04020705040A02060702" pitchFamily="82" charset="0"/>
                <a:ea typeface="宋体" charset="0"/>
                <a:cs typeface="Arial" charset="0"/>
              </a:rPr>
              <a:t>R</a:t>
            </a:r>
            <a:r>
              <a:rPr lang="en-US" altLang="zh-CN" sz="8000" b="1" i="0" u="none" strike="noStrike" kern="0" cap="none" spc="-20" baseline="0" dirty="0">
                <a:solidFill>
                  <a:srgbClr val="FFFF00"/>
                </a:solidFill>
                <a:latin typeface="Algerian" panose="04020705040A02060702" pitchFamily="82" charset="0"/>
                <a:ea typeface="宋体" charset="0"/>
                <a:cs typeface="Arial" charset="0"/>
              </a:rPr>
              <a:t>O</a:t>
            </a:r>
            <a:r>
              <a:rPr lang="en-US" altLang="zh-CN" sz="8000" b="1" i="0" u="none" strike="noStrike" kern="0" cap="none" spc="15" baseline="0" dirty="0">
                <a:solidFill>
                  <a:srgbClr val="FFFF00"/>
                </a:solidFill>
                <a:latin typeface="Algerian" panose="04020705040A02060702" pitchFamily="82" charset="0"/>
                <a:ea typeface="宋体" charset="0"/>
                <a:cs typeface="Arial" charset="0"/>
              </a:rPr>
              <a:t>J</a:t>
            </a:r>
            <a:r>
              <a:rPr lang="en-US" altLang="zh-CN" sz="8000" b="1" i="0" u="none" strike="noStrike" kern="0" cap="none" spc="40" baseline="0" dirty="0">
                <a:solidFill>
                  <a:srgbClr val="FFFF00"/>
                </a:solidFill>
                <a:latin typeface="Algerian" panose="04020705040A02060702" pitchFamily="82" charset="0"/>
                <a:ea typeface="宋体" charset="0"/>
                <a:cs typeface="Arial" charset="0"/>
              </a:rPr>
              <a:t>E</a:t>
            </a:r>
            <a:r>
              <a:rPr lang="en-US" altLang="zh-CN" sz="8000" b="1" i="0" u="none" strike="noStrike" kern="0" cap="none" spc="20" baseline="0" dirty="0">
                <a:solidFill>
                  <a:srgbClr val="FFFF00"/>
                </a:solidFill>
                <a:latin typeface="Algerian" panose="04020705040A02060702" pitchFamily="82" charset="0"/>
                <a:ea typeface="宋体" charset="0"/>
                <a:cs typeface="Arial" charset="0"/>
              </a:rPr>
              <a:t>CT</a:t>
            </a:r>
            <a:endParaRPr lang="en-IN" sz="8000" dirty="0">
              <a:solidFill>
                <a:srgbClr val="FFFF00"/>
              </a:solidFill>
              <a:latin typeface="Algerian" panose="04020705040A02060702" pitchFamily="82" charset="0"/>
            </a:endParaRPr>
          </a:p>
        </p:txBody>
      </p:sp>
      <p:sp>
        <p:nvSpPr>
          <p:cNvPr id="3" name="TextBox 2">
            <a:extLst>
              <a:ext uri="{FF2B5EF4-FFF2-40B4-BE49-F238E27FC236}">
                <a16:creationId xmlns:a16="http://schemas.microsoft.com/office/drawing/2014/main" id="{A8F349FE-2EBD-25B3-274A-8C9445C98F5E}"/>
              </a:ext>
            </a:extLst>
          </p:cNvPr>
          <p:cNvSpPr txBox="1"/>
          <p:nvPr/>
        </p:nvSpPr>
        <p:spPr>
          <a:xfrm>
            <a:off x="1637731" y="5589095"/>
            <a:ext cx="10370445" cy="1200329"/>
          </a:xfrm>
          <a:prstGeom prst="rect">
            <a:avLst/>
          </a:prstGeom>
          <a:noFill/>
        </p:spPr>
        <p:txBody>
          <a:bodyPr wrap="square" rtlCol="0">
            <a:spAutoFit/>
          </a:bodyPr>
          <a:lstStyle/>
          <a:p>
            <a:pPr marL="2763520" indent="0" algn="l">
              <a:lnSpc>
                <a:spcPct val="100000"/>
              </a:lnSpc>
              <a:spcBef>
                <a:spcPts val="0"/>
              </a:spcBef>
              <a:spcAft>
                <a:spcPts val="0"/>
              </a:spcAft>
              <a:buNone/>
            </a:pPr>
            <a:r>
              <a:rPr lang="en-US" altLang="zh-CN" sz="1800" b="1" i="0" u="none" strike="noStrike" kern="0" cap="none" spc="15" baseline="0" dirty="0">
                <a:solidFill>
                  <a:schemeClr val="accent5">
                    <a:lumMod val="40000"/>
                    <a:lumOff val="60000"/>
                  </a:schemeClr>
                </a:solidFill>
                <a:latin typeface="Arial" charset="0"/>
                <a:ea typeface="Droid Sans" charset="0"/>
                <a:cs typeface="Arial" charset="0"/>
              </a:rPr>
              <a:t>P</a:t>
            </a:r>
            <a:r>
              <a:rPr lang="en-US" altLang="zh-CN" sz="1800" b="1" i="0" u="none" strike="noStrike" kern="0" cap="none" spc="40" baseline="0" dirty="0">
                <a:solidFill>
                  <a:schemeClr val="accent5">
                    <a:lumMod val="40000"/>
                    <a:lumOff val="60000"/>
                  </a:schemeClr>
                </a:solidFill>
                <a:latin typeface="Arial" charset="0"/>
                <a:ea typeface="Droid Sans" charset="0"/>
                <a:cs typeface="Arial" charset="0"/>
              </a:rPr>
              <a:t>r</a:t>
            </a:r>
            <a:r>
              <a:rPr lang="en-US" altLang="zh-CN" sz="1800" b="1" i="0" u="none" strike="noStrike" kern="0" cap="none" spc="15" baseline="0" dirty="0">
                <a:solidFill>
                  <a:schemeClr val="accent5">
                    <a:lumMod val="40000"/>
                    <a:lumOff val="60000"/>
                  </a:schemeClr>
                </a:solidFill>
                <a:latin typeface="Arial" charset="0"/>
                <a:ea typeface="Droid Sans" charset="0"/>
                <a:cs typeface="Arial" charset="0"/>
              </a:rPr>
              <a:t>es</a:t>
            </a:r>
            <a:r>
              <a:rPr lang="en-US" altLang="zh-CN" sz="1800" b="1" i="0" u="none" strike="noStrike" kern="0" cap="none" spc="5" baseline="0" dirty="0">
                <a:solidFill>
                  <a:schemeClr val="accent5">
                    <a:lumMod val="40000"/>
                    <a:lumOff val="60000"/>
                  </a:schemeClr>
                </a:solidFill>
                <a:latin typeface="Arial" charset="0"/>
                <a:ea typeface="Droid Sans" charset="0"/>
                <a:cs typeface="Arial" charset="0"/>
              </a:rPr>
              <a:t>e</a:t>
            </a:r>
            <a:r>
              <a:rPr lang="en-US" altLang="zh-CN" sz="1800" b="1" i="0" u="none" strike="noStrike" kern="0" cap="none" spc="45" baseline="0" dirty="0">
                <a:solidFill>
                  <a:schemeClr val="accent5">
                    <a:lumMod val="40000"/>
                    <a:lumOff val="60000"/>
                  </a:schemeClr>
                </a:solidFill>
                <a:latin typeface="Arial" charset="0"/>
                <a:ea typeface="Droid Sans" charset="0"/>
                <a:cs typeface="Arial" charset="0"/>
              </a:rPr>
              <a:t>n</a:t>
            </a:r>
            <a:r>
              <a:rPr lang="en-US" altLang="zh-CN" sz="1800" b="1" i="0" u="none" strike="noStrike" kern="0" cap="none" spc="10" baseline="0" dirty="0">
                <a:solidFill>
                  <a:schemeClr val="accent5">
                    <a:lumMod val="40000"/>
                    <a:lumOff val="60000"/>
                  </a:schemeClr>
                </a:solidFill>
                <a:latin typeface="Arial" charset="0"/>
                <a:ea typeface="Droid Sans" charset="0"/>
                <a:cs typeface="Arial" charset="0"/>
              </a:rPr>
              <a:t>ted</a:t>
            </a:r>
            <a:r>
              <a:rPr lang="en-US" altLang="zh-CN" sz="1800" b="1" i="0" u="none" strike="noStrike" kern="0" cap="none" spc="-150" baseline="0" dirty="0">
                <a:solidFill>
                  <a:schemeClr val="accent5">
                    <a:lumMod val="40000"/>
                    <a:lumOff val="60000"/>
                  </a:schemeClr>
                </a:solidFill>
                <a:latin typeface="Arial" charset="0"/>
                <a:ea typeface="Droid Sans" charset="0"/>
                <a:cs typeface="Arial" charset="0"/>
              </a:rPr>
              <a:t> </a:t>
            </a:r>
            <a:r>
              <a:rPr lang="en-US" altLang="zh-CN" sz="1800" b="1" i="0" u="none" strike="noStrike" kern="0" cap="none" spc="45" baseline="0" dirty="0">
                <a:solidFill>
                  <a:schemeClr val="accent5">
                    <a:lumMod val="40000"/>
                    <a:lumOff val="60000"/>
                  </a:schemeClr>
                </a:solidFill>
                <a:latin typeface="Arial" charset="0"/>
                <a:ea typeface="Droid Sans" charset="0"/>
                <a:cs typeface="Arial" charset="0"/>
              </a:rPr>
              <a:t>B</a:t>
            </a:r>
            <a:r>
              <a:rPr lang="en-US" altLang="zh-CN" sz="1800" b="1" i="0" u="none" strike="noStrike" kern="0" cap="none" spc="10" baseline="0" dirty="0">
                <a:solidFill>
                  <a:schemeClr val="accent5">
                    <a:lumMod val="40000"/>
                    <a:lumOff val="60000"/>
                  </a:schemeClr>
                </a:solidFill>
                <a:latin typeface="Arial" charset="0"/>
                <a:ea typeface="Droid Sans" charset="0"/>
                <a:cs typeface="Arial" charset="0"/>
              </a:rPr>
              <a:t>y:</a:t>
            </a:r>
            <a:endParaRPr lang="en-US" altLang="zh-CN" sz="1800" b="0" i="0" u="none" strike="noStrike" kern="0" cap="none" spc="0" baseline="0" dirty="0">
              <a:solidFill>
                <a:schemeClr val="accent5">
                  <a:lumMod val="40000"/>
                  <a:lumOff val="60000"/>
                </a:schemeClr>
              </a:solidFill>
              <a:latin typeface="Arial" charset="0"/>
              <a:ea typeface="Droid Sans" charset="0"/>
              <a:cs typeface="Arial" charset="0"/>
            </a:endParaRPr>
          </a:p>
          <a:p>
            <a:pPr marL="2763520" indent="0" algn="l">
              <a:lnSpc>
                <a:spcPct val="100000"/>
              </a:lnSpc>
              <a:spcBef>
                <a:spcPts val="0"/>
              </a:spcBef>
              <a:spcAft>
                <a:spcPts val="0"/>
              </a:spcAft>
              <a:buNone/>
            </a:pPr>
            <a:r>
              <a:rPr lang="en-US" altLang="zh-CN" b="1" kern="0" spc="-75" dirty="0">
                <a:solidFill>
                  <a:schemeClr val="accent5">
                    <a:lumMod val="40000"/>
                    <a:lumOff val="60000"/>
                  </a:schemeClr>
                </a:solidFill>
                <a:latin typeface="Arial" charset="0"/>
                <a:ea typeface="Droid Sans" charset="0"/>
                <a:cs typeface="Arial" charset="0"/>
              </a:rPr>
              <a:t>	</a:t>
            </a:r>
            <a:r>
              <a:rPr lang="en-US" altLang="zh-CN" sz="1800" b="1" i="0" u="none" strike="noStrike" kern="0" cap="none" spc="10" baseline="0" dirty="0">
                <a:solidFill>
                  <a:schemeClr val="accent5">
                    <a:lumMod val="40000"/>
                    <a:lumOff val="60000"/>
                  </a:schemeClr>
                </a:solidFill>
                <a:latin typeface="Arial" charset="0"/>
                <a:ea typeface="Droid Sans" charset="0"/>
                <a:cs typeface="Arial" charset="0"/>
              </a:rPr>
              <a:t>St</a:t>
            </a:r>
            <a:r>
              <a:rPr lang="en-US" altLang="zh-CN" sz="1800" b="1" i="0" u="none" strike="noStrike" kern="0" cap="none" spc="45" baseline="0" dirty="0">
                <a:solidFill>
                  <a:schemeClr val="accent5">
                    <a:lumMod val="40000"/>
                    <a:lumOff val="60000"/>
                  </a:schemeClr>
                </a:solidFill>
                <a:latin typeface="Arial" charset="0"/>
                <a:ea typeface="Droid Sans" charset="0"/>
                <a:cs typeface="Arial" charset="0"/>
              </a:rPr>
              <a:t>ud</a:t>
            </a:r>
            <a:r>
              <a:rPr lang="en-US" altLang="zh-CN" sz="1800" b="1" i="0" u="none" strike="noStrike" kern="0" cap="none" spc="15" baseline="0" dirty="0">
                <a:solidFill>
                  <a:schemeClr val="accent5">
                    <a:lumMod val="40000"/>
                    <a:lumOff val="60000"/>
                  </a:schemeClr>
                </a:solidFill>
                <a:latin typeface="Arial" charset="0"/>
                <a:ea typeface="Droid Sans" charset="0"/>
                <a:cs typeface="Arial" charset="0"/>
              </a:rPr>
              <a:t>e</a:t>
            </a:r>
            <a:r>
              <a:rPr lang="en-US" altLang="zh-CN" sz="1800" b="1" i="0" u="none" strike="noStrike" kern="0" cap="none" spc="45" baseline="0" dirty="0">
                <a:solidFill>
                  <a:schemeClr val="accent5">
                    <a:lumMod val="40000"/>
                    <a:lumOff val="60000"/>
                  </a:schemeClr>
                </a:solidFill>
                <a:latin typeface="Arial" charset="0"/>
                <a:ea typeface="Droid Sans" charset="0"/>
                <a:cs typeface="Arial" charset="0"/>
              </a:rPr>
              <a:t>n</a:t>
            </a:r>
            <a:r>
              <a:rPr lang="en-US" altLang="zh-CN" sz="1800" b="1" i="0" u="none" strike="noStrike" kern="0" cap="none" spc="5" baseline="0" dirty="0">
                <a:solidFill>
                  <a:schemeClr val="accent5">
                    <a:lumMod val="40000"/>
                    <a:lumOff val="60000"/>
                  </a:schemeClr>
                </a:solidFill>
                <a:latin typeface="Arial" charset="0"/>
                <a:ea typeface="Droid Sans" charset="0"/>
                <a:cs typeface="Arial" charset="0"/>
              </a:rPr>
              <a:t>t</a:t>
            </a:r>
            <a:r>
              <a:rPr lang="en-US" altLang="zh-CN" sz="1800" b="1" i="0" u="none" strike="noStrike" kern="0" cap="none" spc="-185" baseline="0" dirty="0">
                <a:solidFill>
                  <a:schemeClr val="accent5">
                    <a:lumMod val="40000"/>
                    <a:lumOff val="60000"/>
                  </a:schemeClr>
                </a:solidFill>
                <a:latin typeface="Arial" charset="0"/>
                <a:ea typeface="Droid Sans" charset="0"/>
                <a:cs typeface="Arial" charset="0"/>
              </a:rPr>
              <a:t> </a:t>
            </a:r>
            <a:r>
              <a:rPr lang="en-US" altLang="zh-CN" sz="1800" b="1" i="0" u="none" strike="noStrike" kern="0" cap="none" spc="45" baseline="0" dirty="0">
                <a:solidFill>
                  <a:schemeClr val="accent5">
                    <a:lumMod val="40000"/>
                    <a:lumOff val="60000"/>
                  </a:schemeClr>
                </a:solidFill>
                <a:latin typeface="Arial" charset="0"/>
                <a:ea typeface="Droid Sans" charset="0"/>
                <a:cs typeface="Arial" charset="0"/>
              </a:rPr>
              <a:t>N</a:t>
            </a:r>
            <a:r>
              <a:rPr lang="en-US" altLang="zh-CN" sz="1800" b="1" i="0" u="none" strike="noStrike" kern="0" cap="none" spc="15" baseline="0" dirty="0">
                <a:solidFill>
                  <a:schemeClr val="accent5">
                    <a:lumMod val="40000"/>
                    <a:lumOff val="60000"/>
                  </a:schemeClr>
                </a:solidFill>
                <a:latin typeface="Arial" charset="0"/>
                <a:ea typeface="Droid Sans" charset="0"/>
                <a:cs typeface="Arial" charset="0"/>
              </a:rPr>
              <a:t>a</a:t>
            </a:r>
            <a:r>
              <a:rPr lang="en-US" altLang="zh-CN" sz="1800" b="1" i="0" u="none" strike="noStrike" kern="0" cap="none" spc="160" baseline="0" dirty="0">
                <a:solidFill>
                  <a:schemeClr val="accent5">
                    <a:lumMod val="40000"/>
                    <a:lumOff val="60000"/>
                  </a:schemeClr>
                </a:solidFill>
                <a:latin typeface="Arial" charset="0"/>
                <a:ea typeface="Droid Sans" charset="0"/>
                <a:cs typeface="Arial" charset="0"/>
              </a:rPr>
              <a:t>m</a:t>
            </a:r>
            <a:r>
              <a:rPr lang="en-US" altLang="zh-CN" sz="1800" b="1" i="0" u="none" strike="noStrike" kern="0" cap="none" spc="30" baseline="0" dirty="0">
                <a:solidFill>
                  <a:schemeClr val="accent5">
                    <a:lumMod val="40000"/>
                    <a:lumOff val="60000"/>
                  </a:schemeClr>
                </a:solidFill>
                <a:latin typeface="Arial" charset="0"/>
                <a:ea typeface="Droid Sans" charset="0"/>
                <a:cs typeface="Arial" charset="0"/>
              </a:rPr>
              <a:t>e</a:t>
            </a:r>
            <a:r>
              <a:rPr lang="en-US" altLang="zh-CN" sz="1800" b="1" i="0" u="none" strike="noStrike" kern="0" cap="none" spc="0" baseline="0" dirty="0">
                <a:solidFill>
                  <a:schemeClr val="accent5">
                    <a:lumMod val="40000"/>
                    <a:lumOff val="60000"/>
                  </a:schemeClr>
                </a:solidFill>
                <a:latin typeface="Arial" charset="0"/>
                <a:ea typeface="Droid Sans" charset="0"/>
                <a:cs typeface="Arial" charset="0"/>
              </a:rPr>
              <a:t>-  </a:t>
            </a:r>
            <a:r>
              <a:rPr lang="en-US" altLang="zh-CN" sz="1800" b="1" dirty="0">
                <a:solidFill>
                  <a:schemeClr val="accent5">
                    <a:lumMod val="40000"/>
                    <a:lumOff val="60000"/>
                  </a:schemeClr>
                </a:solidFill>
                <a:latin typeface="Arial" charset="0"/>
                <a:cs typeface="Arial" charset="0"/>
              </a:rPr>
              <a:t>SAM ZION S</a:t>
            </a:r>
            <a:endParaRPr lang="en-US" altLang="zh-CN" sz="1800" b="1" i="0" u="none" strike="noStrike" kern="0" cap="none" spc="0" baseline="0" dirty="0">
              <a:solidFill>
                <a:schemeClr val="accent5">
                  <a:lumMod val="40000"/>
                  <a:lumOff val="60000"/>
                </a:schemeClr>
              </a:solidFill>
              <a:latin typeface="Arial" charset="0"/>
              <a:ea typeface="Droid Sans" charset="0"/>
              <a:cs typeface="Arial" charset="0"/>
            </a:endParaRPr>
          </a:p>
          <a:p>
            <a:pPr marL="2763520" indent="0" algn="l">
              <a:lnSpc>
                <a:spcPct val="100000"/>
              </a:lnSpc>
              <a:spcBef>
                <a:spcPts val="0"/>
              </a:spcBef>
              <a:spcAft>
                <a:spcPts val="0"/>
              </a:spcAft>
              <a:buNone/>
            </a:pPr>
            <a:r>
              <a:rPr lang="en-US" altLang="zh-CN" b="1" kern="0" spc="-25" dirty="0">
                <a:solidFill>
                  <a:schemeClr val="accent5">
                    <a:lumMod val="40000"/>
                    <a:lumOff val="60000"/>
                  </a:schemeClr>
                </a:solidFill>
                <a:latin typeface="Arial" charset="0"/>
                <a:ea typeface="Droid Sans" charset="0"/>
                <a:cs typeface="Arial" charset="0"/>
              </a:rPr>
              <a:t>	</a:t>
            </a:r>
            <a:r>
              <a:rPr lang="en-US" altLang="zh-CN" sz="1800" b="1" i="0" u="none" strike="noStrike" kern="0" cap="none" spc="-25" baseline="0" dirty="0">
                <a:solidFill>
                  <a:schemeClr val="accent5">
                    <a:lumMod val="40000"/>
                    <a:lumOff val="60000"/>
                  </a:schemeClr>
                </a:solidFill>
                <a:latin typeface="Arial" charset="0"/>
                <a:ea typeface="Droid Sans" charset="0"/>
                <a:cs typeface="Arial" charset="0"/>
              </a:rPr>
              <a:t>Co</a:t>
            </a:r>
            <a:r>
              <a:rPr lang="en-US" altLang="zh-CN" sz="1800" b="1" i="0" u="none" strike="noStrike" kern="0" cap="none" spc="35" baseline="0" dirty="0">
                <a:solidFill>
                  <a:schemeClr val="accent5">
                    <a:lumMod val="40000"/>
                    <a:lumOff val="60000"/>
                  </a:schemeClr>
                </a:solidFill>
                <a:latin typeface="Arial" charset="0"/>
                <a:ea typeface="Droid Sans" charset="0"/>
                <a:cs typeface="Arial" charset="0"/>
              </a:rPr>
              <a:t>l</a:t>
            </a:r>
            <a:r>
              <a:rPr lang="en-US" altLang="zh-CN" sz="1800" b="1" i="0" u="none" strike="noStrike" kern="0" cap="none" spc="-35" baseline="0" dirty="0">
                <a:solidFill>
                  <a:schemeClr val="accent5">
                    <a:lumMod val="40000"/>
                    <a:lumOff val="60000"/>
                  </a:schemeClr>
                </a:solidFill>
                <a:latin typeface="Arial" charset="0"/>
                <a:ea typeface="Droid Sans" charset="0"/>
                <a:cs typeface="Arial" charset="0"/>
              </a:rPr>
              <a:t>l</a:t>
            </a:r>
            <a:r>
              <a:rPr lang="en-US" altLang="zh-CN" sz="1800" b="1" i="0" u="none" strike="noStrike" kern="0" cap="none" spc="15" baseline="0" dirty="0">
                <a:solidFill>
                  <a:schemeClr val="accent5">
                    <a:lumMod val="40000"/>
                    <a:lumOff val="60000"/>
                  </a:schemeClr>
                </a:solidFill>
                <a:latin typeface="Arial" charset="0"/>
                <a:ea typeface="Droid Sans" charset="0"/>
                <a:cs typeface="Arial" charset="0"/>
              </a:rPr>
              <a:t>e</a:t>
            </a:r>
            <a:r>
              <a:rPr lang="en-US" altLang="zh-CN" sz="1800" b="1" i="0" u="none" strike="noStrike" kern="0" cap="none" spc="-30" baseline="0" dirty="0">
                <a:solidFill>
                  <a:schemeClr val="accent5">
                    <a:lumMod val="40000"/>
                    <a:lumOff val="60000"/>
                  </a:schemeClr>
                </a:solidFill>
                <a:latin typeface="Arial" charset="0"/>
                <a:ea typeface="Droid Sans" charset="0"/>
                <a:cs typeface="Arial" charset="0"/>
              </a:rPr>
              <a:t>g</a:t>
            </a:r>
            <a:r>
              <a:rPr lang="en-US" altLang="zh-CN" sz="1800" b="1" i="0" u="none" strike="noStrike" kern="0" cap="none" spc="15" baseline="0" dirty="0">
                <a:solidFill>
                  <a:schemeClr val="accent5">
                    <a:lumMod val="40000"/>
                    <a:lumOff val="60000"/>
                  </a:schemeClr>
                </a:solidFill>
                <a:latin typeface="Arial" charset="0"/>
                <a:ea typeface="Droid Sans" charset="0"/>
                <a:cs typeface="Arial" charset="0"/>
              </a:rPr>
              <a:t>e</a:t>
            </a:r>
            <a:r>
              <a:rPr lang="en-US" altLang="zh-CN" sz="1800" b="1" i="0" u="none" strike="noStrike" kern="0" cap="none" spc="-185" baseline="0" dirty="0">
                <a:solidFill>
                  <a:schemeClr val="accent5">
                    <a:lumMod val="40000"/>
                    <a:lumOff val="60000"/>
                  </a:schemeClr>
                </a:solidFill>
                <a:latin typeface="Arial" charset="0"/>
                <a:ea typeface="Droid Sans" charset="0"/>
                <a:cs typeface="Arial" charset="0"/>
              </a:rPr>
              <a:t> </a:t>
            </a:r>
            <a:r>
              <a:rPr lang="en-US" altLang="zh-CN" sz="1800" b="1" i="0" u="none" strike="noStrike" kern="0" cap="none" spc="45" baseline="0" dirty="0">
                <a:solidFill>
                  <a:schemeClr val="accent5">
                    <a:lumMod val="40000"/>
                    <a:lumOff val="60000"/>
                  </a:schemeClr>
                </a:solidFill>
                <a:latin typeface="Arial" charset="0"/>
                <a:ea typeface="Droid Sans" charset="0"/>
                <a:cs typeface="Arial" charset="0"/>
              </a:rPr>
              <a:t>N</a:t>
            </a:r>
            <a:r>
              <a:rPr lang="en-US" altLang="zh-CN" sz="1800" b="1" i="0" u="none" strike="noStrike" kern="0" cap="none" spc="15" baseline="0" dirty="0">
                <a:solidFill>
                  <a:schemeClr val="accent5">
                    <a:lumMod val="40000"/>
                    <a:lumOff val="60000"/>
                  </a:schemeClr>
                </a:solidFill>
                <a:latin typeface="Arial" charset="0"/>
                <a:ea typeface="Droid Sans" charset="0"/>
                <a:cs typeface="Arial" charset="0"/>
              </a:rPr>
              <a:t>a</a:t>
            </a:r>
            <a:r>
              <a:rPr lang="en-US" altLang="zh-CN" sz="1800" b="1" i="0" u="none" strike="noStrike" kern="0" cap="none" spc="85" baseline="0" dirty="0">
                <a:solidFill>
                  <a:schemeClr val="accent5">
                    <a:lumMod val="40000"/>
                    <a:lumOff val="60000"/>
                  </a:schemeClr>
                </a:solidFill>
                <a:latin typeface="Arial" charset="0"/>
                <a:ea typeface="Droid Sans" charset="0"/>
                <a:cs typeface="Arial" charset="0"/>
              </a:rPr>
              <a:t>m</a:t>
            </a:r>
            <a:r>
              <a:rPr lang="en-US" altLang="zh-CN" sz="1800" b="1" i="0" u="none" strike="noStrike" kern="0" cap="none" spc="25" baseline="0" dirty="0">
                <a:solidFill>
                  <a:schemeClr val="accent5">
                    <a:lumMod val="40000"/>
                    <a:lumOff val="60000"/>
                  </a:schemeClr>
                </a:solidFill>
                <a:latin typeface="Arial" charset="0"/>
                <a:ea typeface="Droid Sans" charset="0"/>
                <a:cs typeface="Arial" charset="0"/>
              </a:rPr>
              <a:t>e</a:t>
            </a:r>
            <a:r>
              <a:rPr lang="en-US" altLang="zh-CN" sz="1800" b="1" i="0" u="none" strike="noStrike" kern="0" cap="none" spc="0" baseline="0" dirty="0">
                <a:solidFill>
                  <a:schemeClr val="accent5">
                    <a:lumMod val="40000"/>
                    <a:lumOff val="60000"/>
                  </a:schemeClr>
                </a:solidFill>
                <a:latin typeface="Arial" charset="0"/>
                <a:ea typeface="Droid Sans" charset="0"/>
                <a:cs typeface="Arial" charset="0"/>
              </a:rPr>
              <a:t>- MADHA ENGINEERING COLLEGE</a:t>
            </a:r>
          </a:p>
          <a:p>
            <a:pPr marL="2763520" indent="0" algn="l">
              <a:lnSpc>
                <a:spcPct val="100000"/>
              </a:lnSpc>
              <a:spcBef>
                <a:spcPts val="0"/>
              </a:spcBef>
              <a:spcAft>
                <a:spcPts val="0"/>
              </a:spcAft>
              <a:buNone/>
            </a:pPr>
            <a:r>
              <a:rPr lang="en-US" altLang="zh-CN" b="1" kern="0" dirty="0">
                <a:solidFill>
                  <a:schemeClr val="accent5">
                    <a:lumMod val="40000"/>
                    <a:lumOff val="60000"/>
                  </a:schemeClr>
                </a:solidFill>
                <a:latin typeface="Arial" charset="0"/>
                <a:ea typeface="Droid Sans" charset="0"/>
                <a:cs typeface="Arial" charset="0"/>
              </a:rPr>
              <a:t>	</a:t>
            </a:r>
            <a:r>
              <a:rPr lang="en-US" altLang="zh-CN" sz="1800" b="1" i="0" u="none" strike="noStrike" kern="0" cap="none" spc="0" baseline="0" dirty="0">
                <a:solidFill>
                  <a:schemeClr val="accent5">
                    <a:lumMod val="40000"/>
                    <a:lumOff val="60000"/>
                  </a:schemeClr>
                </a:solidFill>
                <a:latin typeface="Arial" charset="0"/>
                <a:ea typeface="Droid Sans" charset="0"/>
                <a:cs typeface="Arial" charset="0"/>
              </a:rPr>
              <a:t>Department- ELECTRICAL AND ELECTRONICS ENGINEERING</a:t>
            </a:r>
            <a:endParaRPr lang="en-IN" dirty="0">
              <a:solidFill>
                <a:schemeClr val="accent5">
                  <a:lumMod val="40000"/>
                  <a:lumOff val="60000"/>
                </a:schemeClr>
              </a:solidFill>
            </a:endParaRPr>
          </a:p>
        </p:txBody>
      </p:sp>
    </p:spTree>
    <p:extLst>
      <p:ext uri="{BB962C8B-B14F-4D97-AF65-F5344CB8AC3E}">
        <p14:creationId xmlns:p14="http://schemas.microsoft.com/office/powerpoint/2010/main" val="2805547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4BF313-7B5A-DD47-0ADD-E081DDB30FA0}"/>
              </a:ext>
            </a:extLst>
          </p:cNvPr>
          <p:cNvSpPr txBox="1"/>
          <p:nvPr/>
        </p:nvSpPr>
        <p:spPr>
          <a:xfrm>
            <a:off x="1624084" y="723331"/>
            <a:ext cx="2129050"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Outline</a:t>
            </a:r>
            <a:endParaRPr lang="en-IN" dirty="0">
              <a:latin typeface="Times New Roman" panose="02020603050405020304" pitchFamily="18" charset="0"/>
              <a:cs typeface="Times New Roman" panose="02020603050405020304" pitchFamily="18" charset="0"/>
            </a:endParaRPr>
          </a:p>
        </p:txBody>
      </p:sp>
      <p:sp>
        <p:nvSpPr>
          <p:cNvPr id="4" name="Arrow: Pentagon 3">
            <a:extLst>
              <a:ext uri="{FF2B5EF4-FFF2-40B4-BE49-F238E27FC236}">
                <a16:creationId xmlns:a16="http://schemas.microsoft.com/office/drawing/2014/main" id="{E32FF943-90AE-43B8-F548-0A42B79B50C0}"/>
              </a:ext>
            </a:extLst>
          </p:cNvPr>
          <p:cNvSpPr/>
          <p:nvPr/>
        </p:nvSpPr>
        <p:spPr>
          <a:xfrm>
            <a:off x="3192904" y="1492679"/>
            <a:ext cx="6595562" cy="601453"/>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b="0" i="0" u="none" strike="noStrike" kern="0" cap="none" spc="0" baseline="0" dirty="0">
                <a:solidFill>
                  <a:schemeClr val="accent5">
                    <a:lumMod val="40000"/>
                    <a:lumOff val="60000"/>
                  </a:schemeClr>
                </a:solidFill>
                <a:latin typeface="Droid Sans" charset="0"/>
                <a:ea typeface="Droid Sans" charset="0"/>
                <a:cs typeface="Droid Sans" charset="0"/>
              </a:rPr>
              <a:t>INTRODUCTION</a:t>
            </a:r>
            <a:endParaRPr lang="en-IN" dirty="0">
              <a:solidFill>
                <a:schemeClr val="accent5">
                  <a:lumMod val="40000"/>
                  <a:lumOff val="60000"/>
                </a:schemeClr>
              </a:solidFill>
            </a:endParaRPr>
          </a:p>
        </p:txBody>
      </p:sp>
      <p:sp>
        <p:nvSpPr>
          <p:cNvPr id="5" name="Arrow: Pentagon 4">
            <a:extLst>
              <a:ext uri="{FF2B5EF4-FFF2-40B4-BE49-F238E27FC236}">
                <a16:creationId xmlns:a16="http://schemas.microsoft.com/office/drawing/2014/main" id="{1539134E-5A08-7C05-C32B-BFDF725C7E95}"/>
              </a:ext>
            </a:extLst>
          </p:cNvPr>
          <p:cNvSpPr/>
          <p:nvPr/>
        </p:nvSpPr>
        <p:spPr>
          <a:xfrm>
            <a:off x="3158038" y="2350596"/>
            <a:ext cx="6595562" cy="601453"/>
          </a:xfrm>
          <a:prstGeom prst="homePlate">
            <a:avLst>
              <a:gd name="adj" fmla="val 624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b="0" i="0" u="none" strike="noStrike" kern="0" cap="none" spc="0" baseline="0" dirty="0">
                <a:solidFill>
                  <a:schemeClr val="accent5">
                    <a:lumMod val="40000"/>
                    <a:lumOff val="60000"/>
                  </a:schemeClr>
                </a:solidFill>
                <a:latin typeface="Droid Sans" charset="0"/>
                <a:ea typeface="Droid Sans" charset="0"/>
                <a:cs typeface="Droid Sans" charset="0"/>
              </a:rPr>
              <a:t>WHAT IS FAKE NEWS..?</a:t>
            </a:r>
          </a:p>
        </p:txBody>
      </p:sp>
      <p:sp>
        <p:nvSpPr>
          <p:cNvPr id="6" name="Arrow: Pentagon 5">
            <a:extLst>
              <a:ext uri="{FF2B5EF4-FFF2-40B4-BE49-F238E27FC236}">
                <a16:creationId xmlns:a16="http://schemas.microsoft.com/office/drawing/2014/main" id="{8A9003B2-2892-4315-64FA-BFFD7D95680D}"/>
              </a:ext>
            </a:extLst>
          </p:cNvPr>
          <p:cNvSpPr/>
          <p:nvPr/>
        </p:nvSpPr>
        <p:spPr>
          <a:xfrm>
            <a:off x="3158038" y="3208513"/>
            <a:ext cx="6595562" cy="601453"/>
          </a:xfrm>
          <a:prstGeom prst="homePlate">
            <a:avLst>
              <a:gd name="adj" fmla="val 624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b="0" i="0" u="none" strike="noStrike" kern="0" cap="none" spc="0" baseline="0" dirty="0">
                <a:solidFill>
                  <a:schemeClr val="accent5">
                    <a:lumMod val="40000"/>
                    <a:lumOff val="60000"/>
                  </a:schemeClr>
                </a:solidFill>
                <a:latin typeface="Droid Sans" charset="0"/>
                <a:ea typeface="Droid Sans" charset="0"/>
                <a:cs typeface="Droid Sans" charset="0"/>
              </a:rPr>
              <a:t>FAKE NEWS CHARACTERIZATION FAKE NEWS DETECTION</a:t>
            </a:r>
          </a:p>
        </p:txBody>
      </p:sp>
      <p:sp>
        <p:nvSpPr>
          <p:cNvPr id="7" name="Arrow: Pentagon 6">
            <a:extLst>
              <a:ext uri="{FF2B5EF4-FFF2-40B4-BE49-F238E27FC236}">
                <a16:creationId xmlns:a16="http://schemas.microsoft.com/office/drawing/2014/main" id="{61B9580A-385A-B793-2577-696B20964E3C}"/>
              </a:ext>
            </a:extLst>
          </p:cNvPr>
          <p:cNvSpPr/>
          <p:nvPr/>
        </p:nvSpPr>
        <p:spPr>
          <a:xfrm>
            <a:off x="3192904" y="4066430"/>
            <a:ext cx="6560696" cy="601453"/>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b="0" i="0" u="none" strike="noStrike" kern="0" cap="none" spc="0" baseline="0" dirty="0">
                <a:solidFill>
                  <a:schemeClr val="accent5">
                    <a:lumMod val="40000"/>
                    <a:lumOff val="60000"/>
                  </a:schemeClr>
                </a:solidFill>
                <a:latin typeface="Droid Sans" charset="0"/>
                <a:ea typeface="Droid Sans" charset="0"/>
                <a:cs typeface="Droid Sans" charset="0"/>
              </a:rPr>
              <a:t>WHAT IS TFIDFVECTORIZER</a:t>
            </a:r>
            <a:endParaRPr lang="en-IN" dirty="0"/>
          </a:p>
        </p:txBody>
      </p:sp>
      <p:sp>
        <p:nvSpPr>
          <p:cNvPr id="8" name="Arrow: Pentagon 7">
            <a:extLst>
              <a:ext uri="{FF2B5EF4-FFF2-40B4-BE49-F238E27FC236}">
                <a16:creationId xmlns:a16="http://schemas.microsoft.com/office/drawing/2014/main" id="{E4F6ADA3-B4B6-CDC7-A19C-1A3685C478CA}"/>
              </a:ext>
            </a:extLst>
          </p:cNvPr>
          <p:cNvSpPr/>
          <p:nvPr/>
        </p:nvSpPr>
        <p:spPr>
          <a:xfrm>
            <a:off x="3175470" y="5782264"/>
            <a:ext cx="6578130" cy="601453"/>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b="0" i="0" u="none" strike="noStrike" kern="0" cap="none" spc="0" baseline="0" dirty="0">
                <a:solidFill>
                  <a:schemeClr val="accent5">
                    <a:lumMod val="40000"/>
                    <a:lumOff val="60000"/>
                  </a:schemeClr>
                </a:solidFill>
                <a:latin typeface="Droid Sans" charset="0"/>
                <a:ea typeface="Droid Sans" charset="0"/>
                <a:cs typeface="Droid Sans" charset="0"/>
              </a:rPr>
              <a:t>CONCLUSION</a:t>
            </a:r>
            <a:endParaRPr lang="en-IN" dirty="0"/>
          </a:p>
        </p:txBody>
      </p:sp>
      <p:sp>
        <p:nvSpPr>
          <p:cNvPr id="9" name="Arrow: Pentagon 8">
            <a:extLst>
              <a:ext uri="{FF2B5EF4-FFF2-40B4-BE49-F238E27FC236}">
                <a16:creationId xmlns:a16="http://schemas.microsoft.com/office/drawing/2014/main" id="{33724BEF-3591-CFB3-6276-C1F80171316F}"/>
              </a:ext>
            </a:extLst>
          </p:cNvPr>
          <p:cNvSpPr/>
          <p:nvPr/>
        </p:nvSpPr>
        <p:spPr>
          <a:xfrm>
            <a:off x="3175470" y="4924347"/>
            <a:ext cx="6560696" cy="601453"/>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b="0" i="0" u="none" strike="noStrike" kern="0" cap="none" spc="0" baseline="0" dirty="0">
                <a:solidFill>
                  <a:schemeClr val="accent5">
                    <a:lumMod val="40000"/>
                    <a:lumOff val="60000"/>
                  </a:schemeClr>
                </a:solidFill>
                <a:latin typeface="Droid Sans" charset="0"/>
                <a:ea typeface="Droid Sans" charset="0"/>
                <a:cs typeface="Droid Sans" charset="0"/>
              </a:rPr>
              <a:t>EXAMPLE</a:t>
            </a:r>
            <a:endParaRPr lang="en-IN" dirty="0"/>
          </a:p>
        </p:txBody>
      </p:sp>
    </p:spTree>
    <p:extLst>
      <p:ext uri="{BB962C8B-B14F-4D97-AF65-F5344CB8AC3E}">
        <p14:creationId xmlns:p14="http://schemas.microsoft.com/office/powerpoint/2010/main" val="86764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E99B34-156B-864F-D655-D5560FA4410D}"/>
              </a:ext>
            </a:extLst>
          </p:cNvPr>
          <p:cNvSpPr txBox="1"/>
          <p:nvPr/>
        </p:nvSpPr>
        <p:spPr>
          <a:xfrm>
            <a:off x="0" y="467406"/>
            <a:ext cx="12192000" cy="584775"/>
          </a:xfrm>
          <a:prstGeom prst="rect">
            <a:avLst/>
          </a:prstGeom>
          <a:noFill/>
        </p:spPr>
        <p:txBody>
          <a:bodyPr wrap="square">
            <a:spAutoFit/>
          </a:bodyPr>
          <a:lstStyle/>
          <a:p>
            <a:pPr algn="ctr"/>
            <a:r>
              <a:rPr lang="en-US" altLang="zh-CN" sz="3200" b="0" i="0" u="none" strike="noStrike" kern="0" cap="none" spc="0" baseline="0" dirty="0">
                <a:solidFill>
                  <a:srgbClr val="FFFF00"/>
                </a:solidFill>
                <a:latin typeface="Algerian" panose="04020705040A02060702" pitchFamily="82" charset="0"/>
                <a:ea typeface="Droid Sans" charset="0"/>
                <a:cs typeface="Lucida Sans" charset="0"/>
              </a:rPr>
              <a:t>INTRODUCTION</a:t>
            </a:r>
            <a:r>
              <a:rPr lang="en-US" altLang="zh-CN" sz="3200" b="0" i="0" u="none" strike="noStrike" kern="0" cap="none" spc="0" baseline="0" dirty="0">
                <a:solidFill>
                  <a:srgbClr val="C00000"/>
                </a:solidFill>
                <a:latin typeface="Droid Sans" charset="0"/>
                <a:ea typeface="Droid Sans" charset="0"/>
                <a:cs typeface="Lucida Sans" charset="0"/>
              </a:rPr>
              <a:t> </a:t>
            </a:r>
            <a:endParaRPr lang="zh-CN" altLang="en-US" sz="3200" b="1" i="0" u="none" strike="noStrike" kern="0" cap="none" spc="0" baseline="0" dirty="0">
              <a:solidFill>
                <a:srgbClr val="C00000"/>
              </a:solidFill>
              <a:latin typeface="Droid Sans" charset="0"/>
              <a:ea typeface="Droid Sans" charset="0"/>
              <a:cs typeface="Lucida Sans" charset="0"/>
            </a:endParaRPr>
          </a:p>
        </p:txBody>
      </p:sp>
      <p:sp>
        <p:nvSpPr>
          <p:cNvPr id="4" name="矩形">
            <a:extLst>
              <a:ext uri="{FF2B5EF4-FFF2-40B4-BE49-F238E27FC236}">
                <a16:creationId xmlns:a16="http://schemas.microsoft.com/office/drawing/2014/main" id="{8C6F8308-6852-A061-3922-9AC9617030DB}"/>
              </a:ext>
            </a:extLst>
          </p:cNvPr>
          <p:cNvSpPr>
            <a:spLocks/>
          </p:cNvSpPr>
          <p:nvPr/>
        </p:nvSpPr>
        <p:spPr>
          <a:xfrm>
            <a:off x="134911" y="1681366"/>
            <a:ext cx="11167672" cy="415498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1257300" lvl="2" indent="-342900" algn="just">
              <a:buFont typeface="Wingdings" panose="05000000000000000000" pitchFamily="2" charset="2"/>
              <a:buChar char="v"/>
            </a:pPr>
            <a:r>
              <a:rPr lang="en-US" altLang="zh-CN" sz="2400" b="0" i="0" u="none" strike="noStrike" kern="0" cap="none" spc="0" baseline="0" dirty="0">
                <a:solidFill>
                  <a:schemeClr val="tx1"/>
                </a:solidFill>
                <a:latin typeface="Droid Sans" charset="0"/>
                <a:ea typeface="Droid Sans" charset="0"/>
                <a:cs typeface="Lucida Sans" charset="0"/>
              </a:rPr>
              <a:t>Fake news spreads like a wildlife and this is a big issue in this era.</a:t>
            </a:r>
            <a:endParaRPr lang="en-US" altLang="zh-CN" sz="2400" kern="0" dirty="0">
              <a:latin typeface="Droid Sans" charset="0"/>
              <a:ea typeface="Droid Sans" charset="0"/>
              <a:cs typeface="Lucida Sans" charset="0"/>
            </a:endParaRPr>
          </a:p>
          <a:p>
            <a:pPr marL="1257300" lvl="2" indent="-342900" algn="just">
              <a:buFont typeface="Wingdings" panose="05000000000000000000" pitchFamily="2" charset="2"/>
              <a:buChar char="v"/>
            </a:pPr>
            <a:r>
              <a:rPr lang="en-US" altLang="zh-CN" sz="2400" b="0" i="0" u="none" strike="noStrike" kern="0" cap="none" spc="0" baseline="0" dirty="0">
                <a:solidFill>
                  <a:schemeClr val="tx1"/>
                </a:solidFill>
                <a:latin typeface="Droid Sans" charset="0"/>
                <a:ea typeface="Droid Sans" charset="0"/>
                <a:cs typeface="Lucida Sans" charset="0"/>
              </a:rPr>
              <a:t>For some years, mostly since the rise of social media, fake news have become a society problem, in some occasion spreading more and faster than the true information, in this paper </a:t>
            </a:r>
            <a:r>
              <a:rPr lang="en-US" altLang="zh-CN" sz="2400" b="0" i="0" u="none" strike="noStrike" kern="0" cap="none" spc="0" baseline="0" dirty="0" err="1">
                <a:solidFill>
                  <a:schemeClr val="tx1"/>
                </a:solidFill>
                <a:latin typeface="Droid Sans" charset="0"/>
                <a:ea typeface="Droid Sans" charset="0"/>
                <a:cs typeface="Lucida Sans" charset="0"/>
              </a:rPr>
              <a:t>i</a:t>
            </a:r>
            <a:r>
              <a:rPr lang="en-US" altLang="zh-CN" sz="2400" b="0" i="0" u="none" strike="noStrike" kern="0" cap="none" spc="0" baseline="0" dirty="0">
                <a:solidFill>
                  <a:schemeClr val="tx1"/>
                </a:solidFill>
                <a:latin typeface="Droid Sans" charset="0"/>
                <a:ea typeface="Droid Sans" charset="0"/>
                <a:cs typeface="Lucida Sans" charset="0"/>
              </a:rPr>
              <a:t> evaluate the performance of attention mechanism for fake news detection on two datasets, one containing traditional online news articles and the second one news from various sources.</a:t>
            </a:r>
          </a:p>
          <a:p>
            <a:pPr marL="1257300" lvl="2" indent="-342900" algn="just">
              <a:buFont typeface="Wingdings" panose="05000000000000000000" pitchFamily="2" charset="2"/>
              <a:buChar char="v"/>
            </a:pPr>
            <a:r>
              <a:rPr lang="en-US" altLang="zh-CN" sz="2400" b="0" i="0" u="none" strike="noStrike" kern="0" cap="none" spc="0" baseline="0" dirty="0">
                <a:solidFill>
                  <a:schemeClr val="tx1"/>
                </a:solidFill>
                <a:latin typeface="Droid Sans" charset="0"/>
                <a:ea typeface="Droid Sans" charset="0"/>
                <a:cs typeface="Lucida Sans" charset="0"/>
              </a:rPr>
              <a:t>It shows that attention mechanism does not work as well as expected, in addition, </a:t>
            </a:r>
            <a:r>
              <a:rPr lang="en-US" altLang="zh-CN" sz="2400" b="0" i="0" u="none" strike="noStrike" kern="0" cap="none" spc="0" baseline="0" dirty="0" err="1">
                <a:solidFill>
                  <a:schemeClr val="tx1"/>
                </a:solidFill>
                <a:latin typeface="Droid Sans" charset="0"/>
                <a:ea typeface="Droid Sans" charset="0"/>
                <a:cs typeface="Lucida Sans" charset="0"/>
              </a:rPr>
              <a:t>i</a:t>
            </a:r>
            <a:r>
              <a:rPr lang="en-US" altLang="zh-CN" sz="2400" b="0" i="0" u="none" strike="noStrike" kern="0" cap="none" spc="0" baseline="0" dirty="0">
                <a:solidFill>
                  <a:schemeClr val="tx1"/>
                </a:solidFill>
                <a:latin typeface="Droid Sans" charset="0"/>
                <a:ea typeface="Droid Sans" charset="0"/>
                <a:cs typeface="Lucida Sans" charset="0"/>
              </a:rPr>
              <a:t> made changes to original attention mechanism paper, by using word2vec embedding, that proves to works better on this particular</a:t>
            </a:r>
            <a:endParaRPr lang="zh-CN" altLang="en-US" sz="2400" b="0" i="0" u="none" strike="noStrike" kern="0" cap="none" spc="0" baseline="0" dirty="0">
              <a:solidFill>
                <a:schemeClr val="tx1"/>
              </a:solidFill>
              <a:latin typeface="Droid Sans" charset="0"/>
              <a:ea typeface="Droid Sans" charset="0"/>
              <a:cs typeface="Lucida Sans" charset="0"/>
            </a:endParaRPr>
          </a:p>
        </p:txBody>
      </p:sp>
    </p:spTree>
    <p:extLst>
      <p:ext uri="{BB962C8B-B14F-4D97-AF65-F5344CB8AC3E}">
        <p14:creationId xmlns:p14="http://schemas.microsoft.com/office/powerpoint/2010/main" val="209758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a:extLst>
              <a:ext uri="{FF2B5EF4-FFF2-40B4-BE49-F238E27FC236}">
                <a16:creationId xmlns:a16="http://schemas.microsoft.com/office/drawing/2014/main" id="{7948638A-9D6C-E496-9D56-7473D64781A2}"/>
              </a:ext>
            </a:extLst>
          </p:cNvPr>
          <p:cNvSpPr>
            <a:spLocks/>
          </p:cNvSpPr>
          <p:nvPr/>
        </p:nvSpPr>
        <p:spPr>
          <a:xfrm>
            <a:off x="0" y="914386"/>
            <a:ext cx="12192000" cy="55399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000" b="1" i="0" u="none" strike="noStrike" kern="0" cap="none" spc="0" baseline="0" dirty="0">
                <a:solidFill>
                  <a:srgbClr val="FFFF00"/>
                </a:solidFill>
                <a:latin typeface="Algerian" panose="04020705040A02060702" pitchFamily="82" charset="0"/>
                <a:ea typeface="Droid Sans" charset="0"/>
                <a:cs typeface="Lucida Sans" charset="0"/>
              </a:rPr>
              <a:t>WHAT IS FAKE NEWS..? </a:t>
            </a:r>
            <a:endParaRPr lang="zh-CN" altLang="en-US" sz="3000" b="1" i="0" u="none" strike="noStrike" kern="0" cap="none" spc="0" baseline="0" dirty="0">
              <a:solidFill>
                <a:srgbClr val="FFFF00"/>
              </a:solidFill>
              <a:latin typeface="Algerian" panose="04020705040A02060702" pitchFamily="82" charset="0"/>
              <a:ea typeface="Droid Sans" charset="0"/>
              <a:cs typeface="Lucida Sans" charset="0"/>
            </a:endParaRPr>
          </a:p>
        </p:txBody>
      </p:sp>
      <p:sp>
        <p:nvSpPr>
          <p:cNvPr id="3" name="矩形">
            <a:extLst>
              <a:ext uri="{FF2B5EF4-FFF2-40B4-BE49-F238E27FC236}">
                <a16:creationId xmlns:a16="http://schemas.microsoft.com/office/drawing/2014/main" id="{540B7FB3-A55B-6F99-6D8D-410B9D52E313}"/>
              </a:ext>
            </a:extLst>
          </p:cNvPr>
          <p:cNvSpPr>
            <a:spLocks/>
          </p:cNvSpPr>
          <p:nvPr/>
        </p:nvSpPr>
        <p:spPr>
          <a:xfrm>
            <a:off x="674556" y="1828772"/>
            <a:ext cx="10777929" cy="489364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just">
              <a:lnSpc>
                <a:spcPct val="100000"/>
              </a:lnSpc>
              <a:spcBef>
                <a:spcPts val="0"/>
              </a:spcBef>
              <a:spcAft>
                <a:spcPts val="0"/>
              </a:spcAft>
              <a:buFont typeface="Wingdings" panose="05000000000000000000" pitchFamily="2" charset="2"/>
              <a:buChar char="v"/>
            </a:pPr>
            <a:r>
              <a:rPr lang="en-US" altLang="zh-CN" sz="2400" b="0" i="0" u="none" strike="noStrike" kern="0" cap="none" spc="0" baseline="0" dirty="0">
                <a:solidFill>
                  <a:schemeClr val="tx1"/>
                </a:solidFill>
                <a:latin typeface="Droid Sans" charset="0"/>
                <a:ea typeface="Droid Sans" charset="0"/>
                <a:cs typeface="Lucida Sans" charset="0"/>
              </a:rPr>
              <a:t>A type of yellow journalism, fake news encapsulates pieces of news that may be hoaxes and is generally spread through social media and other online media. This is often done to further or impose certain ideas and is often achieved with political agendas. Such news items may contain false or exaggerated claims, and may end up being virilized by algorithms, and users may end up in a filter bubble.</a:t>
            </a:r>
          </a:p>
          <a:p>
            <a:pPr marL="342900" indent="-342900" algn="just">
              <a:lnSpc>
                <a:spcPct val="100000"/>
              </a:lnSpc>
              <a:spcBef>
                <a:spcPts val="0"/>
              </a:spcBef>
              <a:spcAft>
                <a:spcPts val="0"/>
              </a:spcAft>
              <a:buFont typeface="Wingdings" panose="05000000000000000000" pitchFamily="2" charset="2"/>
              <a:buChar char="v"/>
            </a:pPr>
            <a:r>
              <a:rPr lang="en-US" altLang="zh-CN" sz="2400" b="0" i="0" u="none" strike="noStrike" kern="0" cap="none" spc="0" baseline="0" dirty="0">
                <a:solidFill>
                  <a:schemeClr val="tx1"/>
                </a:solidFill>
                <a:latin typeface="Droid Sans" charset="0"/>
                <a:ea typeface="Droid Sans" charset="0"/>
                <a:cs typeface="Lucida Sans" charset="0"/>
              </a:rPr>
              <a:t>Fake news has quickly become a society problem, being used to propagate false or rumor information in order to change peoples behavior.</a:t>
            </a:r>
          </a:p>
          <a:p>
            <a:pPr marL="342900" indent="-342900" algn="just">
              <a:lnSpc>
                <a:spcPct val="100000"/>
              </a:lnSpc>
              <a:spcBef>
                <a:spcPts val="0"/>
              </a:spcBef>
              <a:spcAft>
                <a:spcPts val="0"/>
              </a:spcAft>
              <a:buFont typeface="Wingdings" panose="05000000000000000000" pitchFamily="2" charset="2"/>
              <a:buChar char="v"/>
            </a:pPr>
            <a:r>
              <a:rPr lang="en-US" altLang="zh-CN" sz="2400" kern="0" dirty="0">
                <a:latin typeface="Droid Sans" charset="0"/>
                <a:ea typeface="Droid Sans" charset="0"/>
                <a:cs typeface="Lucida Sans" charset="0"/>
              </a:rPr>
              <a:t>I</a:t>
            </a:r>
            <a:r>
              <a:rPr lang="en-US" altLang="zh-CN" sz="2400" b="0" i="0" u="none" strike="noStrike" kern="0" cap="none" spc="0" baseline="0" dirty="0">
                <a:solidFill>
                  <a:schemeClr val="tx1"/>
                </a:solidFill>
                <a:latin typeface="Droid Sans" charset="0"/>
                <a:ea typeface="Droid Sans" charset="0"/>
                <a:cs typeface="Lucida Sans" charset="0"/>
              </a:rPr>
              <a:t>n order to work on fake news detection, it is important to understand what is fake news and how they are characterized. The following is based on Fake News Detection on Social Media: A Data Mining Perspective.</a:t>
            </a:r>
          </a:p>
          <a:p>
            <a:pPr marL="0" indent="0" algn="just">
              <a:lnSpc>
                <a:spcPct val="100000"/>
              </a:lnSpc>
              <a:spcBef>
                <a:spcPts val="0"/>
              </a:spcBef>
              <a:spcAft>
                <a:spcPts val="0"/>
              </a:spcAft>
              <a:buFont typeface="Droid Sans" charset="0"/>
              <a:buChar char="●"/>
            </a:pPr>
            <a:endParaRPr lang="en-US" altLang="zh-CN" sz="2400" b="0" i="0" u="none" strike="noStrike" kern="0" cap="none" spc="0" baseline="0" dirty="0">
              <a:solidFill>
                <a:schemeClr val="tx1"/>
              </a:solidFill>
              <a:latin typeface="Droid Sans" charset="0"/>
              <a:ea typeface="Droid Sans" charset="0"/>
              <a:cs typeface="Lucida Sans" charset="0"/>
            </a:endParaRPr>
          </a:p>
          <a:p>
            <a:pPr marL="0" indent="0" algn="just">
              <a:lnSpc>
                <a:spcPct val="100000"/>
              </a:lnSpc>
              <a:spcBef>
                <a:spcPts val="0"/>
              </a:spcBef>
              <a:spcAft>
                <a:spcPts val="0"/>
              </a:spcAft>
              <a:buFont typeface="Droid Sans" charset="0"/>
              <a:buChar char="●"/>
            </a:pPr>
            <a:endParaRPr lang="zh-CN" altLang="en-US" sz="2400" b="0" i="0" u="none" strike="noStrike" kern="0" cap="none" spc="0" baseline="0" dirty="0">
              <a:solidFill>
                <a:schemeClr val="tx1"/>
              </a:solidFill>
              <a:latin typeface="Droid Sans" charset="0"/>
              <a:ea typeface="Droid Sans" charset="0"/>
              <a:cs typeface="Lucida Sans" charset="0"/>
            </a:endParaRPr>
          </a:p>
        </p:txBody>
      </p:sp>
    </p:spTree>
    <p:extLst>
      <p:ext uri="{BB962C8B-B14F-4D97-AF65-F5344CB8AC3E}">
        <p14:creationId xmlns:p14="http://schemas.microsoft.com/office/powerpoint/2010/main" val="3464032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945E93BD-A6A4-63A1-7814-AB692FC3EC57}"/>
              </a:ext>
            </a:extLst>
          </p:cNvPr>
          <p:cNvSpPr txBox="1">
            <a:spLocks/>
          </p:cNvSpPr>
          <p:nvPr/>
        </p:nvSpPr>
        <p:spPr>
          <a:xfrm>
            <a:off x="0" y="803004"/>
            <a:ext cx="12192000" cy="55399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defPPr>
              <a:defRPr lang="en-US"/>
            </a:defPPr>
            <a:lvl1pPr indent="0" algn="ctr">
              <a:lnSpc>
                <a:spcPct val="100000"/>
              </a:lnSpc>
              <a:spcBef>
                <a:spcPts val="0"/>
              </a:spcBef>
              <a:spcAft>
                <a:spcPts val="0"/>
              </a:spcAft>
              <a:buNone/>
              <a:defRPr sz="3000" b="1" i="0" u="none" strike="noStrike" kern="0" cap="none" spc="0" baseline="0">
                <a:solidFill>
                  <a:srgbClr val="FFFF00"/>
                </a:solidFill>
                <a:latin typeface="Algerian" panose="04020705040A02060702" pitchFamily="82" charset="0"/>
                <a:ea typeface="Droid Sans" charset="0"/>
                <a:cs typeface="Lucida Sans"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t>FAKE NEWS CHARACTERIZATION</a:t>
            </a:r>
            <a:endParaRPr lang="zh-CN" altLang="en-US" dirty="0"/>
          </a:p>
        </p:txBody>
      </p:sp>
      <p:sp>
        <p:nvSpPr>
          <p:cNvPr id="3" name="矩形">
            <a:extLst>
              <a:ext uri="{FF2B5EF4-FFF2-40B4-BE49-F238E27FC236}">
                <a16:creationId xmlns:a16="http://schemas.microsoft.com/office/drawing/2014/main" id="{BEE6CCC3-FCF6-4342-7FDB-72D57E22AA21}"/>
              </a:ext>
            </a:extLst>
          </p:cNvPr>
          <p:cNvSpPr>
            <a:spLocks/>
          </p:cNvSpPr>
          <p:nvPr/>
        </p:nvSpPr>
        <p:spPr>
          <a:xfrm>
            <a:off x="736979" y="1676373"/>
            <a:ext cx="10768539" cy="230832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just">
              <a:buFont typeface="Wingdings" panose="05000000000000000000" pitchFamily="2" charset="2"/>
              <a:buChar char="v"/>
            </a:pPr>
            <a:r>
              <a:rPr lang="en-US" altLang="zh-CN" sz="2400" kern="0" dirty="0">
                <a:latin typeface="Droid Sans" charset="0"/>
              </a:rPr>
              <a:t>Fake news definition is made of two parts: authenticity and intent. Authenticity means that fake news content false information that can be verified as such, which means that conspiracy theory is not included in fake news as there are difficult to be proven true or false in most cases. The second part, intent, means that the false information has been written with the goal of misleading the reader</a:t>
            </a:r>
            <a:endParaRPr lang="zh-CN" altLang="en-US" sz="2400" kern="0" dirty="0">
              <a:latin typeface="Droid Sans" charset="0"/>
            </a:endParaRPr>
          </a:p>
        </p:txBody>
      </p:sp>
      <p:pic>
        <p:nvPicPr>
          <p:cNvPr id="4" name="图片">
            <a:extLst>
              <a:ext uri="{FF2B5EF4-FFF2-40B4-BE49-F238E27FC236}">
                <a16:creationId xmlns:a16="http://schemas.microsoft.com/office/drawing/2014/main" id="{B1F3F73F-FBA3-D0E8-53C5-02BCFD020E50}"/>
              </a:ext>
            </a:extLst>
          </p:cNvPr>
          <p:cNvPicPr>
            <a:picLocks noChangeAspect="1"/>
          </p:cNvPicPr>
          <p:nvPr/>
        </p:nvPicPr>
        <p:blipFill>
          <a:blip r:embed="rId2" cstate="print"/>
          <a:stretch>
            <a:fillRect/>
          </a:stretch>
        </p:blipFill>
        <p:spPr>
          <a:xfrm>
            <a:off x="2692300" y="4126330"/>
            <a:ext cx="6857895" cy="2505036"/>
          </a:xfrm>
          <a:prstGeom prst="rect">
            <a:avLst/>
          </a:prstGeom>
          <a:noFill/>
          <a:ln w="12700" cap="flat" cmpd="sng">
            <a:noFill/>
            <a:prstDash val="solid"/>
            <a:miter/>
          </a:ln>
        </p:spPr>
      </p:pic>
    </p:spTree>
    <p:extLst>
      <p:ext uri="{BB962C8B-B14F-4D97-AF65-F5344CB8AC3E}">
        <p14:creationId xmlns:p14="http://schemas.microsoft.com/office/powerpoint/2010/main" val="467815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9A378024-0358-8924-6E7F-57371E81B733}"/>
              </a:ext>
            </a:extLst>
          </p:cNvPr>
          <p:cNvSpPr txBox="1">
            <a:spLocks/>
          </p:cNvSpPr>
          <p:nvPr/>
        </p:nvSpPr>
        <p:spPr>
          <a:xfrm>
            <a:off x="0" y="540801"/>
            <a:ext cx="12192000" cy="55399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defPPr>
              <a:defRPr lang="en-US"/>
            </a:defPPr>
            <a:lvl1pPr indent="0" algn="ctr">
              <a:lnSpc>
                <a:spcPct val="100000"/>
              </a:lnSpc>
              <a:spcBef>
                <a:spcPts val="0"/>
              </a:spcBef>
              <a:spcAft>
                <a:spcPts val="0"/>
              </a:spcAft>
              <a:buNone/>
              <a:defRPr sz="3000" b="1" i="0" u="none" strike="noStrike" kern="0" cap="none" spc="0" baseline="0">
                <a:solidFill>
                  <a:srgbClr val="FFFF00"/>
                </a:solidFill>
                <a:latin typeface="Algerian" panose="04020705040A02060702" pitchFamily="82" charset="0"/>
                <a:ea typeface="Droid Sans" charset="0"/>
                <a:cs typeface="Lucida Sans"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t>WHAT IS TFIDFVECTORIZER</a:t>
            </a:r>
            <a:endParaRPr lang="zh-CN" altLang="en-US" dirty="0"/>
          </a:p>
        </p:txBody>
      </p:sp>
      <p:sp>
        <p:nvSpPr>
          <p:cNvPr id="3" name="矩形">
            <a:extLst>
              <a:ext uri="{FF2B5EF4-FFF2-40B4-BE49-F238E27FC236}">
                <a16:creationId xmlns:a16="http://schemas.microsoft.com/office/drawing/2014/main" id="{8CB02B20-5A2D-AE86-46BC-98A8DF00BAA5}"/>
              </a:ext>
            </a:extLst>
          </p:cNvPr>
          <p:cNvSpPr>
            <a:spLocks/>
          </p:cNvSpPr>
          <p:nvPr/>
        </p:nvSpPr>
        <p:spPr>
          <a:xfrm>
            <a:off x="600551" y="3742465"/>
            <a:ext cx="10990897" cy="341632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just">
              <a:buFont typeface="Wingdings" panose="05000000000000000000" pitchFamily="2" charset="2"/>
              <a:buChar char="v"/>
            </a:pPr>
            <a:r>
              <a:rPr lang="en-US" altLang="zh-CN" sz="2400" kern="0" dirty="0">
                <a:latin typeface="Droid Sans" charset="0"/>
              </a:rPr>
              <a:t>TF (Term Frequency): The number of times a word appears in a document is its Term Frequency. A higher value means a term appears more often than others, and so, the document is a good match when the term is part of the search terms.</a:t>
            </a:r>
          </a:p>
          <a:p>
            <a:pPr marL="342900" indent="-342900" algn="just">
              <a:buFont typeface="Wingdings" panose="05000000000000000000" pitchFamily="2" charset="2"/>
              <a:buChar char="v"/>
            </a:pPr>
            <a:endParaRPr lang="en-US" altLang="zh-CN" sz="2400" kern="0" dirty="0">
              <a:latin typeface="Droid Sans" charset="0"/>
            </a:endParaRPr>
          </a:p>
          <a:p>
            <a:pPr marL="342900" indent="-342900" algn="just">
              <a:buFont typeface="Wingdings" panose="05000000000000000000" pitchFamily="2" charset="2"/>
              <a:buChar char="v"/>
            </a:pPr>
            <a:r>
              <a:rPr lang="en-US" altLang="zh-CN" sz="2400" kern="0" dirty="0">
                <a:latin typeface="Droid Sans" charset="0"/>
              </a:rPr>
              <a:t>IDF (Inverse Document Frequency): Words that occur many times a document, but also occur many times in many others, may be irrelevant. IDF is a measure of how significant a term is in the entire corpus.</a:t>
            </a:r>
          </a:p>
          <a:p>
            <a:pPr marL="342900" indent="-342900" algn="just">
              <a:buFont typeface="Wingdings" panose="05000000000000000000" pitchFamily="2" charset="2"/>
              <a:buChar char="v"/>
            </a:pPr>
            <a:endParaRPr lang="zh-CN" altLang="en-US" sz="2400" kern="0" dirty="0">
              <a:latin typeface="Droid Sans" charset="0"/>
            </a:endParaRPr>
          </a:p>
        </p:txBody>
      </p:sp>
      <p:pic>
        <p:nvPicPr>
          <p:cNvPr id="4" name="图片">
            <a:extLst>
              <a:ext uri="{FF2B5EF4-FFF2-40B4-BE49-F238E27FC236}">
                <a16:creationId xmlns:a16="http://schemas.microsoft.com/office/drawing/2014/main" id="{4412E5CE-88D0-587D-A577-AF45F400E1E0}"/>
              </a:ext>
            </a:extLst>
          </p:cNvPr>
          <p:cNvPicPr>
            <a:picLocks noChangeAspect="1"/>
          </p:cNvPicPr>
          <p:nvPr/>
        </p:nvPicPr>
        <p:blipFill>
          <a:blip r:embed="rId2" cstate="print"/>
          <a:stretch>
            <a:fillRect/>
          </a:stretch>
        </p:blipFill>
        <p:spPr>
          <a:xfrm>
            <a:off x="2629142" y="1094799"/>
            <a:ext cx="6933713" cy="2666672"/>
          </a:xfrm>
          <a:prstGeom prst="rect">
            <a:avLst/>
          </a:prstGeom>
          <a:noFill/>
          <a:ln w="12700" cap="flat" cmpd="sng">
            <a:noFill/>
            <a:prstDash val="solid"/>
            <a:miter/>
          </a:ln>
        </p:spPr>
      </p:pic>
    </p:spTree>
    <p:extLst>
      <p:ext uri="{BB962C8B-B14F-4D97-AF65-F5344CB8AC3E}">
        <p14:creationId xmlns:p14="http://schemas.microsoft.com/office/powerpoint/2010/main" val="116511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D1C2C560-B426-AEBD-D2CD-45A317FF6934}"/>
              </a:ext>
            </a:extLst>
          </p:cNvPr>
          <p:cNvSpPr txBox="1">
            <a:spLocks/>
          </p:cNvSpPr>
          <p:nvPr/>
        </p:nvSpPr>
        <p:spPr>
          <a:xfrm>
            <a:off x="-1" y="411053"/>
            <a:ext cx="12192000" cy="55399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defPPr>
              <a:defRPr lang="en-US"/>
            </a:defPPr>
            <a:lvl1pPr indent="0" algn="ctr">
              <a:lnSpc>
                <a:spcPct val="100000"/>
              </a:lnSpc>
              <a:spcBef>
                <a:spcPts val="0"/>
              </a:spcBef>
              <a:spcAft>
                <a:spcPts val="0"/>
              </a:spcAft>
              <a:buNone/>
              <a:defRPr sz="3000" b="1" i="0" u="none" strike="noStrike" kern="0" cap="none" spc="0" baseline="0">
                <a:solidFill>
                  <a:srgbClr val="FFFF00"/>
                </a:solidFill>
                <a:latin typeface="Algerian" panose="04020705040A02060702" pitchFamily="82" charset="0"/>
                <a:ea typeface="Droid Sans" charset="0"/>
                <a:cs typeface="Lucida Sans"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a:t>EXAMPLE</a:t>
            </a:r>
            <a:endParaRPr lang="zh-CN" altLang="en-US" dirty="0"/>
          </a:p>
        </p:txBody>
      </p:sp>
      <p:sp>
        <p:nvSpPr>
          <p:cNvPr id="3" name="矩形">
            <a:extLst>
              <a:ext uri="{FF2B5EF4-FFF2-40B4-BE49-F238E27FC236}">
                <a16:creationId xmlns:a16="http://schemas.microsoft.com/office/drawing/2014/main" id="{7A3A0F31-AE90-CAF4-0B47-BF63A7E7C819}"/>
              </a:ext>
            </a:extLst>
          </p:cNvPr>
          <p:cNvSpPr>
            <a:spLocks/>
          </p:cNvSpPr>
          <p:nvPr/>
        </p:nvSpPr>
        <p:spPr>
          <a:xfrm>
            <a:off x="88720" y="1029350"/>
            <a:ext cx="11657211" cy="51587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charset="0"/>
              </a:rPr>
              <a:t>Finally a INDIAN student from PONDICHERRY university, named RAMU found a home remedy cure for Covid-19 which is for the very first time accepted by WHO.</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charset="0"/>
              </a:rPr>
              <a:t>He proved that by adding 1 tablespoon of black pepper powder to 2 table spoons of</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charset="0"/>
              </a:rPr>
              <a:t>honey and some ginger juice for consecutive 5 days would suppress the effects of corona.</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charset="0"/>
              </a:rPr>
              <a:t>And eventually go away 100%</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charset="0"/>
              </a:rPr>
              <a:t>Entire world is starting to accept this remedy.</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charset="0"/>
              </a:rPr>
              <a:t>Finally a good news In 2020!!</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charset="0"/>
              </a:rPr>
              <a:t>PLEASE CIRCULATE THIS INFORMATION TO ALL YOUR FAMILY AND FRIENDS.</a:t>
            </a:r>
            <a:endParaRPr lang="zh-CN" altLang="en-US" sz="2400" b="0" i="0" u="none" strike="noStrike" kern="0" cap="none" spc="0" baseline="0" dirty="0">
              <a:solidFill>
                <a:schemeClr val="tx1"/>
              </a:solidFill>
              <a:latin typeface="Droid Sans" charset="0"/>
              <a:ea typeface="Droid Sans" charset="0"/>
              <a:cs typeface="Lucida Sans" charset="0"/>
            </a:endParaRPr>
          </a:p>
        </p:txBody>
      </p:sp>
      <p:pic>
        <p:nvPicPr>
          <p:cNvPr id="4" name="图片">
            <a:extLst>
              <a:ext uri="{FF2B5EF4-FFF2-40B4-BE49-F238E27FC236}">
                <a16:creationId xmlns:a16="http://schemas.microsoft.com/office/drawing/2014/main" id="{41AA9150-A3A6-2F94-7145-39AA72E1C451}"/>
              </a:ext>
            </a:extLst>
          </p:cNvPr>
          <p:cNvPicPr>
            <a:picLocks noChangeAspect="1"/>
          </p:cNvPicPr>
          <p:nvPr/>
        </p:nvPicPr>
        <p:blipFill>
          <a:blip r:embed="rId2" cstate="print"/>
          <a:stretch>
            <a:fillRect/>
          </a:stretch>
        </p:blipFill>
        <p:spPr>
          <a:xfrm>
            <a:off x="7151426" y="3713039"/>
            <a:ext cx="4768187" cy="1701049"/>
          </a:xfrm>
          <a:prstGeom prst="rect">
            <a:avLst/>
          </a:prstGeom>
          <a:noFill/>
          <a:ln w="12700" cap="flat" cmpd="sng">
            <a:noFill/>
            <a:prstDash val="solid"/>
            <a:miter/>
          </a:ln>
        </p:spPr>
      </p:pic>
    </p:spTree>
    <p:extLst>
      <p:ext uri="{BB962C8B-B14F-4D97-AF65-F5344CB8AC3E}">
        <p14:creationId xmlns:p14="http://schemas.microsoft.com/office/powerpoint/2010/main" val="269272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5C967BBF-D585-739B-E78D-14C1E7C5FC6A}"/>
              </a:ext>
            </a:extLst>
          </p:cNvPr>
          <p:cNvSpPr txBox="1">
            <a:spLocks/>
          </p:cNvSpPr>
          <p:nvPr/>
        </p:nvSpPr>
        <p:spPr>
          <a:xfrm>
            <a:off x="0" y="398211"/>
            <a:ext cx="12192000" cy="55399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defPPr>
              <a:defRPr lang="en-US"/>
            </a:defPPr>
            <a:lvl1pPr indent="0" algn="ctr">
              <a:lnSpc>
                <a:spcPct val="100000"/>
              </a:lnSpc>
              <a:spcBef>
                <a:spcPts val="0"/>
              </a:spcBef>
              <a:spcAft>
                <a:spcPts val="0"/>
              </a:spcAft>
              <a:buNone/>
              <a:defRPr sz="3000" b="1" i="0" u="none" strike="noStrike" kern="0" cap="none" spc="0" baseline="0">
                <a:solidFill>
                  <a:srgbClr val="FFFF00"/>
                </a:solidFill>
                <a:latin typeface="Algerian" panose="04020705040A02060702" pitchFamily="82" charset="0"/>
                <a:ea typeface="Droid Sans" charset="0"/>
                <a:cs typeface="Lucida Sans"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a:t>CONCLUSION</a:t>
            </a:r>
            <a:endParaRPr lang="zh-CN" altLang="en-US" dirty="0"/>
          </a:p>
        </p:txBody>
      </p:sp>
      <p:sp>
        <p:nvSpPr>
          <p:cNvPr id="3" name="矩形">
            <a:extLst>
              <a:ext uri="{FF2B5EF4-FFF2-40B4-BE49-F238E27FC236}">
                <a16:creationId xmlns:a16="http://schemas.microsoft.com/office/drawing/2014/main" id="{F802CC14-F87D-A03C-0178-F7D49DD2C3B8}"/>
              </a:ext>
            </a:extLst>
          </p:cNvPr>
          <p:cNvSpPr>
            <a:spLocks/>
          </p:cNvSpPr>
          <p:nvPr/>
        </p:nvSpPr>
        <p:spPr>
          <a:xfrm>
            <a:off x="350292" y="1196810"/>
            <a:ext cx="11491415" cy="526297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just">
              <a:buFont typeface="Wingdings" panose="05000000000000000000" pitchFamily="2" charset="2"/>
              <a:buChar char="v"/>
            </a:pPr>
            <a:r>
              <a:rPr lang="en-US" altLang="zh-CN" sz="2400" kern="0" dirty="0">
                <a:latin typeface="Droid Sans" charset="0"/>
              </a:rPr>
              <a:t>This works focus on textual news content features. Indeed, other features related to social media are difficult to acquire. For example, users information is difficult to obtain on Facebook, as well as post information. In addition, the different datasets that have been presented at style-based model does not provide any other information than textual ones.</a:t>
            </a:r>
          </a:p>
          <a:p>
            <a:pPr marL="342900" indent="-342900" algn="just">
              <a:buFont typeface="Wingdings" panose="05000000000000000000" pitchFamily="2" charset="2"/>
              <a:buChar char="v"/>
            </a:pPr>
            <a:endParaRPr lang="en-US" altLang="zh-CN" sz="2400" kern="0" dirty="0">
              <a:latin typeface="Droid Sans" charset="0"/>
            </a:endParaRPr>
          </a:p>
          <a:p>
            <a:pPr marL="342900" indent="-342900" algn="just">
              <a:buFont typeface="Wingdings" panose="05000000000000000000" pitchFamily="2" charset="2"/>
              <a:buChar char="v"/>
            </a:pPr>
            <a:r>
              <a:rPr lang="en-US" altLang="zh-CN" sz="2400" kern="0" dirty="0">
                <a:latin typeface="Droid Sans" charset="0"/>
              </a:rPr>
              <a:t>Looking at Different approaches to fake news detection it can be seen that the main focus will be made on unsupervised and supervised learning models using textual news content. It should be noted that machine learning models usually comes with a trade-off between precision and recall and thus that a model which is very good at detected fake news might have a high false positive rate as opposite to a model with a low false positive rate which might not be good at detecting them. This cause ethical questions such as automatic censorship that will not be discussed here.</a:t>
            </a:r>
            <a:endParaRPr lang="zh-CN" altLang="en-US" sz="2400" kern="0" dirty="0">
              <a:latin typeface="Droid Sans" charset="0"/>
            </a:endParaRPr>
          </a:p>
        </p:txBody>
      </p:sp>
    </p:spTree>
    <p:extLst>
      <p:ext uri="{BB962C8B-B14F-4D97-AF65-F5344CB8AC3E}">
        <p14:creationId xmlns:p14="http://schemas.microsoft.com/office/powerpoint/2010/main" val="410549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p:cNvSpPr txBox="1">
            <a:spLocks/>
          </p:cNvSpPr>
          <p:nvPr/>
        </p:nvSpPr>
        <p:spPr>
          <a:xfrm>
            <a:off x="0" y="2921168"/>
            <a:ext cx="12191999" cy="101566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defPPr>
              <a:defRPr lang="en-US"/>
            </a:defPPr>
            <a:lvl1pPr indent="0" algn="ctr">
              <a:lnSpc>
                <a:spcPct val="100000"/>
              </a:lnSpc>
              <a:spcBef>
                <a:spcPts val="0"/>
              </a:spcBef>
              <a:spcAft>
                <a:spcPts val="0"/>
              </a:spcAft>
              <a:buNone/>
              <a:defRPr sz="3000" b="1" i="0" u="none" strike="noStrike" kern="0" cap="none" spc="0" baseline="0">
                <a:solidFill>
                  <a:srgbClr val="FFFF00"/>
                </a:solidFill>
                <a:latin typeface="Algerian" panose="04020705040A02060702" pitchFamily="82" charset="0"/>
                <a:ea typeface="Droid Sans" charset="0"/>
                <a:cs typeface="Lucida Sans"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sz="6000" dirty="0"/>
              <a:t>THANK YOU</a:t>
            </a:r>
            <a:endParaRPr lang="zh-CN" altLang="en-US" sz="6000" dirty="0"/>
          </a:p>
        </p:txBody>
      </p:sp>
    </p:spTree>
    <p:extLst>
      <p:ext uri="{BB962C8B-B14F-4D97-AF65-F5344CB8AC3E}">
        <p14:creationId xmlns:p14="http://schemas.microsoft.com/office/powerpoint/2010/main" val="2865607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E4DE158-BB4A-43B5-ADFC-98361AC23A0F}">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TM03457452[[fn=Celestial]]</Template>
  <TotalTime>39</TotalTime>
  <Words>741</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Algerian</vt:lpstr>
      <vt:lpstr>Arial</vt:lpstr>
      <vt:lpstr>Calibri</vt:lpstr>
      <vt:lpstr>Calibri Light</vt:lpstr>
      <vt:lpstr>Droid Sans</vt:lpstr>
      <vt:lpstr>Times New Roman</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zion</dc:creator>
  <cp:lastModifiedBy>sam zion</cp:lastModifiedBy>
  <cp:revision>1</cp:revision>
  <dcterms:created xsi:type="dcterms:W3CDTF">2024-04-21T11:15:02Z</dcterms:created>
  <dcterms:modified xsi:type="dcterms:W3CDTF">2024-04-21T11:54:13Z</dcterms:modified>
</cp:coreProperties>
</file>