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Albert Sans"/>
      <p:regular r:id="rId23"/>
      <p:bold r:id="rId24"/>
      <p:italic r:id="rId25"/>
      <p:boldItalic r:id="rId26"/>
    </p:embeddedFont>
    <p:embeddedFont>
      <p:font typeface="Questrial"/>
      <p:regular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DF3A74-94BA-4FB0-A3C3-5C018B5E0972}">
  <a:tblStyle styleId="{00DF3A74-94BA-4FB0-A3C3-5C018B5E09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fa88da88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fa88da88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fa88da882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fa88da88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fa88da88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fa88da88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fa88da88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fa88da88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fa88da8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fa88da8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fa88da8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fa88da8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fa88da88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fa88da88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fa88da88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fa88da88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fa88da88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fa88da88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fa88da88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fa88da88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fa88da882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fa88da88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fa88da88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fa88da88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mart.servier.com/" TargetMode="Externa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mart.servier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mart.servier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mart.servier.com/" TargetMode="Externa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874018"/>
            <a:ext cx="4099500" cy="294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0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859982"/>
            <a:ext cx="4099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None/>
              <a:defRPr sz="16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None/>
              <a:defRPr sz="18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312425" y="349250"/>
            <a:ext cx="48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312425" y="4794250"/>
            <a:ext cx="48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 txBox="1"/>
          <p:nvPr/>
        </p:nvSpPr>
        <p:spPr>
          <a:xfrm>
            <a:off x="5470750" y="4617100"/>
            <a:ext cx="2958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1064400" y="1460475"/>
            <a:ext cx="57960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subTitle"/>
          </p:nvPr>
        </p:nvSpPr>
        <p:spPr>
          <a:xfrm>
            <a:off x="1064400" y="2645625"/>
            <a:ext cx="57960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58" name="Google Shape;58;p11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1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83575" y="1641450"/>
            <a:ext cx="734700" cy="57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3" type="title"/>
          </p:nvPr>
        </p:nvSpPr>
        <p:spPr>
          <a:xfrm>
            <a:off x="4740525" y="1641453"/>
            <a:ext cx="734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4" type="title"/>
          </p:nvPr>
        </p:nvSpPr>
        <p:spPr>
          <a:xfrm>
            <a:off x="883575" y="2638400"/>
            <a:ext cx="734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740525" y="2638403"/>
            <a:ext cx="734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6" type="title"/>
          </p:nvPr>
        </p:nvSpPr>
        <p:spPr>
          <a:xfrm>
            <a:off x="883575" y="3635350"/>
            <a:ext cx="734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7" type="title"/>
          </p:nvPr>
        </p:nvSpPr>
        <p:spPr>
          <a:xfrm>
            <a:off x="4740525" y="3635353"/>
            <a:ext cx="7347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770675" y="1641450"/>
            <a:ext cx="26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1770675" y="2638400"/>
            <a:ext cx="26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9" type="subTitle"/>
          </p:nvPr>
        </p:nvSpPr>
        <p:spPr>
          <a:xfrm>
            <a:off x="1770675" y="3635350"/>
            <a:ext cx="26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5627625" y="1641450"/>
            <a:ext cx="26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4" type="subTitle"/>
          </p:nvPr>
        </p:nvSpPr>
        <p:spPr>
          <a:xfrm>
            <a:off x="5627625" y="2638400"/>
            <a:ext cx="26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5" type="subTitle"/>
          </p:nvPr>
        </p:nvSpPr>
        <p:spPr>
          <a:xfrm>
            <a:off x="5627625" y="3635350"/>
            <a:ext cx="26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75" name="Google Shape;75;p13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720000" y="3422050"/>
            <a:ext cx="3402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20000" y="3910700"/>
            <a:ext cx="34023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>
            <p:ph idx="2" type="pic"/>
          </p:nvPr>
        </p:nvSpPr>
        <p:spPr>
          <a:xfrm>
            <a:off x="4799300" y="558150"/>
            <a:ext cx="3402300" cy="16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4"/>
          <p:cNvSpPr/>
          <p:nvPr>
            <p:ph idx="3" type="pic"/>
          </p:nvPr>
        </p:nvSpPr>
        <p:spPr>
          <a:xfrm>
            <a:off x="4799300" y="2910200"/>
            <a:ext cx="3402300" cy="167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4"/>
          <p:cNvSpPr/>
          <p:nvPr>
            <p:ph idx="4" type="pic"/>
          </p:nvPr>
        </p:nvSpPr>
        <p:spPr>
          <a:xfrm>
            <a:off x="948600" y="558150"/>
            <a:ext cx="3173700" cy="2423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83" name="Google Shape;83;p14"/>
          <p:cNvCxnSpPr/>
          <p:nvPr/>
        </p:nvCxnSpPr>
        <p:spPr>
          <a:xfrm>
            <a:off x="720000" y="4800650"/>
            <a:ext cx="363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hasCustomPrompt="1" type="title"/>
          </p:nvPr>
        </p:nvSpPr>
        <p:spPr>
          <a:xfrm>
            <a:off x="4936288" y="204534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4936300" y="2804262"/>
            <a:ext cx="3492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hasCustomPrompt="1" idx="2" type="title"/>
          </p:nvPr>
        </p:nvSpPr>
        <p:spPr>
          <a:xfrm>
            <a:off x="4936300" y="704964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4936300" y="1463875"/>
            <a:ext cx="3492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hasCustomPrompt="1" idx="4" type="title"/>
          </p:nvPr>
        </p:nvSpPr>
        <p:spPr>
          <a:xfrm>
            <a:off x="4936288" y="338572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5" type="subTitle"/>
          </p:nvPr>
        </p:nvSpPr>
        <p:spPr>
          <a:xfrm>
            <a:off x="4936300" y="4144649"/>
            <a:ext cx="34926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1" name="Google Shape;91;p15"/>
          <p:cNvCxnSpPr/>
          <p:nvPr/>
        </p:nvCxnSpPr>
        <p:spPr>
          <a:xfrm>
            <a:off x="4936300" y="349250"/>
            <a:ext cx="38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/>
          <p:nvPr/>
        </p:nvCxnSpPr>
        <p:spPr>
          <a:xfrm>
            <a:off x="4936300" y="4794250"/>
            <a:ext cx="38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5"/>
          <p:cNvSpPr txBox="1"/>
          <p:nvPr/>
        </p:nvSpPr>
        <p:spPr>
          <a:xfrm>
            <a:off x="715100" y="4617100"/>
            <a:ext cx="38571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937625" y="2424776"/>
            <a:ext cx="21753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subTitle"/>
          </p:nvPr>
        </p:nvSpPr>
        <p:spPr>
          <a:xfrm>
            <a:off x="3484347" y="2424776"/>
            <a:ext cx="21753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3" type="subTitle"/>
          </p:nvPr>
        </p:nvSpPr>
        <p:spPr>
          <a:xfrm>
            <a:off x="6031075" y="2424776"/>
            <a:ext cx="21753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4" type="subTitle"/>
          </p:nvPr>
        </p:nvSpPr>
        <p:spPr>
          <a:xfrm>
            <a:off x="937625" y="1772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5" type="subTitle"/>
          </p:nvPr>
        </p:nvSpPr>
        <p:spPr>
          <a:xfrm>
            <a:off x="3484350" y="1772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6" type="subTitle"/>
          </p:nvPr>
        </p:nvSpPr>
        <p:spPr>
          <a:xfrm>
            <a:off x="6031075" y="1772226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02" name="Google Shape;102;p16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subTitle"/>
          </p:nvPr>
        </p:nvSpPr>
        <p:spPr>
          <a:xfrm>
            <a:off x="1430000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2" type="subTitle"/>
          </p:nvPr>
        </p:nvSpPr>
        <p:spPr>
          <a:xfrm>
            <a:off x="1430000" y="1762604"/>
            <a:ext cx="2967000" cy="9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5457000" y="1762604"/>
            <a:ext cx="2967000" cy="9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4" type="subTitle"/>
          </p:nvPr>
        </p:nvSpPr>
        <p:spPr>
          <a:xfrm>
            <a:off x="1430000" y="3510929"/>
            <a:ext cx="2967000" cy="9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5" type="subTitle"/>
          </p:nvPr>
        </p:nvSpPr>
        <p:spPr>
          <a:xfrm>
            <a:off x="5457000" y="3510929"/>
            <a:ext cx="2967000" cy="91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6" type="subTitle"/>
          </p:nvPr>
        </p:nvSpPr>
        <p:spPr>
          <a:xfrm>
            <a:off x="1430000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7" type="subTitle"/>
          </p:nvPr>
        </p:nvSpPr>
        <p:spPr>
          <a:xfrm>
            <a:off x="5457000" y="13064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8" type="subTitle"/>
          </p:nvPr>
        </p:nvSpPr>
        <p:spPr>
          <a:xfrm>
            <a:off x="5457000" y="30548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937100" y="1633959"/>
            <a:ext cx="21066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subTitle"/>
          </p:nvPr>
        </p:nvSpPr>
        <p:spPr>
          <a:xfrm>
            <a:off x="3435139" y="1633950"/>
            <a:ext cx="22782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937100" y="3199400"/>
            <a:ext cx="21075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subTitle"/>
          </p:nvPr>
        </p:nvSpPr>
        <p:spPr>
          <a:xfrm>
            <a:off x="3435139" y="3199400"/>
            <a:ext cx="22782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04077" y="1633950"/>
            <a:ext cx="21075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subTitle"/>
          </p:nvPr>
        </p:nvSpPr>
        <p:spPr>
          <a:xfrm>
            <a:off x="6104077" y="3199400"/>
            <a:ext cx="21075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subTitle"/>
          </p:nvPr>
        </p:nvSpPr>
        <p:spPr>
          <a:xfrm>
            <a:off x="937100" y="13362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3435141" y="1336275"/>
            <a:ext cx="22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9" type="subTitle"/>
          </p:nvPr>
        </p:nvSpPr>
        <p:spPr>
          <a:xfrm>
            <a:off x="6104082" y="1336275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3" type="subTitle"/>
          </p:nvPr>
        </p:nvSpPr>
        <p:spPr>
          <a:xfrm>
            <a:off x="937100" y="2898500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14" type="subTitle"/>
          </p:nvPr>
        </p:nvSpPr>
        <p:spPr>
          <a:xfrm>
            <a:off x="3435141" y="2898502"/>
            <a:ext cx="22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15" type="subTitle"/>
          </p:nvPr>
        </p:nvSpPr>
        <p:spPr>
          <a:xfrm>
            <a:off x="6104082" y="2898502"/>
            <a:ext cx="2107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30" name="Google Shape;130;p18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8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ctrTitle"/>
          </p:nvPr>
        </p:nvSpPr>
        <p:spPr>
          <a:xfrm>
            <a:off x="715100" y="669825"/>
            <a:ext cx="3272400" cy="9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715100" y="1552150"/>
            <a:ext cx="32724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9"/>
          <p:cNvSpPr txBox="1"/>
          <p:nvPr/>
        </p:nvSpPr>
        <p:spPr>
          <a:xfrm>
            <a:off x="715100" y="38017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including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312425" y="349250"/>
            <a:ext cx="48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312425" y="4794250"/>
            <a:ext cx="48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9"/>
          <p:cNvSpPr txBox="1"/>
          <p:nvPr/>
        </p:nvSpPr>
        <p:spPr>
          <a:xfrm>
            <a:off x="5470750" y="4617100"/>
            <a:ext cx="2958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20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0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119275" y="2458125"/>
            <a:ext cx="43095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4119275" y="1269975"/>
            <a:ext cx="1336800" cy="100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3999300" y="349250"/>
            <a:ext cx="48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3999300" y="4794250"/>
            <a:ext cx="483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/>
        </p:nvSpPr>
        <p:spPr>
          <a:xfrm>
            <a:off x="715100" y="4617100"/>
            <a:ext cx="29580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Illustration by Smart-Servier Medical Art</a:t>
            </a:r>
            <a:endParaRPr sz="1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1"/>
          <p:cNvCxnSpPr/>
          <p:nvPr/>
        </p:nvCxnSpPr>
        <p:spPr>
          <a:xfrm>
            <a:off x="312425" y="349250"/>
            <a:ext cx="47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312425" y="4794250"/>
            <a:ext cx="47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076275"/>
            <a:ext cx="7704000" cy="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23" name="Google Shape;23;p4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765077" y="2726551"/>
            <a:ext cx="34659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913048" y="2726551"/>
            <a:ext cx="34659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913023" y="2345700"/>
            <a:ext cx="34659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765074" y="2345700"/>
            <a:ext cx="3465900" cy="4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cxnSp>
        <p:nvCxnSpPr>
          <p:cNvPr id="35" name="Google Shape;35;p6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6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720000" y="445025"/>
            <a:ext cx="3852000" cy="110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720000" y="1571275"/>
            <a:ext cx="3852000" cy="15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5564475" y="607050"/>
            <a:ext cx="2603400" cy="392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41" name="Google Shape;41;p7"/>
          <p:cNvCxnSpPr/>
          <p:nvPr/>
        </p:nvCxnSpPr>
        <p:spPr>
          <a:xfrm>
            <a:off x="312425" y="349250"/>
            <a:ext cx="47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" name="Google Shape;42;p7"/>
          <p:cNvCxnSpPr/>
          <p:nvPr/>
        </p:nvCxnSpPr>
        <p:spPr>
          <a:xfrm>
            <a:off x="312425" y="4794250"/>
            <a:ext cx="472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cxnSp>
        <p:nvCxnSpPr>
          <p:cNvPr id="45" name="Google Shape;45;p8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8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50" name="Google Shape;50;p9"/>
          <p:cNvCxnSpPr/>
          <p:nvPr/>
        </p:nvCxnSpPr>
        <p:spPr>
          <a:xfrm>
            <a:off x="312425" y="349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9"/>
          <p:cNvCxnSpPr/>
          <p:nvPr/>
        </p:nvCxnSpPr>
        <p:spPr>
          <a:xfrm>
            <a:off x="312425" y="4794250"/>
            <a:ext cx="85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estrial"/>
              <a:buNone/>
              <a:defRPr b="1" sz="29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i.org/10.1038/s41598-022-12316-z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5470775" y="339100"/>
            <a:ext cx="2958000" cy="4146600"/>
          </a:xfrm>
          <a:prstGeom prst="roundRect">
            <a:avLst>
              <a:gd fmla="val 434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820000" dist="7620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type="ctrTitle"/>
          </p:nvPr>
        </p:nvSpPr>
        <p:spPr>
          <a:xfrm>
            <a:off x="715100" y="1249093"/>
            <a:ext cx="4099500" cy="29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Chronic Kidney Disease Prediction Model</a:t>
            </a:r>
            <a:endParaRPr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15100" y="4199007"/>
            <a:ext cx="4099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Samantha Zocher 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900" y="744900"/>
            <a:ext cx="1955251" cy="33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Performance: XGBoost Tuned Model </a:t>
            </a:r>
            <a:endParaRPr/>
          </a:p>
        </p:txBody>
      </p:sp>
      <p:sp>
        <p:nvSpPr>
          <p:cNvPr id="260" name="Google Shape;260;p31"/>
          <p:cNvSpPr txBox="1"/>
          <p:nvPr/>
        </p:nvSpPr>
        <p:spPr>
          <a:xfrm>
            <a:off x="7309975" y="1886338"/>
            <a:ext cx="19545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Goal: Optimize Recall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Accuracy: 0.82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Precision: 0.53</a:t>
            </a:r>
            <a:b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1"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Recall: 0.82</a:t>
            </a:r>
            <a:endParaRPr b="1"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F1 score: 0.64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61" name="Google Shape;261;p31" title="feature_importance_xgboo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650" y="1628300"/>
            <a:ext cx="4224326" cy="252008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2" name="Google Shape;262;p31" title="XGBoost_confusion_matr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325" y="2746475"/>
            <a:ext cx="2307886" cy="20040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3" name="Google Shape;263;p31" title="XGBoost_RO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9625" y="940873"/>
            <a:ext cx="2251275" cy="1754177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5" type="subTitle"/>
          </p:nvPr>
        </p:nvSpPr>
        <p:spPr>
          <a:xfrm>
            <a:off x="3392025" y="1062700"/>
            <a:ext cx="22371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Future Direction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69" name="Google Shape;269;p32"/>
          <p:cNvSpPr txBox="1"/>
          <p:nvPr>
            <p:ph idx="1" type="subTitle"/>
          </p:nvPr>
        </p:nvSpPr>
        <p:spPr>
          <a:xfrm>
            <a:off x="655350" y="972675"/>
            <a:ext cx="2175300" cy="15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Imbalanced</a:t>
            </a:r>
            <a:r>
              <a:rPr lang="en" sz="1500"/>
              <a:t>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Incomplete data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Lack of a diverse cohort</a:t>
            </a:r>
            <a:endParaRPr sz="1500"/>
          </a:p>
        </p:txBody>
      </p:sp>
      <p:sp>
        <p:nvSpPr>
          <p:cNvPr id="270" name="Google Shape;270;p32"/>
          <p:cNvSpPr txBox="1"/>
          <p:nvPr>
            <p:ph idx="2" type="subTitle"/>
          </p:nvPr>
        </p:nvSpPr>
        <p:spPr>
          <a:xfrm>
            <a:off x="3099213" y="1617150"/>
            <a:ext cx="27312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As All of Us continues to recruit participants, this research should be repeated and tuned accordingly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Try a smaller cohort with complete features</a:t>
            </a:r>
            <a:endParaRPr sz="1500"/>
          </a:p>
        </p:txBody>
      </p:sp>
      <p:sp>
        <p:nvSpPr>
          <p:cNvPr id="271" name="Google Shape;271;p32"/>
          <p:cNvSpPr txBox="1"/>
          <p:nvPr>
            <p:ph idx="3" type="subTitle"/>
          </p:nvPr>
        </p:nvSpPr>
        <p:spPr>
          <a:xfrm>
            <a:off x="6099000" y="2149450"/>
            <a:ext cx="2731200" cy="19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CKD models with small samples from one source perform well, but more generalizable models need to be built in order for clinical implementation to be possible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Models could catch CKD in the early stages and improve prognosis</a:t>
            </a:r>
            <a:endParaRPr sz="1500"/>
          </a:p>
        </p:txBody>
      </p:sp>
      <p:sp>
        <p:nvSpPr>
          <p:cNvPr id="272" name="Google Shape;272;p32"/>
          <p:cNvSpPr txBox="1"/>
          <p:nvPr>
            <p:ph idx="4" type="subTitle"/>
          </p:nvPr>
        </p:nvSpPr>
        <p:spPr>
          <a:xfrm>
            <a:off x="937625" y="535000"/>
            <a:ext cx="1610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Limitations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73" name="Google Shape;273;p32"/>
          <p:cNvSpPr txBox="1"/>
          <p:nvPr>
            <p:ph idx="6" type="subTitle"/>
          </p:nvPr>
        </p:nvSpPr>
        <p:spPr>
          <a:xfrm>
            <a:off x="6253101" y="1621750"/>
            <a:ext cx="1610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Conclusion</a:t>
            </a:r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720000" y="1076275"/>
            <a:ext cx="7704000" cy="3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/>
              <a:t>Whaley-Connell A, Nistala R, Chaudhary K. The importance of early identification of chronic kidney disease. Mo Med. 2011 Jan-Feb;108(1):25-8. PMID: 21462606; PMCID: PMC6188457.</a:t>
            </a:r>
            <a:endParaRPr sz="1100"/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/>
              <a:t>Islam MA, Majumder MZH, Hussein MA. Chronic kidney disease prediction based on machine learning algorithms. J Pathol Inform. 2023 Jan 12;14:100189. doi: 10.1016/j.jpi.2023.100189. PMID: 36714452; PMCID: PMC9874070.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/>
              <a:t>Bahrami, P., Tanbakuchi, D., Afzalaghaee, M. et al. Development of risk models for early detection and prediction of chronic kidney disease in clinical settings. Sci Rep 14, 32136 (2024). https://doi.org/10.1038/s41598-024-83973-5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/>
              <a:t>Debal, D.A., Sitote, T.M. Chronic kidney disease prediction using machine learning techniques. J Big Data 9, 109 (2022). https://doi.org/10.1186/s40537-022-00657-5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/>
              <a:t>Bai, Q., Su, C., Tang, W. et al. Machine learning to predict end stage kidney disease in chronic kidney disease. Sci Rep 12, 8377 (2022).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https://doi.org/10.1038/s41598-022-12316-z</a:t>
            </a:r>
            <a:endParaRPr sz="1100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/>
              <a:t>All of Us Research Program Investigators; Denny JC, Rutter JL, Goldstein DB, Philippakis A, Smoller JW, Jenkins G, Dishman E. The "All of Us" Research Program. N Engl J Med. 2019 Aug 15;381(7):668-676. doi: 10.1056/NEJMsr1809937. PMID: 31412182; PMCID: PMC8291101.</a:t>
            </a:r>
            <a:endParaRPr sz="11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100"/>
              <a:t>Kidney failure risk factor: Estimated glomerular filtration rate (egfr). National Kidney Foundation. August 13, 2024. Accessed April 23, 2025. https://www.kidney.org/kidney-failure-risk-factor-estimated-glomerular-filtration-rate-egfr. 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510800" y="686725"/>
            <a:ext cx="812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 </a:t>
            </a:r>
            <a:r>
              <a:rPr lang="en" sz="4200"/>
              <a:t>Questions?</a:t>
            </a:r>
            <a:endParaRPr sz="4200"/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487" y="1757900"/>
            <a:ext cx="1091100" cy="242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886" y="1865850"/>
            <a:ext cx="1236500" cy="221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684" y="1865850"/>
            <a:ext cx="1363180" cy="221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8163" y="1757900"/>
            <a:ext cx="1454457" cy="24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25" y="4465913"/>
            <a:ext cx="2388925" cy="2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942425" y="535000"/>
            <a:ext cx="43095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invest in CKD prediction models? 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715100" y="339100"/>
            <a:ext cx="2958000" cy="4146600"/>
          </a:xfrm>
          <a:prstGeom prst="roundRect">
            <a:avLst>
              <a:gd fmla="val 4340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820000" dist="76200">
              <a:schemeClr val="l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850" y="1196350"/>
            <a:ext cx="1600500" cy="24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4014600" y="2502550"/>
            <a:ext cx="40311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bert Sans"/>
              <a:buChar char="➢"/>
            </a:pPr>
            <a: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Researchers estimate that approximately 20 million </a:t>
            </a:r>
            <a: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people in the US have unidentified CKD or are at a high risk of developing CKD</a:t>
            </a:r>
            <a:r>
              <a:rPr baseline="-25000"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 </a:t>
            </a:r>
            <a:endParaRPr baseline="-25000"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bert Sans"/>
              <a:buChar char="➢"/>
            </a:pPr>
            <a: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Early stages of the disease typically have no noticeable symptoms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lbert Sans"/>
              <a:buChar char="➢"/>
            </a:pPr>
            <a:r>
              <a:rPr lang="en" sz="13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Detecting CKD in advanced stages usually leads to worse outcomes and irreversible effects </a:t>
            </a:r>
            <a:endParaRPr sz="13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idx="2" type="subTitle"/>
          </p:nvPr>
        </p:nvSpPr>
        <p:spPr>
          <a:xfrm>
            <a:off x="1430000" y="1762600"/>
            <a:ext cx="31419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cohort size: 400 participants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Features: 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XGBoost, F1 Score: 0.98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features: hemoglobin, albumin, specific gravity</a:t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Attempts at CKD Prediction</a:t>
            </a:r>
            <a:endParaRPr/>
          </a:p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430000" y="130647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Islam et al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168" name="Google Shape;168;p24"/>
          <p:cNvSpPr txBox="1"/>
          <p:nvPr>
            <p:ph idx="6" type="subTitle"/>
          </p:nvPr>
        </p:nvSpPr>
        <p:spPr>
          <a:xfrm>
            <a:off x="1430000" y="305480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Debal &amp; Sitote</a:t>
            </a:r>
            <a:r>
              <a:rPr baseline="-25000" lang="en"/>
              <a:t>4</a:t>
            </a:r>
            <a:endParaRPr baseline="-25000"/>
          </a:p>
        </p:txBody>
      </p:sp>
      <p:sp>
        <p:nvSpPr>
          <p:cNvPr id="169" name="Google Shape;169;p24"/>
          <p:cNvSpPr txBox="1"/>
          <p:nvPr>
            <p:ph idx="7" type="subTitle"/>
          </p:nvPr>
        </p:nvSpPr>
        <p:spPr>
          <a:xfrm>
            <a:off x="5457000" y="130647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Bahrami et al</a:t>
            </a:r>
            <a:r>
              <a:rPr baseline="-25000" lang="en"/>
              <a:t>3</a:t>
            </a:r>
            <a:endParaRPr baseline="-25000"/>
          </a:p>
        </p:txBody>
      </p:sp>
      <p:sp>
        <p:nvSpPr>
          <p:cNvPr id="170" name="Google Shape;170;p24"/>
          <p:cNvSpPr txBox="1"/>
          <p:nvPr>
            <p:ph idx="8" type="subTitle"/>
          </p:nvPr>
        </p:nvSpPr>
        <p:spPr>
          <a:xfrm>
            <a:off x="5457000" y="305480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Bai et al</a:t>
            </a:r>
            <a:r>
              <a:rPr baseline="-25000" lang="en"/>
              <a:t>5</a:t>
            </a:r>
            <a:endParaRPr baseline="-25000"/>
          </a:p>
        </p:txBody>
      </p:sp>
      <p:sp>
        <p:nvSpPr>
          <p:cNvPr id="171" name="Google Shape;171;p24"/>
          <p:cNvSpPr/>
          <p:nvPr/>
        </p:nvSpPr>
        <p:spPr>
          <a:xfrm>
            <a:off x="4742100" y="1528633"/>
            <a:ext cx="638700" cy="6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715100" y="1528633"/>
            <a:ext cx="638700" cy="6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742100" y="3276958"/>
            <a:ext cx="638700" cy="6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15100" y="3276958"/>
            <a:ext cx="638700" cy="6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851221" y="3390411"/>
            <a:ext cx="420443" cy="411785"/>
          </a:xfrm>
          <a:custGeom>
            <a:rect b="b" l="l" r="r" t="t"/>
            <a:pathLst>
              <a:path extrusionOk="0" h="13794" w="14084">
                <a:moveTo>
                  <a:pt x="1927" y="1"/>
                </a:moveTo>
                <a:cubicBezTo>
                  <a:pt x="1803" y="1"/>
                  <a:pt x="1679" y="17"/>
                  <a:pt x="1561" y="51"/>
                </a:cubicBezTo>
                <a:cubicBezTo>
                  <a:pt x="1227" y="145"/>
                  <a:pt x="967" y="357"/>
                  <a:pt x="830" y="652"/>
                </a:cubicBezTo>
                <a:cubicBezTo>
                  <a:pt x="720" y="887"/>
                  <a:pt x="700" y="1151"/>
                  <a:pt x="773" y="1414"/>
                </a:cubicBezTo>
                <a:cubicBezTo>
                  <a:pt x="778" y="1426"/>
                  <a:pt x="772" y="1436"/>
                  <a:pt x="762" y="1442"/>
                </a:cubicBezTo>
                <a:cubicBezTo>
                  <a:pt x="512" y="1556"/>
                  <a:pt x="323" y="1739"/>
                  <a:pt x="213" y="1976"/>
                </a:cubicBezTo>
                <a:cubicBezTo>
                  <a:pt x="0" y="2430"/>
                  <a:pt x="135" y="2973"/>
                  <a:pt x="525" y="3349"/>
                </a:cubicBezTo>
                <a:cubicBezTo>
                  <a:pt x="321" y="3571"/>
                  <a:pt x="223" y="3869"/>
                  <a:pt x="246" y="4194"/>
                </a:cubicBezTo>
                <a:cubicBezTo>
                  <a:pt x="272" y="4523"/>
                  <a:pt x="422" y="4841"/>
                  <a:pt x="669" y="5088"/>
                </a:cubicBezTo>
                <a:cubicBezTo>
                  <a:pt x="947" y="5365"/>
                  <a:pt x="1306" y="5516"/>
                  <a:pt x="1656" y="5516"/>
                </a:cubicBezTo>
                <a:cubicBezTo>
                  <a:pt x="1798" y="5516"/>
                  <a:pt x="1939" y="5491"/>
                  <a:pt x="2072" y="5440"/>
                </a:cubicBezTo>
                <a:cubicBezTo>
                  <a:pt x="2091" y="5433"/>
                  <a:pt x="2111" y="5430"/>
                  <a:pt x="2131" y="5430"/>
                </a:cubicBezTo>
                <a:cubicBezTo>
                  <a:pt x="2171" y="5430"/>
                  <a:pt x="2211" y="5444"/>
                  <a:pt x="2242" y="5472"/>
                </a:cubicBezTo>
                <a:cubicBezTo>
                  <a:pt x="3652" y="6815"/>
                  <a:pt x="5662" y="8916"/>
                  <a:pt x="7128" y="10580"/>
                </a:cubicBezTo>
                <a:cubicBezTo>
                  <a:pt x="7168" y="10625"/>
                  <a:pt x="7224" y="10649"/>
                  <a:pt x="7280" y="10649"/>
                </a:cubicBezTo>
                <a:cubicBezTo>
                  <a:pt x="7328" y="10649"/>
                  <a:pt x="7375" y="10632"/>
                  <a:pt x="7414" y="10599"/>
                </a:cubicBezTo>
                <a:cubicBezTo>
                  <a:pt x="7496" y="10525"/>
                  <a:pt x="7505" y="10396"/>
                  <a:pt x="7431" y="10313"/>
                </a:cubicBezTo>
                <a:cubicBezTo>
                  <a:pt x="5959" y="8641"/>
                  <a:pt x="3940" y="6528"/>
                  <a:pt x="2521" y="5180"/>
                </a:cubicBezTo>
                <a:cubicBezTo>
                  <a:pt x="2414" y="5078"/>
                  <a:pt x="2273" y="5025"/>
                  <a:pt x="2130" y="5025"/>
                </a:cubicBezTo>
                <a:cubicBezTo>
                  <a:pt x="2062" y="5025"/>
                  <a:pt x="1994" y="5037"/>
                  <a:pt x="1929" y="5062"/>
                </a:cubicBezTo>
                <a:cubicBezTo>
                  <a:pt x="1845" y="5094"/>
                  <a:pt x="1754" y="5110"/>
                  <a:pt x="1662" y="5110"/>
                </a:cubicBezTo>
                <a:cubicBezTo>
                  <a:pt x="1416" y="5110"/>
                  <a:pt x="1156" y="5000"/>
                  <a:pt x="957" y="4802"/>
                </a:cubicBezTo>
                <a:cubicBezTo>
                  <a:pt x="778" y="4621"/>
                  <a:pt x="668" y="4396"/>
                  <a:pt x="649" y="4163"/>
                </a:cubicBezTo>
                <a:cubicBezTo>
                  <a:pt x="633" y="3942"/>
                  <a:pt x="700" y="3743"/>
                  <a:pt x="843" y="3601"/>
                </a:cubicBezTo>
                <a:cubicBezTo>
                  <a:pt x="877" y="3567"/>
                  <a:pt x="913" y="3538"/>
                  <a:pt x="954" y="3513"/>
                </a:cubicBezTo>
                <a:cubicBezTo>
                  <a:pt x="954" y="3513"/>
                  <a:pt x="957" y="3513"/>
                  <a:pt x="957" y="3512"/>
                </a:cubicBezTo>
                <a:cubicBezTo>
                  <a:pt x="1040" y="3458"/>
                  <a:pt x="1139" y="3425"/>
                  <a:pt x="1246" y="3412"/>
                </a:cubicBezTo>
                <a:cubicBezTo>
                  <a:pt x="1467" y="3385"/>
                  <a:pt x="1640" y="3211"/>
                  <a:pt x="1667" y="2989"/>
                </a:cubicBezTo>
                <a:cubicBezTo>
                  <a:pt x="1686" y="2833"/>
                  <a:pt x="1753" y="2693"/>
                  <a:pt x="1857" y="2587"/>
                </a:cubicBezTo>
                <a:cubicBezTo>
                  <a:pt x="1988" y="2456"/>
                  <a:pt x="2166" y="2391"/>
                  <a:pt x="2354" y="2391"/>
                </a:cubicBezTo>
                <a:cubicBezTo>
                  <a:pt x="2595" y="2391"/>
                  <a:pt x="2854" y="2496"/>
                  <a:pt x="3058" y="2700"/>
                </a:cubicBezTo>
                <a:cubicBezTo>
                  <a:pt x="3326" y="2967"/>
                  <a:pt x="3431" y="3347"/>
                  <a:pt x="3326" y="3652"/>
                </a:cubicBezTo>
                <a:cubicBezTo>
                  <a:pt x="3326" y="3653"/>
                  <a:pt x="3326" y="3653"/>
                  <a:pt x="3323" y="3656"/>
                </a:cubicBezTo>
                <a:cubicBezTo>
                  <a:pt x="3321" y="3661"/>
                  <a:pt x="3320" y="3668"/>
                  <a:pt x="3318" y="3674"/>
                </a:cubicBezTo>
                <a:cubicBezTo>
                  <a:pt x="3240" y="3876"/>
                  <a:pt x="3287" y="4108"/>
                  <a:pt x="3436" y="4266"/>
                </a:cubicBezTo>
                <a:cubicBezTo>
                  <a:pt x="4970" y="5881"/>
                  <a:pt x="7739" y="8524"/>
                  <a:pt x="9711" y="10152"/>
                </a:cubicBezTo>
                <a:cubicBezTo>
                  <a:pt x="9793" y="10221"/>
                  <a:pt x="9895" y="10256"/>
                  <a:pt x="9998" y="10256"/>
                </a:cubicBezTo>
                <a:cubicBezTo>
                  <a:pt x="10079" y="10256"/>
                  <a:pt x="10161" y="10234"/>
                  <a:pt x="10233" y="10190"/>
                </a:cubicBezTo>
                <a:cubicBezTo>
                  <a:pt x="10363" y="10111"/>
                  <a:pt x="10531" y="10066"/>
                  <a:pt x="10706" y="10066"/>
                </a:cubicBezTo>
                <a:cubicBezTo>
                  <a:pt x="10941" y="10066"/>
                  <a:pt x="11188" y="10147"/>
                  <a:pt x="11375" y="10334"/>
                </a:cubicBezTo>
                <a:cubicBezTo>
                  <a:pt x="11720" y="10680"/>
                  <a:pt x="11736" y="11143"/>
                  <a:pt x="11417" y="11464"/>
                </a:cubicBezTo>
                <a:cubicBezTo>
                  <a:pt x="11375" y="11504"/>
                  <a:pt x="11330" y="11540"/>
                  <a:pt x="11282" y="11572"/>
                </a:cubicBezTo>
                <a:cubicBezTo>
                  <a:pt x="11148" y="11660"/>
                  <a:pt x="11076" y="11821"/>
                  <a:pt x="11100" y="11981"/>
                </a:cubicBezTo>
                <a:cubicBezTo>
                  <a:pt x="11138" y="12217"/>
                  <a:pt x="11058" y="12453"/>
                  <a:pt x="10882" y="12628"/>
                </a:cubicBezTo>
                <a:cubicBezTo>
                  <a:pt x="10733" y="12776"/>
                  <a:pt x="10545" y="12855"/>
                  <a:pt x="10350" y="12855"/>
                </a:cubicBezTo>
                <a:cubicBezTo>
                  <a:pt x="10312" y="12855"/>
                  <a:pt x="10273" y="12852"/>
                  <a:pt x="10235" y="12846"/>
                </a:cubicBezTo>
                <a:cubicBezTo>
                  <a:pt x="10214" y="12843"/>
                  <a:pt x="10192" y="12841"/>
                  <a:pt x="10171" y="12841"/>
                </a:cubicBezTo>
                <a:cubicBezTo>
                  <a:pt x="10033" y="12841"/>
                  <a:pt x="9902" y="12909"/>
                  <a:pt x="9826" y="13028"/>
                </a:cubicBezTo>
                <a:cubicBezTo>
                  <a:pt x="9794" y="13076"/>
                  <a:pt x="9758" y="13121"/>
                  <a:pt x="9718" y="13163"/>
                </a:cubicBezTo>
                <a:cubicBezTo>
                  <a:pt x="9572" y="13310"/>
                  <a:pt x="9382" y="13390"/>
                  <a:pt x="9189" y="13390"/>
                </a:cubicBezTo>
                <a:cubicBezTo>
                  <a:pt x="9186" y="13390"/>
                  <a:pt x="9182" y="13390"/>
                  <a:pt x="9179" y="13389"/>
                </a:cubicBezTo>
                <a:cubicBezTo>
                  <a:pt x="8968" y="13388"/>
                  <a:pt x="8764" y="13294"/>
                  <a:pt x="8588" y="13121"/>
                </a:cubicBezTo>
                <a:cubicBezTo>
                  <a:pt x="8262" y="12794"/>
                  <a:pt x="8260" y="12283"/>
                  <a:pt x="8444" y="11980"/>
                </a:cubicBezTo>
                <a:cubicBezTo>
                  <a:pt x="8543" y="11815"/>
                  <a:pt x="8529" y="11604"/>
                  <a:pt x="8406" y="11457"/>
                </a:cubicBezTo>
                <a:cubicBezTo>
                  <a:pt x="8296" y="11322"/>
                  <a:pt x="8179" y="11184"/>
                  <a:pt x="8057" y="11038"/>
                </a:cubicBezTo>
                <a:cubicBezTo>
                  <a:pt x="8016" y="10990"/>
                  <a:pt x="7959" y="10966"/>
                  <a:pt x="7901" y="10966"/>
                </a:cubicBezTo>
                <a:cubicBezTo>
                  <a:pt x="7855" y="10966"/>
                  <a:pt x="7808" y="10981"/>
                  <a:pt x="7771" y="11013"/>
                </a:cubicBezTo>
                <a:cubicBezTo>
                  <a:pt x="7685" y="11085"/>
                  <a:pt x="7675" y="11214"/>
                  <a:pt x="7747" y="11299"/>
                </a:cubicBezTo>
                <a:cubicBezTo>
                  <a:pt x="7869" y="11442"/>
                  <a:pt x="7986" y="11581"/>
                  <a:pt x="8094" y="11712"/>
                </a:cubicBezTo>
                <a:cubicBezTo>
                  <a:pt x="8107" y="11728"/>
                  <a:pt x="8109" y="11750"/>
                  <a:pt x="8097" y="11769"/>
                </a:cubicBezTo>
                <a:cubicBezTo>
                  <a:pt x="7789" y="12277"/>
                  <a:pt x="7876" y="12982"/>
                  <a:pt x="8302" y="13407"/>
                </a:cubicBezTo>
                <a:cubicBezTo>
                  <a:pt x="8549" y="13654"/>
                  <a:pt x="8858" y="13791"/>
                  <a:pt x="9173" y="13794"/>
                </a:cubicBezTo>
                <a:lnTo>
                  <a:pt x="9185" y="13794"/>
                </a:lnTo>
                <a:cubicBezTo>
                  <a:pt x="9488" y="13794"/>
                  <a:pt x="9778" y="13671"/>
                  <a:pt x="10002" y="13447"/>
                </a:cubicBezTo>
                <a:cubicBezTo>
                  <a:pt x="10064" y="13387"/>
                  <a:pt x="10118" y="13320"/>
                  <a:pt x="10163" y="13249"/>
                </a:cubicBezTo>
                <a:cubicBezTo>
                  <a:pt x="10165" y="13248"/>
                  <a:pt x="10166" y="13247"/>
                  <a:pt x="10168" y="13247"/>
                </a:cubicBezTo>
                <a:cubicBezTo>
                  <a:pt x="10168" y="13247"/>
                  <a:pt x="10169" y="13247"/>
                  <a:pt x="10170" y="13248"/>
                </a:cubicBezTo>
                <a:cubicBezTo>
                  <a:pt x="10230" y="13257"/>
                  <a:pt x="10289" y="13262"/>
                  <a:pt x="10349" y="13262"/>
                </a:cubicBezTo>
                <a:cubicBezTo>
                  <a:pt x="10652" y="13262"/>
                  <a:pt x="10942" y="13140"/>
                  <a:pt x="11167" y="12916"/>
                </a:cubicBezTo>
                <a:cubicBezTo>
                  <a:pt x="11437" y="12646"/>
                  <a:pt x="11557" y="12283"/>
                  <a:pt x="11499" y="11919"/>
                </a:cubicBezTo>
                <a:cubicBezTo>
                  <a:pt x="11499" y="11915"/>
                  <a:pt x="11499" y="11913"/>
                  <a:pt x="11502" y="11912"/>
                </a:cubicBezTo>
                <a:cubicBezTo>
                  <a:pt x="11571" y="11866"/>
                  <a:pt x="11639" y="11811"/>
                  <a:pt x="11700" y="11750"/>
                </a:cubicBezTo>
                <a:cubicBezTo>
                  <a:pt x="12181" y="11270"/>
                  <a:pt x="12162" y="10555"/>
                  <a:pt x="11658" y="10050"/>
                </a:cubicBezTo>
                <a:cubicBezTo>
                  <a:pt x="11403" y="9795"/>
                  <a:pt x="11049" y="9661"/>
                  <a:pt x="10697" y="9661"/>
                </a:cubicBezTo>
                <a:cubicBezTo>
                  <a:pt x="10461" y="9661"/>
                  <a:pt x="10225" y="9722"/>
                  <a:pt x="10021" y="9846"/>
                </a:cubicBezTo>
                <a:cubicBezTo>
                  <a:pt x="10013" y="9850"/>
                  <a:pt x="10004" y="9853"/>
                  <a:pt x="9996" y="9853"/>
                </a:cubicBezTo>
                <a:cubicBezTo>
                  <a:pt x="9984" y="9853"/>
                  <a:pt x="9974" y="9849"/>
                  <a:pt x="9965" y="9842"/>
                </a:cubicBezTo>
                <a:cubicBezTo>
                  <a:pt x="8029" y="8243"/>
                  <a:pt x="5322" y="5660"/>
                  <a:pt x="3784" y="4049"/>
                </a:cubicBezTo>
                <a:lnTo>
                  <a:pt x="3784" y="4049"/>
                </a:lnTo>
                <a:cubicBezTo>
                  <a:pt x="4881" y="4520"/>
                  <a:pt x="5796" y="4927"/>
                  <a:pt x="6564" y="5284"/>
                </a:cubicBezTo>
                <a:cubicBezTo>
                  <a:pt x="7898" y="5905"/>
                  <a:pt x="9344" y="6639"/>
                  <a:pt x="10580" y="7272"/>
                </a:cubicBezTo>
                <a:cubicBezTo>
                  <a:pt x="10608" y="7286"/>
                  <a:pt x="10625" y="7315"/>
                  <a:pt x="10625" y="7351"/>
                </a:cubicBezTo>
                <a:cubicBezTo>
                  <a:pt x="10635" y="7840"/>
                  <a:pt x="10957" y="8303"/>
                  <a:pt x="11451" y="8534"/>
                </a:cubicBezTo>
                <a:cubicBezTo>
                  <a:pt x="11658" y="8633"/>
                  <a:pt x="11874" y="8677"/>
                  <a:pt x="12082" y="8677"/>
                </a:cubicBezTo>
                <a:cubicBezTo>
                  <a:pt x="12556" y="8677"/>
                  <a:pt x="12991" y="8441"/>
                  <a:pt x="13185" y="8027"/>
                </a:cubicBezTo>
                <a:cubicBezTo>
                  <a:pt x="13296" y="7788"/>
                  <a:pt x="13315" y="7512"/>
                  <a:pt x="13235" y="7246"/>
                </a:cubicBezTo>
                <a:cubicBezTo>
                  <a:pt x="13489" y="7135"/>
                  <a:pt x="13690" y="6943"/>
                  <a:pt x="13801" y="6704"/>
                </a:cubicBezTo>
                <a:cubicBezTo>
                  <a:pt x="14083" y="6111"/>
                  <a:pt x="13758" y="5368"/>
                  <a:pt x="13079" y="5052"/>
                </a:cubicBezTo>
                <a:cubicBezTo>
                  <a:pt x="12873" y="4956"/>
                  <a:pt x="12655" y="4909"/>
                  <a:pt x="12443" y="4909"/>
                </a:cubicBezTo>
                <a:cubicBezTo>
                  <a:pt x="12145" y="4909"/>
                  <a:pt x="11858" y="5003"/>
                  <a:pt x="11636" y="5186"/>
                </a:cubicBezTo>
                <a:cubicBezTo>
                  <a:pt x="11622" y="5197"/>
                  <a:pt x="11604" y="5203"/>
                  <a:pt x="11586" y="5203"/>
                </a:cubicBezTo>
                <a:cubicBezTo>
                  <a:pt x="11576" y="5203"/>
                  <a:pt x="11565" y="5201"/>
                  <a:pt x="11554" y="5196"/>
                </a:cubicBezTo>
                <a:cubicBezTo>
                  <a:pt x="10271" y="4654"/>
                  <a:pt x="8782" y="4019"/>
                  <a:pt x="7450" y="3396"/>
                </a:cubicBezTo>
                <a:cubicBezTo>
                  <a:pt x="6651" y="3024"/>
                  <a:pt x="5721" y="2569"/>
                  <a:pt x="4606" y="2005"/>
                </a:cubicBezTo>
                <a:cubicBezTo>
                  <a:pt x="4576" y="1990"/>
                  <a:pt x="4545" y="1983"/>
                  <a:pt x="4515" y="1983"/>
                </a:cubicBezTo>
                <a:cubicBezTo>
                  <a:pt x="4441" y="1983"/>
                  <a:pt x="4370" y="2024"/>
                  <a:pt x="4334" y="2095"/>
                </a:cubicBezTo>
                <a:cubicBezTo>
                  <a:pt x="4283" y="2193"/>
                  <a:pt x="4324" y="2314"/>
                  <a:pt x="4424" y="2365"/>
                </a:cubicBezTo>
                <a:cubicBezTo>
                  <a:pt x="5543" y="2930"/>
                  <a:pt x="6476" y="3388"/>
                  <a:pt x="7278" y="3760"/>
                </a:cubicBezTo>
                <a:cubicBezTo>
                  <a:pt x="8616" y="4386"/>
                  <a:pt x="10111" y="5023"/>
                  <a:pt x="11396" y="5566"/>
                </a:cubicBezTo>
                <a:cubicBezTo>
                  <a:pt x="11458" y="5592"/>
                  <a:pt x="11523" y="5605"/>
                  <a:pt x="11587" y="5605"/>
                </a:cubicBezTo>
                <a:cubicBezTo>
                  <a:pt x="11697" y="5605"/>
                  <a:pt x="11805" y="5567"/>
                  <a:pt x="11893" y="5494"/>
                </a:cubicBezTo>
                <a:cubicBezTo>
                  <a:pt x="12042" y="5371"/>
                  <a:pt x="12236" y="5308"/>
                  <a:pt x="12442" y="5308"/>
                </a:cubicBezTo>
                <a:cubicBezTo>
                  <a:pt x="12595" y="5308"/>
                  <a:pt x="12755" y="5343"/>
                  <a:pt x="12907" y="5414"/>
                </a:cubicBezTo>
                <a:cubicBezTo>
                  <a:pt x="13384" y="5637"/>
                  <a:pt x="13621" y="6137"/>
                  <a:pt x="13439" y="6532"/>
                </a:cubicBezTo>
                <a:cubicBezTo>
                  <a:pt x="13365" y="6690"/>
                  <a:pt x="13235" y="6811"/>
                  <a:pt x="13062" y="6883"/>
                </a:cubicBezTo>
                <a:cubicBezTo>
                  <a:pt x="12878" y="6958"/>
                  <a:pt x="12787" y="7158"/>
                  <a:pt x="12847" y="7346"/>
                </a:cubicBezTo>
                <a:cubicBezTo>
                  <a:pt x="12904" y="7523"/>
                  <a:pt x="12896" y="7702"/>
                  <a:pt x="12821" y="7860"/>
                </a:cubicBezTo>
                <a:cubicBezTo>
                  <a:pt x="12696" y="8126"/>
                  <a:pt x="12409" y="8277"/>
                  <a:pt x="12090" y="8277"/>
                </a:cubicBezTo>
                <a:cubicBezTo>
                  <a:pt x="11938" y="8277"/>
                  <a:pt x="11779" y="8243"/>
                  <a:pt x="11626" y="8172"/>
                </a:cubicBezTo>
                <a:cubicBezTo>
                  <a:pt x="11272" y="8007"/>
                  <a:pt x="11040" y="7685"/>
                  <a:pt x="11034" y="7348"/>
                </a:cubicBezTo>
                <a:cubicBezTo>
                  <a:pt x="11029" y="7165"/>
                  <a:pt x="10928" y="6999"/>
                  <a:pt x="10768" y="6915"/>
                </a:cubicBezTo>
                <a:cubicBezTo>
                  <a:pt x="9526" y="6280"/>
                  <a:pt x="8078" y="5544"/>
                  <a:pt x="6738" y="4922"/>
                </a:cubicBezTo>
                <a:cubicBezTo>
                  <a:pt x="5920" y="4540"/>
                  <a:pt x="4944" y="4107"/>
                  <a:pt x="3755" y="3598"/>
                </a:cubicBezTo>
                <a:cubicBezTo>
                  <a:pt x="3821" y="3190"/>
                  <a:pt x="3672" y="2746"/>
                  <a:pt x="3343" y="2417"/>
                </a:cubicBezTo>
                <a:cubicBezTo>
                  <a:pt x="3061" y="2135"/>
                  <a:pt x="2699" y="1991"/>
                  <a:pt x="2354" y="1991"/>
                </a:cubicBezTo>
                <a:cubicBezTo>
                  <a:pt x="2061" y="1991"/>
                  <a:pt x="1780" y="2094"/>
                  <a:pt x="1571" y="2304"/>
                </a:cubicBezTo>
                <a:cubicBezTo>
                  <a:pt x="1400" y="2473"/>
                  <a:pt x="1293" y="2696"/>
                  <a:pt x="1264" y="2944"/>
                </a:cubicBezTo>
                <a:cubicBezTo>
                  <a:pt x="1261" y="2980"/>
                  <a:pt x="1233" y="3008"/>
                  <a:pt x="1196" y="3013"/>
                </a:cubicBezTo>
                <a:cubicBezTo>
                  <a:pt x="1075" y="3028"/>
                  <a:pt x="961" y="3060"/>
                  <a:pt x="857" y="3109"/>
                </a:cubicBezTo>
                <a:cubicBezTo>
                  <a:pt x="549" y="2850"/>
                  <a:pt x="431" y="2465"/>
                  <a:pt x="577" y="2153"/>
                </a:cubicBezTo>
                <a:cubicBezTo>
                  <a:pt x="646" y="2004"/>
                  <a:pt x="766" y="1887"/>
                  <a:pt x="928" y="1815"/>
                </a:cubicBezTo>
                <a:cubicBezTo>
                  <a:pt x="1120" y="1726"/>
                  <a:pt x="1218" y="1514"/>
                  <a:pt x="1162" y="1310"/>
                </a:cubicBezTo>
                <a:cubicBezTo>
                  <a:pt x="1116" y="1141"/>
                  <a:pt x="1126" y="972"/>
                  <a:pt x="1196" y="825"/>
                </a:cubicBezTo>
                <a:cubicBezTo>
                  <a:pt x="1283" y="639"/>
                  <a:pt x="1451" y="503"/>
                  <a:pt x="1669" y="442"/>
                </a:cubicBezTo>
                <a:cubicBezTo>
                  <a:pt x="1753" y="418"/>
                  <a:pt x="1840" y="407"/>
                  <a:pt x="1929" y="407"/>
                </a:cubicBezTo>
                <a:cubicBezTo>
                  <a:pt x="2084" y="407"/>
                  <a:pt x="2243" y="442"/>
                  <a:pt x="2391" y="513"/>
                </a:cubicBezTo>
                <a:cubicBezTo>
                  <a:pt x="2745" y="676"/>
                  <a:pt x="2979" y="1000"/>
                  <a:pt x="2983" y="1336"/>
                </a:cubicBezTo>
                <a:cubicBezTo>
                  <a:pt x="2988" y="1520"/>
                  <a:pt x="3095" y="1687"/>
                  <a:pt x="3262" y="1774"/>
                </a:cubicBezTo>
                <a:cubicBezTo>
                  <a:pt x="3363" y="1828"/>
                  <a:pt x="3467" y="1880"/>
                  <a:pt x="3576" y="1936"/>
                </a:cubicBezTo>
                <a:cubicBezTo>
                  <a:pt x="3605" y="1951"/>
                  <a:pt x="3636" y="1958"/>
                  <a:pt x="3666" y="1958"/>
                </a:cubicBezTo>
                <a:cubicBezTo>
                  <a:pt x="3740" y="1958"/>
                  <a:pt x="3812" y="1917"/>
                  <a:pt x="3849" y="1846"/>
                </a:cubicBezTo>
                <a:cubicBezTo>
                  <a:pt x="3899" y="1748"/>
                  <a:pt x="3860" y="1627"/>
                  <a:pt x="3761" y="1575"/>
                </a:cubicBezTo>
                <a:cubicBezTo>
                  <a:pt x="3652" y="1518"/>
                  <a:pt x="3547" y="1466"/>
                  <a:pt x="3446" y="1413"/>
                </a:cubicBezTo>
                <a:cubicBezTo>
                  <a:pt x="3412" y="1396"/>
                  <a:pt x="3388" y="1362"/>
                  <a:pt x="3388" y="1326"/>
                </a:cubicBezTo>
                <a:cubicBezTo>
                  <a:pt x="3381" y="839"/>
                  <a:pt x="3056" y="376"/>
                  <a:pt x="2563" y="145"/>
                </a:cubicBezTo>
                <a:cubicBezTo>
                  <a:pt x="2358" y="50"/>
                  <a:pt x="2141" y="1"/>
                  <a:pt x="1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4855543" y="1663022"/>
            <a:ext cx="411815" cy="369902"/>
            <a:chOff x="5491868" y="1299647"/>
            <a:chExt cx="411815" cy="369902"/>
          </a:xfrm>
        </p:grpSpPr>
        <p:sp>
          <p:nvSpPr>
            <p:cNvPr id="177" name="Google Shape;177;p24"/>
            <p:cNvSpPr/>
            <p:nvPr/>
          </p:nvSpPr>
          <p:spPr>
            <a:xfrm>
              <a:off x="5620532" y="1422759"/>
              <a:ext cx="283151" cy="230043"/>
            </a:xfrm>
            <a:custGeom>
              <a:rect b="b" l="l" r="r" t="t"/>
              <a:pathLst>
                <a:path extrusionOk="0" h="7706" w="9485">
                  <a:moveTo>
                    <a:pt x="8689" y="0"/>
                  </a:moveTo>
                  <a:cubicBezTo>
                    <a:pt x="8646" y="0"/>
                    <a:pt x="8603" y="14"/>
                    <a:pt x="8567" y="41"/>
                  </a:cubicBezTo>
                  <a:cubicBezTo>
                    <a:pt x="8479" y="109"/>
                    <a:pt x="8461" y="236"/>
                    <a:pt x="8528" y="324"/>
                  </a:cubicBezTo>
                  <a:cubicBezTo>
                    <a:pt x="8887" y="794"/>
                    <a:pt x="9080" y="1356"/>
                    <a:pt x="9080" y="1948"/>
                  </a:cubicBezTo>
                  <a:cubicBezTo>
                    <a:pt x="9080" y="3946"/>
                    <a:pt x="8090" y="5201"/>
                    <a:pt x="7260" y="5903"/>
                  </a:cubicBezTo>
                  <a:cubicBezTo>
                    <a:pt x="6208" y="6792"/>
                    <a:pt x="4811" y="7302"/>
                    <a:pt x="3424" y="7302"/>
                  </a:cubicBezTo>
                  <a:cubicBezTo>
                    <a:pt x="2312" y="7302"/>
                    <a:pt x="1307" y="6968"/>
                    <a:pt x="347" y="6282"/>
                  </a:cubicBezTo>
                  <a:cubicBezTo>
                    <a:pt x="312" y="6256"/>
                    <a:pt x="270" y="6244"/>
                    <a:pt x="229" y="6244"/>
                  </a:cubicBezTo>
                  <a:cubicBezTo>
                    <a:pt x="167" y="6244"/>
                    <a:pt x="105" y="6273"/>
                    <a:pt x="66" y="6328"/>
                  </a:cubicBezTo>
                  <a:cubicBezTo>
                    <a:pt x="1" y="6419"/>
                    <a:pt x="21" y="6545"/>
                    <a:pt x="112" y="6610"/>
                  </a:cubicBezTo>
                  <a:cubicBezTo>
                    <a:pt x="1140" y="7346"/>
                    <a:pt x="2224" y="7706"/>
                    <a:pt x="3424" y="7706"/>
                  </a:cubicBezTo>
                  <a:cubicBezTo>
                    <a:pt x="4902" y="7706"/>
                    <a:pt x="6396" y="7163"/>
                    <a:pt x="7520" y="6214"/>
                  </a:cubicBezTo>
                  <a:cubicBezTo>
                    <a:pt x="8126" y="5701"/>
                    <a:pt x="8603" y="5093"/>
                    <a:pt x="8935" y="4405"/>
                  </a:cubicBezTo>
                  <a:cubicBezTo>
                    <a:pt x="9298" y="3657"/>
                    <a:pt x="9481" y="2831"/>
                    <a:pt x="9481" y="1950"/>
                  </a:cubicBezTo>
                  <a:cubicBezTo>
                    <a:pt x="9484" y="1265"/>
                    <a:pt x="9266" y="619"/>
                    <a:pt x="8850" y="79"/>
                  </a:cubicBezTo>
                  <a:cubicBezTo>
                    <a:pt x="8810" y="27"/>
                    <a:pt x="8750" y="0"/>
                    <a:pt x="86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5491868" y="1299647"/>
              <a:ext cx="374231" cy="369902"/>
            </a:xfrm>
            <a:custGeom>
              <a:rect b="b" l="l" r="r" t="t"/>
              <a:pathLst>
                <a:path extrusionOk="0" h="12391" w="12536">
                  <a:moveTo>
                    <a:pt x="9852" y="402"/>
                  </a:moveTo>
                  <a:cubicBezTo>
                    <a:pt x="9867" y="402"/>
                    <a:pt x="9881" y="402"/>
                    <a:pt x="9895" y="404"/>
                  </a:cubicBezTo>
                  <a:cubicBezTo>
                    <a:pt x="10001" y="415"/>
                    <a:pt x="10095" y="467"/>
                    <a:pt x="10160" y="550"/>
                  </a:cubicBezTo>
                  <a:cubicBezTo>
                    <a:pt x="10225" y="633"/>
                    <a:pt x="10255" y="735"/>
                    <a:pt x="10242" y="839"/>
                  </a:cubicBezTo>
                  <a:cubicBezTo>
                    <a:pt x="10190" y="1311"/>
                    <a:pt x="10087" y="2240"/>
                    <a:pt x="10320" y="3024"/>
                  </a:cubicBezTo>
                  <a:cubicBezTo>
                    <a:pt x="10054" y="3059"/>
                    <a:pt x="9799" y="3127"/>
                    <a:pt x="9557" y="3226"/>
                  </a:cubicBezTo>
                  <a:cubicBezTo>
                    <a:pt x="9289" y="2290"/>
                    <a:pt x="9403" y="1263"/>
                    <a:pt x="9460" y="752"/>
                  </a:cubicBezTo>
                  <a:cubicBezTo>
                    <a:pt x="9482" y="550"/>
                    <a:pt x="9653" y="402"/>
                    <a:pt x="9852" y="402"/>
                  </a:cubicBezTo>
                  <a:close/>
                  <a:moveTo>
                    <a:pt x="2376" y="6739"/>
                  </a:moveTo>
                  <a:cubicBezTo>
                    <a:pt x="2389" y="6739"/>
                    <a:pt x="2401" y="6739"/>
                    <a:pt x="2414" y="6739"/>
                  </a:cubicBezTo>
                  <a:cubicBezTo>
                    <a:pt x="2717" y="6745"/>
                    <a:pt x="3011" y="6819"/>
                    <a:pt x="3274" y="6955"/>
                  </a:cubicBezTo>
                  <a:cubicBezTo>
                    <a:pt x="3178" y="7018"/>
                    <a:pt x="3086" y="7091"/>
                    <a:pt x="3003" y="7174"/>
                  </a:cubicBezTo>
                  <a:cubicBezTo>
                    <a:pt x="2882" y="7296"/>
                    <a:pt x="2784" y="7431"/>
                    <a:pt x="2709" y="7576"/>
                  </a:cubicBezTo>
                  <a:cubicBezTo>
                    <a:pt x="2609" y="7547"/>
                    <a:pt x="2507" y="7531"/>
                    <a:pt x="2400" y="7528"/>
                  </a:cubicBezTo>
                  <a:cubicBezTo>
                    <a:pt x="2391" y="7528"/>
                    <a:pt x="2382" y="7528"/>
                    <a:pt x="2373" y="7528"/>
                  </a:cubicBezTo>
                  <a:cubicBezTo>
                    <a:pt x="2072" y="7528"/>
                    <a:pt x="1785" y="7649"/>
                    <a:pt x="1562" y="7866"/>
                  </a:cubicBezTo>
                  <a:cubicBezTo>
                    <a:pt x="1328" y="8097"/>
                    <a:pt x="1192" y="8415"/>
                    <a:pt x="1192" y="8742"/>
                  </a:cubicBezTo>
                  <a:lnTo>
                    <a:pt x="1192" y="9317"/>
                  </a:lnTo>
                  <a:cubicBezTo>
                    <a:pt x="1192" y="10069"/>
                    <a:pt x="1485" y="10777"/>
                    <a:pt x="2017" y="11310"/>
                  </a:cubicBezTo>
                  <a:cubicBezTo>
                    <a:pt x="2092" y="11384"/>
                    <a:pt x="2132" y="11483"/>
                    <a:pt x="2132" y="11589"/>
                  </a:cubicBezTo>
                  <a:cubicBezTo>
                    <a:pt x="2132" y="11693"/>
                    <a:pt x="2092" y="11792"/>
                    <a:pt x="2017" y="11866"/>
                  </a:cubicBezTo>
                  <a:cubicBezTo>
                    <a:pt x="1943" y="11940"/>
                    <a:pt x="1843" y="11982"/>
                    <a:pt x="1739" y="11982"/>
                  </a:cubicBezTo>
                  <a:cubicBezTo>
                    <a:pt x="1634" y="11982"/>
                    <a:pt x="1536" y="11940"/>
                    <a:pt x="1461" y="11866"/>
                  </a:cubicBezTo>
                  <a:cubicBezTo>
                    <a:pt x="780" y="11186"/>
                    <a:pt x="405" y="10279"/>
                    <a:pt x="405" y="9315"/>
                  </a:cubicBezTo>
                  <a:lnTo>
                    <a:pt x="405" y="8743"/>
                  </a:lnTo>
                  <a:cubicBezTo>
                    <a:pt x="405" y="8206"/>
                    <a:pt x="626" y="7683"/>
                    <a:pt x="1010" y="7303"/>
                  </a:cubicBezTo>
                  <a:cubicBezTo>
                    <a:pt x="1382" y="6939"/>
                    <a:pt x="1866" y="6739"/>
                    <a:pt x="2376" y="6739"/>
                  </a:cubicBezTo>
                  <a:close/>
                  <a:moveTo>
                    <a:pt x="9851" y="0"/>
                  </a:moveTo>
                  <a:cubicBezTo>
                    <a:pt x="9451" y="0"/>
                    <a:pt x="9105" y="302"/>
                    <a:pt x="9059" y="709"/>
                  </a:cubicBezTo>
                  <a:cubicBezTo>
                    <a:pt x="8998" y="1260"/>
                    <a:pt x="8875" y="2376"/>
                    <a:pt x="9193" y="3407"/>
                  </a:cubicBezTo>
                  <a:cubicBezTo>
                    <a:pt x="8270" y="3937"/>
                    <a:pt x="7645" y="4934"/>
                    <a:pt x="7645" y="6074"/>
                  </a:cubicBezTo>
                  <a:cubicBezTo>
                    <a:pt x="7645" y="6841"/>
                    <a:pt x="7333" y="7446"/>
                    <a:pt x="6829" y="7655"/>
                  </a:cubicBezTo>
                  <a:cubicBezTo>
                    <a:pt x="6703" y="7708"/>
                    <a:pt x="6571" y="7733"/>
                    <a:pt x="6435" y="7733"/>
                  </a:cubicBezTo>
                  <a:cubicBezTo>
                    <a:pt x="6065" y="7733"/>
                    <a:pt x="5669" y="7542"/>
                    <a:pt x="5305" y="7177"/>
                  </a:cubicBezTo>
                  <a:cubicBezTo>
                    <a:pt x="4988" y="6861"/>
                    <a:pt x="4571" y="6701"/>
                    <a:pt x="4154" y="6701"/>
                  </a:cubicBezTo>
                  <a:cubicBezTo>
                    <a:pt x="4010" y="6701"/>
                    <a:pt x="3866" y="6720"/>
                    <a:pt x="3726" y="6758"/>
                  </a:cubicBezTo>
                  <a:cubicBezTo>
                    <a:pt x="3343" y="6492"/>
                    <a:pt x="2895" y="6348"/>
                    <a:pt x="2423" y="6339"/>
                  </a:cubicBezTo>
                  <a:cubicBezTo>
                    <a:pt x="2406" y="6339"/>
                    <a:pt x="2390" y="6339"/>
                    <a:pt x="2374" y="6339"/>
                  </a:cubicBezTo>
                  <a:cubicBezTo>
                    <a:pt x="1759" y="6339"/>
                    <a:pt x="1176" y="6578"/>
                    <a:pt x="728" y="7018"/>
                  </a:cubicBezTo>
                  <a:cubicBezTo>
                    <a:pt x="266" y="7472"/>
                    <a:pt x="0" y="8102"/>
                    <a:pt x="0" y="8744"/>
                  </a:cubicBezTo>
                  <a:lnTo>
                    <a:pt x="0" y="9318"/>
                  </a:lnTo>
                  <a:cubicBezTo>
                    <a:pt x="0" y="10390"/>
                    <a:pt x="418" y="11397"/>
                    <a:pt x="1176" y="12155"/>
                  </a:cubicBezTo>
                  <a:cubicBezTo>
                    <a:pt x="1325" y="12305"/>
                    <a:pt x="1526" y="12390"/>
                    <a:pt x="1739" y="12390"/>
                  </a:cubicBezTo>
                  <a:cubicBezTo>
                    <a:pt x="1952" y="12390"/>
                    <a:pt x="2153" y="12307"/>
                    <a:pt x="2304" y="12155"/>
                  </a:cubicBezTo>
                  <a:cubicBezTo>
                    <a:pt x="2456" y="12005"/>
                    <a:pt x="2537" y="11805"/>
                    <a:pt x="2537" y="11590"/>
                  </a:cubicBezTo>
                  <a:cubicBezTo>
                    <a:pt x="2537" y="11376"/>
                    <a:pt x="2455" y="11177"/>
                    <a:pt x="2304" y="11025"/>
                  </a:cubicBezTo>
                  <a:cubicBezTo>
                    <a:pt x="1848" y="10567"/>
                    <a:pt x="1596" y="9961"/>
                    <a:pt x="1596" y="9317"/>
                  </a:cubicBezTo>
                  <a:lnTo>
                    <a:pt x="1596" y="8743"/>
                  </a:lnTo>
                  <a:cubicBezTo>
                    <a:pt x="1596" y="8523"/>
                    <a:pt x="1686" y="8310"/>
                    <a:pt x="1845" y="8155"/>
                  </a:cubicBezTo>
                  <a:cubicBezTo>
                    <a:pt x="1992" y="8010"/>
                    <a:pt x="2183" y="7933"/>
                    <a:pt x="2380" y="7933"/>
                  </a:cubicBezTo>
                  <a:cubicBezTo>
                    <a:pt x="2384" y="7933"/>
                    <a:pt x="2387" y="7933"/>
                    <a:pt x="2391" y="7933"/>
                  </a:cubicBezTo>
                  <a:cubicBezTo>
                    <a:pt x="2450" y="7936"/>
                    <a:pt x="2509" y="7943"/>
                    <a:pt x="2567" y="7957"/>
                  </a:cubicBezTo>
                  <a:cubicBezTo>
                    <a:pt x="2444" y="8486"/>
                    <a:pt x="2589" y="9065"/>
                    <a:pt x="3001" y="9477"/>
                  </a:cubicBezTo>
                  <a:cubicBezTo>
                    <a:pt x="3216" y="9692"/>
                    <a:pt x="3430" y="9903"/>
                    <a:pt x="3671" y="10121"/>
                  </a:cubicBezTo>
                  <a:cubicBezTo>
                    <a:pt x="3708" y="10156"/>
                    <a:pt x="3757" y="10175"/>
                    <a:pt x="3807" y="10175"/>
                  </a:cubicBezTo>
                  <a:cubicBezTo>
                    <a:pt x="3863" y="10175"/>
                    <a:pt x="3916" y="10153"/>
                    <a:pt x="3957" y="10108"/>
                  </a:cubicBezTo>
                  <a:cubicBezTo>
                    <a:pt x="4030" y="10024"/>
                    <a:pt x="4025" y="9896"/>
                    <a:pt x="3942" y="9822"/>
                  </a:cubicBezTo>
                  <a:cubicBezTo>
                    <a:pt x="3708" y="9611"/>
                    <a:pt x="3499" y="9403"/>
                    <a:pt x="3288" y="9192"/>
                  </a:cubicBezTo>
                  <a:cubicBezTo>
                    <a:pt x="2811" y="8716"/>
                    <a:pt x="2811" y="7938"/>
                    <a:pt x="3288" y="7460"/>
                  </a:cubicBezTo>
                  <a:cubicBezTo>
                    <a:pt x="3526" y="7222"/>
                    <a:pt x="3840" y="7103"/>
                    <a:pt x="4153" y="7103"/>
                  </a:cubicBezTo>
                  <a:cubicBezTo>
                    <a:pt x="4467" y="7103"/>
                    <a:pt x="4780" y="7222"/>
                    <a:pt x="5019" y="7460"/>
                  </a:cubicBezTo>
                  <a:cubicBezTo>
                    <a:pt x="5458" y="7901"/>
                    <a:pt x="5963" y="8134"/>
                    <a:pt x="6443" y="8134"/>
                  </a:cubicBezTo>
                  <a:cubicBezTo>
                    <a:pt x="6628" y="8134"/>
                    <a:pt x="6810" y="8099"/>
                    <a:pt x="6983" y="8028"/>
                  </a:cubicBezTo>
                  <a:cubicBezTo>
                    <a:pt x="7640" y="7755"/>
                    <a:pt x="8048" y="7007"/>
                    <a:pt x="8048" y="6074"/>
                  </a:cubicBezTo>
                  <a:cubicBezTo>
                    <a:pt x="8048" y="4600"/>
                    <a:pt x="9247" y="3403"/>
                    <a:pt x="10719" y="3403"/>
                  </a:cubicBezTo>
                  <a:cubicBezTo>
                    <a:pt x="11246" y="3403"/>
                    <a:pt x="11757" y="3557"/>
                    <a:pt x="12194" y="3848"/>
                  </a:cubicBezTo>
                  <a:cubicBezTo>
                    <a:pt x="12228" y="3870"/>
                    <a:pt x="12267" y="3881"/>
                    <a:pt x="12305" y="3881"/>
                  </a:cubicBezTo>
                  <a:cubicBezTo>
                    <a:pt x="12371" y="3881"/>
                    <a:pt x="12436" y="3849"/>
                    <a:pt x="12474" y="3791"/>
                  </a:cubicBezTo>
                  <a:cubicBezTo>
                    <a:pt x="12536" y="3697"/>
                    <a:pt x="12510" y="3573"/>
                    <a:pt x="12417" y="3511"/>
                  </a:cubicBezTo>
                  <a:cubicBezTo>
                    <a:pt x="11918" y="3179"/>
                    <a:pt x="11338" y="3004"/>
                    <a:pt x="10736" y="3001"/>
                  </a:cubicBezTo>
                  <a:cubicBezTo>
                    <a:pt x="10489" y="2283"/>
                    <a:pt x="10594" y="1349"/>
                    <a:pt x="10645" y="886"/>
                  </a:cubicBezTo>
                  <a:cubicBezTo>
                    <a:pt x="10668" y="675"/>
                    <a:pt x="10609" y="466"/>
                    <a:pt x="10475" y="300"/>
                  </a:cubicBezTo>
                  <a:cubicBezTo>
                    <a:pt x="10342" y="134"/>
                    <a:pt x="10151" y="28"/>
                    <a:pt x="9940" y="5"/>
                  </a:cubicBezTo>
                  <a:cubicBezTo>
                    <a:pt x="9910" y="2"/>
                    <a:pt x="9880" y="0"/>
                    <a:pt x="9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651728" y="1559931"/>
              <a:ext cx="135381" cy="70900"/>
            </a:xfrm>
            <a:custGeom>
              <a:rect b="b" l="l" r="r" t="t"/>
              <a:pathLst>
                <a:path extrusionOk="0" h="2375" w="4535">
                  <a:moveTo>
                    <a:pt x="2048" y="404"/>
                  </a:moveTo>
                  <a:cubicBezTo>
                    <a:pt x="2093" y="404"/>
                    <a:pt x="2134" y="405"/>
                    <a:pt x="2164" y="405"/>
                  </a:cubicBezTo>
                  <a:cubicBezTo>
                    <a:pt x="3009" y="439"/>
                    <a:pt x="3685" y="687"/>
                    <a:pt x="3970" y="1071"/>
                  </a:cubicBezTo>
                  <a:cubicBezTo>
                    <a:pt x="4043" y="1174"/>
                    <a:pt x="4121" y="1327"/>
                    <a:pt x="4078" y="1497"/>
                  </a:cubicBezTo>
                  <a:cubicBezTo>
                    <a:pt x="4051" y="1600"/>
                    <a:pt x="3978" y="1687"/>
                    <a:pt x="3882" y="1739"/>
                  </a:cubicBezTo>
                  <a:cubicBezTo>
                    <a:pt x="3752" y="1519"/>
                    <a:pt x="3544" y="1353"/>
                    <a:pt x="3297" y="1278"/>
                  </a:cubicBezTo>
                  <a:cubicBezTo>
                    <a:pt x="3262" y="1268"/>
                    <a:pt x="3233" y="1245"/>
                    <a:pt x="3217" y="1213"/>
                  </a:cubicBezTo>
                  <a:cubicBezTo>
                    <a:pt x="3039" y="872"/>
                    <a:pt x="2691" y="661"/>
                    <a:pt x="2308" y="661"/>
                  </a:cubicBezTo>
                  <a:cubicBezTo>
                    <a:pt x="1942" y="661"/>
                    <a:pt x="1601" y="859"/>
                    <a:pt x="1419" y="1180"/>
                  </a:cubicBezTo>
                  <a:cubicBezTo>
                    <a:pt x="1413" y="1188"/>
                    <a:pt x="1401" y="1195"/>
                    <a:pt x="1391" y="1195"/>
                  </a:cubicBezTo>
                  <a:cubicBezTo>
                    <a:pt x="1389" y="1195"/>
                    <a:pt x="1387" y="1195"/>
                    <a:pt x="1385" y="1194"/>
                  </a:cubicBezTo>
                  <a:cubicBezTo>
                    <a:pt x="1310" y="1175"/>
                    <a:pt x="1230" y="1166"/>
                    <a:pt x="1151" y="1166"/>
                  </a:cubicBezTo>
                  <a:cubicBezTo>
                    <a:pt x="1128" y="1166"/>
                    <a:pt x="1105" y="1166"/>
                    <a:pt x="1082" y="1168"/>
                  </a:cubicBezTo>
                  <a:cubicBezTo>
                    <a:pt x="857" y="1183"/>
                    <a:pt x="644" y="1276"/>
                    <a:pt x="474" y="1425"/>
                  </a:cubicBezTo>
                  <a:cubicBezTo>
                    <a:pt x="468" y="1412"/>
                    <a:pt x="461" y="1398"/>
                    <a:pt x="458" y="1383"/>
                  </a:cubicBezTo>
                  <a:cubicBezTo>
                    <a:pt x="420" y="1272"/>
                    <a:pt x="429" y="1159"/>
                    <a:pt x="483" y="1058"/>
                  </a:cubicBezTo>
                  <a:cubicBezTo>
                    <a:pt x="803" y="475"/>
                    <a:pt x="1656" y="404"/>
                    <a:pt x="2048" y="404"/>
                  </a:cubicBezTo>
                  <a:close/>
                  <a:moveTo>
                    <a:pt x="2308" y="1064"/>
                  </a:moveTo>
                  <a:cubicBezTo>
                    <a:pt x="2541" y="1064"/>
                    <a:pt x="2751" y="1191"/>
                    <a:pt x="2857" y="1398"/>
                  </a:cubicBezTo>
                  <a:cubicBezTo>
                    <a:pt x="2924" y="1528"/>
                    <a:pt x="3038" y="1622"/>
                    <a:pt x="3178" y="1665"/>
                  </a:cubicBezTo>
                  <a:cubicBezTo>
                    <a:pt x="3292" y="1700"/>
                    <a:pt x="3392" y="1766"/>
                    <a:pt x="3470" y="1854"/>
                  </a:cubicBezTo>
                  <a:cubicBezTo>
                    <a:pt x="3107" y="1932"/>
                    <a:pt x="2743" y="1971"/>
                    <a:pt x="2381" y="1971"/>
                  </a:cubicBezTo>
                  <a:cubicBezTo>
                    <a:pt x="1823" y="1971"/>
                    <a:pt x="1305" y="1876"/>
                    <a:pt x="803" y="1681"/>
                  </a:cubicBezTo>
                  <a:cubicBezTo>
                    <a:pt x="893" y="1617"/>
                    <a:pt x="1000" y="1580"/>
                    <a:pt x="1110" y="1573"/>
                  </a:cubicBezTo>
                  <a:cubicBezTo>
                    <a:pt x="1122" y="1572"/>
                    <a:pt x="1134" y="1572"/>
                    <a:pt x="1147" y="1572"/>
                  </a:cubicBezTo>
                  <a:cubicBezTo>
                    <a:pt x="1197" y="1572"/>
                    <a:pt x="1246" y="1577"/>
                    <a:pt x="1294" y="1587"/>
                  </a:cubicBezTo>
                  <a:cubicBezTo>
                    <a:pt x="1327" y="1595"/>
                    <a:pt x="1359" y="1598"/>
                    <a:pt x="1392" y="1598"/>
                  </a:cubicBezTo>
                  <a:cubicBezTo>
                    <a:pt x="1545" y="1598"/>
                    <a:pt x="1694" y="1516"/>
                    <a:pt x="1771" y="1378"/>
                  </a:cubicBezTo>
                  <a:cubicBezTo>
                    <a:pt x="1881" y="1184"/>
                    <a:pt x="2086" y="1064"/>
                    <a:pt x="2308" y="1064"/>
                  </a:cubicBezTo>
                  <a:close/>
                  <a:moveTo>
                    <a:pt x="2021" y="1"/>
                  </a:moveTo>
                  <a:cubicBezTo>
                    <a:pt x="746" y="1"/>
                    <a:pt x="274" y="600"/>
                    <a:pt x="129" y="865"/>
                  </a:cubicBezTo>
                  <a:cubicBezTo>
                    <a:pt x="20" y="1064"/>
                    <a:pt x="0" y="1301"/>
                    <a:pt x="77" y="1516"/>
                  </a:cubicBezTo>
                  <a:cubicBezTo>
                    <a:pt x="127" y="1662"/>
                    <a:pt x="220" y="1791"/>
                    <a:pt x="337" y="1886"/>
                  </a:cubicBezTo>
                  <a:cubicBezTo>
                    <a:pt x="341" y="1889"/>
                    <a:pt x="342" y="1892"/>
                    <a:pt x="345" y="1895"/>
                  </a:cubicBezTo>
                  <a:cubicBezTo>
                    <a:pt x="403" y="1939"/>
                    <a:pt x="468" y="1978"/>
                    <a:pt x="539" y="2007"/>
                  </a:cubicBezTo>
                  <a:cubicBezTo>
                    <a:pt x="1117" y="2252"/>
                    <a:pt x="1738" y="2374"/>
                    <a:pt x="2382" y="2374"/>
                  </a:cubicBezTo>
                  <a:cubicBezTo>
                    <a:pt x="2892" y="2374"/>
                    <a:pt x="3406" y="2302"/>
                    <a:pt x="3910" y="2159"/>
                  </a:cubicBezTo>
                  <a:cubicBezTo>
                    <a:pt x="4182" y="2084"/>
                    <a:pt x="4397" y="1869"/>
                    <a:pt x="4468" y="1600"/>
                  </a:cubicBezTo>
                  <a:cubicBezTo>
                    <a:pt x="4535" y="1346"/>
                    <a:pt x="4474" y="1074"/>
                    <a:pt x="4295" y="833"/>
                  </a:cubicBezTo>
                  <a:cubicBezTo>
                    <a:pt x="3932" y="343"/>
                    <a:pt x="3161" y="41"/>
                    <a:pt x="2180" y="4"/>
                  </a:cubicBezTo>
                  <a:cubicBezTo>
                    <a:pt x="2126" y="2"/>
                    <a:pt x="2073" y="1"/>
                    <a:pt x="2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748003" y="1491121"/>
              <a:ext cx="16240" cy="19344"/>
            </a:xfrm>
            <a:custGeom>
              <a:rect b="b" l="l" r="r" t="t"/>
              <a:pathLst>
                <a:path extrusionOk="0" h="648" w="544">
                  <a:moveTo>
                    <a:pt x="229" y="0"/>
                  </a:moveTo>
                  <a:cubicBezTo>
                    <a:pt x="207" y="0"/>
                    <a:pt x="184" y="4"/>
                    <a:pt x="161" y="12"/>
                  </a:cubicBezTo>
                  <a:cubicBezTo>
                    <a:pt x="57" y="50"/>
                    <a:pt x="1" y="164"/>
                    <a:pt x="38" y="271"/>
                  </a:cubicBezTo>
                  <a:lnTo>
                    <a:pt x="125" y="513"/>
                  </a:lnTo>
                  <a:cubicBezTo>
                    <a:pt x="157" y="596"/>
                    <a:pt x="233" y="648"/>
                    <a:pt x="317" y="648"/>
                  </a:cubicBezTo>
                  <a:cubicBezTo>
                    <a:pt x="339" y="648"/>
                    <a:pt x="362" y="643"/>
                    <a:pt x="384" y="636"/>
                  </a:cubicBezTo>
                  <a:cubicBezTo>
                    <a:pt x="488" y="599"/>
                    <a:pt x="544" y="483"/>
                    <a:pt x="506" y="379"/>
                  </a:cubicBezTo>
                  <a:lnTo>
                    <a:pt x="420" y="135"/>
                  </a:lnTo>
                  <a:cubicBezTo>
                    <a:pt x="390" y="52"/>
                    <a:pt x="312" y="0"/>
                    <a:pt x="2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5779019" y="1472791"/>
              <a:ext cx="44659" cy="44092"/>
            </a:xfrm>
            <a:custGeom>
              <a:rect b="b" l="l" r="r" t="t"/>
              <a:pathLst>
                <a:path extrusionOk="0" h="1477" w="1496">
                  <a:moveTo>
                    <a:pt x="749" y="404"/>
                  </a:moveTo>
                  <a:cubicBezTo>
                    <a:pt x="792" y="404"/>
                    <a:pt x="840" y="417"/>
                    <a:pt x="882" y="440"/>
                  </a:cubicBezTo>
                  <a:cubicBezTo>
                    <a:pt x="957" y="482"/>
                    <a:pt x="1019" y="554"/>
                    <a:pt x="1049" y="643"/>
                  </a:cubicBezTo>
                  <a:cubicBezTo>
                    <a:pt x="1079" y="734"/>
                    <a:pt x="1079" y="828"/>
                    <a:pt x="1048" y="908"/>
                  </a:cubicBezTo>
                  <a:cubicBezTo>
                    <a:pt x="1016" y="980"/>
                    <a:pt x="964" y="1033"/>
                    <a:pt x="897" y="1058"/>
                  </a:cubicBezTo>
                  <a:cubicBezTo>
                    <a:pt x="872" y="1067"/>
                    <a:pt x="845" y="1071"/>
                    <a:pt x="818" y="1071"/>
                  </a:cubicBezTo>
                  <a:cubicBezTo>
                    <a:pt x="774" y="1071"/>
                    <a:pt x="729" y="1060"/>
                    <a:pt x="687" y="1036"/>
                  </a:cubicBezTo>
                  <a:cubicBezTo>
                    <a:pt x="610" y="994"/>
                    <a:pt x="549" y="922"/>
                    <a:pt x="518" y="831"/>
                  </a:cubicBezTo>
                  <a:cubicBezTo>
                    <a:pt x="455" y="655"/>
                    <a:pt x="523" y="469"/>
                    <a:pt x="671" y="417"/>
                  </a:cubicBezTo>
                  <a:cubicBezTo>
                    <a:pt x="695" y="408"/>
                    <a:pt x="723" y="404"/>
                    <a:pt x="749" y="404"/>
                  </a:cubicBezTo>
                  <a:close/>
                  <a:moveTo>
                    <a:pt x="750" y="0"/>
                  </a:moveTo>
                  <a:cubicBezTo>
                    <a:pt x="678" y="0"/>
                    <a:pt x="606" y="12"/>
                    <a:pt x="536" y="37"/>
                  </a:cubicBezTo>
                  <a:cubicBezTo>
                    <a:pt x="180" y="164"/>
                    <a:pt x="0" y="581"/>
                    <a:pt x="138" y="967"/>
                  </a:cubicBezTo>
                  <a:cubicBezTo>
                    <a:pt x="203" y="1149"/>
                    <a:pt x="328" y="1299"/>
                    <a:pt x="492" y="1390"/>
                  </a:cubicBezTo>
                  <a:cubicBezTo>
                    <a:pt x="594" y="1447"/>
                    <a:pt x="707" y="1477"/>
                    <a:pt x="817" y="1477"/>
                  </a:cubicBezTo>
                  <a:cubicBezTo>
                    <a:pt x="889" y="1477"/>
                    <a:pt x="961" y="1464"/>
                    <a:pt x="1032" y="1441"/>
                  </a:cubicBezTo>
                  <a:cubicBezTo>
                    <a:pt x="1208" y="1377"/>
                    <a:pt x="1347" y="1243"/>
                    <a:pt x="1422" y="1062"/>
                  </a:cubicBezTo>
                  <a:cubicBezTo>
                    <a:pt x="1491" y="889"/>
                    <a:pt x="1495" y="694"/>
                    <a:pt x="1430" y="510"/>
                  </a:cubicBezTo>
                  <a:cubicBezTo>
                    <a:pt x="1365" y="328"/>
                    <a:pt x="1238" y="177"/>
                    <a:pt x="1077" y="86"/>
                  </a:cubicBezTo>
                  <a:cubicBezTo>
                    <a:pt x="972" y="29"/>
                    <a:pt x="861" y="0"/>
                    <a:pt x="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5834037" y="1460761"/>
              <a:ext cx="16210" cy="19404"/>
            </a:xfrm>
            <a:custGeom>
              <a:rect b="b" l="l" r="r" t="t"/>
              <a:pathLst>
                <a:path extrusionOk="0" h="650" w="543">
                  <a:moveTo>
                    <a:pt x="230" y="0"/>
                  </a:moveTo>
                  <a:cubicBezTo>
                    <a:pt x="207" y="0"/>
                    <a:pt x="184" y="4"/>
                    <a:pt x="161" y="12"/>
                  </a:cubicBezTo>
                  <a:cubicBezTo>
                    <a:pt x="57" y="50"/>
                    <a:pt x="1" y="164"/>
                    <a:pt x="38" y="271"/>
                  </a:cubicBezTo>
                  <a:lnTo>
                    <a:pt x="125" y="515"/>
                  </a:lnTo>
                  <a:cubicBezTo>
                    <a:pt x="154" y="597"/>
                    <a:pt x="232" y="649"/>
                    <a:pt x="314" y="649"/>
                  </a:cubicBezTo>
                  <a:cubicBezTo>
                    <a:pt x="337" y="649"/>
                    <a:pt x="360" y="646"/>
                    <a:pt x="382" y="639"/>
                  </a:cubicBezTo>
                  <a:cubicBezTo>
                    <a:pt x="486" y="601"/>
                    <a:pt x="542" y="487"/>
                    <a:pt x="505" y="380"/>
                  </a:cubicBezTo>
                  <a:lnTo>
                    <a:pt x="418" y="136"/>
                  </a:lnTo>
                  <a:cubicBezTo>
                    <a:pt x="390" y="51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24"/>
          <p:cNvGrpSpPr/>
          <p:nvPr/>
        </p:nvGrpSpPr>
        <p:grpSpPr>
          <a:xfrm>
            <a:off x="828526" y="3398537"/>
            <a:ext cx="411845" cy="395546"/>
            <a:chOff x="4654326" y="1286512"/>
            <a:chExt cx="411845" cy="395546"/>
          </a:xfrm>
        </p:grpSpPr>
        <p:sp>
          <p:nvSpPr>
            <p:cNvPr id="184" name="Google Shape;184;p24"/>
            <p:cNvSpPr/>
            <p:nvPr/>
          </p:nvSpPr>
          <p:spPr>
            <a:xfrm>
              <a:off x="4788901" y="1481419"/>
              <a:ext cx="142785" cy="142755"/>
            </a:xfrm>
            <a:custGeom>
              <a:rect b="b" l="l" r="r" t="t"/>
              <a:pathLst>
                <a:path extrusionOk="0" h="4782" w="4783">
                  <a:moveTo>
                    <a:pt x="2392" y="405"/>
                  </a:moveTo>
                  <a:cubicBezTo>
                    <a:pt x="3485" y="405"/>
                    <a:pt x="4378" y="1296"/>
                    <a:pt x="4378" y="2391"/>
                  </a:cubicBezTo>
                  <a:cubicBezTo>
                    <a:pt x="4375" y="3488"/>
                    <a:pt x="3485" y="4377"/>
                    <a:pt x="2392" y="4377"/>
                  </a:cubicBezTo>
                  <a:cubicBezTo>
                    <a:pt x="1297" y="4377"/>
                    <a:pt x="405" y="3488"/>
                    <a:pt x="405" y="2391"/>
                  </a:cubicBezTo>
                  <a:cubicBezTo>
                    <a:pt x="405" y="1298"/>
                    <a:pt x="1295" y="405"/>
                    <a:pt x="2392" y="405"/>
                  </a:cubicBezTo>
                  <a:close/>
                  <a:moveTo>
                    <a:pt x="2392" y="0"/>
                  </a:moveTo>
                  <a:cubicBezTo>
                    <a:pt x="1073" y="0"/>
                    <a:pt x="1" y="1074"/>
                    <a:pt x="1" y="2391"/>
                  </a:cubicBezTo>
                  <a:cubicBezTo>
                    <a:pt x="1" y="3710"/>
                    <a:pt x="1073" y="4782"/>
                    <a:pt x="2392" y="4782"/>
                  </a:cubicBezTo>
                  <a:cubicBezTo>
                    <a:pt x="3709" y="4782"/>
                    <a:pt x="4782" y="3710"/>
                    <a:pt x="4782" y="2391"/>
                  </a:cubicBezTo>
                  <a:cubicBezTo>
                    <a:pt x="4781" y="1074"/>
                    <a:pt x="3708" y="0"/>
                    <a:pt x="2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654326" y="1286512"/>
              <a:ext cx="411845" cy="395546"/>
            </a:xfrm>
            <a:custGeom>
              <a:rect b="b" l="l" r="r" t="t"/>
              <a:pathLst>
                <a:path extrusionOk="0" h="13250" w="13796">
                  <a:moveTo>
                    <a:pt x="8052" y="1462"/>
                  </a:moveTo>
                  <a:cubicBezTo>
                    <a:pt x="8427" y="1462"/>
                    <a:pt x="8733" y="1767"/>
                    <a:pt x="8733" y="2141"/>
                  </a:cubicBezTo>
                  <a:lnTo>
                    <a:pt x="8733" y="2626"/>
                  </a:lnTo>
                  <a:lnTo>
                    <a:pt x="5067" y="2626"/>
                  </a:lnTo>
                  <a:lnTo>
                    <a:pt x="5067" y="2141"/>
                  </a:lnTo>
                  <a:cubicBezTo>
                    <a:pt x="5067" y="1767"/>
                    <a:pt x="5370" y="1462"/>
                    <a:pt x="5745" y="1462"/>
                  </a:cubicBezTo>
                  <a:close/>
                  <a:moveTo>
                    <a:pt x="8051" y="405"/>
                  </a:moveTo>
                  <a:cubicBezTo>
                    <a:pt x="9009" y="405"/>
                    <a:pt x="9786" y="1183"/>
                    <a:pt x="9786" y="2141"/>
                  </a:cubicBezTo>
                  <a:lnTo>
                    <a:pt x="9786" y="2626"/>
                  </a:lnTo>
                  <a:lnTo>
                    <a:pt x="9133" y="2626"/>
                  </a:lnTo>
                  <a:lnTo>
                    <a:pt x="9133" y="2141"/>
                  </a:lnTo>
                  <a:cubicBezTo>
                    <a:pt x="9133" y="1543"/>
                    <a:pt x="8648" y="1059"/>
                    <a:pt x="8049" y="1059"/>
                  </a:cubicBezTo>
                  <a:lnTo>
                    <a:pt x="5741" y="1059"/>
                  </a:lnTo>
                  <a:cubicBezTo>
                    <a:pt x="5145" y="1059"/>
                    <a:pt x="4658" y="1544"/>
                    <a:pt x="4658" y="2141"/>
                  </a:cubicBezTo>
                  <a:lnTo>
                    <a:pt x="4658" y="2626"/>
                  </a:lnTo>
                  <a:lnTo>
                    <a:pt x="4005" y="2626"/>
                  </a:lnTo>
                  <a:lnTo>
                    <a:pt x="4005" y="2141"/>
                  </a:lnTo>
                  <a:lnTo>
                    <a:pt x="4008" y="2141"/>
                  </a:lnTo>
                  <a:cubicBezTo>
                    <a:pt x="4008" y="1183"/>
                    <a:pt x="4786" y="405"/>
                    <a:pt x="5744" y="405"/>
                  </a:cubicBezTo>
                  <a:close/>
                  <a:moveTo>
                    <a:pt x="1126" y="3052"/>
                  </a:moveTo>
                  <a:lnTo>
                    <a:pt x="1126" y="6989"/>
                  </a:lnTo>
                  <a:lnTo>
                    <a:pt x="406" y="6989"/>
                  </a:lnTo>
                  <a:lnTo>
                    <a:pt x="406" y="3954"/>
                  </a:lnTo>
                  <a:cubicBezTo>
                    <a:pt x="406" y="3515"/>
                    <a:pt x="716" y="3145"/>
                    <a:pt x="1126" y="3052"/>
                  </a:cubicBezTo>
                  <a:close/>
                  <a:moveTo>
                    <a:pt x="1126" y="7393"/>
                  </a:moveTo>
                  <a:lnTo>
                    <a:pt x="1126" y="8032"/>
                  </a:lnTo>
                  <a:lnTo>
                    <a:pt x="406" y="8032"/>
                  </a:lnTo>
                  <a:lnTo>
                    <a:pt x="406" y="7393"/>
                  </a:lnTo>
                  <a:close/>
                  <a:moveTo>
                    <a:pt x="13391" y="7393"/>
                  </a:moveTo>
                  <a:lnTo>
                    <a:pt x="13391" y="8032"/>
                  </a:lnTo>
                  <a:lnTo>
                    <a:pt x="12671" y="8032"/>
                  </a:lnTo>
                  <a:lnTo>
                    <a:pt x="12671" y="7393"/>
                  </a:lnTo>
                  <a:close/>
                  <a:moveTo>
                    <a:pt x="1126" y="8435"/>
                  </a:moveTo>
                  <a:lnTo>
                    <a:pt x="1126" y="9075"/>
                  </a:lnTo>
                  <a:lnTo>
                    <a:pt x="406" y="9075"/>
                  </a:lnTo>
                  <a:lnTo>
                    <a:pt x="406" y="8435"/>
                  </a:lnTo>
                  <a:close/>
                  <a:moveTo>
                    <a:pt x="13391" y="8435"/>
                  </a:moveTo>
                  <a:lnTo>
                    <a:pt x="13391" y="9075"/>
                  </a:lnTo>
                  <a:lnTo>
                    <a:pt x="12671" y="9075"/>
                  </a:lnTo>
                  <a:lnTo>
                    <a:pt x="12671" y="8435"/>
                  </a:lnTo>
                  <a:close/>
                  <a:moveTo>
                    <a:pt x="13391" y="9479"/>
                  </a:moveTo>
                  <a:lnTo>
                    <a:pt x="13391" y="10924"/>
                  </a:lnTo>
                  <a:cubicBezTo>
                    <a:pt x="13391" y="11361"/>
                    <a:pt x="13082" y="11733"/>
                    <a:pt x="12671" y="11824"/>
                  </a:cubicBezTo>
                  <a:lnTo>
                    <a:pt x="12671" y="9479"/>
                  </a:lnTo>
                  <a:close/>
                  <a:moveTo>
                    <a:pt x="1824" y="2535"/>
                  </a:moveTo>
                  <a:cubicBezTo>
                    <a:pt x="1984" y="2535"/>
                    <a:pt x="2117" y="2667"/>
                    <a:pt x="2117" y="2829"/>
                  </a:cubicBezTo>
                  <a:lnTo>
                    <a:pt x="2117" y="11845"/>
                  </a:lnTo>
                  <a:lnTo>
                    <a:pt x="1532" y="11845"/>
                  </a:lnTo>
                  <a:lnTo>
                    <a:pt x="1532" y="11402"/>
                  </a:lnTo>
                  <a:cubicBezTo>
                    <a:pt x="1532" y="11289"/>
                    <a:pt x="1441" y="11200"/>
                    <a:pt x="1330" y="11200"/>
                  </a:cubicBezTo>
                  <a:cubicBezTo>
                    <a:pt x="1217" y="11200"/>
                    <a:pt x="1126" y="11289"/>
                    <a:pt x="1126" y="11402"/>
                  </a:cubicBezTo>
                  <a:lnTo>
                    <a:pt x="1126" y="11824"/>
                  </a:lnTo>
                  <a:cubicBezTo>
                    <a:pt x="716" y="11733"/>
                    <a:pt x="406" y="11364"/>
                    <a:pt x="406" y="10924"/>
                  </a:cubicBezTo>
                  <a:lnTo>
                    <a:pt x="406" y="9479"/>
                  </a:lnTo>
                  <a:lnTo>
                    <a:pt x="1126" y="9479"/>
                  </a:lnTo>
                  <a:lnTo>
                    <a:pt x="1126" y="10456"/>
                  </a:lnTo>
                  <a:cubicBezTo>
                    <a:pt x="1126" y="10567"/>
                    <a:pt x="1217" y="10658"/>
                    <a:pt x="1330" y="10658"/>
                  </a:cubicBezTo>
                  <a:cubicBezTo>
                    <a:pt x="1441" y="10658"/>
                    <a:pt x="1532" y="10567"/>
                    <a:pt x="1532" y="10456"/>
                  </a:cubicBezTo>
                  <a:lnTo>
                    <a:pt x="1532" y="2829"/>
                  </a:lnTo>
                  <a:cubicBezTo>
                    <a:pt x="1532" y="2667"/>
                    <a:pt x="1663" y="2535"/>
                    <a:pt x="1824" y="2535"/>
                  </a:cubicBezTo>
                  <a:close/>
                  <a:moveTo>
                    <a:pt x="11277" y="3031"/>
                  </a:moveTo>
                  <a:lnTo>
                    <a:pt x="11277" y="11845"/>
                  </a:lnTo>
                  <a:lnTo>
                    <a:pt x="2518" y="11845"/>
                  </a:lnTo>
                  <a:lnTo>
                    <a:pt x="2518" y="3031"/>
                  </a:lnTo>
                  <a:close/>
                  <a:moveTo>
                    <a:pt x="11973" y="2535"/>
                  </a:moveTo>
                  <a:cubicBezTo>
                    <a:pt x="12135" y="2535"/>
                    <a:pt x="12266" y="2667"/>
                    <a:pt x="12266" y="2829"/>
                  </a:cubicBezTo>
                  <a:lnTo>
                    <a:pt x="12266" y="11845"/>
                  </a:lnTo>
                  <a:lnTo>
                    <a:pt x="11681" y="11845"/>
                  </a:lnTo>
                  <a:lnTo>
                    <a:pt x="11681" y="2829"/>
                  </a:lnTo>
                  <a:cubicBezTo>
                    <a:pt x="11681" y="2667"/>
                    <a:pt x="11812" y="2535"/>
                    <a:pt x="11973" y="2535"/>
                  </a:cubicBezTo>
                  <a:close/>
                  <a:moveTo>
                    <a:pt x="3636" y="12250"/>
                  </a:moveTo>
                  <a:lnTo>
                    <a:pt x="3636" y="12698"/>
                  </a:lnTo>
                  <a:lnTo>
                    <a:pt x="3635" y="12698"/>
                  </a:lnTo>
                  <a:cubicBezTo>
                    <a:pt x="3635" y="12778"/>
                    <a:pt x="3569" y="12846"/>
                    <a:pt x="3486" y="12846"/>
                  </a:cubicBezTo>
                  <a:lnTo>
                    <a:pt x="2176" y="12846"/>
                  </a:lnTo>
                  <a:cubicBezTo>
                    <a:pt x="2094" y="12846"/>
                    <a:pt x="2027" y="12778"/>
                    <a:pt x="2027" y="12698"/>
                  </a:cubicBezTo>
                  <a:lnTo>
                    <a:pt x="2027" y="12250"/>
                  </a:lnTo>
                  <a:close/>
                  <a:moveTo>
                    <a:pt x="11772" y="12250"/>
                  </a:moveTo>
                  <a:lnTo>
                    <a:pt x="11772" y="12698"/>
                  </a:lnTo>
                  <a:cubicBezTo>
                    <a:pt x="11771" y="12778"/>
                    <a:pt x="11704" y="12846"/>
                    <a:pt x="11623" y="12846"/>
                  </a:cubicBezTo>
                  <a:lnTo>
                    <a:pt x="10312" y="12846"/>
                  </a:lnTo>
                  <a:cubicBezTo>
                    <a:pt x="10231" y="12846"/>
                    <a:pt x="10164" y="12780"/>
                    <a:pt x="10164" y="12698"/>
                  </a:cubicBezTo>
                  <a:lnTo>
                    <a:pt x="10164" y="12250"/>
                  </a:lnTo>
                  <a:close/>
                  <a:moveTo>
                    <a:pt x="5744" y="0"/>
                  </a:moveTo>
                  <a:cubicBezTo>
                    <a:pt x="4565" y="0"/>
                    <a:pt x="3605" y="961"/>
                    <a:pt x="3605" y="2141"/>
                  </a:cubicBezTo>
                  <a:lnTo>
                    <a:pt x="3605" y="2626"/>
                  </a:lnTo>
                  <a:lnTo>
                    <a:pt x="2488" y="2626"/>
                  </a:lnTo>
                  <a:cubicBezTo>
                    <a:pt x="2401" y="2340"/>
                    <a:pt x="2136" y="2131"/>
                    <a:pt x="1822" y="2131"/>
                  </a:cubicBezTo>
                  <a:cubicBezTo>
                    <a:pt x="1504" y="2131"/>
                    <a:pt x="1236" y="2346"/>
                    <a:pt x="1152" y="2636"/>
                  </a:cubicBezTo>
                  <a:cubicBezTo>
                    <a:pt x="503" y="2723"/>
                    <a:pt x="1" y="3279"/>
                    <a:pt x="1" y="3951"/>
                  </a:cubicBezTo>
                  <a:lnTo>
                    <a:pt x="1" y="10921"/>
                  </a:lnTo>
                  <a:cubicBezTo>
                    <a:pt x="1" y="11653"/>
                    <a:pt x="596" y="12248"/>
                    <a:pt x="1327" y="12248"/>
                  </a:cubicBezTo>
                  <a:lnTo>
                    <a:pt x="1620" y="12248"/>
                  </a:lnTo>
                  <a:lnTo>
                    <a:pt x="1620" y="12696"/>
                  </a:lnTo>
                  <a:cubicBezTo>
                    <a:pt x="1620" y="13001"/>
                    <a:pt x="1867" y="13249"/>
                    <a:pt x="2172" y="13249"/>
                  </a:cubicBezTo>
                  <a:lnTo>
                    <a:pt x="3483" y="13249"/>
                  </a:lnTo>
                  <a:cubicBezTo>
                    <a:pt x="3788" y="13249"/>
                    <a:pt x="4035" y="13001"/>
                    <a:pt x="4035" y="12696"/>
                  </a:cubicBezTo>
                  <a:lnTo>
                    <a:pt x="4035" y="12248"/>
                  </a:lnTo>
                  <a:lnTo>
                    <a:pt x="9755" y="12248"/>
                  </a:lnTo>
                  <a:lnTo>
                    <a:pt x="9755" y="12696"/>
                  </a:lnTo>
                  <a:cubicBezTo>
                    <a:pt x="9755" y="13001"/>
                    <a:pt x="10004" y="13249"/>
                    <a:pt x="10309" y="13249"/>
                  </a:cubicBezTo>
                  <a:lnTo>
                    <a:pt x="11619" y="13249"/>
                  </a:lnTo>
                  <a:cubicBezTo>
                    <a:pt x="11925" y="13249"/>
                    <a:pt x="12172" y="13001"/>
                    <a:pt x="12172" y="12696"/>
                  </a:cubicBezTo>
                  <a:lnTo>
                    <a:pt x="12172" y="12248"/>
                  </a:lnTo>
                  <a:lnTo>
                    <a:pt x="12464" y="12248"/>
                  </a:lnTo>
                  <a:cubicBezTo>
                    <a:pt x="13196" y="12248"/>
                    <a:pt x="13792" y="11653"/>
                    <a:pt x="13792" y="10921"/>
                  </a:cubicBezTo>
                  <a:lnTo>
                    <a:pt x="13792" y="5504"/>
                  </a:lnTo>
                  <a:cubicBezTo>
                    <a:pt x="13794" y="5394"/>
                    <a:pt x="13705" y="5303"/>
                    <a:pt x="13594" y="5303"/>
                  </a:cubicBezTo>
                  <a:cubicBezTo>
                    <a:pt x="13481" y="5303"/>
                    <a:pt x="13391" y="5394"/>
                    <a:pt x="13391" y="5505"/>
                  </a:cubicBezTo>
                  <a:lnTo>
                    <a:pt x="13391" y="6989"/>
                  </a:lnTo>
                  <a:lnTo>
                    <a:pt x="12671" y="6989"/>
                  </a:lnTo>
                  <a:lnTo>
                    <a:pt x="12671" y="3052"/>
                  </a:lnTo>
                  <a:cubicBezTo>
                    <a:pt x="13082" y="3143"/>
                    <a:pt x="13391" y="3512"/>
                    <a:pt x="13391" y="3952"/>
                  </a:cubicBezTo>
                  <a:lnTo>
                    <a:pt x="13391" y="4559"/>
                  </a:lnTo>
                  <a:cubicBezTo>
                    <a:pt x="13391" y="4672"/>
                    <a:pt x="13481" y="4761"/>
                    <a:pt x="13594" y="4761"/>
                  </a:cubicBezTo>
                  <a:cubicBezTo>
                    <a:pt x="13705" y="4761"/>
                    <a:pt x="13796" y="4672"/>
                    <a:pt x="13796" y="4559"/>
                  </a:cubicBezTo>
                  <a:lnTo>
                    <a:pt x="13796" y="3952"/>
                  </a:lnTo>
                  <a:cubicBezTo>
                    <a:pt x="13796" y="3281"/>
                    <a:pt x="13293" y="2723"/>
                    <a:pt x="12643" y="2638"/>
                  </a:cubicBezTo>
                  <a:cubicBezTo>
                    <a:pt x="12561" y="2346"/>
                    <a:pt x="12291" y="2132"/>
                    <a:pt x="11973" y="2132"/>
                  </a:cubicBezTo>
                  <a:cubicBezTo>
                    <a:pt x="11659" y="2132"/>
                    <a:pt x="11394" y="2342"/>
                    <a:pt x="11307" y="2628"/>
                  </a:cubicBezTo>
                  <a:lnTo>
                    <a:pt x="10192" y="2628"/>
                  </a:lnTo>
                  <a:lnTo>
                    <a:pt x="10192" y="2141"/>
                  </a:lnTo>
                  <a:cubicBezTo>
                    <a:pt x="10192" y="961"/>
                    <a:pt x="9233" y="0"/>
                    <a:pt x="80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840755" y="1430192"/>
              <a:ext cx="38958" cy="17822"/>
            </a:xfrm>
            <a:custGeom>
              <a:rect b="b" l="l" r="r" t="t"/>
              <a:pathLst>
                <a:path extrusionOk="0" h="597" w="1305">
                  <a:moveTo>
                    <a:pt x="1078" y="0"/>
                  </a:moveTo>
                  <a:cubicBezTo>
                    <a:pt x="1021" y="0"/>
                    <a:pt x="965" y="24"/>
                    <a:pt x="925" y="70"/>
                  </a:cubicBezTo>
                  <a:cubicBezTo>
                    <a:pt x="857" y="149"/>
                    <a:pt x="757" y="195"/>
                    <a:pt x="652" y="195"/>
                  </a:cubicBezTo>
                  <a:cubicBezTo>
                    <a:pt x="548" y="195"/>
                    <a:pt x="448" y="149"/>
                    <a:pt x="380" y="70"/>
                  </a:cubicBezTo>
                  <a:cubicBezTo>
                    <a:pt x="340" y="24"/>
                    <a:pt x="285" y="1"/>
                    <a:pt x="229" y="1"/>
                  </a:cubicBezTo>
                  <a:cubicBezTo>
                    <a:pt x="181" y="1"/>
                    <a:pt x="133" y="18"/>
                    <a:pt x="94" y="51"/>
                  </a:cubicBezTo>
                  <a:cubicBezTo>
                    <a:pt x="9" y="125"/>
                    <a:pt x="0" y="250"/>
                    <a:pt x="74" y="335"/>
                  </a:cubicBezTo>
                  <a:cubicBezTo>
                    <a:pt x="223" y="502"/>
                    <a:pt x="432" y="597"/>
                    <a:pt x="655" y="597"/>
                  </a:cubicBezTo>
                  <a:cubicBezTo>
                    <a:pt x="874" y="597"/>
                    <a:pt x="1085" y="502"/>
                    <a:pt x="1230" y="335"/>
                  </a:cubicBezTo>
                  <a:cubicBezTo>
                    <a:pt x="1305" y="250"/>
                    <a:pt x="1296" y="125"/>
                    <a:pt x="1211" y="51"/>
                  </a:cubicBezTo>
                  <a:cubicBezTo>
                    <a:pt x="1172" y="17"/>
                    <a:pt x="1125" y="0"/>
                    <a:pt x="1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4895684" y="1404310"/>
              <a:ext cx="36032" cy="24001"/>
            </a:xfrm>
            <a:custGeom>
              <a:rect b="b" l="l" r="r" t="t"/>
              <a:pathLst>
                <a:path extrusionOk="0" h="804" w="1207">
                  <a:moveTo>
                    <a:pt x="602" y="1"/>
                  </a:moveTo>
                  <a:cubicBezTo>
                    <a:pt x="269" y="1"/>
                    <a:pt x="1" y="271"/>
                    <a:pt x="1" y="602"/>
                  </a:cubicBezTo>
                  <a:cubicBezTo>
                    <a:pt x="1" y="713"/>
                    <a:pt x="92" y="804"/>
                    <a:pt x="203" y="804"/>
                  </a:cubicBezTo>
                  <a:cubicBezTo>
                    <a:pt x="316" y="804"/>
                    <a:pt x="405" y="713"/>
                    <a:pt x="405" y="602"/>
                  </a:cubicBezTo>
                  <a:cubicBezTo>
                    <a:pt x="405" y="493"/>
                    <a:pt x="493" y="402"/>
                    <a:pt x="604" y="402"/>
                  </a:cubicBezTo>
                  <a:cubicBezTo>
                    <a:pt x="713" y="402"/>
                    <a:pt x="802" y="492"/>
                    <a:pt x="802" y="602"/>
                  </a:cubicBezTo>
                  <a:cubicBezTo>
                    <a:pt x="802" y="713"/>
                    <a:pt x="893" y="804"/>
                    <a:pt x="1005" y="804"/>
                  </a:cubicBezTo>
                  <a:cubicBezTo>
                    <a:pt x="1117" y="804"/>
                    <a:pt x="1207" y="713"/>
                    <a:pt x="1207" y="602"/>
                  </a:cubicBezTo>
                  <a:cubicBezTo>
                    <a:pt x="1204" y="269"/>
                    <a:pt x="934" y="1"/>
                    <a:pt x="6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4788901" y="1404310"/>
              <a:ext cx="36062" cy="24001"/>
            </a:xfrm>
            <a:custGeom>
              <a:rect b="b" l="l" r="r" t="t"/>
              <a:pathLst>
                <a:path extrusionOk="0" h="804" w="1208">
                  <a:moveTo>
                    <a:pt x="606" y="1"/>
                  </a:moveTo>
                  <a:cubicBezTo>
                    <a:pt x="274" y="1"/>
                    <a:pt x="4" y="271"/>
                    <a:pt x="4" y="602"/>
                  </a:cubicBezTo>
                  <a:cubicBezTo>
                    <a:pt x="1" y="713"/>
                    <a:pt x="91" y="804"/>
                    <a:pt x="203" y="804"/>
                  </a:cubicBezTo>
                  <a:cubicBezTo>
                    <a:pt x="314" y="804"/>
                    <a:pt x="405" y="713"/>
                    <a:pt x="405" y="602"/>
                  </a:cubicBezTo>
                  <a:cubicBezTo>
                    <a:pt x="405" y="492"/>
                    <a:pt x="494" y="402"/>
                    <a:pt x="603" y="402"/>
                  </a:cubicBezTo>
                  <a:cubicBezTo>
                    <a:pt x="715" y="402"/>
                    <a:pt x="803" y="492"/>
                    <a:pt x="803" y="602"/>
                  </a:cubicBezTo>
                  <a:cubicBezTo>
                    <a:pt x="803" y="713"/>
                    <a:pt x="892" y="804"/>
                    <a:pt x="1005" y="804"/>
                  </a:cubicBezTo>
                  <a:cubicBezTo>
                    <a:pt x="1116" y="804"/>
                    <a:pt x="1207" y="713"/>
                    <a:pt x="1207" y="602"/>
                  </a:cubicBezTo>
                  <a:cubicBezTo>
                    <a:pt x="1207" y="269"/>
                    <a:pt x="936" y="1"/>
                    <a:pt x="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815172" y="1507719"/>
              <a:ext cx="90155" cy="90155"/>
            </a:xfrm>
            <a:custGeom>
              <a:rect b="b" l="l" r="r" t="t"/>
              <a:pathLst>
                <a:path extrusionOk="0" h="3020" w="3020">
                  <a:moveTo>
                    <a:pt x="1756" y="408"/>
                  </a:moveTo>
                  <a:lnTo>
                    <a:pt x="1756" y="979"/>
                  </a:lnTo>
                  <a:cubicBezTo>
                    <a:pt x="1756" y="1137"/>
                    <a:pt x="1886" y="1267"/>
                    <a:pt x="2045" y="1267"/>
                  </a:cubicBezTo>
                  <a:lnTo>
                    <a:pt x="2615" y="1267"/>
                  </a:lnTo>
                  <a:lnTo>
                    <a:pt x="2615" y="1754"/>
                  </a:lnTo>
                  <a:lnTo>
                    <a:pt x="2045" y="1754"/>
                  </a:lnTo>
                  <a:cubicBezTo>
                    <a:pt x="1886" y="1754"/>
                    <a:pt x="1756" y="1884"/>
                    <a:pt x="1756" y="2043"/>
                  </a:cubicBezTo>
                  <a:lnTo>
                    <a:pt x="1756" y="2614"/>
                  </a:lnTo>
                  <a:lnTo>
                    <a:pt x="1268" y="2614"/>
                  </a:lnTo>
                  <a:lnTo>
                    <a:pt x="1268" y="2043"/>
                  </a:lnTo>
                  <a:cubicBezTo>
                    <a:pt x="1268" y="1884"/>
                    <a:pt x="1138" y="1754"/>
                    <a:pt x="979" y="1754"/>
                  </a:cubicBezTo>
                  <a:lnTo>
                    <a:pt x="408" y="1754"/>
                  </a:lnTo>
                  <a:lnTo>
                    <a:pt x="408" y="1267"/>
                  </a:lnTo>
                  <a:lnTo>
                    <a:pt x="979" y="1267"/>
                  </a:lnTo>
                  <a:cubicBezTo>
                    <a:pt x="1138" y="1267"/>
                    <a:pt x="1268" y="1137"/>
                    <a:pt x="1268" y="979"/>
                  </a:cubicBezTo>
                  <a:lnTo>
                    <a:pt x="1268" y="408"/>
                  </a:lnTo>
                  <a:close/>
                  <a:moveTo>
                    <a:pt x="1174" y="1"/>
                  </a:moveTo>
                  <a:cubicBezTo>
                    <a:pt x="1002" y="1"/>
                    <a:pt x="862" y="142"/>
                    <a:pt x="862" y="313"/>
                  </a:cubicBezTo>
                  <a:lnTo>
                    <a:pt x="862" y="863"/>
                  </a:lnTo>
                  <a:lnTo>
                    <a:pt x="313" y="863"/>
                  </a:lnTo>
                  <a:cubicBezTo>
                    <a:pt x="141" y="863"/>
                    <a:pt x="1" y="1003"/>
                    <a:pt x="1" y="1175"/>
                  </a:cubicBezTo>
                  <a:lnTo>
                    <a:pt x="1" y="1847"/>
                  </a:lnTo>
                  <a:cubicBezTo>
                    <a:pt x="1" y="2019"/>
                    <a:pt x="141" y="2159"/>
                    <a:pt x="313" y="2159"/>
                  </a:cubicBezTo>
                  <a:lnTo>
                    <a:pt x="862" y="2159"/>
                  </a:lnTo>
                  <a:lnTo>
                    <a:pt x="862" y="2708"/>
                  </a:lnTo>
                  <a:cubicBezTo>
                    <a:pt x="862" y="2880"/>
                    <a:pt x="1002" y="3020"/>
                    <a:pt x="1174" y="3020"/>
                  </a:cubicBezTo>
                  <a:lnTo>
                    <a:pt x="1845" y="3020"/>
                  </a:lnTo>
                  <a:cubicBezTo>
                    <a:pt x="2017" y="3020"/>
                    <a:pt x="2157" y="2880"/>
                    <a:pt x="2157" y="2708"/>
                  </a:cubicBezTo>
                  <a:lnTo>
                    <a:pt x="2157" y="2159"/>
                  </a:lnTo>
                  <a:lnTo>
                    <a:pt x="2706" y="2159"/>
                  </a:lnTo>
                  <a:cubicBezTo>
                    <a:pt x="2878" y="2159"/>
                    <a:pt x="3020" y="2019"/>
                    <a:pt x="3020" y="1847"/>
                  </a:cubicBezTo>
                  <a:lnTo>
                    <a:pt x="3020" y="1175"/>
                  </a:lnTo>
                  <a:cubicBezTo>
                    <a:pt x="3020" y="1003"/>
                    <a:pt x="2878" y="863"/>
                    <a:pt x="2706" y="863"/>
                  </a:cubicBezTo>
                  <a:lnTo>
                    <a:pt x="2157" y="863"/>
                  </a:lnTo>
                  <a:lnTo>
                    <a:pt x="2157" y="313"/>
                  </a:lnTo>
                  <a:cubicBezTo>
                    <a:pt x="2157" y="142"/>
                    <a:pt x="2017" y="1"/>
                    <a:pt x="1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24"/>
          <p:cNvGrpSpPr/>
          <p:nvPr/>
        </p:nvGrpSpPr>
        <p:grpSpPr>
          <a:xfrm>
            <a:off x="888809" y="1642052"/>
            <a:ext cx="291301" cy="411845"/>
            <a:chOff x="3937359" y="1278452"/>
            <a:chExt cx="291301" cy="411845"/>
          </a:xfrm>
        </p:grpSpPr>
        <p:sp>
          <p:nvSpPr>
            <p:cNvPr id="191" name="Google Shape;191;p24"/>
            <p:cNvSpPr/>
            <p:nvPr/>
          </p:nvSpPr>
          <p:spPr>
            <a:xfrm>
              <a:off x="4080502" y="1504196"/>
              <a:ext cx="39226" cy="12090"/>
            </a:xfrm>
            <a:custGeom>
              <a:rect b="b" l="l" r="r" t="t"/>
              <a:pathLst>
                <a:path extrusionOk="0" h="405" w="1314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lnTo>
                    <a:pt x="1111" y="405"/>
                  </a:lnTo>
                  <a:cubicBezTo>
                    <a:pt x="1224" y="405"/>
                    <a:pt x="1313" y="314"/>
                    <a:pt x="1313" y="202"/>
                  </a:cubicBezTo>
                  <a:cubicBezTo>
                    <a:pt x="1313" y="90"/>
                    <a:pt x="1224" y="0"/>
                    <a:pt x="1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4017095" y="1476792"/>
              <a:ext cx="40361" cy="44331"/>
            </a:xfrm>
            <a:custGeom>
              <a:rect b="b" l="l" r="r" t="t"/>
              <a:pathLst>
                <a:path extrusionOk="0" h="1485" w="1352">
                  <a:moveTo>
                    <a:pt x="677" y="733"/>
                  </a:moveTo>
                  <a:lnTo>
                    <a:pt x="742" y="891"/>
                  </a:lnTo>
                  <a:lnTo>
                    <a:pt x="613" y="891"/>
                  </a:lnTo>
                  <a:lnTo>
                    <a:pt x="677" y="733"/>
                  </a:lnTo>
                  <a:close/>
                  <a:moveTo>
                    <a:pt x="678" y="1"/>
                  </a:moveTo>
                  <a:cubicBezTo>
                    <a:pt x="597" y="1"/>
                    <a:pt x="524" y="50"/>
                    <a:pt x="492" y="125"/>
                  </a:cubicBezTo>
                  <a:lnTo>
                    <a:pt x="128" y="1012"/>
                  </a:lnTo>
                  <a:lnTo>
                    <a:pt x="128" y="1014"/>
                  </a:lnTo>
                  <a:lnTo>
                    <a:pt x="48" y="1206"/>
                  </a:lnTo>
                  <a:cubicBezTo>
                    <a:pt x="1" y="1308"/>
                    <a:pt x="51" y="1425"/>
                    <a:pt x="155" y="1469"/>
                  </a:cubicBezTo>
                  <a:cubicBezTo>
                    <a:pt x="180" y="1479"/>
                    <a:pt x="206" y="1484"/>
                    <a:pt x="232" y="1484"/>
                  </a:cubicBezTo>
                  <a:cubicBezTo>
                    <a:pt x="311" y="1484"/>
                    <a:pt x="387" y="1436"/>
                    <a:pt x="418" y="1359"/>
                  </a:cubicBezTo>
                  <a:lnTo>
                    <a:pt x="446" y="1294"/>
                  </a:lnTo>
                  <a:lnTo>
                    <a:pt x="908" y="1294"/>
                  </a:lnTo>
                  <a:lnTo>
                    <a:pt x="935" y="1359"/>
                  </a:lnTo>
                  <a:cubicBezTo>
                    <a:pt x="967" y="1437"/>
                    <a:pt x="1041" y="1483"/>
                    <a:pt x="1123" y="1483"/>
                  </a:cubicBezTo>
                  <a:cubicBezTo>
                    <a:pt x="1148" y="1483"/>
                    <a:pt x="1175" y="1477"/>
                    <a:pt x="1200" y="1469"/>
                  </a:cubicBezTo>
                  <a:cubicBezTo>
                    <a:pt x="1304" y="1425"/>
                    <a:pt x="1351" y="1308"/>
                    <a:pt x="1311" y="1206"/>
                  </a:cubicBezTo>
                  <a:lnTo>
                    <a:pt x="1233" y="1015"/>
                  </a:lnTo>
                  <a:cubicBezTo>
                    <a:pt x="1233" y="1014"/>
                    <a:pt x="1233" y="1014"/>
                    <a:pt x="1231" y="1012"/>
                  </a:cubicBezTo>
                  <a:lnTo>
                    <a:pt x="866" y="125"/>
                  </a:lnTo>
                  <a:cubicBezTo>
                    <a:pt x="836" y="50"/>
                    <a:pt x="762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080502" y="1481986"/>
              <a:ext cx="39226" cy="12090"/>
            </a:xfrm>
            <a:custGeom>
              <a:rect b="b" l="l" r="r" t="t"/>
              <a:pathLst>
                <a:path extrusionOk="0" h="405" w="1314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lnTo>
                    <a:pt x="1111" y="405"/>
                  </a:lnTo>
                  <a:cubicBezTo>
                    <a:pt x="1224" y="405"/>
                    <a:pt x="1313" y="314"/>
                    <a:pt x="1313" y="202"/>
                  </a:cubicBezTo>
                  <a:cubicBezTo>
                    <a:pt x="1313" y="90"/>
                    <a:pt x="1224" y="0"/>
                    <a:pt x="1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4050858" y="1384995"/>
              <a:ext cx="36032" cy="36002"/>
            </a:xfrm>
            <a:custGeom>
              <a:rect b="b" l="l" r="r" t="t"/>
              <a:pathLst>
                <a:path extrusionOk="0" h="1206" w="1207">
                  <a:moveTo>
                    <a:pt x="801" y="404"/>
                  </a:moveTo>
                  <a:lnTo>
                    <a:pt x="801" y="601"/>
                  </a:lnTo>
                  <a:cubicBezTo>
                    <a:pt x="801" y="713"/>
                    <a:pt x="711" y="801"/>
                    <a:pt x="602" y="801"/>
                  </a:cubicBezTo>
                  <a:cubicBezTo>
                    <a:pt x="492" y="801"/>
                    <a:pt x="404" y="713"/>
                    <a:pt x="404" y="601"/>
                  </a:cubicBezTo>
                  <a:lnTo>
                    <a:pt x="404" y="404"/>
                  </a:lnTo>
                  <a:close/>
                  <a:moveTo>
                    <a:pt x="311" y="0"/>
                  </a:moveTo>
                  <a:cubicBezTo>
                    <a:pt x="139" y="0"/>
                    <a:pt x="1" y="139"/>
                    <a:pt x="1" y="311"/>
                  </a:cubicBezTo>
                  <a:lnTo>
                    <a:pt x="1" y="601"/>
                  </a:lnTo>
                  <a:cubicBezTo>
                    <a:pt x="1" y="934"/>
                    <a:pt x="271" y="1205"/>
                    <a:pt x="603" y="1205"/>
                  </a:cubicBezTo>
                  <a:cubicBezTo>
                    <a:pt x="935" y="1205"/>
                    <a:pt x="1207" y="934"/>
                    <a:pt x="1207" y="601"/>
                  </a:cubicBezTo>
                  <a:lnTo>
                    <a:pt x="1207" y="311"/>
                  </a:lnTo>
                  <a:cubicBezTo>
                    <a:pt x="1206" y="139"/>
                    <a:pt x="1064" y="0"/>
                    <a:pt x="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937359" y="1278452"/>
              <a:ext cx="291301" cy="411845"/>
            </a:xfrm>
            <a:custGeom>
              <a:rect b="b" l="l" r="r" t="t"/>
              <a:pathLst>
                <a:path extrusionOk="0" h="13796" w="9758">
                  <a:moveTo>
                    <a:pt x="6790" y="1966"/>
                  </a:moveTo>
                  <a:cubicBezTo>
                    <a:pt x="6815" y="1966"/>
                    <a:pt x="6833" y="1986"/>
                    <a:pt x="6833" y="2009"/>
                  </a:cubicBezTo>
                  <a:lnTo>
                    <a:pt x="6833" y="5822"/>
                  </a:lnTo>
                  <a:lnTo>
                    <a:pt x="1974" y="5822"/>
                  </a:lnTo>
                  <a:lnTo>
                    <a:pt x="1974" y="2009"/>
                  </a:lnTo>
                  <a:cubicBezTo>
                    <a:pt x="1974" y="1986"/>
                    <a:pt x="1993" y="1966"/>
                    <a:pt x="2017" y="1966"/>
                  </a:cubicBezTo>
                  <a:close/>
                  <a:moveTo>
                    <a:pt x="6835" y="6226"/>
                  </a:moveTo>
                  <a:lnTo>
                    <a:pt x="6835" y="8503"/>
                  </a:lnTo>
                  <a:cubicBezTo>
                    <a:pt x="6835" y="8526"/>
                    <a:pt x="6815" y="8546"/>
                    <a:pt x="6792" y="8546"/>
                  </a:cubicBezTo>
                  <a:lnTo>
                    <a:pt x="2017" y="8546"/>
                  </a:lnTo>
                  <a:cubicBezTo>
                    <a:pt x="1993" y="8546"/>
                    <a:pt x="1974" y="8526"/>
                    <a:pt x="1974" y="8503"/>
                  </a:cubicBezTo>
                  <a:lnTo>
                    <a:pt x="1974" y="6226"/>
                  </a:lnTo>
                  <a:close/>
                  <a:moveTo>
                    <a:pt x="8405" y="3567"/>
                  </a:moveTo>
                  <a:lnTo>
                    <a:pt x="8405" y="9118"/>
                  </a:lnTo>
                  <a:cubicBezTo>
                    <a:pt x="8405" y="9665"/>
                    <a:pt x="7960" y="10110"/>
                    <a:pt x="7414" y="10110"/>
                  </a:cubicBezTo>
                  <a:lnTo>
                    <a:pt x="2988" y="10110"/>
                  </a:lnTo>
                  <a:cubicBezTo>
                    <a:pt x="2877" y="10110"/>
                    <a:pt x="2786" y="10200"/>
                    <a:pt x="2786" y="10313"/>
                  </a:cubicBezTo>
                  <a:cubicBezTo>
                    <a:pt x="2786" y="10424"/>
                    <a:pt x="2877" y="10513"/>
                    <a:pt x="2988" y="10513"/>
                  </a:cubicBezTo>
                  <a:lnTo>
                    <a:pt x="3257" y="10513"/>
                  </a:lnTo>
                  <a:lnTo>
                    <a:pt x="3257" y="11133"/>
                  </a:lnTo>
                  <a:cubicBezTo>
                    <a:pt x="3257" y="11169"/>
                    <a:pt x="3228" y="11198"/>
                    <a:pt x="3192" y="11198"/>
                  </a:cubicBezTo>
                  <a:lnTo>
                    <a:pt x="2040" y="11198"/>
                  </a:lnTo>
                  <a:cubicBezTo>
                    <a:pt x="2004" y="11198"/>
                    <a:pt x="1975" y="11169"/>
                    <a:pt x="1975" y="11133"/>
                  </a:cubicBezTo>
                  <a:lnTo>
                    <a:pt x="1975" y="10513"/>
                  </a:lnTo>
                  <a:lnTo>
                    <a:pt x="2048" y="10513"/>
                  </a:lnTo>
                  <a:cubicBezTo>
                    <a:pt x="2159" y="10513"/>
                    <a:pt x="2250" y="10424"/>
                    <a:pt x="2250" y="10313"/>
                  </a:cubicBezTo>
                  <a:cubicBezTo>
                    <a:pt x="2250" y="10200"/>
                    <a:pt x="2159" y="10110"/>
                    <a:pt x="2048" y="10110"/>
                  </a:cubicBezTo>
                  <a:lnTo>
                    <a:pt x="1401" y="10110"/>
                  </a:lnTo>
                  <a:cubicBezTo>
                    <a:pt x="853" y="10110"/>
                    <a:pt x="410" y="9665"/>
                    <a:pt x="410" y="9118"/>
                  </a:cubicBezTo>
                  <a:lnTo>
                    <a:pt x="410" y="3567"/>
                  </a:lnTo>
                  <a:lnTo>
                    <a:pt x="1572" y="3567"/>
                  </a:lnTo>
                  <a:lnTo>
                    <a:pt x="1572" y="8504"/>
                  </a:lnTo>
                  <a:cubicBezTo>
                    <a:pt x="1572" y="8751"/>
                    <a:pt x="1773" y="8952"/>
                    <a:pt x="2020" y="8952"/>
                  </a:cubicBezTo>
                  <a:lnTo>
                    <a:pt x="6794" y="8952"/>
                  </a:lnTo>
                  <a:cubicBezTo>
                    <a:pt x="7041" y="8952"/>
                    <a:pt x="7242" y="8752"/>
                    <a:pt x="7242" y="8504"/>
                  </a:cubicBezTo>
                  <a:lnTo>
                    <a:pt x="7242" y="3567"/>
                  </a:lnTo>
                  <a:close/>
                  <a:moveTo>
                    <a:pt x="6836" y="10513"/>
                  </a:moveTo>
                  <a:lnTo>
                    <a:pt x="6836" y="11133"/>
                  </a:lnTo>
                  <a:cubicBezTo>
                    <a:pt x="6836" y="11169"/>
                    <a:pt x="6807" y="11198"/>
                    <a:pt x="6771" y="11198"/>
                  </a:cubicBezTo>
                  <a:lnTo>
                    <a:pt x="5617" y="11198"/>
                  </a:lnTo>
                  <a:cubicBezTo>
                    <a:pt x="5581" y="11198"/>
                    <a:pt x="5552" y="11169"/>
                    <a:pt x="5552" y="11133"/>
                  </a:cubicBezTo>
                  <a:lnTo>
                    <a:pt x="5552" y="10513"/>
                  </a:lnTo>
                  <a:close/>
                  <a:moveTo>
                    <a:pt x="2806" y="11601"/>
                  </a:moveTo>
                  <a:lnTo>
                    <a:pt x="2806" y="12199"/>
                  </a:lnTo>
                  <a:lnTo>
                    <a:pt x="2425" y="12199"/>
                  </a:lnTo>
                  <a:lnTo>
                    <a:pt x="2425" y="11601"/>
                  </a:lnTo>
                  <a:close/>
                  <a:moveTo>
                    <a:pt x="3206" y="12604"/>
                  </a:moveTo>
                  <a:cubicBezTo>
                    <a:pt x="3234" y="12605"/>
                    <a:pt x="3257" y="12627"/>
                    <a:pt x="3257" y="12654"/>
                  </a:cubicBezTo>
                  <a:lnTo>
                    <a:pt x="3257" y="13336"/>
                  </a:lnTo>
                  <a:cubicBezTo>
                    <a:pt x="3257" y="13363"/>
                    <a:pt x="3234" y="13386"/>
                    <a:pt x="3206" y="13386"/>
                  </a:cubicBezTo>
                  <a:lnTo>
                    <a:pt x="2025" y="13386"/>
                  </a:lnTo>
                  <a:cubicBezTo>
                    <a:pt x="1997" y="13386"/>
                    <a:pt x="1974" y="13363"/>
                    <a:pt x="1974" y="13336"/>
                  </a:cubicBezTo>
                  <a:lnTo>
                    <a:pt x="1974" y="12654"/>
                  </a:lnTo>
                  <a:cubicBezTo>
                    <a:pt x="1974" y="12627"/>
                    <a:pt x="1996" y="12604"/>
                    <a:pt x="2025" y="12604"/>
                  </a:cubicBezTo>
                  <a:close/>
                  <a:moveTo>
                    <a:pt x="6383" y="11601"/>
                  </a:moveTo>
                  <a:lnTo>
                    <a:pt x="6383" y="12546"/>
                  </a:lnTo>
                  <a:cubicBezTo>
                    <a:pt x="6383" y="12800"/>
                    <a:pt x="6589" y="13007"/>
                    <a:pt x="6844" y="13007"/>
                  </a:cubicBezTo>
                  <a:lnTo>
                    <a:pt x="9162" y="13007"/>
                  </a:lnTo>
                  <a:cubicBezTo>
                    <a:pt x="9266" y="13007"/>
                    <a:pt x="9351" y="13090"/>
                    <a:pt x="9351" y="13196"/>
                  </a:cubicBezTo>
                  <a:cubicBezTo>
                    <a:pt x="9353" y="13301"/>
                    <a:pt x="9266" y="13386"/>
                    <a:pt x="9162" y="13386"/>
                  </a:cubicBezTo>
                  <a:lnTo>
                    <a:pt x="6844" y="13386"/>
                  </a:lnTo>
                  <a:cubicBezTo>
                    <a:pt x="6380" y="13386"/>
                    <a:pt x="6001" y="13009"/>
                    <a:pt x="6001" y="12546"/>
                  </a:cubicBezTo>
                  <a:lnTo>
                    <a:pt x="6001" y="11601"/>
                  </a:lnTo>
                  <a:close/>
                  <a:moveTo>
                    <a:pt x="1398" y="0"/>
                  </a:moveTo>
                  <a:cubicBezTo>
                    <a:pt x="628" y="0"/>
                    <a:pt x="1" y="627"/>
                    <a:pt x="1" y="1395"/>
                  </a:cubicBezTo>
                  <a:lnTo>
                    <a:pt x="1" y="9118"/>
                  </a:lnTo>
                  <a:cubicBezTo>
                    <a:pt x="1" y="9888"/>
                    <a:pt x="628" y="10515"/>
                    <a:pt x="1398" y="10515"/>
                  </a:cubicBezTo>
                  <a:lnTo>
                    <a:pt x="1570" y="10515"/>
                  </a:lnTo>
                  <a:lnTo>
                    <a:pt x="1570" y="11133"/>
                  </a:lnTo>
                  <a:cubicBezTo>
                    <a:pt x="1570" y="11386"/>
                    <a:pt x="1769" y="11592"/>
                    <a:pt x="2020" y="11602"/>
                  </a:cubicBezTo>
                  <a:lnTo>
                    <a:pt x="2020" y="12202"/>
                  </a:lnTo>
                  <a:cubicBezTo>
                    <a:pt x="1770" y="12205"/>
                    <a:pt x="1570" y="12407"/>
                    <a:pt x="1570" y="12657"/>
                  </a:cubicBezTo>
                  <a:lnTo>
                    <a:pt x="1570" y="13340"/>
                  </a:lnTo>
                  <a:cubicBezTo>
                    <a:pt x="1570" y="13592"/>
                    <a:pt x="1773" y="13795"/>
                    <a:pt x="2023" y="13795"/>
                  </a:cubicBezTo>
                  <a:lnTo>
                    <a:pt x="3206" y="13795"/>
                  </a:lnTo>
                  <a:cubicBezTo>
                    <a:pt x="3458" y="13795"/>
                    <a:pt x="3661" y="13590"/>
                    <a:pt x="3661" y="13340"/>
                  </a:cubicBezTo>
                  <a:lnTo>
                    <a:pt x="3661" y="12657"/>
                  </a:lnTo>
                  <a:cubicBezTo>
                    <a:pt x="3661" y="12409"/>
                    <a:pt x="3459" y="12205"/>
                    <a:pt x="3211" y="12202"/>
                  </a:cubicBezTo>
                  <a:lnTo>
                    <a:pt x="3211" y="11601"/>
                  </a:lnTo>
                  <a:cubicBezTo>
                    <a:pt x="3460" y="11592"/>
                    <a:pt x="3661" y="11384"/>
                    <a:pt x="3661" y="11132"/>
                  </a:cubicBezTo>
                  <a:lnTo>
                    <a:pt x="3661" y="10512"/>
                  </a:lnTo>
                  <a:lnTo>
                    <a:pt x="5148" y="10512"/>
                  </a:lnTo>
                  <a:lnTo>
                    <a:pt x="5148" y="11132"/>
                  </a:lnTo>
                  <a:cubicBezTo>
                    <a:pt x="5148" y="11384"/>
                    <a:pt x="5348" y="11591"/>
                    <a:pt x="5598" y="11601"/>
                  </a:cubicBezTo>
                  <a:lnTo>
                    <a:pt x="5598" y="12547"/>
                  </a:lnTo>
                  <a:cubicBezTo>
                    <a:pt x="5598" y="13233"/>
                    <a:pt x="6157" y="13794"/>
                    <a:pt x="6845" y="13794"/>
                  </a:cubicBezTo>
                  <a:lnTo>
                    <a:pt x="9163" y="13794"/>
                  </a:lnTo>
                  <a:cubicBezTo>
                    <a:pt x="9490" y="13794"/>
                    <a:pt x="9757" y="13527"/>
                    <a:pt x="9757" y="13199"/>
                  </a:cubicBezTo>
                  <a:cubicBezTo>
                    <a:pt x="9757" y="12871"/>
                    <a:pt x="9490" y="12604"/>
                    <a:pt x="9162" y="12604"/>
                  </a:cubicBezTo>
                  <a:lnTo>
                    <a:pt x="6844" y="12604"/>
                  </a:lnTo>
                  <a:cubicBezTo>
                    <a:pt x="6813" y="12604"/>
                    <a:pt x="6787" y="12578"/>
                    <a:pt x="6787" y="12547"/>
                  </a:cubicBezTo>
                  <a:lnTo>
                    <a:pt x="6787" y="11601"/>
                  </a:lnTo>
                  <a:cubicBezTo>
                    <a:pt x="7039" y="11592"/>
                    <a:pt x="7239" y="11384"/>
                    <a:pt x="7239" y="11132"/>
                  </a:cubicBezTo>
                  <a:lnTo>
                    <a:pt x="7239" y="10512"/>
                  </a:lnTo>
                  <a:lnTo>
                    <a:pt x="7410" y="10512"/>
                  </a:lnTo>
                  <a:cubicBezTo>
                    <a:pt x="8180" y="10512"/>
                    <a:pt x="8807" y="9886"/>
                    <a:pt x="8807" y="9116"/>
                  </a:cubicBezTo>
                  <a:lnTo>
                    <a:pt x="8807" y="2789"/>
                  </a:lnTo>
                  <a:cubicBezTo>
                    <a:pt x="8807" y="2678"/>
                    <a:pt x="8716" y="2587"/>
                    <a:pt x="8604" y="2587"/>
                  </a:cubicBezTo>
                  <a:cubicBezTo>
                    <a:pt x="8492" y="2587"/>
                    <a:pt x="8402" y="2678"/>
                    <a:pt x="8402" y="2789"/>
                  </a:cubicBezTo>
                  <a:lnTo>
                    <a:pt x="8402" y="3162"/>
                  </a:lnTo>
                  <a:lnTo>
                    <a:pt x="7239" y="3162"/>
                  </a:lnTo>
                  <a:lnTo>
                    <a:pt x="7239" y="2011"/>
                  </a:lnTo>
                  <a:cubicBezTo>
                    <a:pt x="7239" y="1764"/>
                    <a:pt x="7039" y="1563"/>
                    <a:pt x="6792" y="1563"/>
                  </a:cubicBezTo>
                  <a:lnTo>
                    <a:pt x="2017" y="1563"/>
                  </a:lnTo>
                  <a:cubicBezTo>
                    <a:pt x="1769" y="1563"/>
                    <a:pt x="1570" y="1764"/>
                    <a:pt x="1570" y="2011"/>
                  </a:cubicBezTo>
                  <a:lnTo>
                    <a:pt x="1570" y="3162"/>
                  </a:lnTo>
                  <a:lnTo>
                    <a:pt x="407" y="3162"/>
                  </a:lnTo>
                  <a:lnTo>
                    <a:pt x="407" y="1395"/>
                  </a:lnTo>
                  <a:cubicBezTo>
                    <a:pt x="407" y="848"/>
                    <a:pt x="850" y="405"/>
                    <a:pt x="1398" y="405"/>
                  </a:cubicBezTo>
                  <a:lnTo>
                    <a:pt x="7408" y="405"/>
                  </a:lnTo>
                  <a:cubicBezTo>
                    <a:pt x="7956" y="405"/>
                    <a:pt x="8399" y="848"/>
                    <a:pt x="8399" y="1395"/>
                  </a:cubicBezTo>
                  <a:lnTo>
                    <a:pt x="8399" y="1848"/>
                  </a:lnTo>
                  <a:cubicBezTo>
                    <a:pt x="8399" y="1959"/>
                    <a:pt x="8490" y="2050"/>
                    <a:pt x="8602" y="2050"/>
                  </a:cubicBezTo>
                  <a:cubicBezTo>
                    <a:pt x="8714" y="2050"/>
                    <a:pt x="8804" y="1959"/>
                    <a:pt x="8804" y="1848"/>
                  </a:cubicBezTo>
                  <a:lnTo>
                    <a:pt x="8804" y="1395"/>
                  </a:lnTo>
                  <a:cubicBezTo>
                    <a:pt x="8804" y="627"/>
                    <a:pt x="8178" y="0"/>
                    <a:pt x="7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4104742" y="1384488"/>
              <a:ext cx="12090" cy="19135"/>
            </a:xfrm>
            <a:custGeom>
              <a:rect b="b" l="l" r="r" t="t"/>
              <a:pathLst>
                <a:path extrusionOk="0" h="641" w="405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lnTo>
                    <a:pt x="0" y="438"/>
                  </a:lnTo>
                  <a:cubicBezTo>
                    <a:pt x="0" y="551"/>
                    <a:pt x="90" y="640"/>
                    <a:pt x="202" y="640"/>
                  </a:cubicBezTo>
                  <a:cubicBezTo>
                    <a:pt x="313" y="640"/>
                    <a:pt x="404" y="551"/>
                    <a:pt x="404" y="438"/>
                  </a:cubicBezTo>
                  <a:lnTo>
                    <a:pt x="404" y="202"/>
                  </a:lnTo>
                  <a:cubicBezTo>
                    <a:pt x="404" y="90"/>
                    <a:pt x="313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4020856" y="1384488"/>
              <a:ext cx="12090" cy="19135"/>
            </a:xfrm>
            <a:custGeom>
              <a:rect b="b" l="l" r="r" t="t"/>
              <a:pathLst>
                <a:path extrusionOk="0" h="641" w="405">
                  <a:moveTo>
                    <a:pt x="203" y="0"/>
                  </a:moveTo>
                  <a:cubicBezTo>
                    <a:pt x="90" y="0"/>
                    <a:pt x="0" y="90"/>
                    <a:pt x="0" y="202"/>
                  </a:cubicBezTo>
                  <a:lnTo>
                    <a:pt x="0" y="438"/>
                  </a:lnTo>
                  <a:cubicBezTo>
                    <a:pt x="0" y="551"/>
                    <a:pt x="90" y="640"/>
                    <a:pt x="203" y="640"/>
                  </a:cubicBezTo>
                  <a:cubicBezTo>
                    <a:pt x="314" y="640"/>
                    <a:pt x="405" y="551"/>
                    <a:pt x="405" y="438"/>
                  </a:cubicBezTo>
                  <a:lnTo>
                    <a:pt x="405" y="202"/>
                  </a:ln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4"/>
          <p:cNvSpPr txBox="1"/>
          <p:nvPr>
            <p:ph idx="2" type="subTitle"/>
          </p:nvPr>
        </p:nvSpPr>
        <p:spPr>
          <a:xfrm>
            <a:off x="5457000" y="1762600"/>
            <a:ext cx="3199500" cy="10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cohort size: 6,855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Features: 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Stratified k-fold neural network, F1 score: 0.94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features: BMI, Hypertension, Glucose</a:t>
            </a:r>
            <a:endParaRPr/>
          </a:p>
        </p:txBody>
      </p:sp>
      <p:sp>
        <p:nvSpPr>
          <p:cNvPr id="199" name="Google Shape;199;p24"/>
          <p:cNvSpPr txBox="1"/>
          <p:nvPr>
            <p:ph idx="2" type="subTitle"/>
          </p:nvPr>
        </p:nvSpPr>
        <p:spPr>
          <a:xfrm>
            <a:off x="1430001" y="3509600"/>
            <a:ext cx="31419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cohort size: 1,718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Features: 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Random Forest, F1 score: 0.78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features: Creatinine, blood urine nitrogen (BUN), hemoglobin</a:t>
            </a:r>
            <a:endParaRPr/>
          </a:p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5457000" y="3509600"/>
            <a:ext cx="31995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cohort size: 748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of Features: 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Model: Naive Bayes, F1 </a:t>
            </a:r>
            <a:r>
              <a:rPr lang="en"/>
              <a:t>score</a:t>
            </a:r>
            <a:r>
              <a:rPr lang="en"/>
              <a:t>: 0.49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3 features: Importance not reported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720000" y="445025"/>
            <a:ext cx="30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852700" y="2322500"/>
            <a:ext cx="3465900" cy="1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Funded by the NIH</a:t>
            </a:r>
            <a:r>
              <a:rPr baseline="-25000" lang="en" sz="1500"/>
              <a:t>6</a:t>
            </a:r>
            <a:endParaRPr baseline="-25000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Aims to enroll 1 million Americans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Collects demographic, EHR, and genetic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Overall goal is to create a diverse &amp; available dataset for </a:t>
            </a:r>
            <a:r>
              <a:rPr lang="en" sz="1500"/>
              <a:t>researchers</a:t>
            </a:r>
            <a:r>
              <a:rPr lang="en" sz="1500"/>
              <a:t> to improve health research and care</a:t>
            </a:r>
            <a:endParaRPr sz="1500"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50" y="1193375"/>
            <a:ext cx="3345200" cy="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5"/>
          <p:cNvSpPr txBox="1"/>
          <p:nvPr>
            <p:ph type="title"/>
          </p:nvPr>
        </p:nvSpPr>
        <p:spPr>
          <a:xfrm>
            <a:off x="5550875" y="535000"/>
            <a:ext cx="30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</a:t>
            </a:r>
            <a:endParaRPr/>
          </a:p>
        </p:txBody>
      </p:sp>
      <p:sp>
        <p:nvSpPr>
          <p:cNvPr id="209" name="Google Shape;209;p25"/>
          <p:cNvSpPr txBox="1"/>
          <p:nvPr/>
        </p:nvSpPr>
        <p:spPr>
          <a:xfrm>
            <a:off x="4860575" y="1204450"/>
            <a:ext cx="33453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Patients with a chronic kidney disease diagnosis in their EHR based on ICD-10 code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Patients with a glomerular filtration rate of &lt; 60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○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Recorded at least twice, 2 months apart or more</a:t>
            </a:r>
            <a:r>
              <a:rPr baseline="-25000"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Excluded cancer patients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CKD Patients: 24,166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lbert Sans"/>
              <a:buChar char="●"/>
            </a:pPr>
            <a:r>
              <a:rPr lang="en" sz="1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nonCKD Patients: 103,321</a:t>
            </a:r>
            <a:endParaRPr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Engineered Features</a:t>
            </a:r>
            <a:endParaRPr/>
          </a:p>
        </p:txBody>
      </p:sp>
      <p:grpSp>
        <p:nvGrpSpPr>
          <p:cNvPr id="215" name="Google Shape;215;p26"/>
          <p:cNvGrpSpPr/>
          <p:nvPr/>
        </p:nvGrpSpPr>
        <p:grpSpPr>
          <a:xfrm>
            <a:off x="117675" y="1116588"/>
            <a:ext cx="8922800" cy="3569250"/>
            <a:chOff x="117675" y="1116588"/>
            <a:chExt cx="8922800" cy="3569250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192325" y="1116588"/>
              <a:ext cx="2773500" cy="3569250"/>
              <a:chOff x="3185300" y="1116775"/>
              <a:chExt cx="2773500" cy="3569250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185300" y="1128025"/>
                <a:ext cx="2773500" cy="35580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218" name="Google Shape;218;p26"/>
              <p:cNvSpPr txBox="1"/>
              <p:nvPr/>
            </p:nvSpPr>
            <p:spPr>
              <a:xfrm>
                <a:off x="3263000" y="1116775"/>
                <a:ext cx="2618100" cy="3240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Lab</a:t>
                </a:r>
                <a:endParaRPr b="1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BMI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Diastolic blood pressure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Systolic blood pressure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Albumin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Creatinine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Glucose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Potassium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Sodium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Blood Urea Nitrogen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RBC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Hemoglobin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WBC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Alkaline </a:t>
                </a: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Phosphatase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Calcium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Chloride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-31115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accent3"/>
                  </a:buClr>
                  <a:buSzPts val="1300"/>
                  <a:buFont typeface="Questrial"/>
                  <a:buChar char="●"/>
                </a:pPr>
                <a:r>
                  <a:rPr lang="en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Proteinuria</a:t>
                </a:r>
                <a:endParaRPr sz="13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3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accent3"/>
                  </a:solidFill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grpSp>
          <p:nvGrpSpPr>
            <p:cNvPr id="219" name="Google Shape;219;p26"/>
            <p:cNvGrpSpPr/>
            <p:nvPr/>
          </p:nvGrpSpPr>
          <p:grpSpPr>
            <a:xfrm>
              <a:off x="117675" y="1122225"/>
              <a:ext cx="2773500" cy="3558000"/>
              <a:chOff x="117650" y="1223350"/>
              <a:chExt cx="2773500" cy="3558000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117650" y="1223350"/>
                <a:ext cx="2773500" cy="35580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grpSp>
            <p:nvGrpSpPr>
              <p:cNvPr id="221" name="Google Shape;221;p26"/>
              <p:cNvGrpSpPr/>
              <p:nvPr/>
            </p:nvGrpSpPr>
            <p:grpSpPr>
              <a:xfrm>
                <a:off x="243725" y="1263775"/>
                <a:ext cx="2395200" cy="3477149"/>
                <a:chOff x="243725" y="1263775"/>
                <a:chExt cx="2395200" cy="3477149"/>
              </a:xfrm>
            </p:grpSpPr>
            <p:sp>
              <p:nvSpPr>
                <p:cNvPr id="222" name="Google Shape;222;p26"/>
                <p:cNvSpPr txBox="1"/>
                <p:nvPr/>
              </p:nvSpPr>
              <p:spPr>
                <a:xfrm>
                  <a:off x="243725" y="1263775"/>
                  <a:ext cx="2395200" cy="1308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Demographic</a:t>
                  </a:r>
                  <a:endParaRPr b="1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Ethnicity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Race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Sex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Age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2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23" name="Google Shape;223;p26"/>
                <p:cNvSpPr txBox="1"/>
                <p:nvPr/>
              </p:nvSpPr>
              <p:spPr>
                <a:xfrm>
                  <a:off x="243725" y="2729062"/>
                  <a:ext cx="2395200" cy="92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Lifestyle</a:t>
                  </a:r>
                  <a:endParaRPr b="1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Smoking status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Alcohol score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24" name="Google Shape;224;p26"/>
                <p:cNvSpPr txBox="1"/>
                <p:nvPr/>
              </p:nvSpPr>
              <p:spPr>
                <a:xfrm>
                  <a:off x="243725" y="3813624"/>
                  <a:ext cx="2395200" cy="92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Self-Reported</a:t>
                  </a:r>
                  <a:endParaRPr b="1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Physical health score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Mental health score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</p:grpSp>
        <p:grpSp>
          <p:nvGrpSpPr>
            <p:cNvPr id="225" name="Google Shape;225;p26"/>
            <p:cNvGrpSpPr/>
            <p:nvPr/>
          </p:nvGrpSpPr>
          <p:grpSpPr>
            <a:xfrm>
              <a:off x="6266975" y="1122225"/>
              <a:ext cx="2773500" cy="3558000"/>
              <a:chOff x="6252950" y="1128100"/>
              <a:chExt cx="2773500" cy="3558000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6252950" y="1128100"/>
                <a:ext cx="2773500" cy="3558000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grpSp>
            <p:nvGrpSpPr>
              <p:cNvPr id="227" name="Google Shape;227;p26"/>
              <p:cNvGrpSpPr/>
              <p:nvPr/>
            </p:nvGrpSpPr>
            <p:grpSpPr>
              <a:xfrm>
                <a:off x="6442100" y="1217325"/>
                <a:ext cx="2395200" cy="3379556"/>
                <a:chOff x="6442100" y="1128100"/>
                <a:chExt cx="2395200" cy="3379556"/>
              </a:xfrm>
            </p:grpSpPr>
            <p:sp>
              <p:nvSpPr>
                <p:cNvPr id="228" name="Google Shape;228;p26"/>
                <p:cNvSpPr txBox="1"/>
                <p:nvPr/>
              </p:nvSpPr>
              <p:spPr>
                <a:xfrm>
                  <a:off x="6442100" y="1128100"/>
                  <a:ext cx="2395200" cy="164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Comorbidities</a:t>
                  </a:r>
                  <a:endParaRPr b="1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Anemia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Diabetes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Hypertension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Coronary Artery </a:t>
                  </a: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Disease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29" name="Google Shape;229;p26"/>
                <p:cNvSpPr txBox="1"/>
                <p:nvPr/>
              </p:nvSpPr>
              <p:spPr>
                <a:xfrm>
                  <a:off x="6442100" y="2953580"/>
                  <a:ext cx="2395200" cy="62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Social Determinants of Health</a:t>
                  </a:r>
                  <a:endParaRPr b="1"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Afford PCP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sp>
              <p:nvSpPr>
                <p:cNvPr id="230" name="Google Shape;230;p26"/>
                <p:cNvSpPr txBox="1"/>
                <p:nvPr/>
              </p:nvSpPr>
              <p:spPr>
                <a:xfrm>
                  <a:off x="6442100" y="3760356"/>
                  <a:ext cx="2395200" cy="747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Genetic</a:t>
                  </a:r>
                  <a:endParaRPr b="1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indent="-311150" lvl="0" marL="45720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3"/>
                    </a:buClr>
                    <a:buSzPts val="1300"/>
                    <a:buFont typeface="Questrial"/>
                    <a:buChar char="●"/>
                  </a:pPr>
                  <a:r>
                    <a:rPr lang="en" sz="1300">
                      <a:solidFill>
                        <a:schemeClr val="accent3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Polygenic risk score</a:t>
                  </a:r>
                  <a:endParaRPr sz="1300">
                    <a:solidFill>
                      <a:schemeClr val="accent3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idx="4294967295" type="title"/>
          </p:nvPr>
        </p:nvSpPr>
        <p:spPr>
          <a:xfrm>
            <a:off x="127200" y="671825"/>
            <a:ext cx="3023700" cy="20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Correlation Matrix</a:t>
            </a:r>
            <a:endParaRPr sz="3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100"/>
              <a:t>Checking for </a:t>
            </a:r>
            <a:r>
              <a:rPr lang="en" sz="2100"/>
              <a:t>multicollinearity</a:t>
            </a:r>
            <a:r>
              <a:rPr lang="en" sz="2300"/>
              <a:t> </a:t>
            </a:r>
            <a:endParaRPr sz="2300"/>
          </a:p>
        </p:txBody>
      </p:sp>
      <p:pic>
        <p:nvPicPr>
          <p:cNvPr id="236" name="Google Shape;236;p27" title="correlation_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0900" y="80775"/>
            <a:ext cx="5195301" cy="497205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4294967295" type="title"/>
          </p:nvPr>
        </p:nvSpPr>
        <p:spPr>
          <a:xfrm>
            <a:off x="4118350" y="762525"/>
            <a:ext cx="39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Categorical Features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Some features have distinct class imbalances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Import to note some features may not predict well because of this </a:t>
            </a:r>
            <a:endParaRPr sz="2200"/>
          </a:p>
        </p:txBody>
      </p:sp>
      <p:pic>
        <p:nvPicPr>
          <p:cNvPr id="242" name="Google Shape;242;p28" title="categorical_variable_graph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25" y="32500"/>
            <a:ext cx="3802499" cy="50785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9" title="hist_di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425" y="60538"/>
            <a:ext cx="6288601" cy="50224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8" name="Google Shape;248;p29"/>
          <p:cNvSpPr txBox="1"/>
          <p:nvPr/>
        </p:nvSpPr>
        <p:spPr>
          <a:xfrm>
            <a:off x="0" y="437200"/>
            <a:ext cx="27111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rPr>
              <a:t>Distribution of continuous variables after transformations</a:t>
            </a:r>
            <a:endParaRPr b="1" sz="24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accent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-"/>
            </a:pPr>
            <a:r>
              <a:rPr b="1"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Normalization for nonnormal variables</a:t>
            </a:r>
            <a:endParaRPr b="1"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estrial"/>
              <a:buChar char="-"/>
            </a:pPr>
            <a:r>
              <a:rPr b="1" lang="en"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Standard scalar for all variables</a:t>
            </a:r>
            <a:endParaRPr b="1" sz="16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0"/>
          <p:cNvGraphicFramePr/>
          <p:nvPr/>
        </p:nvGraphicFramePr>
        <p:xfrm>
          <a:off x="715075" y="12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{00DF3A74-94BA-4FB0-A3C3-5C018B5E0972}</a:tableStyleId>
              </a:tblPr>
              <a:tblGrid>
                <a:gridCol w="1038800"/>
                <a:gridCol w="1334975"/>
                <a:gridCol w="1334975"/>
                <a:gridCol w="1334975"/>
                <a:gridCol w="1334975"/>
                <a:gridCol w="1334975"/>
              </a:tblGrid>
              <a:tr h="352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Model Type</a:t>
                      </a:r>
                      <a:endParaRPr b="1" sz="120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Decision Tree</a:t>
                      </a:r>
                      <a:endParaRPr b="1" sz="120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Random Forest</a:t>
                      </a:r>
                      <a:endParaRPr b="1" sz="120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XGBoost</a:t>
                      </a:r>
                      <a:endParaRPr b="1" sz="120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AdaBoost</a:t>
                      </a:r>
                      <a:endParaRPr b="1" sz="120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2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Neural Network</a:t>
                      </a:r>
                      <a:endParaRPr b="1" sz="1200">
                        <a:solidFill>
                          <a:schemeClr val="accent2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T="45700" marB="45700" marR="45700" marL="4570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Accuracy</a:t>
                      </a:r>
                      <a:r>
                        <a:rPr b="1" lang="en" sz="1000">
                          <a:solidFill>
                            <a:schemeClr val="accen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endParaRPr b="1" sz="1000">
                        <a:solidFill>
                          <a:schemeClr val="accen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0.85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0.88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0.84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0.86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0.83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Precision </a:t>
                      </a:r>
                      <a:endParaRPr b="1">
                        <a:solidFill>
                          <a:schemeClr val="accen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0.59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0.78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0.55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0.65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0.53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Recall</a:t>
                      </a:r>
                      <a:endParaRPr b="1">
                        <a:solidFill>
                          <a:schemeClr val="accen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0.49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0.79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0.60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0.79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2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F-1 Score</a:t>
                      </a:r>
                      <a:endParaRPr b="1">
                        <a:solidFill>
                          <a:schemeClr val="accent2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0.61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0.60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0.65</a:t>
                      </a:r>
                      <a:endParaRPr b="1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0.62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0.63</a:t>
                      </a:r>
                      <a:endParaRPr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T="45700" marB="45700" marR="45700" marL="137150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30"/>
          <p:cNvSpPr txBox="1"/>
          <p:nvPr>
            <p:ph type="title"/>
          </p:nvPr>
        </p:nvSpPr>
        <p:spPr>
          <a:xfrm>
            <a:off x="607950" y="445025"/>
            <a:ext cx="792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without Hyperparameter Tuning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ronic Kidney Disease (CKD) by Slidesgo">
  <a:themeElements>
    <a:clrScheme name="Simple Light">
      <a:dk1>
        <a:srgbClr val="121261"/>
      </a:dk1>
      <a:lt1>
        <a:srgbClr val="F8EDED"/>
      </a:lt1>
      <a:dk2>
        <a:srgbClr val="212686"/>
      </a:dk2>
      <a:lt2>
        <a:srgbClr val="3245C3"/>
      </a:lt2>
      <a:accent1>
        <a:srgbClr val="817DDB"/>
      </a:accent1>
      <a:accent2>
        <a:srgbClr val="7A2445"/>
      </a:accent2>
      <a:accent3>
        <a:srgbClr val="FC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