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270" r:id="rId3"/>
    <p:sldId id="276" r:id="rId4"/>
    <p:sldId id="277" r:id="rId5"/>
    <p:sldId id="272" r:id="rId6"/>
    <p:sldId id="273" r:id="rId7"/>
    <p:sldId id="274" r:id="rId8"/>
    <p:sldId id="271" r:id="rId9"/>
    <p:sldId id="268" r:id="rId10"/>
    <p:sldId id="269" r:id="rId11"/>
    <p:sldId id="267" r:id="rId12"/>
    <p:sldId id="266" r:id="rId13"/>
    <p:sldId id="265"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p:cViewPr>
        <p:scale>
          <a:sx n="89" d="100"/>
          <a:sy n="89" d="100"/>
        </p:scale>
        <p:origin x="-936" y="-126"/>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28E28-83DF-4364-A7A2-14FBA8424B8E}" type="datetimeFigureOut">
              <a:rPr lang="en-US" smtClean="0"/>
              <a:pPr/>
              <a:t>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FD9DC2-44D1-4259-8C09-06C0B7363C5D}" type="slidenum">
              <a:rPr lang="en-US" smtClean="0"/>
              <a:pPr/>
              <a:t>‹#›</a:t>
            </a:fld>
            <a:endParaRPr lang="en-US"/>
          </a:p>
        </p:txBody>
      </p:sp>
    </p:spTree>
    <p:extLst>
      <p:ext uri="{BB962C8B-B14F-4D97-AF65-F5344CB8AC3E}">
        <p14:creationId xmlns:p14="http://schemas.microsoft.com/office/powerpoint/2010/main" val="1970591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B48E75-B703-4362-A6CB-8C4D6297578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FD9DC2-44D1-4259-8C09-06C0B7363C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FD9DC2-44D1-4259-8C09-06C0B7363C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AD16E7-ABB2-41AF-85BC-971087E3163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FD9DC2-44D1-4259-8C09-06C0B7363C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FD9DC2-44D1-4259-8C09-06C0B7363C5D}"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FD9DC2-44D1-4259-8C09-06C0B7363C5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FD9DC2-44D1-4259-8C09-06C0B7363C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FD9DC2-44D1-4259-8C09-06C0B7363C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FD9DC2-44D1-4259-8C09-06C0B7363C5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FD9DC2-44D1-4259-8C09-06C0B7363C5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FD9DC2-44D1-4259-8C09-06C0B7363C5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FD9DC2-44D1-4259-8C09-06C0B7363C5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FD9DC2-44D1-4259-8C09-06C0B7363C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D66D83-5E27-4B0B-85F6-B0B372E5E431}" type="datetime1">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C165E-AD8C-41F1-B5FE-FCD3CCE4DCCB}" type="datetime1">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5C420-9170-4D21-AE4C-52011F278619}" type="datetime1">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887ED5-5B70-4E8E-8A21-B5F28F7B0842}" type="datetime1">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EA4118-B27D-4F25-ABC1-310695A0C0DB}" type="datetime1">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A476DE-5F23-45CC-A81E-38164334C364}" type="datetime1">
              <a:rPr lang="en-US" smtClean="0"/>
              <a:pPr/>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548EA8-ED31-4637-9C7A-B963E199027A}" type="datetime1">
              <a:rPr lang="en-US" smtClean="0"/>
              <a:pPr/>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A9B45D-71AA-483E-9732-2EBF830C00FE}" type="datetime1">
              <a:rPr lang="en-US" smtClean="0"/>
              <a:pPr/>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BDAEA-63D0-4119-BB96-C1498B0EE7A8}" type="datetime1">
              <a:rPr lang="en-US" smtClean="0"/>
              <a:pPr/>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39876-F3AB-4F44-8FA3-099786AC1381}" type="datetime1">
              <a:rPr lang="en-US" smtClean="0"/>
              <a:pPr/>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19976B-1635-4BE4-B646-C049535FD496}" type="datetime1">
              <a:rPr lang="en-US" smtClean="0"/>
              <a:pPr/>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25A40-59AA-4183-AAAF-39E192389459}" type="datetime1">
              <a:rPr lang="en-US" smtClean="0"/>
              <a:pPr/>
              <a:t>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nglishclub.com/esl-exams/ets-toefl-practice-reading.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524" y="2276872"/>
            <a:ext cx="8532948" cy="1332148"/>
          </a:xfrm>
        </p:spPr>
        <p:txBody>
          <a:bodyPr>
            <a:noAutofit/>
          </a:bodyPr>
          <a:lstStyle/>
          <a:p>
            <a:r>
              <a:rPr kumimoji="1" lang="en-US" altLang="ja-JP" sz="3000" dirty="0" smtClean="0"/>
              <a:t>Question Generation from Multiple Sentences</a:t>
            </a:r>
            <a:endParaRPr kumimoji="1" lang="ja-JP" altLang="en-US" sz="3000" dirty="0"/>
          </a:p>
        </p:txBody>
      </p:sp>
      <p:sp>
        <p:nvSpPr>
          <p:cNvPr id="3" name="Subtitle 2"/>
          <p:cNvSpPr>
            <a:spLocks noGrp="1"/>
          </p:cNvSpPr>
          <p:nvPr>
            <p:ph type="subTitle" idx="1"/>
          </p:nvPr>
        </p:nvSpPr>
        <p:spPr>
          <a:xfrm>
            <a:off x="1367644" y="3933056"/>
            <a:ext cx="6400800" cy="2196244"/>
          </a:xfrm>
        </p:spPr>
        <p:txBody>
          <a:bodyPr>
            <a:normAutofit fontScale="55000" lnSpcReduction="20000"/>
          </a:bodyPr>
          <a:lstStyle/>
          <a:p>
            <a:r>
              <a:rPr kumimoji="1" lang="en-US" altLang="ja-JP" sz="5100" dirty="0" smtClean="0">
                <a:solidFill>
                  <a:schemeClr val="tx1"/>
                </a:solidFill>
              </a:rPr>
              <a:t>March 12, </a:t>
            </a:r>
            <a:r>
              <a:rPr kumimoji="1" lang="en-US" altLang="ja-JP" sz="5100" dirty="0" smtClean="0">
                <a:solidFill>
                  <a:schemeClr val="tx1"/>
                </a:solidFill>
              </a:rPr>
              <a:t>2013</a:t>
            </a:r>
          </a:p>
          <a:p>
            <a:r>
              <a:rPr kumimoji="1" lang="en-US" altLang="ja-JP" sz="5100" dirty="0" smtClean="0">
                <a:solidFill>
                  <a:schemeClr val="tx1"/>
                </a:solidFill>
              </a:rPr>
              <a:t>Jun Araki, Teruko </a:t>
            </a:r>
            <a:r>
              <a:rPr kumimoji="1" lang="en-US" altLang="ja-JP" sz="5100" dirty="0" err="1" smtClean="0">
                <a:solidFill>
                  <a:schemeClr val="tx1"/>
                </a:solidFill>
              </a:rPr>
              <a:t>Mitamura</a:t>
            </a:r>
            <a:endParaRPr kumimoji="1" lang="en-US" altLang="ja-JP" sz="5100" dirty="0" smtClean="0">
              <a:solidFill>
                <a:schemeClr val="tx1"/>
              </a:solidFill>
            </a:endParaRPr>
          </a:p>
          <a:p>
            <a:endParaRPr kumimoji="1" lang="en-US" altLang="ja-JP" dirty="0" smtClean="0">
              <a:solidFill>
                <a:schemeClr val="tx1"/>
              </a:solidFill>
            </a:endParaRPr>
          </a:p>
          <a:p>
            <a:r>
              <a:rPr kumimoji="1" lang="en-US" altLang="ja-JP" sz="3800" dirty="0" smtClean="0">
                <a:solidFill>
                  <a:schemeClr val="tx1"/>
                </a:solidFill>
              </a:rPr>
              <a:t>Language Technologies Institute</a:t>
            </a:r>
          </a:p>
          <a:p>
            <a:r>
              <a:rPr kumimoji="1" lang="en-US" altLang="ja-JP" sz="3800" dirty="0" smtClean="0">
                <a:solidFill>
                  <a:schemeClr val="tx1"/>
                </a:solidFill>
              </a:rPr>
              <a:t>School of Computer Science</a:t>
            </a:r>
          </a:p>
          <a:p>
            <a:r>
              <a:rPr kumimoji="1" lang="en-US" altLang="ja-JP" sz="3800" dirty="0" smtClean="0">
                <a:solidFill>
                  <a:schemeClr val="tx1"/>
                </a:solidFill>
              </a:rPr>
              <a:t>Carnegie Mellon University</a:t>
            </a:r>
            <a:endParaRPr kumimoji="1" lang="ja-JP" altLang="en-US" dirty="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76200"/>
            <a:ext cx="2057400" cy="552450"/>
          </a:xfrm>
          <a:prstGeom prst="rect">
            <a:avLst/>
          </a:prstGeom>
          <a:noFill/>
          <a:ln w="9525">
            <a:noFill/>
            <a:miter lim="800000"/>
            <a:headEnd/>
            <a:tailEnd/>
          </a:ln>
          <a:effectLst/>
        </p:spPr>
      </p:pic>
    </p:spTree>
    <p:extLst>
      <p:ext uri="{BB962C8B-B14F-4D97-AF65-F5344CB8AC3E}">
        <p14:creationId xmlns:p14="http://schemas.microsoft.com/office/powerpoint/2010/main" val="3498861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6732"/>
            <a:ext cx="8229600" cy="2988332"/>
          </a:xfrm>
        </p:spPr>
        <p:txBody>
          <a:bodyPr>
            <a:normAutofit fontScale="85000" lnSpcReduction="20000"/>
          </a:bodyPr>
          <a:lstStyle/>
          <a:p>
            <a:r>
              <a:rPr lang="en-US" dirty="0" smtClean="0"/>
              <a:t>Input: two sentences with a event (full) </a:t>
            </a:r>
            <a:r>
              <a:rPr lang="en-US" dirty="0" err="1" smtClean="0"/>
              <a:t>coreference</a:t>
            </a:r>
            <a:r>
              <a:rPr lang="en-US" dirty="0" smtClean="0"/>
              <a:t> relation</a:t>
            </a:r>
          </a:p>
          <a:p>
            <a:r>
              <a:rPr lang="en-US" dirty="0" smtClean="0"/>
              <a:t>Output: question(s)</a:t>
            </a:r>
          </a:p>
          <a:p>
            <a:r>
              <a:rPr lang="en-US" dirty="0" smtClean="0"/>
              <a:t>Algorithm</a:t>
            </a:r>
          </a:p>
          <a:p>
            <a:pPr lvl="1"/>
            <a:r>
              <a:rPr lang="en-US" dirty="0" smtClean="0"/>
              <a:t>1. If L</a:t>
            </a:r>
            <a:r>
              <a:rPr lang="en-US" baseline="-25000" dirty="0" smtClean="0"/>
              <a:t>i</a:t>
            </a:r>
            <a:r>
              <a:rPr lang="en-US" dirty="0" smtClean="0"/>
              <a:t> exists and L</a:t>
            </a:r>
            <a:r>
              <a:rPr lang="en-US" baseline="-25000" dirty="0" smtClean="0"/>
              <a:t>j</a:t>
            </a:r>
            <a:r>
              <a:rPr lang="en-US" dirty="0" smtClean="0"/>
              <a:t> does not exist, then</a:t>
            </a:r>
          </a:p>
          <a:p>
            <a:pPr lvl="2"/>
            <a:r>
              <a:rPr lang="en-US" dirty="0" smtClean="0"/>
              <a:t>Generate a </a:t>
            </a:r>
            <a:r>
              <a:rPr lang="en-US" i="1" dirty="0" smtClean="0"/>
              <a:t>where</a:t>
            </a:r>
            <a:r>
              <a:rPr lang="en-US" dirty="0" smtClean="0"/>
              <a:t> question using A</a:t>
            </a:r>
            <a:r>
              <a:rPr lang="en-US" baseline="-25000" dirty="0" smtClean="0"/>
              <a:t>j</a:t>
            </a:r>
            <a:r>
              <a:rPr lang="en-US" dirty="0" smtClean="0"/>
              <a:t>, E</a:t>
            </a:r>
            <a:r>
              <a:rPr lang="en-US" baseline="-25000" dirty="0" smtClean="0"/>
              <a:t>j</a:t>
            </a:r>
            <a:r>
              <a:rPr lang="en-US" dirty="0" smtClean="0"/>
              <a:t>, P</a:t>
            </a:r>
            <a:r>
              <a:rPr lang="en-US" baseline="-25000" dirty="0" smtClean="0"/>
              <a:t>j</a:t>
            </a:r>
          </a:p>
          <a:p>
            <a:pPr lvl="1"/>
            <a:r>
              <a:rPr lang="en-US" dirty="0" smtClean="0"/>
              <a:t>2. If T</a:t>
            </a:r>
            <a:r>
              <a:rPr lang="en-US" baseline="-25000" dirty="0" smtClean="0"/>
              <a:t>i</a:t>
            </a:r>
            <a:r>
              <a:rPr lang="en-US" dirty="0" smtClean="0"/>
              <a:t> exists and </a:t>
            </a:r>
            <a:r>
              <a:rPr lang="en-US" dirty="0" err="1" smtClean="0"/>
              <a:t>T</a:t>
            </a:r>
            <a:r>
              <a:rPr lang="en-US" baseline="-25000" dirty="0" err="1" smtClean="0"/>
              <a:t>j</a:t>
            </a:r>
            <a:r>
              <a:rPr lang="en-US" dirty="0" smtClean="0"/>
              <a:t> does not exist, then</a:t>
            </a:r>
          </a:p>
          <a:p>
            <a:pPr lvl="2"/>
            <a:r>
              <a:rPr lang="en-US" dirty="0" smtClean="0"/>
              <a:t>Generate a </a:t>
            </a:r>
            <a:r>
              <a:rPr lang="en-US" i="1" dirty="0" smtClean="0"/>
              <a:t>when</a:t>
            </a:r>
            <a:r>
              <a:rPr lang="en-US" dirty="0" smtClean="0"/>
              <a:t> question using A</a:t>
            </a:r>
            <a:r>
              <a:rPr lang="en-US" baseline="-25000" dirty="0" smtClean="0"/>
              <a:t>i</a:t>
            </a:r>
            <a:r>
              <a:rPr lang="en-US" dirty="0" smtClean="0"/>
              <a:t>, E</a:t>
            </a:r>
            <a:r>
              <a:rPr lang="en-US" baseline="-25000" dirty="0" smtClean="0"/>
              <a:t>i</a:t>
            </a:r>
            <a:r>
              <a:rPr lang="en-US" dirty="0" smtClean="0"/>
              <a:t>, P</a:t>
            </a:r>
            <a:r>
              <a:rPr lang="en-US" baseline="-25000" dirty="0" smtClean="0"/>
              <a:t>i</a:t>
            </a:r>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itle 1"/>
          <p:cNvSpPr>
            <a:spLocks noGrp="1"/>
          </p:cNvSpPr>
          <p:nvPr>
            <p:ph type="title"/>
          </p:nvPr>
        </p:nvSpPr>
        <p:spPr>
          <a:xfrm>
            <a:off x="457200" y="46038"/>
            <a:ext cx="8229600" cy="718666"/>
          </a:xfrm>
        </p:spPr>
        <p:txBody>
          <a:bodyPr>
            <a:noAutofit/>
          </a:bodyPr>
          <a:lstStyle/>
          <a:p>
            <a:r>
              <a:rPr lang="en-US" sz="3200" dirty="0" smtClean="0"/>
              <a:t>Algorithm (</a:t>
            </a:r>
            <a:r>
              <a:rPr lang="en-US" sz="3200" dirty="0" err="1" smtClean="0"/>
              <a:t>Pseudocode</a:t>
            </a:r>
            <a:r>
              <a:rPr lang="en-US" sz="3200" dirty="0" smtClean="0"/>
              <a:t>)</a:t>
            </a:r>
            <a:endParaRPr lang="en-US" sz="3200" dirty="0"/>
          </a:p>
        </p:txBody>
      </p:sp>
      <p:sp>
        <p:nvSpPr>
          <p:cNvPr id="6" name="TextBox 5"/>
          <p:cNvSpPr txBox="1"/>
          <p:nvPr/>
        </p:nvSpPr>
        <p:spPr>
          <a:xfrm>
            <a:off x="5724128" y="1520788"/>
            <a:ext cx="2780120" cy="369332"/>
          </a:xfrm>
          <a:prstGeom prst="rect">
            <a:avLst/>
          </a:prstGeom>
          <a:noFill/>
        </p:spPr>
        <p:txBody>
          <a:bodyPr wrap="none" rtlCol="0">
            <a:spAutoFit/>
          </a:bodyPr>
          <a:lstStyle/>
          <a:p>
            <a:r>
              <a:rPr lang="en-US" dirty="0" smtClean="0"/>
              <a:t>Sentence i:  A</a:t>
            </a:r>
            <a:r>
              <a:rPr lang="en-US" baseline="-25000" dirty="0" smtClean="0"/>
              <a:t>i</a:t>
            </a:r>
            <a:r>
              <a:rPr lang="en-US" dirty="0" smtClean="0"/>
              <a:t>  E</a:t>
            </a:r>
            <a:r>
              <a:rPr lang="en-US" baseline="-25000" dirty="0" smtClean="0"/>
              <a:t>i</a:t>
            </a:r>
            <a:r>
              <a:rPr lang="en-US" dirty="0" smtClean="0"/>
              <a:t>  P</a:t>
            </a:r>
            <a:r>
              <a:rPr lang="en-US" baseline="-25000" dirty="0" smtClean="0"/>
              <a:t>i</a:t>
            </a:r>
            <a:r>
              <a:rPr lang="en-US" dirty="0" smtClean="0"/>
              <a:t>  (L</a:t>
            </a:r>
            <a:r>
              <a:rPr lang="en-US" baseline="-25000" dirty="0" smtClean="0"/>
              <a:t>i</a:t>
            </a:r>
            <a:r>
              <a:rPr lang="en-US" dirty="0" smtClean="0"/>
              <a:t>)  (T</a:t>
            </a:r>
            <a:r>
              <a:rPr lang="en-US" baseline="-25000" dirty="0" smtClean="0"/>
              <a:t>i</a:t>
            </a:r>
            <a:r>
              <a:rPr lang="en-US" dirty="0" smtClean="0"/>
              <a:t>)</a:t>
            </a:r>
            <a:endParaRPr lang="en-US" dirty="0"/>
          </a:p>
        </p:txBody>
      </p:sp>
      <p:sp>
        <p:nvSpPr>
          <p:cNvPr id="7" name="TextBox 6"/>
          <p:cNvSpPr txBox="1"/>
          <p:nvPr/>
        </p:nvSpPr>
        <p:spPr>
          <a:xfrm>
            <a:off x="5725835" y="2087560"/>
            <a:ext cx="2780120" cy="369332"/>
          </a:xfrm>
          <a:prstGeom prst="rect">
            <a:avLst/>
          </a:prstGeom>
          <a:noFill/>
        </p:spPr>
        <p:txBody>
          <a:bodyPr wrap="none" rtlCol="0">
            <a:spAutoFit/>
          </a:bodyPr>
          <a:lstStyle/>
          <a:p>
            <a:r>
              <a:rPr lang="en-US" dirty="0" smtClean="0"/>
              <a:t>Sentence j:  A</a:t>
            </a:r>
            <a:r>
              <a:rPr lang="en-US" baseline="-25000" dirty="0" smtClean="0"/>
              <a:t>j</a:t>
            </a:r>
            <a:r>
              <a:rPr lang="en-US" dirty="0" smtClean="0"/>
              <a:t>  E</a:t>
            </a:r>
            <a:r>
              <a:rPr lang="en-US" baseline="-25000" dirty="0" smtClean="0"/>
              <a:t>j</a:t>
            </a:r>
            <a:r>
              <a:rPr lang="en-US" dirty="0" smtClean="0"/>
              <a:t>  P</a:t>
            </a:r>
            <a:r>
              <a:rPr lang="en-US" baseline="-25000" dirty="0" smtClean="0"/>
              <a:t>j</a:t>
            </a:r>
            <a:r>
              <a:rPr lang="en-US" dirty="0" smtClean="0"/>
              <a:t>  (L</a:t>
            </a:r>
            <a:r>
              <a:rPr lang="en-US" baseline="-25000" dirty="0" smtClean="0"/>
              <a:t>j</a:t>
            </a:r>
            <a:r>
              <a:rPr lang="en-US" dirty="0" smtClean="0"/>
              <a:t>)  (</a:t>
            </a:r>
            <a:r>
              <a:rPr lang="en-US" dirty="0" err="1" smtClean="0"/>
              <a:t>T</a:t>
            </a:r>
            <a:r>
              <a:rPr lang="en-US" baseline="-25000" dirty="0" err="1" smtClean="0"/>
              <a:t>j</a:t>
            </a:r>
            <a:r>
              <a:rPr lang="en-US" dirty="0" smtClean="0"/>
              <a:t>)</a:t>
            </a:r>
            <a:endParaRPr lang="en-US" dirty="0"/>
          </a:p>
        </p:txBody>
      </p:sp>
      <p:cxnSp>
        <p:nvCxnSpPr>
          <p:cNvPr id="8" name="Straight Arrow Connector 7"/>
          <p:cNvCxnSpPr/>
          <p:nvPr/>
        </p:nvCxnSpPr>
        <p:spPr>
          <a:xfrm flipV="1">
            <a:off x="7021979" y="1844824"/>
            <a:ext cx="0" cy="32403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524328" y="1844824"/>
            <a:ext cx="0" cy="32403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272300" y="1844824"/>
            <a:ext cx="0" cy="324036"/>
          </a:xfrm>
          <a:prstGeom prst="straightConnector1">
            <a:avLst/>
          </a:prstGeom>
          <a:ln w="1905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899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4000" dirty="0" smtClean="0"/>
              <a:t>Backup Slides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267421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815916" y="1908696"/>
            <a:ext cx="5292588" cy="4616648"/>
          </a:xfrm>
          <a:prstGeom prst="rect">
            <a:avLst/>
          </a:prstGeom>
          <a:noFill/>
        </p:spPr>
        <p:txBody>
          <a:bodyPr wrap="square" rtlCol="0">
            <a:spAutoFit/>
          </a:bodyPr>
          <a:lstStyle/>
          <a:p>
            <a:r>
              <a:rPr lang="en-US" sz="1400" dirty="0" smtClean="0">
                <a:solidFill>
                  <a:schemeClr val="bg1">
                    <a:lumMod val="50000"/>
                  </a:schemeClr>
                </a:solidFill>
              </a:rPr>
              <a:t>Masked gunmen have shot and killed the Director of Palestinian Television at a hotel in Gaza Strip.  The motive for the murder and the identity of the attackers are still unknown.  Ross Dunn reports from Jerusalem.</a:t>
            </a:r>
          </a:p>
          <a:p>
            <a:endParaRPr lang="en-US" sz="1400" dirty="0" smtClean="0">
              <a:solidFill>
                <a:schemeClr val="bg1">
                  <a:lumMod val="50000"/>
                </a:schemeClr>
              </a:solidFill>
            </a:endParaRPr>
          </a:p>
          <a:p>
            <a:r>
              <a:rPr lang="en-US" sz="1400" dirty="0" smtClean="0">
                <a:solidFill>
                  <a:schemeClr val="bg1">
                    <a:lumMod val="50000"/>
                  </a:schemeClr>
                </a:solidFill>
              </a:rPr>
              <a:t>Three hooded men murdered Hisha Mickey, the Director of the Palestinian Broadcasting Corporation.  Witnesses say that the gunmen fired into Mr. Mickey's head and heart outside the Gaza Beach hotel before fleeing the area.  The cold-blooded slaying of one of the most prominent people in Palestinian society has shocked residents of the Gaza Strip and West Bank.</a:t>
            </a:r>
          </a:p>
          <a:p>
            <a:endParaRPr lang="en-US" sz="1400" dirty="0" smtClean="0">
              <a:solidFill>
                <a:schemeClr val="bg1">
                  <a:lumMod val="50000"/>
                </a:schemeClr>
              </a:solidFill>
            </a:endParaRPr>
          </a:p>
          <a:p>
            <a:r>
              <a:rPr lang="en-US" sz="1400" dirty="0" smtClean="0">
                <a:solidFill>
                  <a:schemeClr val="bg1">
                    <a:lumMod val="50000"/>
                  </a:schemeClr>
                </a:solidFill>
              </a:rPr>
              <a:t>Mr. Mickey aged 54 was known to be close to Palestinian leader Yasser Arafat and a member of the powerful Fateh faction of the Palestine Liberation Organization.  Mr. Mickey, who had been meeting friends shortly before the shooting, was pronounced dead upon his arrival at a nearby hospital.  He was a father of seven and had served as the Director of Palestinian Television since its inception in 1994 and later founded the Palestinian satellite channel.</a:t>
            </a:r>
          </a:p>
          <a:p>
            <a:endParaRPr lang="en-US" sz="1400" dirty="0" smtClean="0">
              <a:solidFill>
                <a:schemeClr val="bg1">
                  <a:lumMod val="50000"/>
                </a:schemeClr>
              </a:solidFill>
            </a:endParaRPr>
          </a:p>
          <a:p>
            <a:r>
              <a:rPr lang="en-US" sz="1400" dirty="0" smtClean="0">
                <a:solidFill>
                  <a:schemeClr val="bg1">
                    <a:lumMod val="50000"/>
                  </a:schemeClr>
                </a:solidFill>
              </a:rPr>
              <a:t>Ross Dunn for VOA News, Jerusalem.</a:t>
            </a:r>
            <a:endParaRPr lang="en-US" sz="1400" dirty="0">
              <a:solidFill>
                <a:schemeClr val="bg1">
                  <a:lumMod val="50000"/>
                </a:schemeClr>
              </a:solidFill>
            </a:endParaRPr>
          </a:p>
        </p:txBody>
      </p:sp>
      <p:sp>
        <p:nvSpPr>
          <p:cNvPr id="2" name="Title 1"/>
          <p:cNvSpPr>
            <a:spLocks noGrp="1"/>
          </p:cNvSpPr>
          <p:nvPr>
            <p:ph type="title"/>
          </p:nvPr>
        </p:nvSpPr>
        <p:spPr>
          <a:xfrm>
            <a:off x="457200" y="46038"/>
            <a:ext cx="8229600" cy="718666"/>
          </a:xfrm>
        </p:spPr>
        <p:txBody>
          <a:bodyPr>
            <a:noAutofit/>
          </a:bodyPr>
          <a:lstStyle/>
          <a:p>
            <a:r>
              <a:rPr lang="en-US" sz="3200" dirty="0" smtClean="0"/>
              <a:t>Research Problem</a:t>
            </a:r>
            <a:endParaRPr lang="en-US" sz="3200" dirty="0"/>
          </a:p>
        </p:txBody>
      </p:sp>
      <p:sp>
        <p:nvSpPr>
          <p:cNvPr id="9" name="TextBox 8"/>
          <p:cNvSpPr txBox="1"/>
          <p:nvPr/>
        </p:nvSpPr>
        <p:spPr>
          <a:xfrm>
            <a:off x="35496" y="5425479"/>
            <a:ext cx="760273" cy="307777"/>
          </a:xfrm>
          <a:prstGeom prst="rect">
            <a:avLst/>
          </a:prstGeom>
          <a:noFill/>
        </p:spPr>
        <p:txBody>
          <a:bodyPr wrap="none" rtlCol="0">
            <a:spAutoFit/>
          </a:bodyPr>
          <a:lstStyle/>
          <a:p>
            <a:r>
              <a:rPr lang="en-US" sz="1400" dirty="0" smtClean="0"/>
              <a:t>Legend:</a:t>
            </a:r>
            <a:endParaRPr lang="en-US" sz="1400" dirty="0"/>
          </a:p>
        </p:txBody>
      </p:sp>
      <p:sp>
        <p:nvSpPr>
          <p:cNvPr id="13" name="TextBox 12"/>
          <p:cNvSpPr txBox="1"/>
          <p:nvPr/>
        </p:nvSpPr>
        <p:spPr>
          <a:xfrm>
            <a:off x="719572" y="5744289"/>
            <a:ext cx="2145150" cy="276999"/>
          </a:xfrm>
          <a:prstGeom prst="rect">
            <a:avLst/>
          </a:prstGeom>
          <a:noFill/>
        </p:spPr>
        <p:txBody>
          <a:bodyPr wrap="square" rtlCol="0">
            <a:spAutoFit/>
          </a:bodyPr>
          <a:lstStyle/>
          <a:p>
            <a:r>
              <a:rPr lang="en-US" sz="1200" dirty="0" smtClean="0"/>
              <a:t>Event Mention (Domain Event)</a:t>
            </a:r>
            <a:endParaRPr lang="en-US" sz="1200" dirty="0"/>
          </a:p>
        </p:txBody>
      </p:sp>
      <p:sp>
        <p:nvSpPr>
          <p:cNvPr id="14" name="Rectangle 13"/>
          <p:cNvSpPr/>
          <p:nvPr/>
        </p:nvSpPr>
        <p:spPr>
          <a:xfrm>
            <a:off x="270756" y="5770421"/>
            <a:ext cx="304800" cy="2286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9" name="Content Placeholder 2"/>
          <p:cNvSpPr>
            <a:spLocks noGrp="1"/>
          </p:cNvSpPr>
          <p:nvPr>
            <p:ph idx="1"/>
          </p:nvPr>
        </p:nvSpPr>
        <p:spPr>
          <a:xfrm>
            <a:off x="318120" y="682824"/>
            <a:ext cx="8538356" cy="801960"/>
          </a:xfrm>
        </p:spPr>
        <p:txBody>
          <a:bodyPr>
            <a:normAutofit fontScale="55000" lnSpcReduction="20000"/>
          </a:bodyPr>
          <a:lstStyle/>
          <a:p>
            <a:r>
              <a:rPr lang="en-US" dirty="0" smtClean="0"/>
              <a:t>We pursue a state-of-art QG system </a:t>
            </a:r>
            <a:r>
              <a:rPr lang="en-US" dirty="0"/>
              <a:t>using both entity and event coreference </a:t>
            </a:r>
            <a:r>
              <a:rPr lang="en-US" dirty="0" smtClean="0"/>
              <a:t>resolution, thereby producing educated MCQs to ask about semantic contents of text.</a:t>
            </a:r>
          </a:p>
        </p:txBody>
      </p:sp>
      <p:sp>
        <p:nvSpPr>
          <p:cNvPr id="81" name="TextBox 80"/>
          <p:cNvSpPr txBox="1"/>
          <p:nvPr/>
        </p:nvSpPr>
        <p:spPr>
          <a:xfrm>
            <a:off x="719572" y="6068325"/>
            <a:ext cx="2376264" cy="276999"/>
          </a:xfrm>
          <a:prstGeom prst="rect">
            <a:avLst/>
          </a:prstGeom>
          <a:noFill/>
        </p:spPr>
        <p:txBody>
          <a:bodyPr wrap="square" rtlCol="0">
            <a:spAutoFit/>
          </a:bodyPr>
          <a:lstStyle/>
          <a:p>
            <a:r>
              <a:rPr lang="en-US" sz="1200" dirty="0" smtClean="0"/>
              <a:t>Event Mention (Reporting Event)</a:t>
            </a:r>
            <a:endParaRPr lang="en-US" sz="1200" dirty="0"/>
          </a:p>
        </p:txBody>
      </p:sp>
      <p:sp>
        <p:nvSpPr>
          <p:cNvPr id="82" name="Rectangle 81"/>
          <p:cNvSpPr/>
          <p:nvPr/>
        </p:nvSpPr>
        <p:spPr>
          <a:xfrm>
            <a:off x="270756" y="6094457"/>
            <a:ext cx="304800" cy="228600"/>
          </a:xfrm>
          <a:prstGeom prst="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TextBox 64"/>
          <p:cNvSpPr txBox="1"/>
          <p:nvPr/>
        </p:nvSpPr>
        <p:spPr>
          <a:xfrm>
            <a:off x="719572" y="6392361"/>
            <a:ext cx="2376264" cy="276999"/>
          </a:xfrm>
          <a:prstGeom prst="rect">
            <a:avLst/>
          </a:prstGeom>
          <a:noFill/>
        </p:spPr>
        <p:txBody>
          <a:bodyPr wrap="square" rtlCol="0">
            <a:spAutoFit/>
          </a:bodyPr>
          <a:lstStyle/>
          <a:p>
            <a:r>
              <a:rPr lang="en-US" sz="1200" dirty="0" smtClean="0"/>
              <a:t>Entity Mention</a:t>
            </a:r>
            <a:endParaRPr lang="en-US" sz="1200" dirty="0"/>
          </a:p>
        </p:txBody>
      </p:sp>
      <p:sp>
        <p:nvSpPr>
          <p:cNvPr id="66" name="Rectangle 65"/>
          <p:cNvSpPr/>
          <p:nvPr/>
        </p:nvSpPr>
        <p:spPr>
          <a:xfrm>
            <a:off x="270756" y="6418493"/>
            <a:ext cx="304800" cy="22860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7" name="Rectangle 66"/>
          <p:cNvSpPr/>
          <p:nvPr/>
        </p:nvSpPr>
        <p:spPr>
          <a:xfrm>
            <a:off x="3882988" y="1992796"/>
            <a:ext cx="1224136" cy="144016"/>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9" name="TextBox 68"/>
          <p:cNvSpPr txBox="1"/>
          <p:nvPr/>
        </p:nvSpPr>
        <p:spPr>
          <a:xfrm>
            <a:off x="3774976" y="1803194"/>
            <a:ext cx="256802" cy="261610"/>
          </a:xfrm>
          <a:prstGeom prst="rect">
            <a:avLst/>
          </a:prstGeom>
          <a:noFill/>
        </p:spPr>
        <p:txBody>
          <a:bodyPr wrap="none" rtlCol="0">
            <a:spAutoFit/>
          </a:bodyPr>
          <a:lstStyle/>
          <a:p>
            <a:r>
              <a:rPr lang="en-US" sz="1050" dirty="0" smtClean="0"/>
              <a:t>0</a:t>
            </a:r>
            <a:endParaRPr lang="en-US" sz="1050" dirty="0"/>
          </a:p>
        </p:txBody>
      </p:sp>
      <p:cxnSp>
        <p:nvCxnSpPr>
          <p:cNvPr id="72" name="Straight Connector 71"/>
          <p:cNvCxnSpPr/>
          <p:nvPr/>
        </p:nvCxnSpPr>
        <p:spPr>
          <a:xfrm>
            <a:off x="7699412" y="1956792"/>
            <a:ext cx="864096"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699412" y="2136812"/>
            <a:ext cx="864096"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7699412" y="1956792"/>
            <a:ext cx="0" cy="18002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4639072" y="2172816"/>
            <a:ext cx="0" cy="18002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882988" y="2172816"/>
            <a:ext cx="756084"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882988" y="2352836"/>
            <a:ext cx="756084"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7591400" y="1740768"/>
            <a:ext cx="322524" cy="253916"/>
          </a:xfrm>
          <a:prstGeom prst="rect">
            <a:avLst/>
          </a:prstGeom>
          <a:noFill/>
        </p:spPr>
        <p:txBody>
          <a:bodyPr wrap="none" rtlCol="0">
            <a:spAutoFit/>
          </a:bodyPr>
          <a:lstStyle/>
          <a:p>
            <a:r>
              <a:rPr lang="en-US" sz="1050" dirty="0" smtClean="0"/>
              <a:t>48</a:t>
            </a:r>
            <a:endParaRPr lang="en-US" sz="1050" dirty="0"/>
          </a:p>
        </p:txBody>
      </p:sp>
      <p:cxnSp>
        <p:nvCxnSpPr>
          <p:cNvPr id="109" name="Straight Connector 108"/>
          <p:cNvCxnSpPr/>
          <p:nvPr/>
        </p:nvCxnSpPr>
        <p:spPr>
          <a:xfrm>
            <a:off x="6619292" y="1920788"/>
            <a:ext cx="1944216"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619292" y="2172816"/>
            <a:ext cx="1944216"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6619292" y="1920788"/>
            <a:ext cx="0" cy="252028"/>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511280" y="1704764"/>
            <a:ext cx="322524" cy="253916"/>
          </a:xfrm>
          <a:prstGeom prst="rect">
            <a:avLst/>
          </a:prstGeom>
          <a:noFill/>
        </p:spPr>
        <p:txBody>
          <a:bodyPr wrap="none" rtlCol="0">
            <a:spAutoFit/>
          </a:bodyPr>
          <a:lstStyle/>
          <a:p>
            <a:r>
              <a:rPr lang="en-US" sz="1050" dirty="0" smtClean="0"/>
              <a:t>13</a:t>
            </a:r>
            <a:endParaRPr lang="en-US" sz="1050" dirty="0"/>
          </a:p>
        </p:txBody>
      </p:sp>
      <p:cxnSp>
        <p:nvCxnSpPr>
          <p:cNvPr id="126" name="Straight Connector 125"/>
          <p:cNvCxnSpPr/>
          <p:nvPr/>
        </p:nvCxnSpPr>
        <p:spPr>
          <a:xfrm>
            <a:off x="3882988" y="2388840"/>
            <a:ext cx="792088"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675076" y="2136812"/>
            <a:ext cx="0" cy="252028"/>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5539172" y="2172816"/>
            <a:ext cx="756084" cy="18002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5" name="Rectangle 144"/>
          <p:cNvSpPr/>
          <p:nvPr/>
        </p:nvSpPr>
        <p:spPr>
          <a:xfrm>
            <a:off x="4819092" y="2136812"/>
            <a:ext cx="1512168" cy="252028"/>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7" name="TextBox 146"/>
          <p:cNvSpPr txBox="1"/>
          <p:nvPr/>
        </p:nvSpPr>
        <p:spPr>
          <a:xfrm>
            <a:off x="5359152" y="2062916"/>
            <a:ext cx="253596" cy="253916"/>
          </a:xfrm>
          <a:prstGeom prst="rect">
            <a:avLst/>
          </a:prstGeom>
          <a:noFill/>
        </p:spPr>
        <p:txBody>
          <a:bodyPr wrap="none" rtlCol="0">
            <a:spAutoFit/>
          </a:bodyPr>
          <a:lstStyle/>
          <a:p>
            <a:r>
              <a:rPr lang="en-US" sz="1050" dirty="0" smtClean="0"/>
              <a:t>4</a:t>
            </a:r>
            <a:endParaRPr lang="en-US" sz="1050" dirty="0"/>
          </a:p>
        </p:txBody>
      </p:sp>
      <p:sp>
        <p:nvSpPr>
          <p:cNvPr id="149" name="TextBox 148"/>
          <p:cNvSpPr txBox="1"/>
          <p:nvPr/>
        </p:nvSpPr>
        <p:spPr>
          <a:xfrm>
            <a:off x="4637504" y="2062916"/>
            <a:ext cx="253596" cy="253916"/>
          </a:xfrm>
          <a:prstGeom prst="rect">
            <a:avLst/>
          </a:prstGeom>
          <a:noFill/>
        </p:spPr>
        <p:txBody>
          <a:bodyPr wrap="none" rtlCol="0">
            <a:spAutoFit/>
          </a:bodyPr>
          <a:lstStyle/>
          <a:p>
            <a:r>
              <a:rPr lang="en-US" sz="1050" dirty="0" smtClean="0"/>
              <a:t>3</a:t>
            </a:r>
            <a:endParaRPr lang="en-US" sz="1050" dirty="0"/>
          </a:p>
        </p:txBody>
      </p:sp>
      <p:sp>
        <p:nvSpPr>
          <p:cNvPr id="154" name="Rectangle 153"/>
          <p:cNvSpPr/>
          <p:nvPr/>
        </p:nvSpPr>
        <p:spPr>
          <a:xfrm>
            <a:off x="5522404" y="1956792"/>
            <a:ext cx="340804" cy="1800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5" name="Rectangle 154"/>
          <p:cNvSpPr/>
          <p:nvPr/>
        </p:nvSpPr>
        <p:spPr>
          <a:xfrm>
            <a:off x="6187244" y="1956792"/>
            <a:ext cx="432048" cy="1800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6" name="Rectangle 155"/>
          <p:cNvSpPr/>
          <p:nvPr/>
        </p:nvSpPr>
        <p:spPr>
          <a:xfrm>
            <a:off x="4675076" y="2424844"/>
            <a:ext cx="972108" cy="144016"/>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7" name="TextBox 156"/>
          <p:cNvSpPr txBox="1"/>
          <p:nvPr/>
        </p:nvSpPr>
        <p:spPr>
          <a:xfrm>
            <a:off x="4526286" y="2496852"/>
            <a:ext cx="256802" cy="261610"/>
          </a:xfrm>
          <a:prstGeom prst="rect">
            <a:avLst/>
          </a:prstGeom>
          <a:noFill/>
        </p:spPr>
        <p:txBody>
          <a:bodyPr wrap="none" rtlCol="0">
            <a:spAutoFit/>
          </a:bodyPr>
          <a:lstStyle/>
          <a:p>
            <a:r>
              <a:rPr lang="en-US" sz="1050" dirty="0" smtClean="0"/>
              <a:t>0</a:t>
            </a:r>
            <a:endParaRPr lang="en-US" sz="1050" dirty="0"/>
          </a:p>
        </p:txBody>
      </p:sp>
      <p:sp>
        <p:nvSpPr>
          <p:cNvPr id="160" name="Rectangle 159"/>
          <p:cNvSpPr/>
          <p:nvPr/>
        </p:nvSpPr>
        <p:spPr>
          <a:xfrm>
            <a:off x="3882988" y="3036912"/>
            <a:ext cx="1404156" cy="18002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61" name="TextBox 160"/>
          <p:cNvSpPr txBox="1"/>
          <p:nvPr/>
        </p:nvSpPr>
        <p:spPr>
          <a:xfrm>
            <a:off x="3774976" y="2847310"/>
            <a:ext cx="256802" cy="261610"/>
          </a:xfrm>
          <a:prstGeom prst="rect">
            <a:avLst/>
          </a:prstGeom>
          <a:noFill/>
        </p:spPr>
        <p:txBody>
          <a:bodyPr wrap="none" rtlCol="0">
            <a:spAutoFit/>
          </a:bodyPr>
          <a:lstStyle/>
          <a:p>
            <a:r>
              <a:rPr lang="en-US" sz="1050" dirty="0" smtClean="0"/>
              <a:t>0</a:t>
            </a:r>
            <a:endParaRPr lang="en-US" sz="1050" dirty="0"/>
          </a:p>
        </p:txBody>
      </p:sp>
      <p:sp>
        <p:nvSpPr>
          <p:cNvPr id="162" name="Rectangle 161"/>
          <p:cNvSpPr/>
          <p:nvPr/>
        </p:nvSpPr>
        <p:spPr>
          <a:xfrm>
            <a:off x="5323148" y="3036912"/>
            <a:ext cx="756084" cy="1800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163" name="Straight Connector 162"/>
          <p:cNvCxnSpPr/>
          <p:nvPr/>
        </p:nvCxnSpPr>
        <p:spPr>
          <a:xfrm>
            <a:off x="8203468" y="3036912"/>
            <a:ext cx="288032"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203468" y="3216932"/>
            <a:ext cx="288032"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8203468" y="3036912"/>
            <a:ext cx="0" cy="18002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3882988" y="3432956"/>
            <a:ext cx="2736304"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6619292" y="3252936"/>
            <a:ext cx="0" cy="18002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3882988" y="3252936"/>
            <a:ext cx="2736304"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8096968" y="2855004"/>
            <a:ext cx="322524" cy="253916"/>
          </a:xfrm>
          <a:prstGeom prst="rect">
            <a:avLst/>
          </a:prstGeom>
          <a:noFill/>
        </p:spPr>
        <p:txBody>
          <a:bodyPr wrap="none" rtlCol="0">
            <a:spAutoFit/>
          </a:bodyPr>
          <a:lstStyle/>
          <a:p>
            <a:r>
              <a:rPr lang="en-US" sz="1050" dirty="0" smtClean="0"/>
              <a:t>48</a:t>
            </a:r>
            <a:endParaRPr lang="en-US" sz="1050" dirty="0"/>
          </a:p>
        </p:txBody>
      </p:sp>
      <p:cxnSp>
        <p:nvCxnSpPr>
          <p:cNvPr id="179" name="Straight Connector 178"/>
          <p:cNvCxnSpPr/>
          <p:nvPr/>
        </p:nvCxnSpPr>
        <p:spPr>
          <a:xfrm>
            <a:off x="6079232" y="3000908"/>
            <a:ext cx="2412268"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079232" y="3252936"/>
            <a:ext cx="2412268"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6079232" y="3000908"/>
            <a:ext cx="0" cy="252028"/>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7483388" y="3252936"/>
            <a:ext cx="288032" cy="180020"/>
          </a:xfrm>
          <a:prstGeom prst="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5" name="Rectangle 184"/>
          <p:cNvSpPr/>
          <p:nvPr/>
        </p:nvSpPr>
        <p:spPr>
          <a:xfrm>
            <a:off x="6727304" y="3252936"/>
            <a:ext cx="756084" cy="18002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6" name="Rectangle 185"/>
          <p:cNvSpPr/>
          <p:nvPr/>
        </p:nvSpPr>
        <p:spPr>
          <a:xfrm>
            <a:off x="8095456" y="3252936"/>
            <a:ext cx="900100" cy="18002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7" name="TextBox 186"/>
          <p:cNvSpPr txBox="1"/>
          <p:nvPr/>
        </p:nvSpPr>
        <p:spPr>
          <a:xfrm>
            <a:off x="7915436" y="3099338"/>
            <a:ext cx="256802" cy="261610"/>
          </a:xfrm>
          <a:prstGeom prst="rect">
            <a:avLst/>
          </a:prstGeom>
          <a:noFill/>
        </p:spPr>
        <p:txBody>
          <a:bodyPr wrap="none" rtlCol="0">
            <a:spAutoFit/>
          </a:bodyPr>
          <a:lstStyle/>
          <a:p>
            <a:r>
              <a:rPr lang="en-US" sz="1050" dirty="0" smtClean="0"/>
              <a:t>0</a:t>
            </a:r>
            <a:endParaRPr lang="en-US" sz="1050" dirty="0"/>
          </a:p>
        </p:txBody>
      </p:sp>
      <p:sp>
        <p:nvSpPr>
          <p:cNvPr id="188" name="TextBox 187"/>
          <p:cNvSpPr txBox="1"/>
          <p:nvPr/>
        </p:nvSpPr>
        <p:spPr>
          <a:xfrm>
            <a:off x="5971220" y="2784884"/>
            <a:ext cx="322524" cy="253916"/>
          </a:xfrm>
          <a:prstGeom prst="rect">
            <a:avLst/>
          </a:prstGeom>
          <a:noFill/>
        </p:spPr>
        <p:txBody>
          <a:bodyPr wrap="none" rtlCol="0">
            <a:spAutoFit/>
          </a:bodyPr>
          <a:lstStyle/>
          <a:p>
            <a:r>
              <a:rPr lang="en-US" sz="1050" dirty="0" smtClean="0"/>
              <a:t>13</a:t>
            </a:r>
            <a:endParaRPr lang="en-US" sz="1050" dirty="0"/>
          </a:p>
        </p:txBody>
      </p:sp>
      <p:sp>
        <p:nvSpPr>
          <p:cNvPr id="189" name="TextBox 188"/>
          <p:cNvSpPr txBox="1"/>
          <p:nvPr/>
        </p:nvSpPr>
        <p:spPr>
          <a:xfrm>
            <a:off x="6512792" y="3108920"/>
            <a:ext cx="322524" cy="253916"/>
          </a:xfrm>
          <a:prstGeom prst="rect">
            <a:avLst/>
          </a:prstGeom>
          <a:noFill/>
        </p:spPr>
        <p:txBody>
          <a:bodyPr wrap="none" rtlCol="0">
            <a:spAutoFit/>
          </a:bodyPr>
          <a:lstStyle/>
          <a:p>
            <a:r>
              <a:rPr lang="en-US" sz="1050" dirty="0" smtClean="0"/>
              <a:t>48</a:t>
            </a:r>
            <a:endParaRPr lang="en-US" sz="1050" dirty="0"/>
          </a:p>
        </p:txBody>
      </p:sp>
      <p:sp>
        <p:nvSpPr>
          <p:cNvPr id="190" name="Rectangle 189"/>
          <p:cNvSpPr/>
          <p:nvPr/>
        </p:nvSpPr>
        <p:spPr>
          <a:xfrm>
            <a:off x="4603068" y="3468960"/>
            <a:ext cx="900100" cy="18002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1" name="TextBox 190"/>
          <p:cNvSpPr txBox="1"/>
          <p:nvPr/>
        </p:nvSpPr>
        <p:spPr>
          <a:xfrm>
            <a:off x="4351040" y="3355104"/>
            <a:ext cx="322524" cy="253916"/>
          </a:xfrm>
          <a:prstGeom prst="rect">
            <a:avLst/>
          </a:prstGeom>
          <a:noFill/>
        </p:spPr>
        <p:txBody>
          <a:bodyPr wrap="none" rtlCol="0">
            <a:spAutoFit/>
          </a:bodyPr>
          <a:lstStyle/>
          <a:p>
            <a:r>
              <a:rPr lang="en-US" sz="1050" dirty="0" smtClean="0"/>
              <a:t>13</a:t>
            </a:r>
            <a:endParaRPr lang="en-US" sz="1050" dirty="0"/>
          </a:p>
        </p:txBody>
      </p:sp>
      <p:sp>
        <p:nvSpPr>
          <p:cNvPr id="192" name="Rectangle 191"/>
          <p:cNvSpPr/>
          <p:nvPr/>
        </p:nvSpPr>
        <p:spPr>
          <a:xfrm>
            <a:off x="7267364" y="3468960"/>
            <a:ext cx="1548172" cy="18002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4" name="TextBox 193"/>
          <p:cNvSpPr txBox="1"/>
          <p:nvPr/>
        </p:nvSpPr>
        <p:spPr>
          <a:xfrm>
            <a:off x="7085776" y="3359060"/>
            <a:ext cx="253596" cy="253916"/>
          </a:xfrm>
          <a:prstGeom prst="rect">
            <a:avLst/>
          </a:prstGeom>
          <a:noFill/>
        </p:spPr>
        <p:txBody>
          <a:bodyPr wrap="none" rtlCol="0">
            <a:spAutoFit/>
          </a:bodyPr>
          <a:lstStyle/>
          <a:p>
            <a:r>
              <a:rPr lang="en-US" sz="1050" dirty="0" smtClean="0"/>
              <a:t>3</a:t>
            </a:r>
            <a:endParaRPr lang="en-US" sz="1050" dirty="0"/>
          </a:p>
        </p:txBody>
      </p:sp>
      <p:cxnSp>
        <p:nvCxnSpPr>
          <p:cNvPr id="195" name="Straight Connector 194"/>
          <p:cNvCxnSpPr/>
          <p:nvPr/>
        </p:nvCxnSpPr>
        <p:spPr>
          <a:xfrm>
            <a:off x="7699412" y="3684984"/>
            <a:ext cx="1188132"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7699412" y="3865004"/>
            <a:ext cx="1188132"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V="1">
            <a:off x="7699412" y="3684984"/>
            <a:ext cx="0" cy="18002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3918992" y="3901008"/>
            <a:ext cx="2844316"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3918992" y="4081028"/>
            <a:ext cx="2844316"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V="1">
            <a:off x="6763308" y="3901008"/>
            <a:ext cx="0" cy="18002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107504" y="1540089"/>
            <a:ext cx="3559460" cy="1200329"/>
          </a:xfrm>
          <a:prstGeom prst="rect">
            <a:avLst/>
          </a:prstGeom>
          <a:noFill/>
        </p:spPr>
        <p:txBody>
          <a:bodyPr wrap="square" rtlCol="0">
            <a:spAutoFit/>
          </a:bodyPr>
          <a:lstStyle/>
          <a:p>
            <a:r>
              <a:rPr lang="en-US" sz="1200" dirty="0" smtClean="0"/>
              <a:t>Q1. Who is the person that masked gunmen have shot and killed?</a:t>
            </a:r>
          </a:p>
          <a:p>
            <a:r>
              <a:rPr lang="en-US" sz="1200" dirty="0" smtClean="0"/>
              <a:t>    (A) Yasser Arafat</a:t>
            </a:r>
          </a:p>
          <a:p>
            <a:r>
              <a:rPr lang="en-US" sz="1200" dirty="0"/>
              <a:t> </a:t>
            </a:r>
            <a:r>
              <a:rPr lang="en-US" sz="1200" dirty="0" smtClean="0"/>
              <a:t>   (B) </a:t>
            </a:r>
            <a:r>
              <a:rPr lang="en-US" sz="1200" dirty="0" err="1" smtClean="0"/>
              <a:t>Hisha</a:t>
            </a:r>
            <a:r>
              <a:rPr lang="en-US" sz="1200" dirty="0" smtClean="0"/>
              <a:t> Mickey</a:t>
            </a:r>
          </a:p>
          <a:p>
            <a:r>
              <a:rPr lang="en-US" sz="1200" dirty="0"/>
              <a:t> </a:t>
            </a:r>
            <a:r>
              <a:rPr lang="en-US" sz="1200" dirty="0" smtClean="0"/>
              <a:t>   (C) Palestinian leader</a:t>
            </a:r>
          </a:p>
          <a:p>
            <a:r>
              <a:rPr lang="en-US" sz="1200" dirty="0"/>
              <a:t> </a:t>
            </a:r>
            <a:r>
              <a:rPr lang="en-US" sz="1200" dirty="0" smtClean="0"/>
              <a:t>   (D) Director of the Palestine Liberation Organization</a:t>
            </a:r>
            <a:endParaRPr lang="en-US" sz="1200" dirty="0"/>
          </a:p>
        </p:txBody>
      </p:sp>
      <p:sp>
        <p:nvSpPr>
          <p:cNvPr id="206" name="TextBox 205"/>
          <p:cNvSpPr txBox="1"/>
          <p:nvPr/>
        </p:nvSpPr>
        <p:spPr>
          <a:xfrm>
            <a:off x="719572" y="1304764"/>
            <a:ext cx="1765548" cy="307777"/>
          </a:xfrm>
          <a:prstGeom prst="rect">
            <a:avLst/>
          </a:prstGeom>
          <a:noFill/>
        </p:spPr>
        <p:txBody>
          <a:bodyPr wrap="none" rtlCol="0">
            <a:spAutoFit/>
          </a:bodyPr>
          <a:lstStyle/>
          <a:p>
            <a:r>
              <a:rPr lang="en-US" sz="1400" u="sng" dirty="0" smtClean="0"/>
              <a:t>Goal: Educated MCQs</a:t>
            </a:r>
            <a:endParaRPr lang="en-US" sz="1400" u="sng" dirty="0"/>
          </a:p>
        </p:txBody>
      </p:sp>
      <p:sp>
        <p:nvSpPr>
          <p:cNvPr id="207" name="Rectangle 206"/>
          <p:cNvSpPr/>
          <p:nvPr/>
        </p:nvSpPr>
        <p:spPr>
          <a:xfrm>
            <a:off x="3918992" y="4118920"/>
            <a:ext cx="756084" cy="18002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8" name="TextBox 207"/>
          <p:cNvSpPr txBox="1"/>
          <p:nvPr/>
        </p:nvSpPr>
        <p:spPr>
          <a:xfrm>
            <a:off x="3738972" y="4009020"/>
            <a:ext cx="253596" cy="253916"/>
          </a:xfrm>
          <a:prstGeom prst="rect">
            <a:avLst/>
          </a:prstGeom>
          <a:noFill/>
        </p:spPr>
        <p:txBody>
          <a:bodyPr wrap="none" rtlCol="0">
            <a:spAutoFit/>
          </a:bodyPr>
          <a:lstStyle/>
          <a:p>
            <a:r>
              <a:rPr lang="en-US" sz="1050" dirty="0" smtClean="0"/>
              <a:t>4</a:t>
            </a:r>
            <a:endParaRPr lang="en-US" sz="1050" dirty="0"/>
          </a:p>
        </p:txBody>
      </p:sp>
      <p:sp>
        <p:nvSpPr>
          <p:cNvPr id="209" name="Rectangle 208"/>
          <p:cNvSpPr/>
          <p:nvPr/>
        </p:nvSpPr>
        <p:spPr>
          <a:xfrm>
            <a:off x="3918992" y="4549080"/>
            <a:ext cx="1404156" cy="18002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10" name="TextBox 209"/>
          <p:cNvSpPr txBox="1"/>
          <p:nvPr/>
        </p:nvSpPr>
        <p:spPr>
          <a:xfrm>
            <a:off x="3740484" y="4363216"/>
            <a:ext cx="322524" cy="253916"/>
          </a:xfrm>
          <a:prstGeom prst="rect">
            <a:avLst/>
          </a:prstGeom>
          <a:noFill/>
        </p:spPr>
        <p:txBody>
          <a:bodyPr wrap="none" rtlCol="0">
            <a:spAutoFit/>
          </a:bodyPr>
          <a:lstStyle/>
          <a:p>
            <a:r>
              <a:rPr lang="en-US" sz="1050" dirty="0" smtClean="0"/>
              <a:t>13</a:t>
            </a:r>
            <a:endParaRPr lang="en-US" sz="1050" dirty="0"/>
          </a:p>
        </p:txBody>
      </p:sp>
      <p:sp>
        <p:nvSpPr>
          <p:cNvPr id="212" name="TextBox 211"/>
          <p:cNvSpPr txBox="1"/>
          <p:nvPr/>
        </p:nvSpPr>
        <p:spPr>
          <a:xfrm>
            <a:off x="5467164" y="4801108"/>
            <a:ext cx="322524" cy="253916"/>
          </a:xfrm>
          <a:prstGeom prst="rect">
            <a:avLst/>
          </a:prstGeom>
          <a:noFill/>
        </p:spPr>
        <p:txBody>
          <a:bodyPr wrap="none" rtlCol="0">
            <a:spAutoFit/>
          </a:bodyPr>
          <a:lstStyle/>
          <a:p>
            <a:r>
              <a:rPr lang="en-US" sz="1050" dirty="0" smtClean="0"/>
              <a:t>13</a:t>
            </a:r>
            <a:endParaRPr lang="en-US" sz="1050" dirty="0"/>
          </a:p>
        </p:txBody>
      </p:sp>
      <p:sp>
        <p:nvSpPr>
          <p:cNvPr id="213" name="Rectangle 212"/>
          <p:cNvSpPr/>
          <p:nvPr/>
        </p:nvSpPr>
        <p:spPr>
          <a:xfrm>
            <a:off x="7627404" y="4981128"/>
            <a:ext cx="648072"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15" name="Rectangle 214"/>
          <p:cNvSpPr/>
          <p:nvPr/>
        </p:nvSpPr>
        <p:spPr>
          <a:xfrm>
            <a:off x="7519392" y="2208820"/>
            <a:ext cx="828092"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17" name="Rectangle 216"/>
          <p:cNvSpPr/>
          <p:nvPr/>
        </p:nvSpPr>
        <p:spPr>
          <a:xfrm>
            <a:off x="4963108" y="5197152"/>
            <a:ext cx="936104" cy="14006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19" name="Rectangle 218"/>
          <p:cNvSpPr/>
          <p:nvPr/>
        </p:nvSpPr>
        <p:spPr>
          <a:xfrm>
            <a:off x="5251140" y="5377172"/>
            <a:ext cx="252028" cy="180020"/>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20" name="TextBox 219"/>
          <p:cNvSpPr txBox="1"/>
          <p:nvPr/>
        </p:nvSpPr>
        <p:spPr>
          <a:xfrm>
            <a:off x="5035116" y="5269160"/>
            <a:ext cx="322524" cy="253916"/>
          </a:xfrm>
          <a:prstGeom prst="rect">
            <a:avLst/>
          </a:prstGeom>
          <a:noFill/>
        </p:spPr>
        <p:txBody>
          <a:bodyPr wrap="none" rtlCol="0">
            <a:spAutoFit/>
          </a:bodyPr>
          <a:lstStyle/>
          <a:p>
            <a:r>
              <a:rPr lang="en-US" sz="1050" dirty="0" smtClean="0"/>
              <a:t>13</a:t>
            </a:r>
            <a:endParaRPr lang="en-US" sz="1050" dirty="0"/>
          </a:p>
        </p:txBody>
      </p:sp>
      <p:sp>
        <p:nvSpPr>
          <p:cNvPr id="221" name="Rectangle 220"/>
          <p:cNvSpPr/>
          <p:nvPr/>
        </p:nvSpPr>
        <p:spPr>
          <a:xfrm>
            <a:off x="4711080" y="5629200"/>
            <a:ext cx="1548172" cy="144016"/>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22" name="TextBox 221"/>
          <p:cNvSpPr txBox="1"/>
          <p:nvPr/>
        </p:nvSpPr>
        <p:spPr>
          <a:xfrm>
            <a:off x="4567064" y="5449180"/>
            <a:ext cx="322524" cy="253916"/>
          </a:xfrm>
          <a:prstGeom prst="rect">
            <a:avLst/>
          </a:prstGeom>
          <a:noFill/>
        </p:spPr>
        <p:txBody>
          <a:bodyPr wrap="none" rtlCol="0">
            <a:spAutoFit/>
          </a:bodyPr>
          <a:lstStyle/>
          <a:p>
            <a:r>
              <a:rPr lang="en-US" sz="1050" dirty="0" smtClean="0"/>
              <a:t>48</a:t>
            </a:r>
            <a:endParaRPr lang="en-US" sz="1050" dirty="0"/>
          </a:p>
        </p:txBody>
      </p:sp>
      <p:cxnSp>
        <p:nvCxnSpPr>
          <p:cNvPr id="223" name="Straight Connector 222"/>
          <p:cNvCxnSpPr/>
          <p:nvPr/>
        </p:nvCxnSpPr>
        <p:spPr>
          <a:xfrm>
            <a:off x="5719192" y="4945124"/>
            <a:ext cx="3132348"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5719192" y="5125144"/>
            <a:ext cx="3132348"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flipV="1">
            <a:off x="5719192" y="4945124"/>
            <a:ext cx="0" cy="18002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3882988" y="5341168"/>
            <a:ext cx="2016224"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3882988" y="5161148"/>
            <a:ext cx="2016224"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V="1">
            <a:off x="5899212" y="5161148"/>
            <a:ext cx="0" cy="18002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7452320" y="3717032"/>
            <a:ext cx="322524" cy="253916"/>
          </a:xfrm>
          <a:prstGeom prst="rect">
            <a:avLst/>
          </a:prstGeom>
          <a:noFill/>
        </p:spPr>
        <p:txBody>
          <a:bodyPr wrap="none" rtlCol="0">
            <a:spAutoFit/>
          </a:bodyPr>
          <a:lstStyle/>
          <a:p>
            <a:r>
              <a:rPr lang="en-US" sz="1050" dirty="0" smtClean="0"/>
              <a:t>13</a:t>
            </a:r>
            <a:endParaRPr lang="en-US" sz="1050" dirty="0"/>
          </a:p>
        </p:txBody>
      </p:sp>
      <p:sp>
        <p:nvSpPr>
          <p:cNvPr id="235" name="Rectangle 234"/>
          <p:cNvSpPr/>
          <p:nvPr/>
        </p:nvSpPr>
        <p:spPr>
          <a:xfrm>
            <a:off x="8239472" y="5197152"/>
            <a:ext cx="504056"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5" name="TextBox 94"/>
          <p:cNvSpPr txBox="1"/>
          <p:nvPr/>
        </p:nvSpPr>
        <p:spPr>
          <a:xfrm>
            <a:off x="3702968" y="1268760"/>
            <a:ext cx="5400600" cy="523220"/>
          </a:xfrm>
          <a:prstGeom prst="rect">
            <a:avLst/>
          </a:prstGeom>
          <a:noFill/>
        </p:spPr>
        <p:txBody>
          <a:bodyPr wrap="square" rtlCol="0">
            <a:spAutoFit/>
          </a:bodyPr>
          <a:lstStyle/>
          <a:p>
            <a:r>
              <a:rPr lang="en-US" sz="1400" dirty="0" smtClean="0"/>
              <a:t>Example in the Intelligence Community domain (voa_0242.txt in the </a:t>
            </a:r>
            <a:r>
              <a:rPr lang="en-US" sz="1400" dirty="0" err="1" smtClean="0"/>
              <a:t>OntoNotes</a:t>
            </a:r>
            <a:r>
              <a:rPr lang="en-US" sz="1400" dirty="0" smtClean="0"/>
              <a:t> </a:t>
            </a:r>
            <a:r>
              <a:rPr lang="en-US" sz="1400" dirty="0"/>
              <a:t>Corpus (</a:t>
            </a:r>
            <a:r>
              <a:rPr lang="en-US" sz="1400" dirty="0" smtClean="0"/>
              <a:t>Recasens, 2010)):</a:t>
            </a:r>
          </a:p>
        </p:txBody>
      </p:sp>
      <p:sp>
        <p:nvSpPr>
          <p:cNvPr id="98" name="Rectangle 97"/>
          <p:cNvSpPr/>
          <p:nvPr/>
        </p:nvSpPr>
        <p:spPr>
          <a:xfrm>
            <a:off x="7195356" y="5193196"/>
            <a:ext cx="396044"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9" name="Rectangle 98"/>
          <p:cNvSpPr/>
          <p:nvPr/>
        </p:nvSpPr>
        <p:spPr>
          <a:xfrm>
            <a:off x="7807424" y="2420888"/>
            <a:ext cx="576064" cy="180020"/>
          </a:xfrm>
          <a:prstGeom prst="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0" name="Rectangle 99"/>
          <p:cNvSpPr/>
          <p:nvPr/>
        </p:nvSpPr>
        <p:spPr>
          <a:xfrm>
            <a:off x="4406280" y="3681028"/>
            <a:ext cx="520824" cy="1800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1" name="Rectangle 100"/>
          <p:cNvSpPr/>
          <p:nvPr/>
        </p:nvSpPr>
        <p:spPr>
          <a:xfrm>
            <a:off x="7087344" y="3897052"/>
            <a:ext cx="612068" cy="1800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2" name="Rectangle 101"/>
          <p:cNvSpPr/>
          <p:nvPr/>
        </p:nvSpPr>
        <p:spPr>
          <a:xfrm>
            <a:off x="6907324" y="5625244"/>
            <a:ext cx="720080"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3" name="Rectangle 102"/>
          <p:cNvSpPr/>
          <p:nvPr/>
        </p:nvSpPr>
        <p:spPr>
          <a:xfrm>
            <a:off x="3882988" y="5841268"/>
            <a:ext cx="648072"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157635982"/>
              </p:ext>
            </p:extLst>
          </p:nvPr>
        </p:nvGraphicFramePr>
        <p:xfrm>
          <a:off x="107504" y="3141412"/>
          <a:ext cx="3487450" cy="1747624"/>
        </p:xfrm>
        <a:graphic>
          <a:graphicData uri="http://schemas.openxmlformats.org/drawingml/2006/table">
            <a:tbl>
              <a:tblPr firstRow="1" bandRow="1">
                <a:tableStyleId>{5940675A-B579-460E-94D1-54222C63F5DA}</a:tableStyleId>
              </a:tblPr>
              <a:tblGrid>
                <a:gridCol w="756084"/>
                <a:gridCol w="720080"/>
                <a:gridCol w="720080"/>
                <a:gridCol w="756084"/>
                <a:gridCol w="535122"/>
              </a:tblGrid>
              <a:tr h="288032">
                <a:tc>
                  <a:txBody>
                    <a:bodyPr/>
                    <a:lstStyle/>
                    <a:p>
                      <a:pPr algn="ctr"/>
                      <a:r>
                        <a:rPr lang="en-US" sz="1200" dirty="0" smtClean="0"/>
                        <a:t>Event</a:t>
                      </a:r>
                      <a:endParaRPr lang="en-US" sz="1200" dirty="0"/>
                    </a:p>
                  </a:txBody>
                  <a:tcPr>
                    <a:solidFill>
                      <a:schemeClr val="accent3">
                        <a:lumMod val="40000"/>
                        <a:lumOff val="60000"/>
                      </a:schemeClr>
                    </a:solidFill>
                  </a:tcPr>
                </a:tc>
                <a:tc>
                  <a:txBody>
                    <a:bodyPr/>
                    <a:lstStyle/>
                    <a:p>
                      <a:pPr algn="ctr"/>
                      <a:r>
                        <a:rPr lang="en-US" sz="1200" dirty="0" smtClean="0"/>
                        <a:t>Agent</a:t>
                      </a:r>
                      <a:endParaRPr lang="en-US" sz="1200" dirty="0"/>
                    </a:p>
                  </a:txBody>
                  <a:tcPr>
                    <a:solidFill>
                      <a:schemeClr val="bg1">
                        <a:lumMod val="85000"/>
                      </a:schemeClr>
                    </a:solidFill>
                  </a:tcPr>
                </a:tc>
                <a:tc>
                  <a:txBody>
                    <a:bodyPr/>
                    <a:lstStyle/>
                    <a:p>
                      <a:pPr algn="ctr"/>
                      <a:r>
                        <a:rPr lang="en-US" sz="1200" dirty="0" smtClean="0"/>
                        <a:t>Patient</a:t>
                      </a:r>
                      <a:endParaRPr lang="en-US" sz="1200" dirty="0"/>
                    </a:p>
                  </a:txBody>
                  <a:tcPr>
                    <a:solidFill>
                      <a:schemeClr val="bg1">
                        <a:lumMod val="85000"/>
                      </a:schemeClr>
                    </a:solidFill>
                  </a:tcPr>
                </a:tc>
                <a:tc>
                  <a:txBody>
                    <a:bodyPr/>
                    <a:lstStyle/>
                    <a:p>
                      <a:pPr algn="ctr"/>
                      <a:r>
                        <a:rPr lang="en-US" sz="1200" dirty="0" smtClean="0"/>
                        <a:t>Location</a:t>
                      </a:r>
                      <a:endParaRPr lang="en-US" sz="1200" dirty="0"/>
                    </a:p>
                  </a:txBody>
                  <a:tcPr>
                    <a:solidFill>
                      <a:schemeClr val="bg1">
                        <a:lumMod val="85000"/>
                      </a:schemeClr>
                    </a:solidFill>
                  </a:tcPr>
                </a:tc>
                <a:tc>
                  <a:txBody>
                    <a:bodyPr/>
                    <a:lstStyle/>
                    <a:p>
                      <a:pPr algn="ctr"/>
                      <a:r>
                        <a:rPr lang="en-US" sz="1200" dirty="0" smtClean="0"/>
                        <a:t>Time</a:t>
                      </a:r>
                      <a:endParaRPr lang="en-US" sz="1200" dirty="0"/>
                    </a:p>
                  </a:txBody>
                  <a:tcPr>
                    <a:solidFill>
                      <a:schemeClr val="bg1">
                        <a:lumMod val="85000"/>
                      </a:schemeClr>
                    </a:solidFill>
                  </a:tcPr>
                </a:tc>
              </a:tr>
              <a:tr h="370840">
                <a:tc>
                  <a:txBody>
                    <a:bodyPr/>
                    <a:lstStyle/>
                    <a:p>
                      <a:r>
                        <a:rPr lang="en-US" sz="1100" dirty="0" smtClean="0"/>
                        <a:t>killed</a:t>
                      </a:r>
                      <a:endParaRPr lang="en-US" sz="1100" dirty="0"/>
                    </a:p>
                  </a:txBody>
                  <a:tcPr>
                    <a:solidFill>
                      <a:schemeClr val="accent3">
                        <a:lumMod val="40000"/>
                        <a:lumOff val="60000"/>
                      </a:schemeClr>
                    </a:solidFill>
                  </a:tcPr>
                </a:tc>
                <a:tc>
                  <a:txBody>
                    <a:bodyPr/>
                    <a:lstStyle/>
                    <a:p>
                      <a:r>
                        <a:rPr lang="en-US" sz="1100" dirty="0" smtClean="0"/>
                        <a:t>Masked gunmen</a:t>
                      </a:r>
                      <a:endParaRPr lang="en-US" sz="1100" dirty="0"/>
                    </a:p>
                  </a:txBody>
                  <a:tcPr/>
                </a:tc>
                <a:tc>
                  <a:txBody>
                    <a:bodyPr/>
                    <a:lstStyle/>
                    <a:p>
                      <a:r>
                        <a:rPr lang="en-US" sz="1100" dirty="0" smtClean="0"/>
                        <a:t>The Director of</a:t>
                      </a:r>
                      <a:r>
                        <a:rPr lang="en-US" sz="1100" baseline="0" dirty="0" smtClean="0"/>
                        <a:t> …</a:t>
                      </a:r>
                      <a:endParaRPr lang="en-US" sz="1100" dirty="0"/>
                    </a:p>
                  </a:txBody>
                  <a:tcPr/>
                </a:tc>
                <a:tc>
                  <a:txBody>
                    <a:bodyPr/>
                    <a:lstStyle/>
                    <a:p>
                      <a:r>
                        <a:rPr lang="en-US" sz="1100" dirty="0" smtClean="0"/>
                        <a:t>A hotel in Gaza Strip</a:t>
                      </a:r>
                      <a:endParaRPr lang="en-US" sz="1100" dirty="0"/>
                    </a:p>
                  </a:txBody>
                  <a:tcPr/>
                </a:tc>
                <a:tc>
                  <a:txBody>
                    <a:bodyPr/>
                    <a:lstStyle/>
                    <a:p>
                      <a:r>
                        <a:rPr lang="en-US" sz="1100" dirty="0" smtClean="0"/>
                        <a:t>???</a:t>
                      </a:r>
                      <a:endParaRPr lang="en-US" sz="1100" dirty="0"/>
                    </a:p>
                  </a:txBody>
                  <a:tcPr/>
                </a:tc>
              </a:tr>
              <a:tr h="370840">
                <a:tc>
                  <a:txBody>
                    <a:bodyPr/>
                    <a:lstStyle/>
                    <a:p>
                      <a:r>
                        <a:rPr lang="en-US" sz="1100" dirty="0" smtClean="0"/>
                        <a:t>murdered</a:t>
                      </a:r>
                      <a:endParaRPr lang="en-US" sz="1100" dirty="0"/>
                    </a:p>
                  </a:txBody>
                  <a:tcPr>
                    <a:solidFill>
                      <a:schemeClr val="accent3">
                        <a:lumMod val="40000"/>
                        <a:lumOff val="60000"/>
                      </a:schemeClr>
                    </a:solidFill>
                  </a:tcPr>
                </a:tc>
                <a:tc>
                  <a:txBody>
                    <a:bodyPr/>
                    <a:lstStyle/>
                    <a:p>
                      <a:r>
                        <a:rPr lang="en-US" sz="1100" dirty="0" smtClean="0"/>
                        <a:t>Three hooded men</a:t>
                      </a:r>
                      <a:endParaRPr lang="en-US" sz="1100" dirty="0"/>
                    </a:p>
                  </a:txBody>
                  <a:tcPr/>
                </a:tc>
                <a:tc>
                  <a:txBody>
                    <a:bodyPr/>
                    <a:lstStyle/>
                    <a:p>
                      <a:r>
                        <a:rPr lang="en-US" sz="1100" dirty="0" smtClean="0"/>
                        <a:t>Hisha Mickey, …</a:t>
                      </a:r>
                      <a:endParaRPr lang="en-US" sz="1100" dirty="0"/>
                    </a:p>
                  </a:txBody>
                  <a:tcPr/>
                </a:tc>
                <a:tc>
                  <a:txBody>
                    <a:bodyPr/>
                    <a:lstStyle/>
                    <a:p>
                      <a:r>
                        <a:rPr lang="en-US" sz="1100" dirty="0" smtClean="0"/>
                        <a:t>???</a:t>
                      </a:r>
                      <a:endParaRPr lang="en-US" sz="1100" dirty="0"/>
                    </a:p>
                  </a:txBody>
                  <a:tcPr/>
                </a:tc>
                <a:tc>
                  <a:txBody>
                    <a:bodyPr/>
                    <a:lstStyle/>
                    <a:p>
                      <a:r>
                        <a:rPr lang="en-US" sz="1100" dirty="0" smtClean="0"/>
                        <a:t>???</a:t>
                      </a:r>
                      <a:endParaRPr lang="en-US" sz="1100" dirty="0"/>
                    </a:p>
                  </a:txBody>
                  <a:tcPr/>
                </a:tc>
              </a:tr>
              <a:tr h="270872">
                <a:tc>
                  <a:txBody>
                    <a:bodyPr/>
                    <a:lstStyle/>
                    <a:p>
                      <a:r>
                        <a:rPr lang="en-US" sz="1100" dirty="0" smtClean="0"/>
                        <a:t>…</a:t>
                      </a:r>
                      <a:endParaRPr lang="en-US" sz="1100" dirty="0"/>
                    </a:p>
                  </a:txBody>
                  <a:tcPr>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p>
                  </a:txBody>
                  <a:tcPr/>
                </a:tc>
              </a:tr>
            </a:tbl>
          </a:graphicData>
        </a:graphic>
      </p:graphicFrame>
      <p:sp>
        <p:nvSpPr>
          <p:cNvPr id="4" name="Down Arrow 3"/>
          <p:cNvSpPr/>
          <p:nvPr/>
        </p:nvSpPr>
        <p:spPr>
          <a:xfrm rot="8400000">
            <a:off x="3233072" y="4924190"/>
            <a:ext cx="504056" cy="610464"/>
          </a:xfrm>
          <a:prstGeom prst="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p:cNvSpPr txBox="1"/>
          <p:nvPr/>
        </p:nvSpPr>
        <p:spPr>
          <a:xfrm>
            <a:off x="1115616" y="2781372"/>
            <a:ext cx="2628292" cy="307777"/>
          </a:xfrm>
          <a:prstGeom prst="rect">
            <a:avLst/>
          </a:prstGeom>
          <a:noFill/>
        </p:spPr>
        <p:txBody>
          <a:bodyPr wrap="square" rtlCol="0">
            <a:spAutoFit/>
          </a:bodyPr>
          <a:lstStyle/>
          <a:p>
            <a:r>
              <a:rPr lang="en-US" sz="1400" b="1" dirty="0" smtClean="0"/>
              <a:t>Step 2</a:t>
            </a:r>
            <a:r>
              <a:rPr lang="en-US" sz="1400" dirty="0" smtClean="0"/>
              <a:t>: Question Generation (QG)</a:t>
            </a:r>
            <a:endParaRPr lang="en-US" sz="1400" dirty="0"/>
          </a:p>
        </p:txBody>
      </p:sp>
      <p:sp>
        <p:nvSpPr>
          <p:cNvPr id="106" name="Down Arrow 105"/>
          <p:cNvSpPr/>
          <p:nvPr/>
        </p:nvSpPr>
        <p:spPr>
          <a:xfrm rot="10800000">
            <a:off x="575556" y="2781372"/>
            <a:ext cx="504056" cy="285656"/>
          </a:xfrm>
          <a:prstGeom prst="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p:cNvSpPr txBox="1"/>
          <p:nvPr/>
        </p:nvSpPr>
        <p:spPr>
          <a:xfrm>
            <a:off x="575556" y="4905164"/>
            <a:ext cx="2680204" cy="523220"/>
          </a:xfrm>
          <a:prstGeom prst="rect">
            <a:avLst/>
          </a:prstGeom>
          <a:noFill/>
        </p:spPr>
        <p:txBody>
          <a:bodyPr wrap="square" rtlCol="0">
            <a:spAutoFit/>
          </a:bodyPr>
          <a:lstStyle/>
          <a:p>
            <a:r>
              <a:rPr lang="en-US" sz="1400" b="1" dirty="0" smtClean="0"/>
              <a:t>Step 1</a:t>
            </a:r>
            <a:r>
              <a:rPr lang="en-US" sz="1400" dirty="0" smtClean="0"/>
              <a:t>: Information Extraction (IE) &amp; </a:t>
            </a:r>
            <a:r>
              <a:rPr lang="en-US" sz="1400" dirty="0" err="1" smtClean="0"/>
              <a:t>Coreference</a:t>
            </a:r>
            <a:r>
              <a:rPr lang="en-US" sz="1400" dirty="0" smtClean="0"/>
              <a:t> Resolution (CR)</a:t>
            </a:r>
            <a:endParaRPr lang="en-US" sz="1400" dirty="0"/>
          </a:p>
        </p:txBody>
      </p:sp>
      <p:sp>
        <p:nvSpPr>
          <p:cNvPr id="6" name="Up-Down Arrow 5"/>
          <p:cNvSpPr/>
          <p:nvPr/>
        </p:nvSpPr>
        <p:spPr>
          <a:xfrm>
            <a:off x="251520" y="3662526"/>
            <a:ext cx="72438" cy="414990"/>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3885" y="3697731"/>
            <a:ext cx="703719" cy="307777"/>
          </a:xfrm>
          <a:prstGeom prst="rect">
            <a:avLst/>
          </a:prstGeom>
          <a:noFill/>
        </p:spPr>
        <p:txBody>
          <a:bodyPr wrap="none" rtlCol="0">
            <a:spAutoFit/>
          </a:bodyPr>
          <a:lstStyle/>
          <a:p>
            <a:r>
              <a:rPr lang="en-US" sz="1400" dirty="0" err="1" smtClean="0">
                <a:solidFill>
                  <a:srgbClr val="FF0000"/>
                </a:solidFill>
              </a:rPr>
              <a:t>corefer</a:t>
            </a:r>
            <a:endParaRPr lang="en-US" sz="1400" dirty="0">
              <a:solidFill>
                <a:srgbClr val="FF0000"/>
              </a:solidFill>
            </a:endParaRPr>
          </a:p>
        </p:txBody>
      </p:sp>
      <p:sp>
        <p:nvSpPr>
          <p:cNvPr id="8" name="TextBox 7"/>
          <p:cNvSpPr txBox="1"/>
          <p:nvPr/>
        </p:nvSpPr>
        <p:spPr>
          <a:xfrm>
            <a:off x="179512" y="2564904"/>
            <a:ext cx="343364" cy="369332"/>
          </a:xfrm>
          <a:prstGeom prst="rect">
            <a:avLst/>
          </a:prstGeom>
          <a:noFill/>
        </p:spPr>
        <p:txBody>
          <a:bodyPr wrap="none" rtlCol="0">
            <a:spAutoFit/>
          </a:bodyPr>
          <a:lstStyle/>
          <a:p>
            <a:r>
              <a:rPr lang="en-US" dirty="0" smtClean="0"/>
              <a:t>…</a:t>
            </a:r>
            <a:endParaRPr lang="en-US" dirty="0"/>
          </a:p>
        </p:txBody>
      </p:sp>
      <p:sp>
        <p:nvSpPr>
          <p:cNvPr id="108" name="Rectangle 107"/>
          <p:cNvSpPr/>
          <p:nvPr/>
        </p:nvSpPr>
        <p:spPr>
          <a:xfrm>
            <a:off x="3896154" y="3468960"/>
            <a:ext cx="382878" cy="1800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2605947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6732"/>
            <a:ext cx="8229600" cy="5004556"/>
          </a:xfrm>
        </p:spPr>
        <p:txBody>
          <a:bodyPr>
            <a:normAutofit fontScale="55000" lnSpcReduction="20000"/>
          </a:bodyPr>
          <a:lstStyle/>
          <a:p>
            <a:r>
              <a:rPr lang="en-US" dirty="0"/>
              <a:t>The first Shared Task Evaluation Challenge on Question Generation (QG-STEC</a:t>
            </a:r>
            <a:r>
              <a:rPr lang="en-US" dirty="0" smtClean="0"/>
              <a:t>) in 2010 </a:t>
            </a:r>
            <a:r>
              <a:rPr lang="en-US" dirty="0"/>
              <a:t>(</a:t>
            </a:r>
            <a:r>
              <a:rPr lang="en-US" dirty="0" err="1"/>
              <a:t>Rus</a:t>
            </a:r>
            <a:r>
              <a:rPr lang="en-US" dirty="0"/>
              <a:t> et al., 2010)</a:t>
            </a:r>
            <a:endParaRPr lang="en-US" dirty="0" smtClean="0"/>
          </a:p>
          <a:p>
            <a:pPr lvl="1"/>
            <a:r>
              <a:rPr lang="en-US" dirty="0" smtClean="0"/>
              <a:t>Task A: Question Generation from Paragraphs (QGP)</a:t>
            </a:r>
          </a:p>
          <a:p>
            <a:pPr lvl="2"/>
            <a:r>
              <a:rPr lang="en-US" dirty="0" smtClean="0"/>
              <a:t>Requires to generate 6 questions with 3 scopes</a:t>
            </a:r>
          </a:p>
          <a:p>
            <a:pPr lvl="3"/>
            <a:r>
              <a:rPr lang="en-US" dirty="0" smtClean="0"/>
              <a:t>1 broad (an entire paragraph)</a:t>
            </a:r>
          </a:p>
          <a:p>
            <a:pPr lvl="3"/>
            <a:r>
              <a:rPr lang="en-US" dirty="0" smtClean="0"/>
              <a:t>2 medium (</a:t>
            </a:r>
            <a:r>
              <a:rPr lang="en-US" dirty="0">
                <a:sym typeface="Wingdings" pitchFamily="2" charset="2"/>
              </a:rPr>
              <a:t>2 to 3 sentences in a paragraph</a:t>
            </a:r>
            <a:r>
              <a:rPr lang="en-US" dirty="0" smtClean="0"/>
              <a:t>)</a:t>
            </a:r>
          </a:p>
          <a:p>
            <a:pPr lvl="3"/>
            <a:r>
              <a:rPr lang="en-US" dirty="0" smtClean="0"/>
              <a:t>3 specific (</a:t>
            </a:r>
            <a:r>
              <a:rPr lang="en-US" dirty="0">
                <a:sym typeface="Wingdings" pitchFamily="2" charset="2"/>
              </a:rPr>
              <a:t>a phrase or a clause in a sentence</a:t>
            </a:r>
            <a:r>
              <a:rPr lang="en-US" dirty="0" smtClean="0"/>
              <a:t>)</a:t>
            </a:r>
          </a:p>
          <a:p>
            <a:pPr lvl="1"/>
            <a:r>
              <a:rPr lang="en-US" dirty="0" smtClean="0"/>
              <a:t>Task B:</a:t>
            </a:r>
            <a:r>
              <a:rPr lang="en-US" dirty="0"/>
              <a:t> Question Generation from </a:t>
            </a:r>
            <a:r>
              <a:rPr lang="en-US" dirty="0" smtClean="0"/>
              <a:t>Sentences</a:t>
            </a:r>
          </a:p>
          <a:p>
            <a:pPr lvl="2"/>
            <a:r>
              <a:rPr lang="en-US" dirty="0" smtClean="0"/>
              <a:t>Requires to generate 2 questions from one input consisting of:</a:t>
            </a:r>
          </a:p>
          <a:p>
            <a:pPr lvl="3"/>
            <a:r>
              <a:rPr lang="en-US" dirty="0" smtClean="0"/>
              <a:t>A single sentence</a:t>
            </a:r>
          </a:p>
          <a:p>
            <a:pPr lvl="3"/>
            <a:r>
              <a:rPr lang="en-US" dirty="0" smtClean="0"/>
              <a:t>A </a:t>
            </a:r>
            <a:r>
              <a:rPr lang="en-US" dirty="0"/>
              <a:t>specific target question type (e.g., WHO?, WHY?, HOW?, WHEN</a:t>
            </a:r>
            <a:r>
              <a:rPr lang="en-US" dirty="0" smtClean="0"/>
              <a:t>?)</a:t>
            </a:r>
          </a:p>
          <a:p>
            <a:pPr lvl="1"/>
            <a:r>
              <a:rPr lang="en-US" dirty="0" smtClean="0"/>
              <a:t>Evaluation</a:t>
            </a:r>
          </a:p>
          <a:p>
            <a:pPr lvl="2"/>
            <a:r>
              <a:rPr lang="en-US" dirty="0"/>
              <a:t>1 (first/top ranked, best) to 4 (worst </a:t>
            </a:r>
            <a:r>
              <a:rPr lang="en-US" dirty="0" smtClean="0"/>
              <a:t>rank)</a:t>
            </a:r>
          </a:p>
          <a:p>
            <a:pPr lvl="3"/>
            <a:r>
              <a:rPr lang="en-US" dirty="0" smtClean="0"/>
              <a:t>the level of specificity</a:t>
            </a:r>
          </a:p>
          <a:p>
            <a:pPr lvl="3"/>
            <a:r>
              <a:rPr lang="en-US" dirty="0" smtClean="0"/>
              <a:t>syntactic </a:t>
            </a:r>
            <a:r>
              <a:rPr lang="en-US" dirty="0"/>
              <a:t>and </a:t>
            </a:r>
            <a:r>
              <a:rPr lang="en-US" dirty="0" smtClean="0"/>
              <a:t>semantic correctness</a:t>
            </a:r>
          </a:p>
          <a:p>
            <a:pPr lvl="3"/>
            <a:r>
              <a:rPr lang="en-US" dirty="0" smtClean="0"/>
              <a:t>Uniqueness/diversity </a:t>
            </a:r>
            <a:r>
              <a:rPr lang="en-US" dirty="0"/>
              <a:t>from other generated questions in the set</a:t>
            </a:r>
            <a:r>
              <a:rPr lang="en-US" dirty="0" smtClean="0"/>
              <a:t>.</a:t>
            </a:r>
          </a:p>
          <a:p>
            <a:r>
              <a:rPr lang="en-US" dirty="0" smtClean="0"/>
              <a:t>QG-STEC attempted to provide the discourse relation annotations so that participants could focus on the higher-order QG challenges.</a:t>
            </a:r>
          </a:p>
          <a:p>
            <a:pPr lvl="1"/>
            <a:r>
              <a:rPr lang="en-US" dirty="0" smtClean="0"/>
              <a:t>Annotated by an existing discourse parser (HILDA, </a:t>
            </a:r>
            <a:r>
              <a:rPr lang="en-US" dirty="0" err="1" smtClean="0"/>
              <a:t>duVerle</a:t>
            </a:r>
            <a:r>
              <a:rPr lang="en-US" dirty="0" smtClean="0"/>
              <a:t> &amp; </a:t>
            </a:r>
            <a:r>
              <a:rPr lang="en-US" dirty="0" err="1" smtClean="0"/>
              <a:t>Prendinger</a:t>
            </a:r>
            <a:r>
              <a:rPr lang="en-US" dirty="0" smtClean="0"/>
              <a:t>, 2009) based </a:t>
            </a:r>
            <a:r>
              <a:rPr lang="en-US" dirty="0"/>
              <a:t>on Rhetorical Structure Theory (RST, Mann and Thompson, 1988</a:t>
            </a:r>
            <a:r>
              <a:rPr lang="en-US" dirty="0" smtClean="0"/>
              <a:t>).</a:t>
            </a:r>
          </a:p>
          <a:p>
            <a:pPr lvl="1"/>
            <a:r>
              <a:rPr lang="en-US" dirty="0"/>
              <a:t>The discourse relations thus obtained were not as reliable as hoped</a:t>
            </a:r>
            <a:r>
              <a:rPr lang="en-US" dirty="0" smtClean="0"/>
              <a:t>.</a:t>
            </a:r>
          </a:p>
          <a:p>
            <a:pPr lvl="1"/>
            <a:r>
              <a:rPr lang="en-US" dirty="0" err="1" smtClean="0"/>
              <a:t>UPenn</a:t>
            </a:r>
            <a:r>
              <a:rPr lang="en-US" dirty="0" smtClean="0"/>
              <a:t> team develops the Penn Discourse Treebank (PDTB).</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Title 1"/>
          <p:cNvSpPr>
            <a:spLocks noGrp="1"/>
          </p:cNvSpPr>
          <p:nvPr>
            <p:ph type="title"/>
          </p:nvPr>
        </p:nvSpPr>
        <p:spPr>
          <a:xfrm>
            <a:off x="457200" y="46038"/>
            <a:ext cx="8229600" cy="718666"/>
          </a:xfrm>
        </p:spPr>
        <p:txBody>
          <a:bodyPr>
            <a:noAutofit/>
          </a:bodyPr>
          <a:lstStyle/>
          <a:p>
            <a:r>
              <a:rPr lang="en-US" sz="3200" dirty="0" smtClean="0"/>
              <a:t>Related Work</a:t>
            </a:r>
            <a:endParaRPr lang="en-US" sz="3200" dirty="0"/>
          </a:p>
        </p:txBody>
      </p:sp>
    </p:spTree>
    <p:extLst>
      <p:ext uri="{BB962C8B-B14F-4D97-AF65-F5344CB8AC3E}">
        <p14:creationId xmlns:p14="http://schemas.microsoft.com/office/powerpoint/2010/main" val="3604899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6732"/>
            <a:ext cx="8229600" cy="2124236"/>
          </a:xfrm>
        </p:spPr>
        <p:txBody>
          <a:bodyPr>
            <a:normAutofit fontScale="47500" lnSpcReduction="20000"/>
          </a:bodyPr>
          <a:lstStyle/>
          <a:p>
            <a:r>
              <a:rPr lang="en-US" dirty="0" smtClean="0"/>
              <a:t>Steven </a:t>
            </a:r>
            <a:r>
              <a:rPr lang="en-US" dirty="0" err="1" smtClean="0"/>
              <a:t>Bethard</a:t>
            </a:r>
            <a:r>
              <a:rPr lang="en-US" dirty="0" smtClean="0"/>
              <a:t>, </a:t>
            </a:r>
            <a:r>
              <a:rPr lang="en-US" dirty="0" err="1" smtClean="0"/>
              <a:t>Oleksandr</a:t>
            </a:r>
            <a:r>
              <a:rPr lang="en-US" dirty="0" smtClean="0"/>
              <a:t> </a:t>
            </a:r>
            <a:r>
              <a:rPr lang="en-US" dirty="0" err="1" smtClean="0"/>
              <a:t>Kolomiyets</a:t>
            </a:r>
            <a:r>
              <a:rPr lang="en-US" dirty="0" smtClean="0"/>
              <a:t>, and Marie-Francine </a:t>
            </a:r>
            <a:r>
              <a:rPr lang="en-US" dirty="0" err="1" smtClean="0"/>
              <a:t>Moens</a:t>
            </a:r>
            <a:r>
              <a:rPr lang="en-US" dirty="0" smtClean="0"/>
              <a:t>. 2012. Annotating story timelines as temporal dependency structures. In Proceedings of the Eighth International Conference on Language Resources and Evaluation (LREC).</a:t>
            </a:r>
          </a:p>
          <a:p>
            <a:r>
              <a:rPr lang="en-US" dirty="0" smtClean="0"/>
              <a:t>English Club | TOEFL Section 1: Reading Comprehension. </a:t>
            </a:r>
            <a:r>
              <a:rPr lang="en-US" dirty="0" smtClean="0">
                <a:hlinkClick r:id="rId3"/>
              </a:rPr>
              <a:t>http://www.englishclub.com/esl-exams/ets-toefl-practice-reading.htm </a:t>
            </a:r>
            <a:endParaRPr lang="en-US" dirty="0" smtClean="0"/>
          </a:p>
          <a:p>
            <a:r>
              <a:rPr lang="en-US" dirty="0" err="1" smtClean="0"/>
              <a:t>Vasile</a:t>
            </a:r>
            <a:r>
              <a:rPr lang="en-US" dirty="0" smtClean="0"/>
              <a:t> </a:t>
            </a:r>
            <a:r>
              <a:rPr lang="en-US" dirty="0" err="1" smtClean="0"/>
              <a:t>Rus</a:t>
            </a:r>
            <a:r>
              <a:rPr lang="en-US" dirty="0" smtClean="0"/>
              <a:t>, Brendan Wyse, Paul </a:t>
            </a:r>
            <a:r>
              <a:rPr lang="en-US" dirty="0" err="1" smtClean="0"/>
              <a:t>Piwek</a:t>
            </a:r>
            <a:r>
              <a:rPr lang="en-US" dirty="0" smtClean="0"/>
              <a:t>, </a:t>
            </a:r>
            <a:r>
              <a:rPr lang="en-US" dirty="0" err="1" smtClean="0"/>
              <a:t>Mihai</a:t>
            </a:r>
            <a:r>
              <a:rPr lang="en-US" dirty="0" smtClean="0"/>
              <a:t> </a:t>
            </a:r>
            <a:r>
              <a:rPr lang="en-US" dirty="0" err="1" smtClean="0"/>
              <a:t>Lintean</a:t>
            </a:r>
            <a:r>
              <a:rPr lang="en-US" dirty="0" smtClean="0"/>
              <a:t>, Svetlana </a:t>
            </a:r>
            <a:r>
              <a:rPr lang="en-US" dirty="0" err="1" smtClean="0"/>
              <a:t>Stoyanchev</a:t>
            </a:r>
            <a:r>
              <a:rPr lang="en-US" dirty="0" smtClean="0"/>
              <a:t>, and </a:t>
            </a:r>
            <a:r>
              <a:rPr lang="en-US" dirty="0" err="1" smtClean="0"/>
              <a:t>Cristian</a:t>
            </a:r>
            <a:r>
              <a:rPr lang="en-US" dirty="0" smtClean="0"/>
              <a:t> Moldovan. 2010. The first question generation shared task evaluation challenge. In Proceedings of the 6th International Natural Language Generation Conference, pages 251–257.</a:t>
            </a:r>
          </a:p>
          <a:p>
            <a:r>
              <a:rPr lang="en-US" dirty="0" smtClean="0"/>
              <a:t>John </a:t>
            </a:r>
            <a:r>
              <a:rPr lang="en-US" dirty="0"/>
              <a:t>Sabatini, Elizabeth </a:t>
            </a:r>
            <a:r>
              <a:rPr lang="en-US" dirty="0" err="1"/>
              <a:t>Albro</a:t>
            </a:r>
            <a:r>
              <a:rPr lang="en-US" dirty="0"/>
              <a:t>, and Tenaha O’Reilly. 2012. Measuring Up: Advances in How We Assess Reading Ability. RL Education</a:t>
            </a:r>
            <a:r>
              <a:rPr lang="en-US"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itle 1"/>
          <p:cNvSpPr>
            <a:spLocks noGrp="1"/>
          </p:cNvSpPr>
          <p:nvPr>
            <p:ph type="title"/>
          </p:nvPr>
        </p:nvSpPr>
        <p:spPr>
          <a:xfrm>
            <a:off x="457200" y="46038"/>
            <a:ext cx="8229600" cy="718666"/>
          </a:xfrm>
        </p:spPr>
        <p:txBody>
          <a:bodyPr>
            <a:noAutofit/>
          </a:bodyPr>
          <a:lstStyle/>
          <a:p>
            <a:r>
              <a:rPr lang="en-US" sz="3200" dirty="0" smtClean="0"/>
              <a:t>References</a:t>
            </a:r>
            <a:endParaRPr lang="en-US" sz="3200" dirty="0"/>
          </a:p>
        </p:txBody>
      </p:sp>
    </p:spTree>
    <p:extLst>
      <p:ext uri="{BB962C8B-B14F-4D97-AF65-F5344CB8AC3E}">
        <p14:creationId xmlns:p14="http://schemas.microsoft.com/office/powerpoint/2010/main" val="3604899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8700"/>
            <a:ext cx="8229600" cy="5040560"/>
          </a:xfrm>
        </p:spPr>
        <p:txBody>
          <a:bodyPr>
            <a:normAutofit fontScale="92500" lnSpcReduction="20000"/>
          </a:bodyPr>
          <a:lstStyle/>
          <a:p>
            <a:r>
              <a:rPr lang="en-US" dirty="0" smtClean="0"/>
              <a:t>A problem with the syntax-based approach to Question Generation (QG):</a:t>
            </a:r>
          </a:p>
          <a:p>
            <a:pPr lvl="1"/>
            <a:r>
              <a:rPr lang="en-US" dirty="0" smtClean="0"/>
              <a:t>A generated question just requires grammatical understanding of one sentence corresponding to the question.</a:t>
            </a:r>
          </a:p>
          <a:p>
            <a:pPr lvl="1"/>
            <a:endParaRPr lang="en-US" dirty="0" smtClean="0"/>
          </a:p>
          <a:p>
            <a:pPr lvl="1"/>
            <a:r>
              <a:rPr lang="en-US" dirty="0" smtClean="0">
                <a:solidFill>
                  <a:srgbClr val="FF0000"/>
                </a:solidFill>
              </a:rPr>
              <a:t>Generated questions tend to be too trivial</a:t>
            </a:r>
            <a:r>
              <a:rPr lang="en-US" dirty="0" smtClean="0"/>
              <a:t> to examine reading comprehension of the content of text.</a:t>
            </a:r>
          </a:p>
          <a:p>
            <a:r>
              <a:rPr lang="en-US" dirty="0" smtClean="0"/>
              <a:t>A fundamental question: </a:t>
            </a:r>
            <a:r>
              <a:rPr lang="en-US" dirty="0" smtClean="0">
                <a:solidFill>
                  <a:schemeClr val="tx2">
                    <a:lumMod val="60000"/>
                    <a:lumOff val="40000"/>
                  </a:schemeClr>
                </a:solidFill>
              </a:rPr>
              <a:t>What is the definition of reading comprehension?</a:t>
            </a:r>
          </a:p>
          <a:p>
            <a:pPr lvl="1"/>
            <a:r>
              <a:rPr lang="en-US" dirty="0" smtClean="0"/>
              <a:t>The comprehension processes occur at multiple levels across units of language: word-level, sentence-level, and text-level (Sabatini et al., 2012).</a:t>
            </a:r>
          </a:p>
        </p:txBody>
      </p:sp>
      <p:sp>
        <p:nvSpPr>
          <p:cNvPr id="4" name="Title 1"/>
          <p:cNvSpPr>
            <a:spLocks noGrp="1"/>
          </p:cNvSpPr>
          <p:nvPr>
            <p:ph type="title"/>
          </p:nvPr>
        </p:nvSpPr>
        <p:spPr>
          <a:xfrm>
            <a:off x="457200" y="46038"/>
            <a:ext cx="8229600" cy="718666"/>
          </a:xfrm>
        </p:spPr>
        <p:txBody>
          <a:bodyPr>
            <a:noAutofit/>
          </a:bodyPr>
          <a:lstStyle/>
          <a:p>
            <a:r>
              <a:rPr lang="en-US" sz="3200" dirty="0" smtClean="0"/>
              <a:t>Motivation</a:t>
            </a:r>
            <a:endParaRPr lang="en-US"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Down Arrow 6"/>
          <p:cNvSpPr/>
          <p:nvPr/>
        </p:nvSpPr>
        <p:spPr>
          <a:xfrm>
            <a:off x="4139952" y="2528900"/>
            <a:ext cx="540060" cy="360040"/>
          </a:xfrm>
          <a:prstGeom prst="downArrow">
            <a:avLst>
              <a:gd name="adj1" fmla="val 50000"/>
              <a:gd name="adj2" fmla="val 44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342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16"/>
            <a:ext cx="8229600" cy="5112568"/>
          </a:xfrm>
        </p:spPr>
        <p:txBody>
          <a:bodyPr>
            <a:normAutofit fontScale="85000" lnSpcReduction="20000"/>
          </a:bodyPr>
          <a:lstStyle/>
          <a:p>
            <a:r>
              <a:rPr lang="en-US" dirty="0" smtClean="0"/>
              <a:t>Recent research demonstrated that on-line text comprehension differences between skilled and less skilled adult readers implicate the processing of word meanings (Yang, </a:t>
            </a:r>
            <a:r>
              <a:rPr lang="en-US" dirty="0" err="1" smtClean="0"/>
              <a:t>Perfetti</a:t>
            </a:r>
            <a:r>
              <a:rPr lang="en-US" dirty="0" smtClean="0"/>
              <a:t> &amp; </a:t>
            </a:r>
            <a:r>
              <a:rPr lang="en-US" dirty="0" err="1" smtClean="0"/>
              <a:t>Schmalhofer</a:t>
            </a:r>
            <a:r>
              <a:rPr lang="en-US" dirty="0" smtClean="0"/>
              <a:t>, 2005, 2007).</a:t>
            </a:r>
          </a:p>
          <a:p>
            <a:r>
              <a:rPr lang="en-US" dirty="0" smtClean="0"/>
              <a:t>Some examples show that </a:t>
            </a:r>
            <a:r>
              <a:rPr lang="en-US" dirty="0" smtClean="0">
                <a:solidFill>
                  <a:srgbClr val="FF0000"/>
                </a:solidFill>
              </a:rPr>
              <a:t>skilled readers can successfully resolve event relations, but less skilled readers cannot</a:t>
            </a:r>
          </a:p>
          <a:p>
            <a:pPr lvl="1"/>
            <a:r>
              <a:rPr lang="en-US" dirty="0" smtClean="0"/>
              <a:t>Ex. 1: </a:t>
            </a:r>
            <a:r>
              <a:rPr lang="en-US" i="1" dirty="0"/>
              <a:t>After being dropped from the plane, the bomb hit the ground and blew up.  The </a:t>
            </a:r>
            <a:r>
              <a:rPr lang="en-US" i="1" u="sng" dirty="0"/>
              <a:t>explosion</a:t>
            </a:r>
            <a:r>
              <a:rPr lang="en-US" i="1" dirty="0"/>
              <a:t> is </a:t>
            </a:r>
            <a:r>
              <a:rPr lang="en-US" i="1" dirty="0" smtClean="0"/>
              <a:t>…</a:t>
            </a:r>
          </a:p>
          <a:p>
            <a:pPr lvl="2"/>
            <a:r>
              <a:rPr lang="en-US" dirty="0" smtClean="0"/>
              <a:t>Event </a:t>
            </a:r>
            <a:r>
              <a:rPr lang="en-US" dirty="0" err="1" smtClean="0"/>
              <a:t>coreference</a:t>
            </a:r>
            <a:r>
              <a:rPr lang="en-US" dirty="0" smtClean="0"/>
              <a:t>: ‘explosion</a:t>
            </a:r>
            <a:r>
              <a:rPr lang="en-US" dirty="0"/>
              <a:t>’ and </a:t>
            </a:r>
            <a:r>
              <a:rPr lang="en-US" dirty="0" smtClean="0"/>
              <a:t>‘blew up’</a:t>
            </a:r>
          </a:p>
          <a:p>
            <a:pPr lvl="1"/>
            <a:r>
              <a:rPr lang="en-US" dirty="0"/>
              <a:t>Ex. </a:t>
            </a:r>
            <a:r>
              <a:rPr lang="en-US" dirty="0" smtClean="0"/>
              <a:t>2: </a:t>
            </a:r>
            <a:r>
              <a:rPr lang="en-US" i="1" dirty="0" smtClean="0"/>
              <a:t>Brad fumbled through the dark until he located the box of matches and struck one.  After </a:t>
            </a:r>
            <a:r>
              <a:rPr lang="en-US" i="1" u="sng" dirty="0" smtClean="0"/>
              <a:t>lighting</a:t>
            </a:r>
            <a:r>
              <a:rPr lang="en-US" i="1" dirty="0" smtClean="0"/>
              <a:t> the match, it was easier to see.</a:t>
            </a:r>
          </a:p>
          <a:p>
            <a:pPr lvl="2"/>
            <a:r>
              <a:rPr lang="en-US" dirty="0" smtClean="0"/>
              <a:t>Event </a:t>
            </a:r>
            <a:r>
              <a:rPr lang="en-US" dirty="0" err="1" smtClean="0"/>
              <a:t>coreference</a:t>
            </a:r>
            <a:r>
              <a:rPr lang="en-US" dirty="0" smtClean="0"/>
              <a:t>: ‘light’ and ‘strike’</a:t>
            </a:r>
          </a:p>
        </p:txBody>
      </p:sp>
      <p:sp>
        <p:nvSpPr>
          <p:cNvPr id="4" name="Title 1"/>
          <p:cNvSpPr>
            <a:spLocks noGrp="1"/>
          </p:cNvSpPr>
          <p:nvPr>
            <p:ph type="title"/>
          </p:nvPr>
        </p:nvSpPr>
        <p:spPr>
          <a:xfrm>
            <a:off x="457200" y="46038"/>
            <a:ext cx="8229600" cy="718666"/>
          </a:xfrm>
        </p:spPr>
        <p:txBody>
          <a:bodyPr>
            <a:noAutofit/>
          </a:bodyPr>
          <a:lstStyle/>
          <a:p>
            <a:r>
              <a:rPr lang="en-US" sz="3200" dirty="0"/>
              <a:t>Problems </a:t>
            </a:r>
            <a:r>
              <a:rPr lang="en-US" sz="3200" dirty="0" smtClean="0"/>
              <a:t>with Reading </a:t>
            </a:r>
            <a:r>
              <a:rPr lang="en-US" sz="3200" dirty="0"/>
              <a:t>Comprehension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610800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16"/>
            <a:ext cx="8229600" cy="2268252"/>
          </a:xfrm>
        </p:spPr>
        <p:txBody>
          <a:bodyPr>
            <a:normAutofit fontScale="77500" lnSpcReduction="20000"/>
          </a:bodyPr>
          <a:lstStyle/>
          <a:p>
            <a:r>
              <a:rPr lang="en-US" dirty="0"/>
              <a:t>Understanding the order of events along the timeline of a story is crucial for making sense of the text (</a:t>
            </a:r>
            <a:r>
              <a:rPr lang="en-US" dirty="0" err="1"/>
              <a:t>Bethard</a:t>
            </a:r>
            <a:r>
              <a:rPr lang="en-US" dirty="0"/>
              <a:t> et al., 2012</a:t>
            </a:r>
            <a:r>
              <a:rPr lang="en-US" dirty="0" smtClean="0"/>
              <a:t>).</a:t>
            </a:r>
          </a:p>
          <a:p>
            <a:pPr lvl="1"/>
            <a:r>
              <a:rPr lang="en-US" dirty="0" smtClean="0"/>
              <a:t>A simple example</a:t>
            </a:r>
          </a:p>
          <a:p>
            <a:pPr lvl="2"/>
            <a:r>
              <a:rPr lang="en-US" dirty="0" smtClean="0"/>
              <a:t>Sentence: Jack </a:t>
            </a:r>
            <a:r>
              <a:rPr lang="en-US" u="sng" dirty="0" smtClean="0"/>
              <a:t>found</a:t>
            </a:r>
            <a:r>
              <a:rPr lang="en-US" dirty="0" smtClean="0"/>
              <a:t> (E5) Mary before he </a:t>
            </a:r>
            <a:r>
              <a:rPr lang="en-US" u="sng" dirty="0" smtClean="0"/>
              <a:t>looked</a:t>
            </a:r>
            <a:r>
              <a:rPr lang="en-US" dirty="0" smtClean="0"/>
              <a:t> (E6) out of his window.</a:t>
            </a:r>
          </a:p>
          <a:p>
            <a:pPr lvl="2"/>
            <a:r>
              <a:rPr lang="en-US" dirty="0" smtClean="0"/>
              <a:t>Question: "What did Jack do </a:t>
            </a:r>
            <a:r>
              <a:rPr lang="en-US" dirty="0" smtClean="0">
                <a:solidFill>
                  <a:srgbClr val="FF0000"/>
                </a:solidFill>
              </a:rPr>
              <a:t>before</a:t>
            </a:r>
            <a:r>
              <a:rPr lang="en-US" dirty="0" smtClean="0"/>
              <a:t> he looked out of his window?"</a:t>
            </a:r>
          </a:p>
        </p:txBody>
      </p:sp>
      <p:sp>
        <p:nvSpPr>
          <p:cNvPr id="4" name="Title 1"/>
          <p:cNvSpPr>
            <a:spLocks noGrp="1"/>
          </p:cNvSpPr>
          <p:nvPr>
            <p:ph type="title"/>
          </p:nvPr>
        </p:nvSpPr>
        <p:spPr>
          <a:xfrm>
            <a:off x="457200" y="46038"/>
            <a:ext cx="8229600" cy="718666"/>
          </a:xfrm>
        </p:spPr>
        <p:txBody>
          <a:bodyPr>
            <a:noAutofit/>
          </a:bodyPr>
          <a:lstStyle/>
          <a:p>
            <a:r>
              <a:rPr lang="en-US" sz="3200" dirty="0" smtClean="0"/>
              <a:t>Temporal Relations and Question Generation</a:t>
            </a:r>
            <a:endParaRPr lang="en-US"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67839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8700"/>
            <a:ext cx="8229600" cy="1260140"/>
          </a:xfrm>
        </p:spPr>
        <p:txBody>
          <a:bodyPr>
            <a:normAutofit fontScale="62500" lnSpcReduction="20000"/>
          </a:bodyPr>
          <a:lstStyle/>
          <a:p>
            <a:r>
              <a:rPr lang="en-US" dirty="0" smtClean="0"/>
              <a:t>One set of reading passage and questions consists of:</a:t>
            </a:r>
          </a:p>
          <a:p>
            <a:pPr lvl="1"/>
            <a:r>
              <a:rPr lang="en-US" dirty="0" smtClean="0"/>
              <a:t>700 words in the passage on average</a:t>
            </a:r>
          </a:p>
          <a:p>
            <a:pPr lvl="1"/>
            <a:r>
              <a:rPr lang="en-US" dirty="0" smtClean="0"/>
              <a:t>12 – 14 questions</a:t>
            </a:r>
          </a:p>
          <a:p>
            <a:r>
              <a:rPr lang="en-US" dirty="0" smtClean="0"/>
              <a:t>Question classification</a:t>
            </a:r>
          </a:p>
        </p:txBody>
      </p:sp>
      <p:sp>
        <p:nvSpPr>
          <p:cNvPr id="4" name="Title 1"/>
          <p:cNvSpPr>
            <a:spLocks noGrp="1"/>
          </p:cNvSpPr>
          <p:nvPr>
            <p:ph type="title"/>
          </p:nvPr>
        </p:nvSpPr>
        <p:spPr>
          <a:xfrm>
            <a:off x="457200" y="46038"/>
            <a:ext cx="8229600" cy="718666"/>
          </a:xfrm>
        </p:spPr>
        <p:txBody>
          <a:bodyPr>
            <a:noAutofit/>
          </a:bodyPr>
          <a:lstStyle/>
          <a:p>
            <a:r>
              <a:rPr lang="en-US" sz="3200" dirty="0" smtClean="0"/>
              <a:t>Real Example: TOEFL </a:t>
            </a:r>
            <a:r>
              <a:rPr lang="en-US" sz="3200" dirty="0" err="1" smtClean="0"/>
              <a:t>iBT</a:t>
            </a:r>
            <a:r>
              <a:rPr lang="en-US" sz="3200" dirty="0" smtClean="0"/>
              <a:t> Reading Section (1/3)</a:t>
            </a:r>
            <a:endParaRPr lang="en-US"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57280298"/>
              </p:ext>
            </p:extLst>
          </p:nvPr>
        </p:nvGraphicFramePr>
        <p:xfrm>
          <a:off x="179512" y="1952836"/>
          <a:ext cx="8748972" cy="4389120"/>
        </p:xfrm>
        <a:graphic>
          <a:graphicData uri="http://schemas.openxmlformats.org/drawingml/2006/table">
            <a:tbl>
              <a:tblPr firstRow="1" bandRow="1">
                <a:tableStyleId>{5940675A-B579-460E-94D1-54222C63F5DA}</a:tableStyleId>
              </a:tblPr>
              <a:tblGrid>
                <a:gridCol w="1224136"/>
                <a:gridCol w="900100"/>
                <a:gridCol w="1584176"/>
                <a:gridCol w="1116124"/>
                <a:gridCol w="3924436"/>
              </a:tblGrid>
              <a:tr h="370840">
                <a:tc>
                  <a:txBody>
                    <a:bodyPr/>
                    <a:lstStyle/>
                    <a:p>
                      <a:pPr algn="ctr"/>
                      <a:r>
                        <a:rPr lang="en-US" sz="1400" dirty="0" smtClean="0"/>
                        <a:t>Question type</a:t>
                      </a:r>
                      <a:endParaRPr lang="en-US" sz="1400" dirty="0"/>
                    </a:p>
                  </a:txBody>
                  <a:tcPr>
                    <a:solidFill>
                      <a:schemeClr val="bg1">
                        <a:lumMod val="85000"/>
                      </a:schemeClr>
                    </a:solidFill>
                  </a:tcPr>
                </a:tc>
                <a:tc>
                  <a:txBody>
                    <a:bodyPr/>
                    <a:lstStyle/>
                    <a:p>
                      <a:pPr algn="ctr"/>
                      <a:r>
                        <a:rPr lang="en-US" sz="1400" dirty="0" smtClean="0"/>
                        <a:t>#</a:t>
                      </a:r>
                      <a:r>
                        <a:rPr lang="en-US" sz="1400" baseline="0" dirty="0" smtClean="0"/>
                        <a:t> of questions per set</a:t>
                      </a:r>
                      <a:endParaRPr lang="en-US" sz="1400" dirty="0"/>
                    </a:p>
                  </a:txBody>
                  <a:tcPr>
                    <a:solidFill>
                      <a:schemeClr val="bg1">
                        <a:lumMod val="85000"/>
                      </a:schemeClr>
                    </a:solidFill>
                  </a:tcPr>
                </a:tc>
                <a:tc>
                  <a:txBody>
                    <a:bodyPr/>
                    <a:lstStyle/>
                    <a:p>
                      <a:pPr algn="ctr"/>
                      <a:r>
                        <a:rPr lang="en-US" sz="1400" dirty="0" smtClean="0"/>
                        <a:t>Is</a:t>
                      </a:r>
                      <a:r>
                        <a:rPr lang="en-US" sz="1400" baseline="0" dirty="0" smtClean="0"/>
                        <a:t> there the a</a:t>
                      </a:r>
                      <a:r>
                        <a:rPr lang="en-US" sz="1400" dirty="0" smtClean="0"/>
                        <a:t>nswer in the passage? If so, where?</a:t>
                      </a:r>
                      <a:endParaRPr lang="en-US" sz="1400" dirty="0"/>
                    </a:p>
                  </a:txBody>
                  <a:tcPr>
                    <a:solidFill>
                      <a:schemeClr val="bg1">
                        <a:lumMod val="85000"/>
                      </a:schemeClr>
                    </a:solidFill>
                  </a:tcPr>
                </a:tc>
                <a:tc>
                  <a:txBody>
                    <a:bodyPr/>
                    <a:lstStyle/>
                    <a:p>
                      <a:pPr algn="ctr"/>
                      <a:r>
                        <a:rPr lang="en-US" sz="1400" dirty="0" smtClean="0"/>
                        <a:t>Techniques that humans can</a:t>
                      </a:r>
                      <a:r>
                        <a:rPr lang="en-US" sz="1400" baseline="0" dirty="0" smtClean="0"/>
                        <a:t> </a:t>
                      </a:r>
                      <a:r>
                        <a:rPr lang="en-US" sz="1400" dirty="0" smtClean="0"/>
                        <a:t>use</a:t>
                      </a:r>
                      <a:endParaRPr lang="en-US" sz="1400" dirty="0"/>
                    </a:p>
                  </a:txBody>
                  <a:tcPr>
                    <a:solidFill>
                      <a:schemeClr val="bg1">
                        <a:lumMod val="85000"/>
                      </a:schemeClr>
                    </a:solidFill>
                  </a:tcPr>
                </a:tc>
                <a:tc>
                  <a:txBody>
                    <a:bodyPr/>
                    <a:lstStyle/>
                    <a:p>
                      <a:pPr algn="ctr"/>
                      <a:r>
                        <a:rPr lang="en-US" sz="1400" dirty="0" smtClean="0"/>
                        <a:t>Examples</a:t>
                      </a:r>
                      <a:endParaRPr lang="en-US" sz="1400" dirty="0"/>
                    </a:p>
                  </a:txBody>
                  <a:tcPr>
                    <a:solidFill>
                      <a:schemeClr val="bg1">
                        <a:lumMod val="85000"/>
                      </a:schemeClr>
                    </a:solidFill>
                  </a:tcPr>
                </a:tc>
              </a:tr>
              <a:tr h="370840">
                <a:tc>
                  <a:txBody>
                    <a:bodyPr/>
                    <a:lstStyle/>
                    <a:p>
                      <a:r>
                        <a:rPr lang="en-US" sz="1400" dirty="0" smtClean="0"/>
                        <a:t>Detail/Fact</a:t>
                      </a:r>
                      <a:endParaRPr lang="en-US" sz="1400" dirty="0"/>
                    </a:p>
                  </a:txBody>
                  <a:tcPr/>
                </a:tc>
                <a:tc>
                  <a:txBody>
                    <a:bodyPr/>
                    <a:lstStyle/>
                    <a:p>
                      <a:pPr algn="r"/>
                      <a:r>
                        <a:rPr lang="en-US" sz="1400" dirty="0" smtClean="0"/>
                        <a:t>3 - 6</a:t>
                      </a:r>
                      <a:endParaRPr lang="en-US" sz="1400" dirty="0"/>
                    </a:p>
                  </a:txBody>
                  <a:tcPr/>
                </a:tc>
                <a:tc>
                  <a:txBody>
                    <a:bodyPr/>
                    <a:lstStyle/>
                    <a:p>
                      <a:r>
                        <a:rPr lang="en-US" sz="1400" dirty="0" smtClean="0"/>
                        <a:t>A single</a:t>
                      </a:r>
                      <a:r>
                        <a:rPr lang="en-US" sz="1400" baseline="0" dirty="0" smtClean="0"/>
                        <a:t> sentence</a:t>
                      </a:r>
                      <a:endParaRPr lang="en-US" sz="1400" dirty="0"/>
                    </a:p>
                  </a:txBody>
                  <a:tcPr/>
                </a:tc>
                <a:tc>
                  <a:txBody>
                    <a:bodyPr/>
                    <a:lstStyle/>
                    <a:p>
                      <a:r>
                        <a:rPr lang="en-US" sz="1400" dirty="0" smtClean="0"/>
                        <a:t>Skimming</a:t>
                      </a:r>
                      <a:endParaRPr lang="en-US" sz="1400" dirty="0"/>
                    </a:p>
                  </a:txBody>
                  <a:tcPr/>
                </a:tc>
                <a:tc>
                  <a:txBody>
                    <a:bodyPr/>
                    <a:lstStyle/>
                    <a:p>
                      <a:r>
                        <a:rPr lang="en-US" sz="1400" dirty="0" smtClean="0"/>
                        <a:t>- </a:t>
                      </a:r>
                      <a:r>
                        <a:rPr lang="en-US" sz="1400" b="0" i="0" kern="1200" dirty="0" smtClean="0">
                          <a:solidFill>
                            <a:schemeClr val="tx1"/>
                          </a:solidFill>
                          <a:effectLst/>
                          <a:latin typeface="+mn-lt"/>
                          <a:ea typeface="+mn-ea"/>
                          <a:cs typeface="+mn-cs"/>
                        </a:rPr>
                        <a:t>According to the passage ...</a:t>
                      </a:r>
                    </a:p>
                    <a:p>
                      <a:r>
                        <a:rPr lang="en-US" sz="1400" dirty="0" smtClean="0"/>
                        <a:t>- </a:t>
                      </a:r>
                      <a:r>
                        <a:rPr lang="en-US" sz="1400" b="0" i="0" kern="1200" dirty="0" smtClean="0">
                          <a:solidFill>
                            <a:schemeClr val="tx1"/>
                          </a:solidFill>
                          <a:effectLst/>
                          <a:latin typeface="+mn-lt"/>
                          <a:ea typeface="+mn-ea"/>
                          <a:cs typeface="+mn-cs"/>
                        </a:rPr>
                        <a:t>According to paragraph 1, why/what/which ...</a:t>
                      </a:r>
                    </a:p>
                    <a:p>
                      <a:r>
                        <a:rPr lang="en-US" sz="1400" dirty="0" smtClean="0"/>
                        <a:t>- </a:t>
                      </a:r>
                      <a:r>
                        <a:rPr lang="en-US" sz="1400" b="0" i="0" kern="1200" dirty="0" smtClean="0">
                          <a:solidFill>
                            <a:schemeClr val="tx1"/>
                          </a:solidFill>
                          <a:effectLst/>
                          <a:latin typeface="+mn-lt"/>
                          <a:ea typeface="+mn-ea"/>
                          <a:cs typeface="+mn-cs"/>
                        </a:rPr>
                        <a:t>The author's description of ... mentions which of the following ...</a:t>
                      </a:r>
                      <a:endParaRPr lang="en-US" sz="1400" dirty="0"/>
                    </a:p>
                  </a:txBody>
                  <a:tcPr/>
                </a:tc>
              </a:tr>
              <a:tr h="370840">
                <a:tc>
                  <a:txBody>
                    <a:bodyPr/>
                    <a:lstStyle/>
                    <a:p>
                      <a:r>
                        <a:rPr lang="en-US" sz="1400" dirty="0" smtClean="0"/>
                        <a:t>Negative fact</a:t>
                      </a:r>
                      <a:endParaRPr lang="en-US" sz="1400" dirty="0"/>
                    </a:p>
                  </a:txBody>
                  <a:tcPr/>
                </a:tc>
                <a:tc>
                  <a:txBody>
                    <a:bodyPr/>
                    <a:lstStyle/>
                    <a:p>
                      <a:pPr algn="r"/>
                      <a:r>
                        <a:rPr lang="en-US" sz="1400" dirty="0" smtClean="0"/>
                        <a:t>0 -</a:t>
                      </a:r>
                      <a:r>
                        <a:rPr lang="en-US" sz="1400" baseline="0" dirty="0" smtClean="0"/>
                        <a:t> 2</a:t>
                      </a:r>
                      <a:endParaRPr lang="en-US" sz="1400" dirty="0"/>
                    </a:p>
                  </a:txBody>
                  <a:tcPr/>
                </a:tc>
                <a:tc>
                  <a:txBody>
                    <a:bodyPr/>
                    <a:lstStyle/>
                    <a:p>
                      <a:r>
                        <a:rPr lang="en-US" sz="1400" dirty="0" smtClean="0"/>
                        <a:t>Multiple</a:t>
                      </a:r>
                      <a:r>
                        <a:rPr lang="en-US" sz="1400" baseline="0" dirty="0" smtClean="0"/>
                        <a:t> sentences (where the other choices exist)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Skimming</a:t>
                      </a:r>
                    </a:p>
                  </a:txBody>
                  <a:tcPr/>
                </a:tc>
                <a:tc>
                  <a:txBody>
                    <a:bodyPr/>
                    <a:lstStyle/>
                    <a:p>
                      <a:r>
                        <a:rPr lang="en-US" sz="1400" dirty="0" smtClean="0"/>
                        <a:t>- </a:t>
                      </a:r>
                      <a:r>
                        <a:rPr lang="en-US" sz="1400" b="0" i="0" kern="1200" dirty="0" smtClean="0">
                          <a:solidFill>
                            <a:schemeClr val="tx1"/>
                          </a:solidFill>
                          <a:effectLst/>
                          <a:latin typeface="+mn-lt"/>
                          <a:ea typeface="+mn-ea"/>
                          <a:cs typeface="+mn-cs"/>
                        </a:rPr>
                        <a:t>All of the following are mentioned in the passage EXCEPT:</a:t>
                      </a:r>
                    </a:p>
                    <a:p>
                      <a:r>
                        <a:rPr lang="en-US" sz="1400" dirty="0" smtClean="0"/>
                        <a:t>- </a:t>
                      </a:r>
                      <a:r>
                        <a:rPr lang="en-US" sz="1400" b="0" i="0" kern="1200" dirty="0" smtClean="0">
                          <a:solidFill>
                            <a:schemeClr val="tx1"/>
                          </a:solidFill>
                          <a:effectLst/>
                          <a:latin typeface="+mn-lt"/>
                          <a:ea typeface="+mn-ea"/>
                          <a:cs typeface="+mn-cs"/>
                        </a:rPr>
                        <a:t>According to the passage which of the following is NOT ...</a:t>
                      </a:r>
                      <a:endParaRPr lang="en-US" sz="1400" dirty="0"/>
                    </a:p>
                  </a:txBody>
                  <a:tcPr/>
                </a:tc>
              </a:tr>
              <a:tr h="370840">
                <a:tc>
                  <a:txBody>
                    <a:bodyPr/>
                    <a:lstStyle/>
                    <a:p>
                      <a:r>
                        <a:rPr lang="en-US" sz="1400" dirty="0" smtClean="0"/>
                        <a:t>Inference/Implication</a:t>
                      </a:r>
                      <a:endParaRPr lang="en-US" sz="1400" dirty="0"/>
                    </a:p>
                  </a:txBody>
                  <a:tcPr/>
                </a:tc>
                <a:tc>
                  <a:txBody>
                    <a:bodyPr/>
                    <a:lstStyle/>
                    <a:p>
                      <a:pPr algn="r"/>
                      <a:r>
                        <a:rPr lang="en-US" sz="1400" dirty="0" smtClean="0"/>
                        <a:t>0 - 2</a:t>
                      </a:r>
                      <a:endParaRPr lang="en-US" sz="1400" dirty="0"/>
                    </a:p>
                  </a:txBody>
                  <a:tcPr/>
                </a:tc>
                <a:tc>
                  <a:txBody>
                    <a:bodyPr/>
                    <a:lstStyle/>
                    <a:p>
                      <a:r>
                        <a:rPr lang="en-US" sz="1400" dirty="0" smtClean="0"/>
                        <a:t>No</a:t>
                      </a:r>
                      <a:endParaRPr lang="en-US" sz="1400" dirty="0"/>
                    </a:p>
                  </a:txBody>
                  <a:tcPr/>
                </a:tc>
                <a:tc>
                  <a:txBody>
                    <a:bodyPr/>
                    <a:lstStyle/>
                    <a:p>
                      <a:r>
                        <a:rPr lang="en-US" sz="1400" dirty="0" smtClean="0"/>
                        <a:t>Inference</a:t>
                      </a:r>
                      <a:endParaRPr lang="en-US" sz="1400" dirty="0"/>
                    </a:p>
                  </a:txBody>
                  <a:tcPr/>
                </a:tc>
                <a:tc>
                  <a:txBody>
                    <a:bodyPr/>
                    <a:lstStyle/>
                    <a:p>
                      <a:r>
                        <a:rPr lang="en-US" sz="1400" dirty="0" smtClean="0"/>
                        <a:t>- </a:t>
                      </a:r>
                      <a:r>
                        <a:rPr lang="en-US" sz="1400" b="0" i="0" kern="1200" dirty="0" smtClean="0">
                          <a:solidFill>
                            <a:schemeClr val="tx1"/>
                          </a:solidFill>
                          <a:effectLst/>
                          <a:latin typeface="+mn-lt"/>
                          <a:ea typeface="+mn-ea"/>
                          <a:cs typeface="+mn-cs"/>
                        </a:rPr>
                        <a:t>Which of the following can be inferred about ...</a:t>
                      </a:r>
                    </a:p>
                    <a:p>
                      <a:r>
                        <a:rPr lang="en-US" sz="1400" dirty="0" smtClean="0"/>
                        <a:t>- </a:t>
                      </a:r>
                      <a:r>
                        <a:rPr lang="en-US" sz="1400" b="0" i="0" kern="1200" dirty="0" smtClean="0">
                          <a:solidFill>
                            <a:schemeClr val="tx1"/>
                          </a:solidFill>
                          <a:effectLst/>
                          <a:latin typeface="+mn-lt"/>
                          <a:ea typeface="+mn-ea"/>
                          <a:cs typeface="+mn-cs"/>
                        </a:rPr>
                        <a:t>In paragraph 3, the author implies...</a:t>
                      </a:r>
                      <a:endParaRPr lang="en-US" sz="1400" dirty="0"/>
                    </a:p>
                  </a:txBody>
                  <a:tcPr/>
                </a:tc>
              </a:tr>
              <a:tr h="370840">
                <a:tc>
                  <a:txBody>
                    <a:bodyPr/>
                    <a:lstStyle/>
                    <a:p>
                      <a:r>
                        <a:rPr lang="en-US" sz="1400" dirty="0" smtClean="0"/>
                        <a:t>Vocabulary</a:t>
                      </a:r>
                      <a:endParaRPr lang="en-US" sz="1400" dirty="0"/>
                    </a:p>
                  </a:txBody>
                  <a:tcPr/>
                </a:tc>
                <a:tc>
                  <a:txBody>
                    <a:bodyPr/>
                    <a:lstStyle/>
                    <a:p>
                      <a:pPr algn="r"/>
                      <a:r>
                        <a:rPr lang="en-US" sz="1400" dirty="0" smtClean="0"/>
                        <a:t>3 - 5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No</a:t>
                      </a:r>
                    </a:p>
                  </a:txBody>
                  <a:tcPr/>
                </a:tc>
                <a:tc>
                  <a:txBody>
                    <a:bodyPr/>
                    <a:lstStyle/>
                    <a:p>
                      <a:r>
                        <a:rPr lang="en-US" sz="1400" baseline="0" dirty="0" smtClean="0"/>
                        <a:t>Vocabulary</a:t>
                      </a:r>
                      <a:endParaRPr lang="en-US" sz="1400" dirty="0"/>
                    </a:p>
                  </a:txBody>
                  <a:tcPr/>
                </a:tc>
                <a:tc>
                  <a:txBody>
                    <a:bodyPr/>
                    <a:lstStyle/>
                    <a:p>
                      <a:r>
                        <a:rPr lang="en-US" sz="1400" dirty="0" smtClean="0"/>
                        <a:t>- </a:t>
                      </a:r>
                      <a:r>
                        <a:rPr lang="en-US" sz="1400" b="0" i="0" kern="1200" dirty="0" smtClean="0">
                          <a:solidFill>
                            <a:schemeClr val="tx1"/>
                          </a:solidFill>
                          <a:effectLst/>
                          <a:latin typeface="+mn-lt"/>
                          <a:ea typeface="+mn-ea"/>
                          <a:cs typeface="+mn-cs"/>
                        </a:rPr>
                        <a:t>The word ... in paragraph 2 is closest in meaning to ...</a:t>
                      </a:r>
                    </a:p>
                    <a:p>
                      <a:r>
                        <a:rPr lang="en-US" sz="1400" dirty="0" smtClean="0"/>
                        <a:t>- </a:t>
                      </a:r>
                      <a:r>
                        <a:rPr lang="en-US" sz="1400" b="0" i="0" kern="1200" dirty="0" smtClean="0">
                          <a:solidFill>
                            <a:schemeClr val="tx1"/>
                          </a:solidFill>
                          <a:effectLst/>
                          <a:latin typeface="+mn-lt"/>
                          <a:ea typeface="+mn-ea"/>
                          <a:cs typeface="+mn-cs"/>
                        </a:rPr>
                        <a:t>When the author says ... is ... she means ...</a:t>
                      </a:r>
                      <a:endParaRPr lang="en-US" sz="1400" dirty="0"/>
                    </a:p>
                  </a:txBody>
                  <a:tcPr/>
                </a:tc>
              </a:tr>
              <a:tr h="370840">
                <a:tc>
                  <a:txBody>
                    <a:bodyPr/>
                    <a:lstStyle/>
                    <a:p>
                      <a:r>
                        <a:rPr lang="en-US" sz="1400" dirty="0" smtClean="0"/>
                        <a:t>Author purpose</a:t>
                      </a:r>
                      <a:endParaRPr lang="en-US" sz="14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t>0 - 2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No</a:t>
                      </a:r>
                    </a:p>
                  </a:txBody>
                  <a:tcPr/>
                </a:tc>
                <a:tc>
                  <a:txBody>
                    <a:bodyPr/>
                    <a:lstStyle/>
                    <a:p>
                      <a:r>
                        <a:rPr lang="en-US" sz="1400" dirty="0" smtClean="0"/>
                        <a:t>Inference</a:t>
                      </a:r>
                      <a:endParaRPr lang="en-US" sz="1400" dirty="0"/>
                    </a:p>
                  </a:txBody>
                  <a:tcPr/>
                </a:tc>
                <a:tc>
                  <a:txBody>
                    <a:bodyPr/>
                    <a:lstStyle/>
                    <a:p>
                      <a:r>
                        <a:rPr lang="en-US" sz="1400" dirty="0" smtClean="0"/>
                        <a:t>- </a:t>
                      </a:r>
                      <a:r>
                        <a:rPr lang="en-US" sz="1400" b="0" i="0" kern="1200" dirty="0" smtClean="0">
                          <a:solidFill>
                            <a:schemeClr val="tx1"/>
                          </a:solidFill>
                          <a:effectLst/>
                          <a:latin typeface="+mn-lt"/>
                          <a:ea typeface="+mn-ea"/>
                          <a:cs typeface="+mn-cs"/>
                        </a:rPr>
                        <a:t>In paragraph 5, why does the author discuss ...</a:t>
                      </a:r>
                    </a:p>
                    <a:p>
                      <a:r>
                        <a:rPr lang="en-US" sz="1400" dirty="0" smtClean="0"/>
                        <a:t>- </a:t>
                      </a:r>
                      <a:r>
                        <a:rPr lang="en-US" sz="1400" b="0" i="0" kern="1200" dirty="0" smtClean="0">
                          <a:solidFill>
                            <a:schemeClr val="tx1"/>
                          </a:solidFill>
                          <a:effectLst/>
                          <a:latin typeface="+mn-lt"/>
                          <a:ea typeface="+mn-ea"/>
                          <a:cs typeface="+mn-cs"/>
                        </a:rPr>
                        <a:t>The author mentions ... as an example of ...</a:t>
                      </a:r>
                      <a:endParaRPr lang="en-US" sz="1400" dirty="0"/>
                    </a:p>
                  </a:txBody>
                  <a:tcPr/>
                </a:tc>
              </a:tr>
            </a:tbl>
          </a:graphicData>
        </a:graphic>
      </p:graphicFrame>
    </p:spTree>
    <p:extLst>
      <p:ext uri="{BB962C8B-B14F-4D97-AF65-F5344CB8AC3E}">
        <p14:creationId xmlns:p14="http://schemas.microsoft.com/office/powerpoint/2010/main" val="2929355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8700"/>
            <a:ext cx="8229600" cy="432048"/>
          </a:xfrm>
        </p:spPr>
        <p:txBody>
          <a:bodyPr>
            <a:normAutofit/>
          </a:bodyPr>
          <a:lstStyle/>
          <a:p>
            <a:r>
              <a:rPr lang="en-US" sz="1800" dirty="0" smtClean="0"/>
              <a:t>Question classification (continued)</a:t>
            </a:r>
          </a:p>
        </p:txBody>
      </p:sp>
      <p:sp>
        <p:nvSpPr>
          <p:cNvPr id="4" name="Title 1"/>
          <p:cNvSpPr>
            <a:spLocks noGrp="1"/>
          </p:cNvSpPr>
          <p:nvPr>
            <p:ph type="title"/>
          </p:nvPr>
        </p:nvSpPr>
        <p:spPr>
          <a:xfrm>
            <a:off x="457200" y="46038"/>
            <a:ext cx="8229600" cy="718666"/>
          </a:xfrm>
        </p:spPr>
        <p:txBody>
          <a:bodyPr>
            <a:noAutofit/>
          </a:bodyPr>
          <a:lstStyle/>
          <a:p>
            <a:r>
              <a:rPr lang="en-US" sz="3200" dirty="0" smtClean="0"/>
              <a:t>Real Example: TOEFL </a:t>
            </a:r>
            <a:r>
              <a:rPr lang="en-US" sz="3200" dirty="0" err="1" smtClean="0"/>
              <a:t>iBT</a:t>
            </a:r>
            <a:r>
              <a:rPr lang="en-US" sz="3200" dirty="0" smtClean="0"/>
              <a:t> Reading Section (2/3)</a:t>
            </a:r>
            <a:endParaRPr lang="en-US"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82305891"/>
              </p:ext>
            </p:extLst>
          </p:nvPr>
        </p:nvGraphicFramePr>
        <p:xfrm>
          <a:off x="179512" y="1124744"/>
          <a:ext cx="8748972" cy="3352800"/>
        </p:xfrm>
        <a:graphic>
          <a:graphicData uri="http://schemas.openxmlformats.org/drawingml/2006/table">
            <a:tbl>
              <a:tblPr firstRow="1" bandRow="1">
                <a:tableStyleId>{5940675A-B579-460E-94D1-54222C63F5DA}</a:tableStyleId>
              </a:tblPr>
              <a:tblGrid>
                <a:gridCol w="1224136"/>
                <a:gridCol w="900100"/>
                <a:gridCol w="1584176"/>
                <a:gridCol w="1116124"/>
                <a:gridCol w="3924436"/>
              </a:tblGrid>
              <a:tr h="370840">
                <a:tc>
                  <a:txBody>
                    <a:bodyPr/>
                    <a:lstStyle/>
                    <a:p>
                      <a:pPr algn="ctr"/>
                      <a:r>
                        <a:rPr lang="en-US" sz="1400" dirty="0" smtClean="0"/>
                        <a:t>Question type</a:t>
                      </a:r>
                      <a:endParaRPr lang="en-US" sz="1400" dirty="0"/>
                    </a:p>
                  </a:txBody>
                  <a:tcPr>
                    <a:solidFill>
                      <a:schemeClr val="bg1">
                        <a:lumMod val="85000"/>
                      </a:schemeClr>
                    </a:solidFill>
                  </a:tcPr>
                </a:tc>
                <a:tc>
                  <a:txBody>
                    <a:bodyPr/>
                    <a:lstStyle/>
                    <a:p>
                      <a:pPr algn="ctr"/>
                      <a:r>
                        <a:rPr lang="en-US" sz="1400" dirty="0" smtClean="0"/>
                        <a:t>#</a:t>
                      </a:r>
                      <a:r>
                        <a:rPr lang="en-US" sz="1400" baseline="0" dirty="0" smtClean="0"/>
                        <a:t> of questions per set</a:t>
                      </a:r>
                      <a:endParaRPr lang="en-US" sz="1400" dirty="0"/>
                    </a:p>
                  </a:txBody>
                  <a:tcPr>
                    <a:solidFill>
                      <a:schemeClr val="bg1">
                        <a:lumMod val="85000"/>
                      </a:schemeClr>
                    </a:solidFill>
                  </a:tcPr>
                </a:tc>
                <a:tc>
                  <a:txBody>
                    <a:bodyPr/>
                    <a:lstStyle/>
                    <a:p>
                      <a:pPr algn="ctr"/>
                      <a:r>
                        <a:rPr lang="en-US" sz="1400" dirty="0" smtClean="0"/>
                        <a:t>Is</a:t>
                      </a:r>
                      <a:r>
                        <a:rPr lang="en-US" sz="1400" baseline="0" dirty="0" smtClean="0"/>
                        <a:t> there the a</a:t>
                      </a:r>
                      <a:r>
                        <a:rPr lang="en-US" sz="1400" dirty="0" smtClean="0"/>
                        <a:t>nswer in the passage? If so, where?</a:t>
                      </a:r>
                      <a:endParaRPr lang="en-US" sz="1400" dirty="0"/>
                    </a:p>
                  </a:txBody>
                  <a:tcPr>
                    <a:solidFill>
                      <a:schemeClr val="bg1">
                        <a:lumMod val="85000"/>
                      </a:schemeClr>
                    </a:solidFill>
                  </a:tcPr>
                </a:tc>
                <a:tc>
                  <a:txBody>
                    <a:bodyPr/>
                    <a:lstStyle/>
                    <a:p>
                      <a:pPr algn="ctr"/>
                      <a:r>
                        <a:rPr lang="en-US" sz="1400" dirty="0" smtClean="0"/>
                        <a:t>Techniques that humans can use</a:t>
                      </a:r>
                      <a:endParaRPr lang="en-US" sz="1400" dirty="0"/>
                    </a:p>
                  </a:txBody>
                  <a:tcPr>
                    <a:solidFill>
                      <a:schemeClr val="bg1">
                        <a:lumMod val="85000"/>
                      </a:schemeClr>
                    </a:solidFill>
                  </a:tcPr>
                </a:tc>
                <a:tc>
                  <a:txBody>
                    <a:bodyPr/>
                    <a:lstStyle/>
                    <a:p>
                      <a:pPr algn="ctr"/>
                      <a:r>
                        <a:rPr lang="en-US" sz="1400" dirty="0" smtClean="0"/>
                        <a:t>Examples</a:t>
                      </a:r>
                      <a:endParaRPr lang="en-US" sz="1400" dirty="0"/>
                    </a:p>
                  </a:txBody>
                  <a:tcPr>
                    <a:solidFill>
                      <a:schemeClr val="bg1">
                        <a:lumMod val="85000"/>
                      </a:schemeClr>
                    </a:solidFill>
                  </a:tcPr>
                </a:tc>
              </a:tr>
              <a:tr h="370840">
                <a:tc>
                  <a:txBody>
                    <a:bodyPr/>
                    <a:lstStyle/>
                    <a:p>
                      <a:r>
                        <a:rPr lang="en-US" sz="1400" dirty="0" smtClean="0"/>
                        <a:t>Reference</a:t>
                      </a:r>
                      <a:endParaRPr lang="en-US" sz="1400" dirty="0"/>
                    </a:p>
                  </a:txBody>
                  <a:tcPr/>
                </a:tc>
                <a:tc>
                  <a:txBody>
                    <a:bodyPr/>
                    <a:lstStyle/>
                    <a:p>
                      <a:pPr algn="r"/>
                      <a:r>
                        <a:rPr lang="en-US" sz="1400" dirty="0" smtClean="0"/>
                        <a:t>0</a:t>
                      </a:r>
                      <a:r>
                        <a:rPr lang="en-US" sz="1400" baseline="0" dirty="0" smtClean="0"/>
                        <a:t> - 2</a:t>
                      </a:r>
                      <a:endParaRPr lang="en-US" sz="1400" dirty="0"/>
                    </a:p>
                  </a:txBody>
                  <a:tcPr/>
                </a:tc>
                <a:tc>
                  <a:txBody>
                    <a:bodyPr/>
                    <a:lstStyle/>
                    <a:p>
                      <a:r>
                        <a:rPr lang="en-US" sz="1400" dirty="0" smtClean="0"/>
                        <a:t>A single word or phrase</a:t>
                      </a:r>
                      <a:endParaRPr lang="en-US" sz="1400" dirty="0"/>
                    </a:p>
                  </a:txBody>
                  <a:tcPr/>
                </a:tc>
                <a:tc>
                  <a:txBody>
                    <a:bodyPr/>
                    <a:lstStyle/>
                    <a:p>
                      <a:r>
                        <a:rPr lang="en-US" sz="1400" dirty="0" smtClean="0"/>
                        <a:t>Entity/event </a:t>
                      </a:r>
                      <a:r>
                        <a:rPr lang="en-US" sz="1400" dirty="0" err="1" smtClean="0"/>
                        <a:t>coreference</a:t>
                      </a:r>
                      <a:r>
                        <a:rPr lang="en-US" sz="1400" dirty="0" smtClean="0"/>
                        <a:t> resolution</a:t>
                      </a:r>
                      <a:endParaRPr lang="en-US" sz="1400" dirty="0"/>
                    </a:p>
                  </a:txBody>
                  <a:tcPr/>
                </a:tc>
                <a:tc>
                  <a:txBody>
                    <a:bodyPr/>
                    <a:lstStyle/>
                    <a:p>
                      <a:r>
                        <a:rPr lang="en-US" sz="1400" dirty="0" smtClean="0"/>
                        <a:t>- </a:t>
                      </a:r>
                      <a:r>
                        <a:rPr lang="en-US" sz="1400" b="0" i="0" kern="1200" dirty="0" smtClean="0">
                          <a:solidFill>
                            <a:schemeClr val="tx1"/>
                          </a:solidFill>
                          <a:effectLst/>
                          <a:latin typeface="+mn-lt"/>
                          <a:ea typeface="+mn-ea"/>
                          <a:cs typeface="+mn-cs"/>
                        </a:rPr>
                        <a:t>The word ... in paragraph 3 refers to...</a:t>
                      </a:r>
                      <a:endParaRPr lang="en-US" sz="1400" dirty="0"/>
                    </a:p>
                  </a:txBody>
                  <a:tcPr/>
                </a:tc>
              </a:tr>
              <a:tr h="370840">
                <a:tc>
                  <a:txBody>
                    <a:bodyPr/>
                    <a:lstStyle/>
                    <a:p>
                      <a:r>
                        <a:rPr lang="en-US" sz="1400" dirty="0" smtClean="0"/>
                        <a:t>Sentence insertion</a:t>
                      </a:r>
                      <a:endParaRPr lang="en-US" sz="1400" dirty="0"/>
                    </a:p>
                  </a:txBody>
                  <a:tcPr/>
                </a:tc>
                <a:tc>
                  <a:txBody>
                    <a:bodyPr/>
                    <a:lstStyle/>
                    <a:p>
                      <a:pPr algn="r"/>
                      <a:r>
                        <a:rPr lang="en-US" sz="1400" dirty="0" smtClean="0"/>
                        <a:t>0</a:t>
                      </a:r>
                      <a:r>
                        <a:rPr lang="en-US" sz="1400" baseline="0" dirty="0" smtClean="0"/>
                        <a:t> - 1</a:t>
                      </a:r>
                      <a:endParaRPr lang="en-US" sz="1400" dirty="0"/>
                    </a:p>
                  </a:txBody>
                  <a:tcPr/>
                </a:tc>
                <a:tc>
                  <a:txBody>
                    <a:bodyPr/>
                    <a:lstStyle/>
                    <a:p>
                      <a:r>
                        <a:rPr lang="en-US" sz="1400" dirty="0" smtClean="0"/>
                        <a:t>No</a:t>
                      </a:r>
                      <a:endParaRPr lang="en-US" sz="1400" dirty="0"/>
                    </a:p>
                  </a:txBody>
                  <a:tcPr/>
                </a:tc>
                <a:tc>
                  <a:txBody>
                    <a:bodyPr/>
                    <a:lstStyle/>
                    <a:p>
                      <a:r>
                        <a:rPr lang="en-US" sz="1400" dirty="0" smtClean="0"/>
                        <a:t>Contexts</a:t>
                      </a:r>
                      <a:endParaRPr lang="en-US" sz="1400" dirty="0"/>
                    </a:p>
                  </a:txBody>
                  <a:tcPr/>
                </a:tc>
                <a:tc>
                  <a:txBody>
                    <a:bodyPr/>
                    <a:lstStyle/>
                    <a:p>
                      <a:r>
                        <a:rPr lang="en-US" sz="1400" dirty="0" smtClean="0"/>
                        <a:t>- </a:t>
                      </a:r>
                      <a:r>
                        <a:rPr lang="en-US" sz="1400" b="0" i="0" kern="1200" dirty="0" smtClean="0">
                          <a:solidFill>
                            <a:schemeClr val="tx1"/>
                          </a:solidFill>
                          <a:effectLst/>
                          <a:latin typeface="+mn-lt"/>
                          <a:ea typeface="+mn-ea"/>
                          <a:cs typeface="+mn-cs"/>
                        </a:rPr>
                        <a:t>Look at the four squares that indicate where this sentence can be added to the passage. Where would the sentence fit best?</a:t>
                      </a:r>
                      <a:endParaRPr lang="en-US" sz="1400" dirty="0"/>
                    </a:p>
                  </a:txBody>
                  <a:tcPr/>
                </a:tc>
              </a:tr>
              <a:tr h="370840">
                <a:tc>
                  <a:txBody>
                    <a:bodyPr/>
                    <a:lstStyle/>
                    <a:p>
                      <a:r>
                        <a:rPr lang="en-US" sz="1400" dirty="0" smtClean="0"/>
                        <a:t>Sentence simplification</a:t>
                      </a:r>
                      <a:endParaRPr lang="en-US" sz="14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t>0</a:t>
                      </a:r>
                      <a:r>
                        <a:rPr lang="en-US" sz="1400" baseline="0" dirty="0" smtClean="0"/>
                        <a:t> - 1</a:t>
                      </a:r>
                      <a:endParaRPr lang="en-US" sz="1400" dirty="0" smtClean="0"/>
                    </a:p>
                  </a:txBody>
                  <a:tcPr/>
                </a:tc>
                <a:tc>
                  <a:txBody>
                    <a:bodyPr/>
                    <a:lstStyle/>
                    <a:p>
                      <a:r>
                        <a:rPr lang="en-US" sz="1400" dirty="0" smtClean="0"/>
                        <a:t>No</a:t>
                      </a:r>
                      <a:endParaRPr lang="en-US" sz="1400" dirty="0"/>
                    </a:p>
                  </a:txBody>
                  <a:tcPr/>
                </a:tc>
                <a:tc>
                  <a:txBody>
                    <a:bodyPr/>
                    <a:lstStyle/>
                    <a:p>
                      <a:r>
                        <a:rPr lang="en-US" sz="1400" dirty="0" smtClean="0"/>
                        <a:t>Paraphrases</a:t>
                      </a:r>
                      <a:endParaRPr lang="en-US" sz="1400" dirty="0"/>
                    </a:p>
                  </a:txBody>
                  <a:tcPr/>
                </a:tc>
                <a:tc>
                  <a:txBody>
                    <a:bodyPr/>
                    <a:lstStyle/>
                    <a:p>
                      <a:r>
                        <a:rPr lang="en-US" sz="1400" dirty="0" smtClean="0"/>
                        <a:t>- </a:t>
                      </a:r>
                      <a:r>
                        <a:rPr lang="en-US" sz="1400" b="0" i="0" kern="1200" dirty="0" smtClean="0">
                          <a:solidFill>
                            <a:schemeClr val="tx1"/>
                          </a:solidFill>
                          <a:effectLst/>
                          <a:latin typeface="+mn-lt"/>
                          <a:ea typeface="+mn-ea"/>
                          <a:cs typeface="+mn-cs"/>
                        </a:rPr>
                        <a:t>Which of the following best provides the important information in the highlighted sentence from the passage. Incorrect answer choices leave out essential information or change the meaning of it.</a:t>
                      </a:r>
                      <a:endParaRPr lang="en-US" sz="1400" dirty="0"/>
                    </a:p>
                  </a:txBody>
                  <a:tcPr/>
                </a:tc>
              </a:tr>
            </a:tbl>
          </a:graphicData>
        </a:graphic>
      </p:graphicFrame>
      <p:sp>
        <p:nvSpPr>
          <p:cNvPr id="7" name="Rounded Rectangle 6"/>
          <p:cNvSpPr/>
          <p:nvPr/>
        </p:nvSpPr>
        <p:spPr>
          <a:xfrm>
            <a:off x="107504" y="1808820"/>
            <a:ext cx="8892988" cy="828092"/>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7504" y="3284984"/>
            <a:ext cx="8892988" cy="126014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16502" y="4979617"/>
            <a:ext cx="8437759" cy="369332"/>
          </a:xfrm>
          <a:prstGeom prst="rect">
            <a:avLst/>
          </a:prstGeom>
          <a:noFill/>
        </p:spPr>
        <p:txBody>
          <a:bodyPr wrap="none" rtlCol="0">
            <a:spAutoFit/>
          </a:bodyPr>
          <a:lstStyle/>
          <a:p>
            <a:r>
              <a:rPr lang="en-US" dirty="0" smtClean="0"/>
              <a:t>Event </a:t>
            </a:r>
            <a:r>
              <a:rPr lang="en-US" dirty="0" err="1"/>
              <a:t>coreference</a:t>
            </a:r>
            <a:r>
              <a:rPr lang="en-US" dirty="0"/>
              <a:t> </a:t>
            </a:r>
            <a:r>
              <a:rPr lang="en-US" dirty="0" smtClean="0"/>
              <a:t>can help to answer ‘reference’ and ‘sentence simplification’ questions.</a:t>
            </a:r>
            <a:endParaRPr lang="en-US" dirty="0"/>
          </a:p>
        </p:txBody>
      </p:sp>
    </p:spTree>
    <p:extLst>
      <p:ext uri="{BB962C8B-B14F-4D97-AF65-F5344CB8AC3E}">
        <p14:creationId xmlns:p14="http://schemas.microsoft.com/office/powerpoint/2010/main" val="294421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8700"/>
            <a:ext cx="8229600" cy="432048"/>
          </a:xfrm>
        </p:spPr>
        <p:txBody>
          <a:bodyPr>
            <a:normAutofit/>
          </a:bodyPr>
          <a:lstStyle/>
          <a:p>
            <a:r>
              <a:rPr lang="en-US" sz="1800" dirty="0" smtClean="0"/>
              <a:t>Question classification (continued)</a:t>
            </a:r>
          </a:p>
        </p:txBody>
      </p:sp>
      <p:sp>
        <p:nvSpPr>
          <p:cNvPr id="4" name="Title 1"/>
          <p:cNvSpPr>
            <a:spLocks noGrp="1"/>
          </p:cNvSpPr>
          <p:nvPr>
            <p:ph type="title"/>
          </p:nvPr>
        </p:nvSpPr>
        <p:spPr>
          <a:xfrm>
            <a:off x="457200" y="46038"/>
            <a:ext cx="8229600" cy="718666"/>
          </a:xfrm>
        </p:spPr>
        <p:txBody>
          <a:bodyPr>
            <a:noAutofit/>
          </a:bodyPr>
          <a:lstStyle/>
          <a:p>
            <a:r>
              <a:rPr lang="en-US" sz="3200" dirty="0" smtClean="0"/>
              <a:t>Real Example: TOEFL </a:t>
            </a:r>
            <a:r>
              <a:rPr lang="en-US" sz="3200" dirty="0" err="1" smtClean="0"/>
              <a:t>iBT</a:t>
            </a:r>
            <a:r>
              <a:rPr lang="en-US" sz="3200" dirty="0" smtClean="0"/>
              <a:t> Reading Section (3/3)</a:t>
            </a:r>
            <a:endParaRPr lang="en-US"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91703712"/>
              </p:ext>
            </p:extLst>
          </p:nvPr>
        </p:nvGraphicFramePr>
        <p:xfrm>
          <a:off x="179512" y="1124744"/>
          <a:ext cx="8748972" cy="3261360"/>
        </p:xfrm>
        <a:graphic>
          <a:graphicData uri="http://schemas.openxmlformats.org/drawingml/2006/table">
            <a:tbl>
              <a:tblPr firstRow="1" bandRow="1">
                <a:tableStyleId>{5940675A-B579-460E-94D1-54222C63F5DA}</a:tableStyleId>
              </a:tblPr>
              <a:tblGrid>
                <a:gridCol w="1224136"/>
                <a:gridCol w="900100"/>
                <a:gridCol w="1584176"/>
                <a:gridCol w="1116124"/>
                <a:gridCol w="3924436"/>
              </a:tblGrid>
              <a:tr h="370840">
                <a:tc>
                  <a:txBody>
                    <a:bodyPr/>
                    <a:lstStyle/>
                    <a:p>
                      <a:pPr algn="ctr"/>
                      <a:r>
                        <a:rPr lang="en-US" sz="1400" dirty="0" smtClean="0"/>
                        <a:t>Question type</a:t>
                      </a:r>
                      <a:endParaRPr lang="en-US" sz="1400" dirty="0"/>
                    </a:p>
                  </a:txBody>
                  <a:tcPr>
                    <a:solidFill>
                      <a:schemeClr val="bg1">
                        <a:lumMod val="85000"/>
                      </a:schemeClr>
                    </a:solidFill>
                  </a:tcPr>
                </a:tc>
                <a:tc>
                  <a:txBody>
                    <a:bodyPr/>
                    <a:lstStyle/>
                    <a:p>
                      <a:pPr algn="ctr"/>
                      <a:r>
                        <a:rPr lang="en-US" sz="1400" dirty="0" smtClean="0"/>
                        <a:t>#</a:t>
                      </a:r>
                      <a:r>
                        <a:rPr lang="en-US" sz="1400" baseline="0" dirty="0" smtClean="0"/>
                        <a:t> of questions per set</a:t>
                      </a:r>
                      <a:endParaRPr lang="en-US" sz="1400" dirty="0"/>
                    </a:p>
                  </a:txBody>
                  <a:tcPr>
                    <a:solidFill>
                      <a:schemeClr val="bg1">
                        <a:lumMod val="85000"/>
                      </a:schemeClr>
                    </a:solidFill>
                  </a:tcPr>
                </a:tc>
                <a:tc>
                  <a:txBody>
                    <a:bodyPr/>
                    <a:lstStyle/>
                    <a:p>
                      <a:pPr algn="ctr"/>
                      <a:r>
                        <a:rPr lang="en-US" sz="1400" dirty="0" smtClean="0"/>
                        <a:t>Is</a:t>
                      </a:r>
                      <a:r>
                        <a:rPr lang="en-US" sz="1400" baseline="0" dirty="0" smtClean="0"/>
                        <a:t> there the a</a:t>
                      </a:r>
                      <a:r>
                        <a:rPr lang="en-US" sz="1400" dirty="0" smtClean="0"/>
                        <a:t>nswer in the passage? If so, where?</a:t>
                      </a:r>
                      <a:endParaRPr lang="en-US" sz="1400" dirty="0"/>
                    </a:p>
                  </a:txBody>
                  <a:tcPr>
                    <a:solidFill>
                      <a:schemeClr val="bg1">
                        <a:lumMod val="85000"/>
                      </a:schemeClr>
                    </a:solidFill>
                  </a:tcPr>
                </a:tc>
                <a:tc>
                  <a:txBody>
                    <a:bodyPr/>
                    <a:lstStyle/>
                    <a:p>
                      <a:pPr algn="ctr"/>
                      <a:r>
                        <a:rPr lang="en-US" sz="1400" dirty="0" smtClean="0"/>
                        <a:t>Techniques that humans can use</a:t>
                      </a:r>
                      <a:endParaRPr lang="en-US" sz="1400" dirty="0"/>
                    </a:p>
                  </a:txBody>
                  <a:tcPr>
                    <a:solidFill>
                      <a:schemeClr val="bg1">
                        <a:lumMod val="85000"/>
                      </a:schemeClr>
                    </a:solidFill>
                  </a:tcPr>
                </a:tc>
                <a:tc>
                  <a:txBody>
                    <a:bodyPr/>
                    <a:lstStyle/>
                    <a:p>
                      <a:pPr algn="ctr"/>
                      <a:r>
                        <a:rPr lang="en-US" sz="1400" dirty="0" smtClean="0"/>
                        <a:t>Examples</a:t>
                      </a:r>
                      <a:endParaRPr lang="en-US" sz="1400" dirty="0"/>
                    </a:p>
                  </a:txBody>
                  <a:tcPr>
                    <a:solidFill>
                      <a:schemeClr val="bg1">
                        <a:lumMod val="85000"/>
                      </a:schemeClr>
                    </a:solidFill>
                  </a:tcPr>
                </a:tc>
              </a:tr>
              <a:tr h="370840">
                <a:tc>
                  <a:txBody>
                    <a:bodyPr/>
                    <a:lstStyle/>
                    <a:p>
                      <a:r>
                        <a:rPr lang="en-US" sz="1400" dirty="0" smtClean="0"/>
                        <a:t>Summary</a:t>
                      </a:r>
                      <a:endParaRPr lang="en-US" sz="14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t>0</a:t>
                      </a:r>
                      <a:r>
                        <a:rPr lang="en-US" sz="1400" baseline="0" dirty="0" smtClean="0"/>
                        <a:t> - 1</a:t>
                      </a:r>
                      <a:endParaRPr lang="en-US" sz="1400" dirty="0" smtClean="0"/>
                    </a:p>
                  </a:txBody>
                  <a:tcPr/>
                </a:tc>
                <a:tc>
                  <a:txBody>
                    <a:bodyPr/>
                    <a:lstStyle/>
                    <a:p>
                      <a:r>
                        <a:rPr lang="en-US" sz="1400" dirty="0" smtClean="0"/>
                        <a:t>No</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Contexts</a:t>
                      </a:r>
                    </a:p>
                  </a:txBody>
                  <a:tcPr/>
                </a:tc>
                <a:tc>
                  <a:txBody>
                    <a:bodyPr/>
                    <a:lstStyle/>
                    <a:p>
                      <a:r>
                        <a:rPr lang="en-US" sz="1400" dirty="0" smtClean="0"/>
                        <a:t>- </a:t>
                      </a:r>
                      <a:r>
                        <a:rPr lang="en-US" sz="1400" b="0" i="0" kern="1200" dirty="0" smtClean="0">
                          <a:solidFill>
                            <a:schemeClr val="tx1"/>
                          </a:solidFill>
                          <a:effectLst/>
                          <a:latin typeface="+mn-lt"/>
                          <a:ea typeface="+mn-ea"/>
                          <a:cs typeface="+mn-cs"/>
                        </a:rPr>
                        <a:t>An introductory sentence for a summary of the passage is found below. Complete the summary by choosing the THREE answer choices that contain the most important ideas in the passage. Some sentences do not fit in the summary because they provide ideas that are not mentioned in the passage or are only minor ideas from the passage. This question is worth 2 points.</a:t>
                      </a:r>
                      <a:endParaRPr lang="en-US" sz="1400" dirty="0"/>
                    </a:p>
                  </a:txBody>
                  <a:tcPr/>
                </a:tc>
              </a:tr>
              <a:tr h="370840">
                <a:tc>
                  <a:txBody>
                    <a:bodyPr/>
                    <a:lstStyle/>
                    <a:p>
                      <a:r>
                        <a:rPr lang="en-US" sz="1400" dirty="0" smtClean="0"/>
                        <a:t>Filling</a:t>
                      </a:r>
                      <a:r>
                        <a:rPr lang="en-US" sz="1400" baseline="0" dirty="0" smtClean="0"/>
                        <a:t> in a chart</a:t>
                      </a:r>
                      <a:endParaRPr lang="en-US" sz="14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t>0</a:t>
                      </a:r>
                      <a:r>
                        <a:rPr lang="en-US" sz="1400" baseline="0" dirty="0" smtClean="0"/>
                        <a:t> - 1</a:t>
                      </a:r>
                      <a:endParaRPr lang="en-US" sz="1400" dirty="0" smtClean="0"/>
                    </a:p>
                  </a:txBody>
                  <a:tcPr/>
                </a:tc>
                <a:tc>
                  <a:txBody>
                    <a:bodyPr/>
                    <a:lstStyle/>
                    <a:p>
                      <a:r>
                        <a:rPr lang="en-US" sz="1400" dirty="0" smtClean="0"/>
                        <a:t>No</a:t>
                      </a:r>
                      <a:endParaRPr lang="en-US" sz="1400" dirty="0"/>
                    </a:p>
                  </a:txBody>
                  <a:tcPr/>
                </a:tc>
                <a:tc>
                  <a:txBody>
                    <a:bodyPr/>
                    <a:lstStyle/>
                    <a:p>
                      <a:r>
                        <a:rPr lang="en-US" sz="1400" dirty="0" smtClean="0"/>
                        <a:t>Contexts</a:t>
                      </a:r>
                      <a:endParaRPr lang="en-US" sz="1400" dirty="0"/>
                    </a:p>
                  </a:txBody>
                  <a:tcPr/>
                </a:tc>
                <a:tc>
                  <a:txBody>
                    <a:bodyPr/>
                    <a:lstStyle/>
                    <a:p>
                      <a:r>
                        <a:rPr lang="en-US" sz="1400" dirty="0" smtClean="0"/>
                        <a:t>- </a:t>
                      </a:r>
                      <a:r>
                        <a:rPr lang="en-US" sz="1400" b="0" i="0" kern="1200" dirty="0" smtClean="0">
                          <a:solidFill>
                            <a:schemeClr val="tx1"/>
                          </a:solidFill>
                          <a:effectLst/>
                          <a:latin typeface="+mn-lt"/>
                          <a:ea typeface="+mn-ea"/>
                          <a:cs typeface="+mn-cs"/>
                        </a:rPr>
                        <a:t>Complete the table in order to summarize the information about .... Match the statements to the ...</a:t>
                      </a:r>
                      <a:endParaRPr lang="en-US" sz="1400" dirty="0"/>
                    </a:p>
                  </a:txBody>
                  <a:tcPr/>
                </a:tc>
              </a:tr>
            </a:tbl>
          </a:graphicData>
        </a:graphic>
      </p:graphicFrame>
      <p:sp>
        <p:nvSpPr>
          <p:cNvPr id="7" name="Rounded Rectangle 6"/>
          <p:cNvSpPr/>
          <p:nvPr/>
        </p:nvSpPr>
        <p:spPr>
          <a:xfrm>
            <a:off x="107504" y="1880828"/>
            <a:ext cx="8892988" cy="2448272"/>
          </a:xfrm>
          <a:prstGeom prst="roundRect">
            <a:avLst>
              <a:gd name="adj" fmla="val 12552"/>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6502" y="4979617"/>
            <a:ext cx="7799892" cy="369332"/>
          </a:xfrm>
          <a:prstGeom prst="rect">
            <a:avLst/>
          </a:prstGeom>
          <a:noFill/>
        </p:spPr>
        <p:txBody>
          <a:bodyPr wrap="none" rtlCol="0">
            <a:spAutoFit/>
          </a:bodyPr>
          <a:lstStyle/>
          <a:p>
            <a:r>
              <a:rPr lang="en-US" dirty="0" smtClean="0"/>
              <a:t>Event </a:t>
            </a:r>
            <a:r>
              <a:rPr lang="en-US" dirty="0" err="1"/>
              <a:t>coreference</a:t>
            </a:r>
            <a:r>
              <a:rPr lang="en-US" dirty="0"/>
              <a:t> </a:t>
            </a:r>
            <a:r>
              <a:rPr lang="en-US" dirty="0" smtClean="0"/>
              <a:t>can help to answer ‘summary’ and ‘filling-in-a-chart’ questions.</a:t>
            </a:r>
            <a:endParaRPr lang="en-US" dirty="0"/>
          </a:p>
        </p:txBody>
      </p:sp>
    </p:spTree>
    <p:extLst>
      <p:ext uri="{BB962C8B-B14F-4D97-AF65-F5344CB8AC3E}">
        <p14:creationId xmlns:p14="http://schemas.microsoft.com/office/powerpoint/2010/main" val="2492832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16"/>
            <a:ext cx="8229600" cy="1332148"/>
          </a:xfrm>
        </p:spPr>
        <p:txBody>
          <a:bodyPr>
            <a:normAutofit fontScale="77500" lnSpcReduction="20000"/>
          </a:bodyPr>
          <a:lstStyle/>
          <a:p>
            <a:r>
              <a:rPr lang="en-US" dirty="0" smtClean="0"/>
              <a:t>Our goal is to generate questions from multiple sentences, which asks about a larger context using event </a:t>
            </a:r>
            <a:r>
              <a:rPr lang="en-US" dirty="0" err="1" smtClean="0"/>
              <a:t>coreference</a:t>
            </a:r>
            <a:r>
              <a:rPr lang="en-US" dirty="0" smtClean="0"/>
              <a:t>.</a:t>
            </a:r>
          </a:p>
          <a:p>
            <a:pPr lvl="1"/>
            <a:r>
              <a:rPr lang="en-US" dirty="0" smtClean="0"/>
              <a:t>Generated questions require readers to understand the link(s) between those sentences.</a:t>
            </a:r>
          </a:p>
        </p:txBody>
      </p:sp>
      <p:sp>
        <p:nvSpPr>
          <p:cNvPr id="4" name="Title 1"/>
          <p:cNvSpPr>
            <a:spLocks noGrp="1"/>
          </p:cNvSpPr>
          <p:nvPr>
            <p:ph type="title"/>
          </p:nvPr>
        </p:nvSpPr>
        <p:spPr>
          <a:xfrm>
            <a:off x="457200" y="46038"/>
            <a:ext cx="8229600" cy="718666"/>
          </a:xfrm>
        </p:spPr>
        <p:txBody>
          <a:bodyPr>
            <a:noAutofit/>
          </a:bodyPr>
          <a:lstStyle/>
          <a:p>
            <a:r>
              <a:rPr lang="en-US" sz="3200" dirty="0" smtClean="0"/>
              <a:t>Research Goal</a:t>
            </a:r>
            <a:endParaRPr lang="en-US"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11" name="Flowchart: Document 10"/>
          <p:cNvSpPr/>
          <p:nvPr/>
        </p:nvSpPr>
        <p:spPr>
          <a:xfrm>
            <a:off x="455347" y="2888940"/>
            <a:ext cx="3720609" cy="28083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Process 11"/>
          <p:cNvSpPr/>
          <p:nvPr/>
        </p:nvSpPr>
        <p:spPr>
          <a:xfrm>
            <a:off x="647564" y="3221107"/>
            <a:ext cx="2916324" cy="189312"/>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Tom eventually got awarded the 1st prize.</a:t>
            </a:r>
            <a:endParaRPr lang="en-US" sz="1200" dirty="0">
              <a:solidFill>
                <a:schemeClr val="tx1"/>
              </a:solidFill>
            </a:endParaRPr>
          </a:p>
        </p:txBody>
      </p:sp>
      <p:sp>
        <p:nvSpPr>
          <p:cNvPr id="14" name="Flowchart: Process 13"/>
          <p:cNvSpPr/>
          <p:nvPr/>
        </p:nvSpPr>
        <p:spPr>
          <a:xfrm>
            <a:off x="1583668" y="3698451"/>
            <a:ext cx="1908212" cy="18002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It surprised all of them ...</a:t>
            </a:r>
            <a:endParaRPr lang="en-US" sz="1200" dirty="0">
              <a:solidFill>
                <a:schemeClr val="tx1"/>
              </a:solidFill>
            </a:endParaRPr>
          </a:p>
        </p:txBody>
      </p:sp>
      <p:sp>
        <p:nvSpPr>
          <p:cNvPr id="15" name="Flowchart: Alternate Process 14"/>
          <p:cNvSpPr/>
          <p:nvPr/>
        </p:nvSpPr>
        <p:spPr>
          <a:xfrm>
            <a:off x="1714182" y="3212976"/>
            <a:ext cx="823592" cy="235186"/>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Alternate Process 15"/>
          <p:cNvSpPr/>
          <p:nvPr/>
        </p:nvSpPr>
        <p:spPr>
          <a:xfrm>
            <a:off x="1655677" y="3662446"/>
            <a:ext cx="136954" cy="234605"/>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1792631" y="3448162"/>
            <a:ext cx="178080" cy="214284"/>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3563888" y="3194395"/>
            <a:ext cx="144016" cy="68407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a:off x="3815916" y="3554435"/>
            <a:ext cx="1188132" cy="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75956" y="3221107"/>
            <a:ext cx="486030" cy="369332"/>
          </a:xfrm>
          <a:prstGeom prst="rect">
            <a:avLst/>
          </a:prstGeom>
          <a:noFill/>
        </p:spPr>
        <p:txBody>
          <a:bodyPr wrap="none" rtlCol="0">
            <a:spAutoFit/>
          </a:bodyPr>
          <a:lstStyle/>
          <a:p>
            <a:r>
              <a:rPr lang="en-US" dirty="0" smtClean="0"/>
              <a:t>QG</a:t>
            </a:r>
            <a:endParaRPr lang="en-US" dirty="0"/>
          </a:p>
        </p:txBody>
      </p:sp>
      <p:sp>
        <p:nvSpPr>
          <p:cNvPr id="25" name="TextBox 24"/>
          <p:cNvSpPr txBox="1"/>
          <p:nvPr/>
        </p:nvSpPr>
        <p:spPr>
          <a:xfrm>
            <a:off x="5040052" y="2888940"/>
            <a:ext cx="3090077" cy="1169551"/>
          </a:xfrm>
          <a:prstGeom prst="rect">
            <a:avLst/>
          </a:prstGeom>
          <a:noFill/>
        </p:spPr>
        <p:txBody>
          <a:bodyPr wrap="none" rtlCol="0">
            <a:spAutoFit/>
          </a:bodyPr>
          <a:lstStyle/>
          <a:p>
            <a:r>
              <a:rPr lang="en-US" sz="1400" dirty="0" smtClean="0"/>
              <a:t>Q. What does the word ‘event’ refer to?</a:t>
            </a:r>
          </a:p>
          <a:p>
            <a:pPr marL="342900" indent="-342900">
              <a:buAutoNum type="arabicParenBoth"/>
            </a:pPr>
            <a:r>
              <a:rPr lang="en-US" sz="1400" dirty="0" smtClean="0"/>
              <a:t>Getting awarded.</a:t>
            </a:r>
          </a:p>
          <a:p>
            <a:pPr marL="342900" indent="-342900">
              <a:buAutoNum type="arabicParenBoth"/>
            </a:pPr>
            <a:r>
              <a:rPr lang="en-US" sz="1400" dirty="0" smtClean="0"/>
              <a:t>Having a heart disease.</a:t>
            </a:r>
          </a:p>
          <a:p>
            <a:pPr marL="342900" indent="-342900">
              <a:buAutoNum type="arabicParenBoth"/>
            </a:pPr>
            <a:r>
              <a:rPr lang="en-US" sz="1400" dirty="0" smtClean="0"/>
              <a:t>Getting a traffic accident.</a:t>
            </a:r>
          </a:p>
          <a:p>
            <a:pPr marL="342900" indent="-342900">
              <a:buAutoNum type="arabicParenBoth"/>
            </a:pPr>
            <a:r>
              <a:rPr lang="en-US" sz="1400" dirty="0" smtClean="0"/>
              <a:t>(2) and (3).</a:t>
            </a:r>
            <a:endParaRPr lang="en-US" sz="1400" dirty="0"/>
          </a:p>
        </p:txBody>
      </p:sp>
      <p:sp>
        <p:nvSpPr>
          <p:cNvPr id="26" name="TextBox 25"/>
          <p:cNvSpPr txBox="1"/>
          <p:nvPr/>
        </p:nvSpPr>
        <p:spPr>
          <a:xfrm>
            <a:off x="1935139" y="3429000"/>
            <a:ext cx="1520737" cy="307777"/>
          </a:xfrm>
          <a:prstGeom prst="rect">
            <a:avLst/>
          </a:prstGeom>
          <a:noFill/>
        </p:spPr>
        <p:txBody>
          <a:bodyPr wrap="none" rtlCol="0">
            <a:spAutoFit/>
          </a:bodyPr>
          <a:lstStyle/>
          <a:p>
            <a:r>
              <a:rPr lang="en-US" sz="1400" dirty="0" smtClean="0">
                <a:solidFill>
                  <a:srgbClr val="00B050"/>
                </a:solidFill>
              </a:rPr>
              <a:t>Event </a:t>
            </a:r>
            <a:r>
              <a:rPr lang="en-US" sz="1400" dirty="0" err="1" smtClean="0">
                <a:solidFill>
                  <a:srgbClr val="00B050"/>
                </a:solidFill>
              </a:rPr>
              <a:t>Coreference</a:t>
            </a:r>
            <a:endParaRPr lang="en-US" sz="1400" dirty="0">
              <a:solidFill>
                <a:srgbClr val="00B050"/>
              </a:solidFill>
            </a:endParaRPr>
          </a:p>
        </p:txBody>
      </p:sp>
      <p:sp>
        <p:nvSpPr>
          <p:cNvPr id="27" name="Flowchart: Process 26"/>
          <p:cNvSpPr/>
          <p:nvPr/>
        </p:nvSpPr>
        <p:spPr>
          <a:xfrm>
            <a:off x="719572" y="4238511"/>
            <a:ext cx="3060340" cy="18002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The president was assassinated in front of A …</a:t>
            </a:r>
            <a:endParaRPr lang="en-US" sz="1200" dirty="0">
              <a:solidFill>
                <a:schemeClr val="tx1"/>
              </a:solidFill>
            </a:endParaRPr>
          </a:p>
        </p:txBody>
      </p:sp>
      <p:sp>
        <p:nvSpPr>
          <p:cNvPr id="28" name="Flowchart: Process 27"/>
          <p:cNvSpPr/>
          <p:nvPr/>
        </p:nvSpPr>
        <p:spPr>
          <a:xfrm>
            <a:off x="503548" y="4689140"/>
            <a:ext cx="3204356" cy="18002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The murder caused a battle between B and C …</a:t>
            </a:r>
            <a:endParaRPr lang="en-US" sz="1200" dirty="0">
              <a:solidFill>
                <a:schemeClr val="tx1"/>
              </a:solidFill>
            </a:endParaRPr>
          </a:p>
        </p:txBody>
      </p:sp>
      <p:sp>
        <p:nvSpPr>
          <p:cNvPr id="34" name="Right Brace 33"/>
          <p:cNvSpPr/>
          <p:nvPr/>
        </p:nvSpPr>
        <p:spPr>
          <a:xfrm>
            <a:off x="3815916" y="4238511"/>
            <a:ext cx="144016" cy="68407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p:nvPr/>
        </p:nvCxnSpPr>
        <p:spPr>
          <a:xfrm>
            <a:off x="4031940" y="4598551"/>
            <a:ext cx="972108" cy="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391980" y="4265223"/>
            <a:ext cx="486030" cy="369332"/>
          </a:xfrm>
          <a:prstGeom prst="rect">
            <a:avLst/>
          </a:prstGeom>
          <a:noFill/>
        </p:spPr>
        <p:txBody>
          <a:bodyPr wrap="none" rtlCol="0">
            <a:spAutoFit/>
          </a:bodyPr>
          <a:lstStyle/>
          <a:p>
            <a:r>
              <a:rPr lang="en-US" dirty="0" smtClean="0"/>
              <a:t>QG</a:t>
            </a:r>
            <a:endParaRPr lang="en-US" dirty="0"/>
          </a:p>
        </p:txBody>
      </p:sp>
      <p:sp>
        <p:nvSpPr>
          <p:cNvPr id="38" name="TextBox 37"/>
          <p:cNvSpPr txBox="1"/>
          <p:nvPr/>
        </p:nvSpPr>
        <p:spPr>
          <a:xfrm>
            <a:off x="5040052" y="4130499"/>
            <a:ext cx="4103948" cy="1384995"/>
          </a:xfrm>
          <a:prstGeom prst="rect">
            <a:avLst/>
          </a:prstGeom>
          <a:noFill/>
        </p:spPr>
        <p:txBody>
          <a:bodyPr wrap="square" rtlCol="0">
            <a:spAutoFit/>
          </a:bodyPr>
          <a:lstStyle/>
          <a:p>
            <a:r>
              <a:rPr lang="en-US" sz="1400" dirty="0" smtClean="0"/>
              <a:t>Q. What did the president assassination cause?</a:t>
            </a:r>
          </a:p>
          <a:p>
            <a:r>
              <a:rPr lang="en-US" sz="1400" dirty="0" smtClean="0"/>
              <a:t>(What happened after the president assassination?)</a:t>
            </a:r>
          </a:p>
          <a:p>
            <a:pPr marL="342900" indent="-342900">
              <a:buAutoNum type="arabicParenBoth"/>
            </a:pPr>
            <a:r>
              <a:rPr lang="en-US" sz="1400" dirty="0" smtClean="0"/>
              <a:t>A.</a:t>
            </a:r>
          </a:p>
          <a:p>
            <a:pPr marL="342900" indent="-342900">
              <a:buAutoNum type="arabicParenBoth"/>
            </a:pPr>
            <a:r>
              <a:rPr lang="en-US" sz="1400" dirty="0" smtClean="0"/>
              <a:t>B.</a:t>
            </a:r>
          </a:p>
          <a:p>
            <a:pPr marL="342900" indent="-342900">
              <a:buAutoNum type="arabicParenBoth"/>
            </a:pPr>
            <a:r>
              <a:rPr lang="en-US" sz="1400" dirty="0" smtClean="0"/>
              <a:t>C.</a:t>
            </a:r>
          </a:p>
          <a:p>
            <a:pPr marL="342900" indent="-342900">
              <a:buAutoNum type="arabicParenBoth"/>
            </a:pPr>
            <a:r>
              <a:rPr lang="en-US" sz="1400" dirty="0" smtClean="0"/>
              <a:t>A battle between B and C.</a:t>
            </a:r>
            <a:endParaRPr lang="en-US" sz="1400" dirty="0"/>
          </a:p>
        </p:txBody>
      </p:sp>
      <p:sp>
        <p:nvSpPr>
          <p:cNvPr id="33" name="Flowchart: Alternate Process 32"/>
          <p:cNvSpPr/>
          <p:nvPr/>
        </p:nvSpPr>
        <p:spPr>
          <a:xfrm>
            <a:off x="877713" y="4676128"/>
            <a:ext cx="453927" cy="216024"/>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Alternate Process 36"/>
          <p:cNvSpPr/>
          <p:nvPr/>
        </p:nvSpPr>
        <p:spPr>
          <a:xfrm>
            <a:off x="1970711" y="4221088"/>
            <a:ext cx="837093" cy="216024"/>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799692" y="4437112"/>
            <a:ext cx="1520737" cy="307777"/>
          </a:xfrm>
          <a:prstGeom prst="rect">
            <a:avLst/>
          </a:prstGeom>
          <a:noFill/>
        </p:spPr>
        <p:txBody>
          <a:bodyPr wrap="none" rtlCol="0">
            <a:spAutoFit/>
          </a:bodyPr>
          <a:lstStyle/>
          <a:p>
            <a:r>
              <a:rPr lang="en-US" sz="1400" dirty="0" smtClean="0">
                <a:solidFill>
                  <a:srgbClr val="00B050"/>
                </a:solidFill>
              </a:rPr>
              <a:t>Event </a:t>
            </a:r>
            <a:r>
              <a:rPr lang="en-US" sz="1400" dirty="0" err="1" smtClean="0">
                <a:solidFill>
                  <a:srgbClr val="00B050"/>
                </a:solidFill>
              </a:rPr>
              <a:t>Coreference</a:t>
            </a:r>
            <a:endParaRPr lang="en-US" sz="1400" dirty="0">
              <a:solidFill>
                <a:srgbClr val="00B050"/>
              </a:solidFill>
            </a:endParaRPr>
          </a:p>
        </p:txBody>
      </p:sp>
      <p:cxnSp>
        <p:nvCxnSpPr>
          <p:cNvPr id="40" name="Straight Arrow Connector 39"/>
          <p:cNvCxnSpPr/>
          <p:nvPr/>
        </p:nvCxnSpPr>
        <p:spPr>
          <a:xfrm flipV="1">
            <a:off x="1331640" y="4449889"/>
            <a:ext cx="662197" cy="220670"/>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811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6064"/>
          </a:xfrm>
        </p:spPr>
        <p:txBody>
          <a:bodyPr>
            <a:normAutofit fontScale="55000" lnSpcReduction="20000"/>
          </a:bodyPr>
          <a:lstStyle/>
          <a:p>
            <a:r>
              <a:rPr lang="en-US" dirty="0" smtClean="0"/>
              <a:t>Question generation from 2 sentences which have some </a:t>
            </a:r>
            <a:r>
              <a:rPr lang="en-US" dirty="0" err="1" smtClean="0"/>
              <a:t>coreference</a:t>
            </a:r>
            <a:r>
              <a:rPr lang="en-US" dirty="0" smtClean="0"/>
              <a:t> relations to each other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itle 1"/>
          <p:cNvSpPr>
            <a:spLocks noGrp="1"/>
          </p:cNvSpPr>
          <p:nvPr>
            <p:ph type="title"/>
          </p:nvPr>
        </p:nvSpPr>
        <p:spPr>
          <a:xfrm>
            <a:off x="457200" y="46038"/>
            <a:ext cx="8229600" cy="718666"/>
          </a:xfrm>
        </p:spPr>
        <p:txBody>
          <a:bodyPr>
            <a:noAutofit/>
          </a:bodyPr>
          <a:lstStyle/>
          <a:p>
            <a:r>
              <a:rPr lang="en-US" sz="3200" dirty="0" smtClean="0"/>
              <a:t>A Simple Starting Point</a:t>
            </a:r>
            <a:endParaRPr lang="en-US" sz="3200" dirty="0"/>
          </a:p>
        </p:txBody>
      </p:sp>
      <p:sp>
        <p:nvSpPr>
          <p:cNvPr id="2" name="TextBox 1"/>
          <p:cNvSpPr txBox="1"/>
          <p:nvPr/>
        </p:nvSpPr>
        <p:spPr>
          <a:xfrm>
            <a:off x="1970193" y="1638092"/>
            <a:ext cx="2780120" cy="369332"/>
          </a:xfrm>
          <a:prstGeom prst="rect">
            <a:avLst/>
          </a:prstGeom>
          <a:noFill/>
        </p:spPr>
        <p:txBody>
          <a:bodyPr wrap="none" rtlCol="0">
            <a:spAutoFit/>
          </a:bodyPr>
          <a:lstStyle/>
          <a:p>
            <a:r>
              <a:rPr lang="en-US" dirty="0" smtClean="0"/>
              <a:t>Sentence i:  A</a:t>
            </a:r>
            <a:r>
              <a:rPr lang="en-US" baseline="-25000" dirty="0" smtClean="0"/>
              <a:t>i</a:t>
            </a:r>
            <a:r>
              <a:rPr lang="en-US" dirty="0" smtClean="0"/>
              <a:t>  E</a:t>
            </a:r>
            <a:r>
              <a:rPr lang="en-US" baseline="-25000" dirty="0" smtClean="0"/>
              <a:t>i</a:t>
            </a:r>
            <a:r>
              <a:rPr lang="en-US" dirty="0" smtClean="0"/>
              <a:t>  P</a:t>
            </a:r>
            <a:r>
              <a:rPr lang="en-US" baseline="-25000" dirty="0" smtClean="0"/>
              <a:t>i</a:t>
            </a:r>
            <a:r>
              <a:rPr lang="en-US" dirty="0" smtClean="0"/>
              <a:t>  (L</a:t>
            </a:r>
            <a:r>
              <a:rPr lang="en-US" baseline="-25000" dirty="0" smtClean="0"/>
              <a:t>i</a:t>
            </a:r>
            <a:r>
              <a:rPr lang="en-US" dirty="0" smtClean="0"/>
              <a:t>)  (T</a:t>
            </a:r>
            <a:r>
              <a:rPr lang="en-US" baseline="-25000" dirty="0" smtClean="0"/>
              <a:t>i</a:t>
            </a:r>
            <a:r>
              <a:rPr lang="en-US" dirty="0" smtClean="0"/>
              <a:t>)</a:t>
            </a:r>
            <a:endParaRPr lang="en-US" dirty="0"/>
          </a:p>
        </p:txBody>
      </p:sp>
      <p:sp>
        <p:nvSpPr>
          <p:cNvPr id="6" name="TextBox 5"/>
          <p:cNvSpPr txBox="1"/>
          <p:nvPr/>
        </p:nvSpPr>
        <p:spPr>
          <a:xfrm>
            <a:off x="-508" y="5391797"/>
            <a:ext cx="712183" cy="307777"/>
          </a:xfrm>
          <a:prstGeom prst="rect">
            <a:avLst/>
          </a:prstGeom>
          <a:noFill/>
        </p:spPr>
        <p:txBody>
          <a:bodyPr wrap="none" rtlCol="0">
            <a:spAutoFit/>
          </a:bodyPr>
          <a:lstStyle/>
          <a:p>
            <a:r>
              <a:rPr lang="en-US" sz="1400" dirty="0" smtClean="0"/>
              <a:t>Legend</a:t>
            </a:r>
            <a:endParaRPr lang="en-US" sz="1400" dirty="0"/>
          </a:p>
        </p:txBody>
      </p:sp>
      <p:sp>
        <p:nvSpPr>
          <p:cNvPr id="7" name="TextBox 6"/>
          <p:cNvSpPr txBox="1"/>
          <p:nvPr/>
        </p:nvSpPr>
        <p:spPr>
          <a:xfrm>
            <a:off x="151892" y="5643825"/>
            <a:ext cx="968598" cy="1169551"/>
          </a:xfrm>
          <a:prstGeom prst="rect">
            <a:avLst/>
          </a:prstGeom>
          <a:noFill/>
        </p:spPr>
        <p:txBody>
          <a:bodyPr wrap="none" rtlCol="0">
            <a:spAutoFit/>
          </a:bodyPr>
          <a:lstStyle/>
          <a:p>
            <a:r>
              <a:rPr lang="en-US" sz="1400" dirty="0" smtClean="0"/>
              <a:t>A: Agent</a:t>
            </a:r>
          </a:p>
          <a:p>
            <a:r>
              <a:rPr lang="en-US" sz="1400" dirty="0" smtClean="0"/>
              <a:t>E: Event</a:t>
            </a:r>
          </a:p>
          <a:p>
            <a:r>
              <a:rPr lang="en-US" sz="1400" dirty="0" smtClean="0"/>
              <a:t>P: Patient</a:t>
            </a:r>
          </a:p>
          <a:p>
            <a:r>
              <a:rPr lang="en-US" sz="1400" dirty="0" smtClean="0"/>
              <a:t>L: Location</a:t>
            </a:r>
          </a:p>
          <a:p>
            <a:r>
              <a:rPr lang="en-US" sz="1400" dirty="0" smtClean="0"/>
              <a:t>T: Time</a:t>
            </a:r>
            <a:endParaRPr lang="en-US" sz="1400" dirty="0"/>
          </a:p>
        </p:txBody>
      </p:sp>
      <p:sp>
        <p:nvSpPr>
          <p:cNvPr id="8" name="TextBox 7"/>
          <p:cNvSpPr txBox="1"/>
          <p:nvPr/>
        </p:nvSpPr>
        <p:spPr>
          <a:xfrm>
            <a:off x="1971900" y="2204864"/>
            <a:ext cx="2780120" cy="369332"/>
          </a:xfrm>
          <a:prstGeom prst="rect">
            <a:avLst/>
          </a:prstGeom>
          <a:noFill/>
        </p:spPr>
        <p:txBody>
          <a:bodyPr wrap="none" rtlCol="0">
            <a:spAutoFit/>
          </a:bodyPr>
          <a:lstStyle/>
          <a:p>
            <a:r>
              <a:rPr lang="en-US" dirty="0" smtClean="0"/>
              <a:t>Sentence j:  A</a:t>
            </a:r>
            <a:r>
              <a:rPr lang="en-US" baseline="-25000" dirty="0" smtClean="0"/>
              <a:t>j</a:t>
            </a:r>
            <a:r>
              <a:rPr lang="en-US" dirty="0" smtClean="0"/>
              <a:t>  E</a:t>
            </a:r>
            <a:r>
              <a:rPr lang="en-US" baseline="-25000" dirty="0" smtClean="0"/>
              <a:t>j</a:t>
            </a:r>
            <a:r>
              <a:rPr lang="en-US" dirty="0" smtClean="0"/>
              <a:t>  P</a:t>
            </a:r>
            <a:r>
              <a:rPr lang="en-US" baseline="-25000" dirty="0" smtClean="0"/>
              <a:t>j</a:t>
            </a:r>
            <a:r>
              <a:rPr lang="en-US" dirty="0" smtClean="0"/>
              <a:t>  (L</a:t>
            </a:r>
            <a:r>
              <a:rPr lang="en-US" baseline="-25000" dirty="0" smtClean="0"/>
              <a:t>j</a:t>
            </a:r>
            <a:r>
              <a:rPr lang="en-US" dirty="0" smtClean="0"/>
              <a:t>)  (</a:t>
            </a:r>
            <a:r>
              <a:rPr lang="en-US" dirty="0" err="1" smtClean="0"/>
              <a:t>T</a:t>
            </a:r>
            <a:r>
              <a:rPr lang="en-US" baseline="-25000" dirty="0" err="1" smtClean="0"/>
              <a:t>j</a:t>
            </a:r>
            <a:r>
              <a:rPr lang="en-US" dirty="0" smtClean="0"/>
              <a:t>)</a:t>
            </a:r>
            <a:endParaRPr lang="en-US" dirty="0"/>
          </a:p>
        </p:txBody>
      </p:sp>
      <p:cxnSp>
        <p:nvCxnSpPr>
          <p:cNvPr id="9" name="Straight Arrow Connector 8"/>
          <p:cNvCxnSpPr/>
          <p:nvPr/>
        </p:nvCxnSpPr>
        <p:spPr>
          <a:xfrm flipV="1">
            <a:off x="3268044" y="1962128"/>
            <a:ext cx="0" cy="32403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83668" y="6263443"/>
            <a:ext cx="1539524" cy="307777"/>
          </a:xfrm>
          <a:prstGeom prst="rect">
            <a:avLst/>
          </a:prstGeom>
          <a:noFill/>
        </p:spPr>
        <p:txBody>
          <a:bodyPr wrap="none" rtlCol="0">
            <a:spAutoFit/>
          </a:bodyPr>
          <a:lstStyle/>
          <a:p>
            <a:r>
              <a:rPr lang="en-US" sz="1400" dirty="0" smtClean="0">
                <a:solidFill>
                  <a:srgbClr val="00B050"/>
                </a:solidFill>
              </a:rPr>
              <a:t>Entity </a:t>
            </a:r>
            <a:r>
              <a:rPr lang="en-US" sz="1400" dirty="0" err="1" smtClean="0">
                <a:solidFill>
                  <a:srgbClr val="00B050"/>
                </a:solidFill>
              </a:rPr>
              <a:t>Coreference</a:t>
            </a:r>
            <a:endParaRPr lang="en-US" sz="1400" dirty="0">
              <a:solidFill>
                <a:srgbClr val="00B050"/>
              </a:solidFill>
            </a:endParaRPr>
          </a:p>
        </p:txBody>
      </p:sp>
      <p:sp>
        <p:nvSpPr>
          <p:cNvPr id="12" name="TextBox 11"/>
          <p:cNvSpPr txBox="1"/>
          <p:nvPr/>
        </p:nvSpPr>
        <p:spPr>
          <a:xfrm>
            <a:off x="1298920" y="1912635"/>
            <a:ext cx="458780" cy="369332"/>
          </a:xfrm>
          <a:prstGeom prst="rect">
            <a:avLst/>
          </a:prstGeom>
          <a:noFill/>
        </p:spPr>
        <p:txBody>
          <a:bodyPr wrap="none" rtlCol="0">
            <a:spAutoFit/>
          </a:bodyPr>
          <a:lstStyle/>
          <a:p>
            <a:r>
              <a:rPr lang="en-US" dirty="0" smtClean="0"/>
              <a:t>(A)</a:t>
            </a:r>
            <a:endParaRPr lang="en-US" dirty="0"/>
          </a:p>
        </p:txBody>
      </p:sp>
      <p:cxnSp>
        <p:nvCxnSpPr>
          <p:cNvPr id="13" name="Straight Arrow Connector 12"/>
          <p:cNvCxnSpPr/>
          <p:nvPr/>
        </p:nvCxnSpPr>
        <p:spPr>
          <a:xfrm flipH="1">
            <a:off x="1259632" y="6417332"/>
            <a:ext cx="324036" cy="0"/>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83668" y="6505599"/>
            <a:ext cx="1520737" cy="307777"/>
          </a:xfrm>
          <a:prstGeom prst="rect">
            <a:avLst/>
          </a:prstGeom>
          <a:noFill/>
        </p:spPr>
        <p:txBody>
          <a:bodyPr wrap="none" rtlCol="0">
            <a:spAutoFit/>
          </a:bodyPr>
          <a:lstStyle/>
          <a:p>
            <a:r>
              <a:rPr lang="en-US" sz="1400" dirty="0" smtClean="0">
                <a:solidFill>
                  <a:schemeClr val="accent6">
                    <a:lumMod val="75000"/>
                  </a:schemeClr>
                </a:solidFill>
              </a:rPr>
              <a:t>Event </a:t>
            </a:r>
            <a:r>
              <a:rPr lang="en-US" sz="1400" dirty="0" err="1" smtClean="0">
                <a:solidFill>
                  <a:schemeClr val="accent6">
                    <a:lumMod val="75000"/>
                  </a:schemeClr>
                </a:solidFill>
              </a:rPr>
              <a:t>Coreference</a:t>
            </a:r>
            <a:endParaRPr lang="en-US" sz="1400" dirty="0">
              <a:solidFill>
                <a:schemeClr val="accent6">
                  <a:lumMod val="75000"/>
                </a:schemeClr>
              </a:solidFill>
            </a:endParaRPr>
          </a:p>
        </p:txBody>
      </p:sp>
      <p:cxnSp>
        <p:nvCxnSpPr>
          <p:cNvPr id="16" name="Straight Arrow Connector 15"/>
          <p:cNvCxnSpPr/>
          <p:nvPr/>
        </p:nvCxnSpPr>
        <p:spPr>
          <a:xfrm flipH="1">
            <a:off x="1259632" y="6659488"/>
            <a:ext cx="324036" cy="0"/>
          </a:xfrm>
          <a:prstGeom prst="straightConnector1">
            <a:avLst/>
          </a:prstGeom>
          <a:ln w="1905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a:off x="1838980" y="1674096"/>
            <a:ext cx="145723" cy="864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p:cNvCxnSpPr/>
          <p:nvPr/>
        </p:nvCxnSpPr>
        <p:spPr>
          <a:xfrm flipV="1">
            <a:off x="3770393" y="1962128"/>
            <a:ext cx="0" cy="32403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518365" y="1962128"/>
            <a:ext cx="0" cy="324036"/>
          </a:xfrm>
          <a:prstGeom prst="straightConnector1">
            <a:avLst/>
          </a:prstGeom>
          <a:ln w="1905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23628" y="1530080"/>
            <a:ext cx="7164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824028" y="1169586"/>
            <a:ext cx="0" cy="493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86805" y="1160748"/>
            <a:ext cx="872355" cy="369332"/>
          </a:xfrm>
          <a:prstGeom prst="rect">
            <a:avLst/>
          </a:prstGeom>
          <a:noFill/>
        </p:spPr>
        <p:txBody>
          <a:bodyPr wrap="none" rtlCol="0">
            <a:spAutoFit/>
          </a:bodyPr>
          <a:lstStyle/>
          <a:p>
            <a:r>
              <a:rPr lang="en-US" dirty="0" smtClean="0"/>
              <a:t>Pattern</a:t>
            </a:r>
            <a:endParaRPr lang="en-US" dirty="0"/>
          </a:p>
        </p:txBody>
      </p:sp>
      <p:sp>
        <p:nvSpPr>
          <p:cNvPr id="27" name="TextBox 26"/>
          <p:cNvSpPr txBox="1"/>
          <p:nvPr/>
        </p:nvSpPr>
        <p:spPr>
          <a:xfrm>
            <a:off x="6000411" y="1169586"/>
            <a:ext cx="1127873" cy="369332"/>
          </a:xfrm>
          <a:prstGeom prst="rect">
            <a:avLst/>
          </a:prstGeom>
          <a:noFill/>
        </p:spPr>
        <p:txBody>
          <a:bodyPr wrap="none" rtlCol="0">
            <a:spAutoFit/>
          </a:bodyPr>
          <a:lstStyle/>
          <a:p>
            <a:r>
              <a:rPr lang="en-US" dirty="0" smtClean="0"/>
              <a:t>Questions</a:t>
            </a:r>
            <a:endParaRPr lang="en-US" dirty="0"/>
          </a:p>
        </p:txBody>
      </p:sp>
      <p:sp>
        <p:nvSpPr>
          <p:cNvPr id="29" name="TextBox 28"/>
          <p:cNvSpPr txBox="1"/>
          <p:nvPr/>
        </p:nvSpPr>
        <p:spPr>
          <a:xfrm>
            <a:off x="4876609" y="2096852"/>
            <a:ext cx="1990866" cy="369332"/>
          </a:xfrm>
          <a:prstGeom prst="rect">
            <a:avLst/>
          </a:prstGeom>
          <a:noFill/>
        </p:spPr>
        <p:txBody>
          <a:bodyPr wrap="none" rtlCol="0">
            <a:spAutoFit/>
          </a:bodyPr>
          <a:lstStyle/>
          <a:p>
            <a:r>
              <a:rPr lang="en-US" dirty="0" smtClean="0"/>
              <a:t>Where did A</a:t>
            </a:r>
            <a:r>
              <a:rPr lang="en-US" baseline="-25000" dirty="0" smtClean="0"/>
              <a:t>x</a:t>
            </a:r>
            <a:r>
              <a:rPr lang="en-US" dirty="0" smtClean="0"/>
              <a:t> E</a:t>
            </a:r>
            <a:r>
              <a:rPr lang="en-US" baseline="-25000" dirty="0" smtClean="0"/>
              <a:t>y</a:t>
            </a:r>
            <a:r>
              <a:rPr lang="en-US" dirty="0" smtClean="0"/>
              <a:t> P</a:t>
            </a:r>
            <a:r>
              <a:rPr lang="en-US" baseline="-25000" dirty="0" smtClean="0"/>
              <a:t>z</a:t>
            </a:r>
            <a:r>
              <a:rPr lang="en-US" dirty="0" smtClean="0"/>
              <a:t>?</a:t>
            </a:r>
            <a:endParaRPr lang="en-US" dirty="0"/>
          </a:p>
        </p:txBody>
      </p:sp>
      <p:sp>
        <p:nvSpPr>
          <p:cNvPr id="30" name="TextBox 29"/>
          <p:cNvSpPr txBox="1"/>
          <p:nvPr/>
        </p:nvSpPr>
        <p:spPr>
          <a:xfrm>
            <a:off x="4885390" y="2384884"/>
            <a:ext cx="1920141" cy="369332"/>
          </a:xfrm>
          <a:prstGeom prst="rect">
            <a:avLst/>
          </a:prstGeom>
          <a:noFill/>
        </p:spPr>
        <p:txBody>
          <a:bodyPr wrap="none" rtlCol="0">
            <a:spAutoFit/>
          </a:bodyPr>
          <a:lstStyle/>
          <a:p>
            <a:r>
              <a:rPr lang="en-US" dirty="0" smtClean="0"/>
              <a:t>When did A</a:t>
            </a:r>
            <a:r>
              <a:rPr lang="en-US" baseline="-25000" dirty="0" smtClean="0"/>
              <a:t>x</a:t>
            </a:r>
            <a:r>
              <a:rPr lang="en-US" dirty="0" smtClean="0"/>
              <a:t> E</a:t>
            </a:r>
            <a:r>
              <a:rPr lang="en-US" baseline="-25000" dirty="0" smtClean="0"/>
              <a:t>y</a:t>
            </a:r>
            <a:r>
              <a:rPr lang="en-US" dirty="0" smtClean="0"/>
              <a:t> P</a:t>
            </a:r>
            <a:r>
              <a:rPr lang="en-US" baseline="-25000" dirty="0" smtClean="0"/>
              <a:t>z</a:t>
            </a:r>
            <a:r>
              <a:rPr lang="en-US" dirty="0" smtClean="0"/>
              <a:t>?</a:t>
            </a:r>
            <a:endParaRPr lang="en-US" dirty="0"/>
          </a:p>
        </p:txBody>
      </p:sp>
      <p:sp>
        <p:nvSpPr>
          <p:cNvPr id="31" name="TextBox 30"/>
          <p:cNvSpPr txBox="1"/>
          <p:nvPr/>
        </p:nvSpPr>
        <p:spPr>
          <a:xfrm>
            <a:off x="6890669" y="2014391"/>
            <a:ext cx="1173719" cy="307777"/>
          </a:xfrm>
          <a:prstGeom prst="rect">
            <a:avLst/>
          </a:prstGeom>
          <a:noFill/>
        </p:spPr>
        <p:txBody>
          <a:bodyPr wrap="none" rtlCol="0">
            <a:spAutoFit/>
          </a:bodyPr>
          <a:lstStyle/>
          <a:p>
            <a:r>
              <a:rPr lang="en-US" sz="1400" dirty="0" smtClean="0"/>
              <a:t>(x, y, z = </a:t>
            </a:r>
            <a:r>
              <a:rPr lang="en-US" sz="1400" dirty="0" err="1" smtClean="0"/>
              <a:t>i</a:t>
            </a:r>
            <a:r>
              <a:rPr lang="en-US" sz="1400" dirty="0" smtClean="0"/>
              <a:t> or j)</a:t>
            </a:r>
            <a:endParaRPr lang="en-US" sz="1400" dirty="0"/>
          </a:p>
        </p:txBody>
      </p:sp>
      <p:sp>
        <p:nvSpPr>
          <p:cNvPr id="32" name="TextBox 31"/>
          <p:cNvSpPr txBox="1"/>
          <p:nvPr/>
        </p:nvSpPr>
        <p:spPr>
          <a:xfrm>
            <a:off x="4885390" y="1530080"/>
            <a:ext cx="1604350" cy="369332"/>
          </a:xfrm>
          <a:prstGeom prst="rect">
            <a:avLst/>
          </a:prstGeom>
          <a:noFill/>
        </p:spPr>
        <p:txBody>
          <a:bodyPr wrap="none" rtlCol="0">
            <a:spAutoFit/>
          </a:bodyPr>
          <a:lstStyle/>
          <a:p>
            <a:r>
              <a:rPr lang="en-US" dirty="0" smtClean="0"/>
              <a:t>Who did E</a:t>
            </a:r>
            <a:r>
              <a:rPr lang="en-US" baseline="-25000" dirty="0" smtClean="0"/>
              <a:t>y</a:t>
            </a:r>
            <a:r>
              <a:rPr lang="en-US" dirty="0" smtClean="0"/>
              <a:t> P</a:t>
            </a:r>
            <a:r>
              <a:rPr lang="en-US" baseline="-25000" dirty="0" smtClean="0"/>
              <a:t>z</a:t>
            </a:r>
            <a:r>
              <a:rPr lang="en-US" dirty="0" smtClean="0"/>
              <a:t>?</a:t>
            </a:r>
            <a:endParaRPr lang="en-US" dirty="0"/>
          </a:p>
        </p:txBody>
      </p:sp>
      <p:sp>
        <p:nvSpPr>
          <p:cNvPr id="33" name="TextBox 32"/>
          <p:cNvSpPr txBox="1"/>
          <p:nvPr/>
        </p:nvSpPr>
        <p:spPr>
          <a:xfrm>
            <a:off x="4875862" y="1808820"/>
            <a:ext cx="1631922" cy="369332"/>
          </a:xfrm>
          <a:prstGeom prst="rect">
            <a:avLst/>
          </a:prstGeom>
          <a:noFill/>
        </p:spPr>
        <p:txBody>
          <a:bodyPr wrap="none" rtlCol="0">
            <a:spAutoFit/>
          </a:bodyPr>
          <a:lstStyle/>
          <a:p>
            <a:r>
              <a:rPr lang="en-US" dirty="0" smtClean="0"/>
              <a:t>Who did </a:t>
            </a:r>
            <a:r>
              <a:rPr lang="en-US" dirty="0"/>
              <a:t>A</a:t>
            </a:r>
            <a:r>
              <a:rPr lang="en-US" baseline="-25000" dirty="0"/>
              <a:t>x</a:t>
            </a:r>
            <a:r>
              <a:rPr lang="en-US" dirty="0"/>
              <a:t> </a:t>
            </a:r>
            <a:r>
              <a:rPr lang="en-US" dirty="0" smtClean="0"/>
              <a:t>E</a:t>
            </a:r>
            <a:r>
              <a:rPr lang="en-US" baseline="-25000" dirty="0" smtClean="0"/>
              <a:t>y</a:t>
            </a:r>
            <a:r>
              <a:rPr lang="en-US" dirty="0" smtClean="0"/>
              <a:t>?</a:t>
            </a:r>
            <a:endParaRPr lang="en-US" dirty="0"/>
          </a:p>
        </p:txBody>
      </p:sp>
      <p:cxnSp>
        <p:nvCxnSpPr>
          <p:cNvPr id="35" name="Straight Connector 34"/>
          <p:cNvCxnSpPr/>
          <p:nvPr/>
        </p:nvCxnSpPr>
        <p:spPr>
          <a:xfrm>
            <a:off x="1223628" y="2780928"/>
            <a:ext cx="7164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970193" y="2780928"/>
            <a:ext cx="2780120" cy="369332"/>
          </a:xfrm>
          <a:prstGeom prst="rect">
            <a:avLst/>
          </a:prstGeom>
          <a:noFill/>
        </p:spPr>
        <p:txBody>
          <a:bodyPr wrap="none" rtlCol="0">
            <a:spAutoFit/>
          </a:bodyPr>
          <a:lstStyle/>
          <a:p>
            <a:r>
              <a:rPr lang="en-US" dirty="0" smtClean="0"/>
              <a:t>Sentence i:  A</a:t>
            </a:r>
            <a:r>
              <a:rPr lang="en-US" baseline="-25000" dirty="0" smtClean="0"/>
              <a:t>i</a:t>
            </a:r>
            <a:r>
              <a:rPr lang="en-US" dirty="0" smtClean="0"/>
              <a:t>  E</a:t>
            </a:r>
            <a:r>
              <a:rPr lang="en-US" baseline="-25000" dirty="0" smtClean="0"/>
              <a:t>i</a:t>
            </a:r>
            <a:r>
              <a:rPr lang="en-US" dirty="0" smtClean="0"/>
              <a:t>  P</a:t>
            </a:r>
            <a:r>
              <a:rPr lang="en-US" baseline="-25000" dirty="0" smtClean="0"/>
              <a:t>i</a:t>
            </a:r>
            <a:r>
              <a:rPr lang="en-US" dirty="0" smtClean="0"/>
              <a:t>  (L</a:t>
            </a:r>
            <a:r>
              <a:rPr lang="en-US" baseline="-25000" dirty="0" smtClean="0"/>
              <a:t>i</a:t>
            </a:r>
            <a:r>
              <a:rPr lang="en-US" dirty="0" smtClean="0"/>
              <a:t>)  (T</a:t>
            </a:r>
            <a:r>
              <a:rPr lang="en-US" baseline="-25000" dirty="0" smtClean="0"/>
              <a:t>i</a:t>
            </a:r>
            <a:r>
              <a:rPr lang="en-US" dirty="0" smtClean="0"/>
              <a:t>)</a:t>
            </a:r>
            <a:endParaRPr lang="en-US" dirty="0"/>
          </a:p>
        </p:txBody>
      </p:sp>
      <p:sp>
        <p:nvSpPr>
          <p:cNvPr id="37" name="TextBox 36"/>
          <p:cNvSpPr txBox="1"/>
          <p:nvPr/>
        </p:nvSpPr>
        <p:spPr>
          <a:xfrm>
            <a:off x="1971900" y="3347700"/>
            <a:ext cx="2780120" cy="369332"/>
          </a:xfrm>
          <a:prstGeom prst="rect">
            <a:avLst/>
          </a:prstGeom>
          <a:noFill/>
        </p:spPr>
        <p:txBody>
          <a:bodyPr wrap="none" rtlCol="0">
            <a:spAutoFit/>
          </a:bodyPr>
          <a:lstStyle/>
          <a:p>
            <a:r>
              <a:rPr lang="en-US" dirty="0" smtClean="0"/>
              <a:t>Sentence j:  A</a:t>
            </a:r>
            <a:r>
              <a:rPr lang="en-US" baseline="-25000" dirty="0" smtClean="0"/>
              <a:t>j</a:t>
            </a:r>
            <a:r>
              <a:rPr lang="en-US" dirty="0" smtClean="0"/>
              <a:t>  E</a:t>
            </a:r>
            <a:r>
              <a:rPr lang="en-US" baseline="-25000" dirty="0" smtClean="0"/>
              <a:t>j</a:t>
            </a:r>
            <a:r>
              <a:rPr lang="en-US" dirty="0" smtClean="0"/>
              <a:t>  P</a:t>
            </a:r>
            <a:r>
              <a:rPr lang="en-US" baseline="-25000" dirty="0" smtClean="0"/>
              <a:t>j</a:t>
            </a:r>
            <a:r>
              <a:rPr lang="en-US" dirty="0" smtClean="0"/>
              <a:t>  (L</a:t>
            </a:r>
            <a:r>
              <a:rPr lang="en-US" baseline="-25000" dirty="0" smtClean="0"/>
              <a:t>j</a:t>
            </a:r>
            <a:r>
              <a:rPr lang="en-US" dirty="0" smtClean="0"/>
              <a:t>)  (</a:t>
            </a:r>
            <a:r>
              <a:rPr lang="en-US" dirty="0" err="1" smtClean="0"/>
              <a:t>T</a:t>
            </a:r>
            <a:r>
              <a:rPr lang="en-US" baseline="-25000" dirty="0" err="1" smtClean="0"/>
              <a:t>j</a:t>
            </a:r>
            <a:r>
              <a:rPr lang="en-US" dirty="0" smtClean="0"/>
              <a:t>)</a:t>
            </a:r>
            <a:endParaRPr lang="en-US" dirty="0"/>
          </a:p>
        </p:txBody>
      </p:sp>
      <p:cxnSp>
        <p:nvCxnSpPr>
          <p:cNvPr id="38" name="Straight Arrow Connector 37"/>
          <p:cNvCxnSpPr/>
          <p:nvPr/>
        </p:nvCxnSpPr>
        <p:spPr>
          <a:xfrm flipV="1">
            <a:off x="3268044" y="3104964"/>
            <a:ext cx="0" cy="32403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8920" y="3055471"/>
            <a:ext cx="450764" cy="369332"/>
          </a:xfrm>
          <a:prstGeom prst="rect">
            <a:avLst/>
          </a:prstGeom>
          <a:noFill/>
        </p:spPr>
        <p:txBody>
          <a:bodyPr wrap="none" rtlCol="0">
            <a:spAutoFit/>
          </a:bodyPr>
          <a:lstStyle/>
          <a:p>
            <a:r>
              <a:rPr lang="en-US" dirty="0" smtClean="0"/>
              <a:t>(B)</a:t>
            </a:r>
            <a:endParaRPr lang="en-US" dirty="0"/>
          </a:p>
        </p:txBody>
      </p:sp>
      <p:sp>
        <p:nvSpPr>
          <p:cNvPr id="40" name="Left Brace 39"/>
          <p:cNvSpPr/>
          <p:nvPr/>
        </p:nvSpPr>
        <p:spPr>
          <a:xfrm>
            <a:off x="1838980" y="2816932"/>
            <a:ext cx="145723" cy="864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p:nvPr/>
        </p:nvCxnSpPr>
        <p:spPr>
          <a:xfrm>
            <a:off x="1223628" y="3753036"/>
            <a:ext cx="7164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70193" y="3753036"/>
            <a:ext cx="2780120" cy="369332"/>
          </a:xfrm>
          <a:prstGeom prst="rect">
            <a:avLst/>
          </a:prstGeom>
          <a:noFill/>
        </p:spPr>
        <p:txBody>
          <a:bodyPr wrap="none" rtlCol="0">
            <a:spAutoFit/>
          </a:bodyPr>
          <a:lstStyle/>
          <a:p>
            <a:r>
              <a:rPr lang="en-US" dirty="0" smtClean="0"/>
              <a:t>Sentence i:  A</a:t>
            </a:r>
            <a:r>
              <a:rPr lang="en-US" baseline="-25000" dirty="0" smtClean="0"/>
              <a:t>i</a:t>
            </a:r>
            <a:r>
              <a:rPr lang="en-US" dirty="0" smtClean="0"/>
              <a:t>  E</a:t>
            </a:r>
            <a:r>
              <a:rPr lang="en-US" baseline="-25000" dirty="0" smtClean="0"/>
              <a:t>i</a:t>
            </a:r>
            <a:r>
              <a:rPr lang="en-US" dirty="0" smtClean="0"/>
              <a:t>  P</a:t>
            </a:r>
            <a:r>
              <a:rPr lang="en-US" baseline="-25000" dirty="0" smtClean="0"/>
              <a:t>i</a:t>
            </a:r>
            <a:r>
              <a:rPr lang="en-US" dirty="0" smtClean="0"/>
              <a:t>  (L</a:t>
            </a:r>
            <a:r>
              <a:rPr lang="en-US" baseline="-25000" dirty="0" smtClean="0"/>
              <a:t>i</a:t>
            </a:r>
            <a:r>
              <a:rPr lang="en-US" dirty="0" smtClean="0"/>
              <a:t>)  (T</a:t>
            </a:r>
            <a:r>
              <a:rPr lang="en-US" baseline="-25000" dirty="0" smtClean="0"/>
              <a:t>i</a:t>
            </a:r>
            <a:r>
              <a:rPr lang="en-US" dirty="0" smtClean="0"/>
              <a:t>)</a:t>
            </a:r>
            <a:endParaRPr lang="en-US" dirty="0"/>
          </a:p>
        </p:txBody>
      </p:sp>
      <p:sp>
        <p:nvSpPr>
          <p:cNvPr id="45" name="TextBox 44"/>
          <p:cNvSpPr txBox="1"/>
          <p:nvPr/>
        </p:nvSpPr>
        <p:spPr>
          <a:xfrm>
            <a:off x="1971900" y="4319808"/>
            <a:ext cx="2780120" cy="369332"/>
          </a:xfrm>
          <a:prstGeom prst="rect">
            <a:avLst/>
          </a:prstGeom>
          <a:noFill/>
        </p:spPr>
        <p:txBody>
          <a:bodyPr wrap="none" rtlCol="0">
            <a:spAutoFit/>
          </a:bodyPr>
          <a:lstStyle/>
          <a:p>
            <a:r>
              <a:rPr lang="en-US" dirty="0" smtClean="0"/>
              <a:t>Sentence j:  A</a:t>
            </a:r>
            <a:r>
              <a:rPr lang="en-US" baseline="-25000" dirty="0" smtClean="0"/>
              <a:t>j</a:t>
            </a:r>
            <a:r>
              <a:rPr lang="en-US" dirty="0" smtClean="0"/>
              <a:t>  E</a:t>
            </a:r>
            <a:r>
              <a:rPr lang="en-US" baseline="-25000" dirty="0" smtClean="0"/>
              <a:t>j</a:t>
            </a:r>
            <a:r>
              <a:rPr lang="en-US" dirty="0" smtClean="0"/>
              <a:t>  P</a:t>
            </a:r>
            <a:r>
              <a:rPr lang="en-US" baseline="-25000" dirty="0" smtClean="0"/>
              <a:t>j</a:t>
            </a:r>
            <a:r>
              <a:rPr lang="en-US" dirty="0" smtClean="0"/>
              <a:t>  (L</a:t>
            </a:r>
            <a:r>
              <a:rPr lang="en-US" baseline="-25000" dirty="0" smtClean="0"/>
              <a:t>j</a:t>
            </a:r>
            <a:r>
              <a:rPr lang="en-US" dirty="0" smtClean="0"/>
              <a:t>)  (</a:t>
            </a:r>
            <a:r>
              <a:rPr lang="en-US" dirty="0" err="1" smtClean="0"/>
              <a:t>T</a:t>
            </a:r>
            <a:r>
              <a:rPr lang="en-US" baseline="-25000" dirty="0" err="1" smtClean="0"/>
              <a:t>j</a:t>
            </a:r>
            <a:r>
              <a:rPr lang="en-US" dirty="0" smtClean="0"/>
              <a:t>)</a:t>
            </a:r>
            <a:endParaRPr lang="en-US" dirty="0"/>
          </a:p>
        </p:txBody>
      </p:sp>
      <p:cxnSp>
        <p:nvCxnSpPr>
          <p:cNvPr id="46" name="Straight Arrow Connector 45"/>
          <p:cNvCxnSpPr/>
          <p:nvPr/>
        </p:nvCxnSpPr>
        <p:spPr>
          <a:xfrm flipV="1">
            <a:off x="3770393" y="4077072"/>
            <a:ext cx="0" cy="32403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298920" y="4027579"/>
            <a:ext cx="450764" cy="369332"/>
          </a:xfrm>
          <a:prstGeom prst="rect">
            <a:avLst/>
          </a:prstGeom>
          <a:noFill/>
        </p:spPr>
        <p:txBody>
          <a:bodyPr wrap="none" rtlCol="0">
            <a:spAutoFit/>
          </a:bodyPr>
          <a:lstStyle/>
          <a:p>
            <a:r>
              <a:rPr lang="en-US" dirty="0" smtClean="0"/>
              <a:t>(C)</a:t>
            </a:r>
            <a:endParaRPr lang="en-US" dirty="0"/>
          </a:p>
        </p:txBody>
      </p:sp>
      <p:sp>
        <p:nvSpPr>
          <p:cNvPr id="48" name="Left Brace 47"/>
          <p:cNvSpPr/>
          <p:nvPr/>
        </p:nvSpPr>
        <p:spPr>
          <a:xfrm>
            <a:off x="1838980" y="3789040"/>
            <a:ext cx="145723" cy="864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Connector 48"/>
          <p:cNvCxnSpPr/>
          <p:nvPr/>
        </p:nvCxnSpPr>
        <p:spPr>
          <a:xfrm>
            <a:off x="1223628" y="4725144"/>
            <a:ext cx="7164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970193" y="4725144"/>
            <a:ext cx="2780120" cy="369332"/>
          </a:xfrm>
          <a:prstGeom prst="rect">
            <a:avLst/>
          </a:prstGeom>
          <a:noFill/>
        </p:spPr>
        <p:txBody>
          <a:bodyPr wrap="none" rtlCol="0">
            <a:spAutoFit/>
          </a:bodyPr>
          <a:lstStyle/>
          <a:p>
            <a:r>
              <a:rPr lang="en-US" dirty="0" smtClean="0"/>
              <a:t>Sentence i:  A</a:t>
            </a:r>
            <a:r>
              <a:rPr lang="en-US" baseline="-25000" dirty="0" smtClean="0"/>
              <a:t>i</a:t>
            </a:r>
            <a:r>
              <a:rPr lang="en-US" dirty="0" smtClean="0"/>
              <a:t>  E</a:t>
            </a:r>
            <a:r>
              <a:rPr lang="en-US" baseline="-25000" dirty="0" smtClean="0"/>
              <a:t>i</a:t>
            </a:r>
            <a:r>
              <a:rPr lang="en-US" dirty="0" smtClean="0"/>
              <a:t>  P</a:t>
            </a:r>
            <a:r>
              <a:rPr lang="en-US" baseline="-25000" dirty="0" smtClean="0"/>
              <a:t>i</a:t>
            </a:r>
            <a:r>
              <a:rPr lang="en-US" dirty="0" smtClean="0"/>
              <a:t>  (L</a:t>
            </a:r>
            <a:r>
              <a:rPr lang="en-US" baseline="-25000" dirty="0" smtClean="0"/>
              <a:t>i</a:t>
            </a:r>
            <a:r>
              <a:rPr lang="en-US" dirty="0" smtClean="0"/>
              <a:t>)  (T</a:t>
            </a:r>
            <a:r>
              <a:rPr lang="en-US" baseline="-25000" dirty="0" smtClean="0"/>
              <a:t>i</a:t>
            </a:r>
            <a:r>
              <a:rPr lang="en-US" dirty="0" smtClean="0"/>
              <a:t>)</a:t>
            </a:r>
            <a:endParaRPr lang="en-US" dirty="0"/>
          </a:p>
        </p:txBody>
      </p:sp>
      <p:sp>
        <p:nvSpPr>
          <p:cNvPr id="51" name="TextBox 50"/>
          <p:cNvSpPr txBox="1"/>
          <p:nvPr/>
        </p:nvSpPr>
        <p:spPr>
          <a:xfrm>
            <a:off x="1971900" y="5291916"/>
            <a:ext cx="2780120" cy="369332"/>
          </a:xfrm>
          <a:prstGeom prst="rect">
            <a:avLst/>
          </a:prstGeom>
          <a:noFill/>
        </p:spPr>
        <p:txBody>
          <a:bodyPr wrap="none" rtlCol="0">
            <a:spAutoFit/>
          </a:bodyPr>
          <a:lstStyle/>
          <a:p>
            <a:r>
              <a:rPr lang="en-US" dirty="0" smtClean="0"/>
              <a:t>Sentence j:  A</a:t>
            </a:r>
            <a:r>
              <a:rPr lang="en-US" baseline="-25000" dirty="0" smtClean="0"/>
              <a:t>j</a:t>
            </a:r>
            <a:r>
              <a:rPr lang="en-US" dirty="0" smtClean="0"/>
              <a:t>  E</a:t>
            </a:r>
            <a:r>
              <a:rPr lang="en-US" baseline="-25000" dirty="0" smtClean="0"/>
              <a:t>j</a:t>
            </a:r>
            <a:r>
              <a:rPr lang="en-US" dirty="0" smtClean="0"/>
              <a:t>  P</a:t>
            </a:r>
            <a:r>
              <a:rPr lang="en-US" baseline="-25000" dirty="0" smtClean="0"/>
              <a:t>j</a:t>
            </a:r>
            <a:r>
              <a:rPr lang="en-US" dirty="0" smtClean="0"/>
              <a:t>  (L</a:t>
            </a:r>
            <a:r>
              <a:rPr lang="en-US" baseline="-25000" dirty="0" smtClean="0"/>
              <a:t>j</a:t>
            </a:r>
            <a:r>
              <a:rPr lang="en-US" dirty="0" smtClean="0"/>
              <a:t>)  (</a:t>
            </a:r>
            <a:r>
              <a:rPr lang="en-US" dirty="0" err="1" smtClean="0"/>
              <a:t>T</a:t>
            </a:r>
            <a:r>
              <a:rPr lang="en-US" baseline="-25000" dirty="0" err="1" smtClean="0"/>
              <a:t>j</a:t>
            </a:r>
            <a:r>
              <a:rPr lang="en-US" dirty="0" smtClean="0"/>
              <a:t>)</a:t>
            </a:r>
            <a:endParaRPr lang="en-US" dirty="0"/>
          </a:p>
        </p:txBody>
      </p:sp>
      <p:cxnSp>
        <p:nvCxnSpPr>
          <p:cNvPr id="52" name="Straight Arrow Connector 51"/>
          <p:cNvCxnSpPr>
            <a:endCxn id="50" idx="2"/>
          </p:cNvCxnSpPr>
          <p:nvPr/>
        </p:nvCxnSpPr>
        <p:spPr>
          <a:xfrm flipH="1" flipV="1">
            <a:off x="3360253" y="5094476"/>
            <a:ext cx="410140" cy="274543"/>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98920" y="4999687"/>
            <a:ext cx="468398" cy="369332"/>
          </a:xfrm>
          <a:prstGeom prst="rect">
            <a:avLst/>
          </a:prstGeom>
          <a:noFill/>
        </p:spPr>
        <p:txBody>
          <a:bodyPr wrap="none" rtlCol="0">
            <a:spAutoFit/>
          </a:bodyPr>
          <a:lstStyle/>
          <a:p>
            <a:r>
              <a:rPr lang="en-US" dirty="0" smtClean="0"/>
              <a:t>(D)</a:t>
            </a:r>
            <a:endParaRPr lang="en-US" dirty="0"/>
          </a:p>
        </p:txBody>
      </p:sp>
      <p:sp>
        <p:nvSpPr>
          <p:cNvPr id="54" name="Left Brace 53"/>
          <p:cNvSpPr/>
          <p:nvPr/>
        </p:nvSpPr>
        <p:spPr>
          <a:xfrm>
            <a:off x="1838980" y="4761148"/>
            <a:ext cx="145723" cy="864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Straight Connector 54"/>
          <p:cNvCxnSpPr/>
          <p:nvPr/>
        </p:nvCxnSpPr>
        <p:spPr>
          <a:xfrm>
            <a:off x="1223628" y="5697252"/>
            <a:ext cx="7164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896036" y="3104964"/>
            <a:ext cx="3729995" cy="369332"/>
          </a:xfrm>
          <a:prstGeom prst="rect">
            <a:avLst/>
          </a:prstGeom>
          <a:noFill/>
        </p:spPr>
        <p:txBody>
          <a:bodyPr wrap="none" rtlCol="0">
            <a:spAutoFit/>
          </a:bodyPr>
          <a:lstStyle/>
          <a:p>
            <a:r>
              <a:rPr lang="en-US" dirty="0" smtClean="0"/>
              <a:t>What did A</a:t>
            </a:r>
            <a:r>
              <a:rPr lang="en-US" baseline="-25000" dirty="0"/>
              <a:t>x</a:t>
            </a:r>
            <a:r>
              <a:rPr lang="en-US" dirty="0" smtClean="0"/>
              <a:t> do? ==&gt; Answer: E</a:t>
            </a:r>
            <a:r>
              <a:rPr lang="en-US" baseline="-25000" dirty="0" smtClean="0"/>
              <a:t>i</a:t>
            </a:r>
            <a:r>
              <a:rPr lang="en-US" dirty="0" smtClean="0"/>
              <a:t> and E</a:t>
            </a:r>
            <a:r>
              <a:rPr lang="en-US" baseline="-25000" dirty="0" smtClean="0"/>
              <a:t>j</a:t>
            </a:r>
            <a:endParaRPr lang="en-US" baseline="-25000" dirty="0"/>
          </a:p>
        </p:txBody>
      </p:sp>
      <p:sp>
        <p:nvSpPr>
          <p:cNvPr id="60" name="TextBox 59"/>
          <p:cNvSpPr txBox="1"/>
          <p:nvPr/>
        </p:nvSpPr>
        <p:spPr>
          <a:xfrm>
            <a:off x="6906774" y="3425121"/>
            <a:ext cx="864339" cy="307777"/>
          </a:xfrm>
          <a:prstGeom prst="rect">
            <a:avLst/>
          </a:prstGeom>
          <a:noFill/>
        </p:spPr>
        <p:txBody>
          <a:bodyPr wrap="none" rtlCol="0">
            <a:spAutoFit/>
          </a:bodyPr>
          <a:lstStyle/>
          <a:p>
            <a:r>
              <a:rPr lang="en-US" sz="1400" dirty="0" smtClean="0"/>
              <a:t>(x = </a:t>
            </a:r>
            <a:r>
              <a:rPr lang="en-US" sz="1400" dirty="0" err="1" smtClean="0"/>
              <a:t>i</a:t>
            </a:r>
            <a:r>
              <a:rPr lang="en-US" sz="1400" dirty="0" smtClean="0"/>
              <a:t> or j)</a:t>
            </a:r>
            <a:endParaRPr lang="en-US" sz="1400" dirty="0"/>
          </a:p>
        </p:txBody>
      </p:sp>
      <p:sp>
        <p:nvSpPr>
          <p:cNvPr id="61" name="TextBox 60"/>
          <p:cNvSpPr txBox="1"/>
          <p:nvPr/>
        </p:nvSpPr>
        <p:spPr>
          <a:xfrm>
            <a:off x="4896036" y="4025202"/>
            <a:ext cx="4019177" cy="369332"/>
          </a:xfrm>
          <a:prstGeom prst="rect">
            <a:avLst/>
          </a:prstGeom>
          <a:noFill/>
        </p:spPr>
        <p:txBody>
          <a:bodyPr wrap="none" rtlCol="0">
            <a:spAutoFit/>
          </a:bodyPr>
          <a:lstStyle/>
          <a:p>
            <a:r>
              <a:rPr lang="en-US" dirty="0" smtClean="0"/>
              <a:t>What was </a:t>
            </a:r>
            <a:r>
              <a:rPr lang="en-US" dirty="0" err="1" smtClean="0"/>
              <a:t>P</a:t>
            </a:r>
            <a:r>
              <a:rPr lang="en-US" baseline="-25000" dirty="0" err="1" smtClean="0"/>
              <a:t>x</a:t>
            </a:r>
            <a:r>
              <a:rPr lang="en-US" dirty="0" smtClean="0"/>
              <a:t> done? ==&gt; Answer: E</a:t>
            </a:r>
            <a:r>
              <a:rPr lang="en-US" baseline="-25000" dirty="0" smtClean="0"/>
              <a:t>i</a:t>
            </a:r>
            <a:r>
              <a:rPr lang="en-US" dirty="0" smtClean="0"/>
              <a:t> and E</a:t>
            </a:r>
            <a:r>
              <a:rPr lang="en-US" baseline="-25000" dirty="0" smtClean="0"/>
              <a:t>j</a:t>
            </a:r>
            <a:endParaRPr lang="en-US" baseline="-25000" dirty="0"/>
          </a:p>
        </p:txBody>
      </p:sp>
      <p:sp>
        <p:nvSpPr>
          <p:cNvPr id="62" name="TextBox 61"/>
          <p:cNvSpPr txBox="1"/>
          <p:nvPr/>
        </p:nvSpPr>
        <p:spPr>
          <a:xfrm>
            <a:off x="6906774" y="4345359"/>
            <a:ext cx="864339" cy="307777"/>
          </a:xfrm>
          <a:prstGeom prst="rect">
            <a:avLst/>
          </a:prstGeom>
          <a:noFill/>
        </p:spPr>
        <p:txBody>
          <a:bodyPr wrap="none" rtlCol="0">
            <a:spAutoFit/>
          </a:bodyPr>
          <a:lstStyle/>
          <a:p>
            <a:r>
              <a:rPr lang="en-US" sz="1400" dirty="0" smtClean="0"/>
              <a:t>(x = </a:t>
            </a:r>
            <a:r>
              <a:rPr lang="en-US" sz="1400" dirty="0" err="1" smtClean="0"/>
              <a:t>i</a:t>
            </a:r>
            <a:r>
              <a:rPr lang="en-US" sz="1400" dirty="0" smtClean="0"/>
              <a:t> or j)</a:t>
            </a:r>
            <a:endParaRPr lang="en-US" sz="1400" dirty="0"/>
          </a:p>
        </p:txBody>
      </p:sp>
      <p:sp>
        <p:nvSpPr>
          <p:cNvPr id="63" name="TextBox 62"/>
          <p:cNvSpPr txBox="1"/>
          <p:nvPr/>
        </p:nvSpPr>
        <p:spPr>
          <a:xfrm>
            <a:off x="4905560" y="5015994"/>
            <a:ext cx="506870" cy="369332"/>
          </a:xfrm>
          <a:prstGeom prst="rect">
            <a:avLst/>
          </a:prstGeom>
          <a:noFill/>
        </p:spPr>
        <p:txBody>
          <a:bodyPr wrap="none" rtlCol="0">
            <a:spAutoFit/>
          </a:bodyPr>
          <a:lstStyle/>
          <a:p>
            <a:r>
              <a:rPr lang="en-US" dirty="0" smtClean="0"/>
              <a:t>???</a:t>
            </a:r>
            <a:endParaRPr lang="en-US" baseline="-25000" dirty="0"/>
          </a:p>
        </p:txBody>
      </p:sp>
      <p:sp>
        <p:nvSpPr>
          <p:cNvPr id="56" name="Rounded Rectangle 55"/>
          <p:cNvSpPr/>
          <p:nvPr/>
        </p:nvSpPr>
        <p:spPr>
          <a:xfrm>
            <a:off x="1295636" y="1592796"/>
            <a:ext cx="6840760" cy="1152128"/>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43508" y="2528900"/>
            <a:ext cx="1088696" cy="369332"/>
          </a:xfrm>
          <a:prstGeom prst="rect">
            <a:avLst/>
          </a:prstGeom>
          <a:noFill/>
        </p:spPr>
        <p:txBody>
          <a:bodyPr wrap="none" rtlCol="0">
            <a:spAutoFit/>
          </a:bodyPr>
          <a:lstStyle/>
          <a:p>
            <a:r>
              <a:rPr lang="en-US" dirty="0" smtClean="0">
                <a:solidFill>
                  <a:srgbClr val="C00000"/>
                </a:solidFill>
              </a:rPr>
              <a:t>Our focus</a:t>
            </a:r>
            <a:endParaRPr lang="en-US" dirty="0">
              <a:solidFill>
                <a:srgbClr val="C00000"/>
              </a:solidFill>
            </a:endParaRPr>
          </a:p>
        </p:txBody>
      </p:sp>
      <p:cxnSp>
        <p:nvCxnSpPr>
          <p:cNvPr id="76" name="Straight Arrow Connector 75"/>
          <p:cNvCxnSpPr/>
          <p:nvPr/>
        </p:nvCxnSpPr>
        <p:spPr>
          <a:xfrm flipV="1">
            <a:off x="971600" y="2276872"/>
            <a:ext cx="288032" cy="2520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493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2891</TotalTime>
  <Words>1994</Words>
  <Application>Microsoft Office PowerPoint</Application>
  <PresentationFormat>On-screen Show (4:3)</PresentationFormat>
  <Paragraphs>291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Question Generation from Multiple Sentences</vt:lpstr>
      <vt:lpstr>Motivation</vt:lpstr>
      <vt:lpstr>Problems with Reading Comprehension</vt:lpstr>
      <vt:lpstr>Temporal Relations and Question Generation</vt:lpstr>
      <vt:lpstr>Real Example: TOEFL iBT Reading Section (1/3)</vt:lpstr>
      <vt:lpstr>Real Example: TOEFL iBT Reading Section (2/3)</vt:lpstr>
      <vt:lpstr>Real Example: TOEFL iBT Reading Section (3/3)</vt:lpstr>
      <vt:lpstr>Research Goal</vt:lpstr>
      <vt:lpstr>A Simple Starting Point</vt:lpstr>
      <vt:lpstr>Algorithm (Pseudocode)</vt:lpstr>
      <vt:lpstr>Backup Slides</vt:lpstr>
      <vt:lpstr>Research Problem</vt:lpstr>
      <vt:lpstr>Related Work</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Generation</dc:title>
  <dc:creator>araki</dc:creator>
  <cp:lastModifiedBy>Teruko Mitamura</cp:lastModifiedBy>
  <cp:revision>292</cp:revision>
  <dcterms:created xsi:type="dcterms:W3CDTF">2006-08-16T00:00:00Z</dcterms:created>
  <dcterms:modified xsi:type="dcterms:W3CDTF">2016-02-04T19:12:19Z</dcterms:modified>
</cp:coreProperties>
</file>