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3" r:id="rId2"/>
    <p:sldId id="262" r:id="rId3"/>
    <p:sldId id="256" r:id="rId4"/>
    <p:sldId id="257" r:id="rId5"/>
    <p:sldId id="258" r:id="rId6"/>
    <p:sldId id="259" r:id="rId7"/>
    <p:sldId id="260" r:id="rId8"/>
    <p:sldId id="261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8716C42-BC80-E54A-3953-0F1434516040}"/>
              </a:ext>
            </a:extLst>
          </p:cNvPr>
          <p:cNvSpPr txBox="1"/>
          <p:nvPr/>
        </p:nvSpPr>
        <p:spPr>
          <a:xfrm>
            <a:off x="1769806" y="2585885"/>
            <a:ext cx="50046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              </a:t>
            </a:r>
            <a:r>
              <a:rPr lang="en-US" sz="4000" b="1" dirty="0"/>
              <a:t>ELEVATE LABS</a:t>
            </a:r>
          </a:p>
          <a:p>
            <a:r>
              <a:rPr lang="en-US" dirty="0"/>
              <a:t>                                  </a:t>
            </a:r>
            <a:r>
              <a:rPr lang="en-US" sz="2000" b="1" dirty="0"/>
              <a:t>DAY-2     TASK-2</a:t>
            </a:r>
            <a:endParaRPr lang="en-US" b="1" dirty="0"/>
          </a:p>
        </p:txBody>
      </p:sp>
      <p:pic>
        <p:nvPicPr>
          <p:cNvPr id="4" name="Graphic 3" descr="Presentation with pie chart with solid fill">
            <a:extLst>
              <a:ext uri="{FF2B5EF4-FFF2-40B4-BE49-F238E27FC236}">
                <a16:creationId xmlns:a16="http://schemas.microsoft.com/office/drawing/2014/main" id="{963DB370-B6FF-B594-EA01-B88298E3BA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00839" y="3890399"/>
            <a:ext cx="1349419" cy="1349419"/>
          </a:xfrm>
          <a:prstGeom prst="rect">
            <a:avLst/>
          </a:prstGeom>
        </p:spPr>
      </p:pic>
      <p:pic>
        <p:nvPicPr>
          <p:cNvPr id="6" name="Graphic 5" descr="Pie chart with solid fill">
            <a:extLst>
              <a:ext uri="{FF2B5EF4-FFF2-40B4-BE49-F238E27FC236}">
                <a16:creationId xmlns:a16="http://schemas.microsoft.com/office/drawing/2014/main" id="{45B3896C-F6BD-50A8-3F90-A6BAE70147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76647" y="-159833"/>
            <a:ext cx="1349419" cy="1349419"/>
          </a:xfrm>
          <a:prstGeom prst="rect">
            <a:avLst/>
          </a:prstGeom>
        </p:spPr>
      </p:pic>
      <p:pic>
        <p:nvPicPr>
          <p:cNvPr id="8" name="Graphic 7" descr="Upward trend with solid fill">
            <a:extLst>
              <a:ext uri="{FF2B5EF4-FFF2-40B4-BE49-F238E27FC236}">
                <a16:creationId xmlns:a16="http://schemas.microsoft.com/office/drawing/2014/main" id="{7771402A-FCA1-0317-B82E-D2B2F5A973F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720838" y="5668414"/>
            <a:ext cx="1349419" cy="1349419"/>
          </a:xfrm>
          <a:prstGeom prst="rect">
            <a:avLst/>
          </a:prstGeom>
        </p:spPr>
      </p:pic>
      <p:pic>
        <p:nvPicPr>
          <p:cNvPr id="10" name="Graphic 9" descr="Bar graph with upward trend with solid fill">
            <a:extLst>
              <a:ext uri="{FF2B5EF4-FFF2-40B4-BE49-F238E27FC236}">
                <a16:creationId xmlns:a16="http://schemas.microsoft.com/office/drawing/2014/main" id="{F8934068-E50E-CFF3-77EB-DEA142190CC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123586" y="2079581"/>
            <a:ext cx="1349419" cy="1349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272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376BCE4-3AEF-418E-E2B7-D4749DF594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38869"/>
            <a:ext cx="9144000" cy="51366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FB3E5A3-0077-8491-EB23-AA6E5799A1AC}"/>
              </a:ext>
            </a:extLst>
          </p:cNvPr>
          <p:cNvSpPr txBox="1"/>
          <p:nvPr/>
        </p:nvSpPr>
        <p:spPr>
          <a:xfrm>
            <a:off x="1543664" y="769587"/>
            <a:ext cx="58600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badi" panose="020B0604020104020204" pitchFamily="34" charset="0"/>
              </a:rPr>
              <a:t>HOSPITAL’S DATASET CONVERTED INTO VISUALS USING POWER BI TOOL</a:t>
            </a:r>
            <a:endParaRPr lang="en-IN" sz="2000" b="1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5875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YOUHEAL Hospital Insights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1761" y="857864"/>
            <a:ext cx="5540478" cy="1354394"/>
          </a:xfrm>
        </p:spPr>
        <p:txBody>
          <a:bodyPr/>
          <a:lstStyle/>
          <a:p>
            <a:r>
              <a:rPr b="1" dirty="0"/>
              <a:t>Power BI Dashboard Summary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Total Hospitals: 200</a:t>
            </a:r>
          </a:p>
          <a:p>
            <a:r>
              <a:t>- Total Beds: 57,000</a:t>
            </a:r>
          </a:p>
          <a:p>
            <a:r>
              <a:t>- Total Revenue: 1.13 Billion</a:t>
            </a:r>
          </a:p>
          <a:p>
            <a:r>
              <a:t>- Annual Patient Visits: 2 Million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Revenue by City and Specialty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Chicago: Cardiology (81M), Oncology (30M)</a:t>
            </a:r>
          </a:p>
          <a:p>
            <a:r>
              <a:t>- Los Angeles: Neurology (87M), Cardiology (35M)</a:t>
            </a:r>
          </a:p>
          <a:p>
            <a:r>
              <a:t>- Houston: Neurology (72M), Cardiology (30M)</a:t>
            </a:r>
          </a:p>
          <a:p>
            <a:r>
              <a:t>- New York: Cardiology (55M), Oncology (19M)</a:t>
            </a:r>
          </a:p>
          <a:p>
            <a:r>
              <a:t>- Phoenix: Cardiology (41M), Pediatrics (19M)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Annual Patient Visits by City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Chicago: 620K visits (28.58%)</a:t>
            </a:r>
          </a:p>
          <a:p>
            <a:r>
              <a:t>- Phoenix: 449K (20.69%)</a:t>
            </a:r>
          </a:p>
          <a:p>
            <a:r>
              <a:t>- Los Angeles: 434K (19.99%)</a:t>
            </a:r>
          </a:p>
          <a:p>
            <a:r>
              <a:t>- New York: 316K (14.56%)</a:t>
            </a:r>
          </a:p>
          <a:p>
            <a:r>
              <a:t>- Others grouped under '3...'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Operating Cost by Specialty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Total Operating Cost across specialties: 103.74 Million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Hospital Accreditation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ISO 9001 is the most widely held accreditation.</a:t>
            </a:r>
          </a:p>
          <a:p>
            <a:r>
              <a:t>- Other accreditations include:</a:t>
            </a:r>
          </a:p>
          <a:p>
            <a:r>
              <a:t>  - JCI</a:t>
            </a:r>
          </a:p>
          <a:p>
            <a:r>
              <a:t>  - CAP</a:t>
            </a:r>
          </a:p>
          <a:p>
            <a:r>
              <a:t>  - NABH</a:t>
            </a:r>
          </a:p>
          <a:p>
            <a:r>
              <a:t>- Fewer hospitals have NABH compared to ISO 9001.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200</Words>
  <Application>Microsoft Office PowerPoint</Application>
  <PresentationFormat>On-screen Show (4:3)</PresentationFormat>
  <Paragraphs>31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Abadi</vt:lpstr>
      <vt:lpstr>Arial</vt:lpstr>
      <vt:lpstr>Calibri</vt:lpstr>
      <vt:lpstr>Office Theme</vt:lpstr>
      <vt:lpstr>PowerPoint Presentation</vt:lpstr>
      <vt:lpstr>PowerPoint Presentation</vt:lpstr>
      <vt:lpstr>YOUHEAL Hospital Insights</vt:lpstr>
      <vt:lpstr>Key Metrics</vt:lpstr>
      <vt:lpstr>Revenue by City and Specialty</vt:lpstr>
      <vt:lpstr>Annual Patient Visits by City</vt:lpstr>
      <vt:lpstr>Operating Cost by Specialty</vt:lpstr>
      <vt:lpstr>Hospital Accreditation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SANJANA KUMARI</cp:lastModifiedBy>
  <cp:revision>2</cp:revision>
  <dcterms:created xsi:type="dcterms:W3CDTF">2013-01-27T09:14:16Z</dcterms:created>
  <dcterms:modified xsi:type="dcterms:W3CDTF">2025-04-22T16:42:49Z</dcterms:modified>
  <cp:category/>
</cp:coreProperties>
</file>