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Lst>
  <p:sldSz cx="15113000" cy="106934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ewy" charset="1" panose="02000000000000000000"/>
      <p:regular r:id="rId10"/>
    </p:embeddedFont>
    <p:embeddedFont>
      <p:font typeface="Josefin Sans Regular" charset="1" panose="00000500000000000000"/>
      <p:regular r:id="rId11"/>
    </p:embeddedFont>
    <p:embeddedFont>
      <p:font typeface="Josefin Sans Regular Bold" charset="1" panose="00000700000000000000"/>
      <p:regular r:id="rId12"/>
    </p:embeddedFont>
    <p:embeddedFont>
      <p:font typeface="Josefin Sans Regular Italics" charset="1" panose="00000500000000000000"/>
      <p:regular r:id="rId13"/>
    </p:embeddedFont>
    <p:embeddedFont>
      <p:font typeface="Josefin Sans Regular Bold Italics" charset="1" panose="00000700000000000000"/>
      <p:regular r:id="rId14"/>
    </p:embeddedFont>
    <p:embeddedFont>
      <p:font typeface="Lato" charset="1" panose="020F0502020204030203"/>
      <p:regular r:id="rId15"/>
    </p:embeddedFont>
    <p:embeddedFont>
      <p:font typeface="Lato Bold" charset="1" panose="020F0502020204030203"/>
      <p:regular r:id="rId16"/>
    </p:embeddedFont>
    <p:embeddedFont>
      <p:font typeface="Lato Italics" charset="1" panose="020F0502020204030203"/>
      <p:regular r:id="rId17"/>
    </p:embeddedFont>
    <p:embeddedFont>
      <p:font typeface="Lato Bold Italics" charset="1" panose="020F05020202040302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EE"/>
        </a:solidFill>
      </p:bgPr>
    </p:bg>
    <p:spTree>
      <p:nvGrpSpPr>
        <p:cNvPr id="1" name=""/>
        <p:cNvGrpSpPr/>
        <p:nvPr/>
      </p:nvGrpSpPr>
      <p:grpSpPr>
        <a:xfrm>
          <a:off x="0" y="0"/>
          <a:ext cx="0" cy="0"/>
          <a:chOff x="0" y="0"/>
          <a:chExt cx="0" cy="0"/>
        </a:xfrm>
      </p:grpSpPr>
      <p:grpSp>
        <p:nvGrpSpPr>
          <p:cNvPr name="Group 2" id="2"/>
          <p:cNvGrpSpPr/>
          <p:nvPr/>
        </p:nvGrpSpPr>
        <p:grpSpPr>
          <a:xfrm rot="0">
            <a:off x="103119" y="0"/>
            <a:ext cx="1057416" cy="1069200"/>
            <a:chOff x="0" y="0"/>
            <a:chExt cx="1409888" cy="1425600"/>
          </a:xfrm>
        </p:grpSpPr>
        <p:pic>
          <p:nvPicPr>
            <p:cNvPr name="Picture 3" id="3"/>
            <p:cNvPicPr>
              <a:picLocks noChangeAspect="true"/>
            </p:cNvPicPr>
            <p:nvPr/>
          </p:nvPicPr>
          <p:blipFill>
            <a:blip r:embed="rId2"/>
            <a:srcRect l="551" t="0" r="551" b="0"/>
            <a:stretch>
              <a:fillRect/>
            </a:stretch>
          </p:blipFill>
          <p:spPr>
            <a:xfrm>
              <a:off x="0" y="0"/>
              <a:ext cx="1409888" cy="1425600"/>
            </a:xfrm>
            <a:prstGeom prst="rect">
              <a:avLst/>
            </a:prstGeom>
          </p:spPr>
        </p:pic>
      </p:grpSp>
      <p:pic>
        <p:nvPicPr>
          <p:cNvPr name="Picture 4" id="4"/>
          <p:cNvPicPr>
            <a:picLocks noChangeAspect="true"/>
          </p:cNvPicPr>
          <p:nvPr/>
        </p:nvPicPr>
        <p:blipFill>
          <a:blip r:embed="rId3"/>
          <a:srcRect l="0" t="18774" r="0" b="57575"/>
          <a:stretch>
            <a:fillRect/>
          </a:stretch>
        </p:blipFill>
        <p:spPr>
          <a:xfrm flipH="false" flipV="false" rot="0">
            <a:off x="5905718" y="1532768"/>
            <a:ext cx="2755196" cy="46997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1223503" y="407670"/>
            <a:ext cx="3654287" cy="4318703"/>
          </a:xfrm>
          <a:prstGeom prst="rect">
            <a:avLst/>
          </a:prstGeom>
        </p:spPr>
      </p:pic>
      <p:sp>
        <p:nvSpPr>
          <p:cNvPr name="TextBox 6" id="6"/>
          <p:cNvSpPr txBox="true"/>
          <p:nvPr/>
        </p:nvSpPr>
        <p:spPr>
          <a:xfrm rot="0">
            <a:off x="5905718" y="27278"/>
            <a:ext cx="3787268" cy="782514"/>
          </a:xfrm>
          <a:prstGeom prst="rect">
            <a:avLst/>
          </a:prstGeom>
        </p:spPr>
        <p:txBody>
          <a:bodyPr anchor="t" rtlCol="false" tIns="0" lIns="0" bIns="0" rIns="0">
            <a:spAutoFit/>
          </a:bodyPr>
          <a:lstStyle/>
          <a:p>
            <a:pPr algn="r">
              <a:lnSpc>
                <a:spcPts val="6339"/>
              </a:lnSpc>
            </a:pPr>
            <a:r>
              <a:rPr lang="en-US" sz="4528">
                <a:solidFill>
                  <a:srgbClr val="41566B"/>
                </a:solidFill>
                <a:latin typeface="Chewy Bold"/>
              </a:rPr>
              <a:t>Sistem Informasi          </a:t>
            </a:r>
          </a:p>
        </p:txBody>
      </p:sp>
      <p:sp>
        <p:nvSpPr>
          <p:cNvPr name="TextBox 7" id="7"/>
          <p:cNvSpPr txBox="true"/>
          <p:nvPr/>
        </p:nvSpPr>
        <p:spPr>
          <a:xfrm rot="0">
            <a:off x="1160535" y="102482"/>
            <a:ext cx="3872308" cy="826135"/>
          </a:xfrm>
          <a:prstGeom prst="rect">
            <a:avLst/>
          </a:prstGeom>
        </p:spPr>
        <p:txBody>
          <a:bodyPr anchor="t" rtlCol="false" tIns="0" lIns="0" bIns="0" rIns="0">
            <a:spAutoFit/>
          </a:bodyPr>
          <a:lstStyle/>
          <a:p>
            <a:pPr>
              <a:lnSpc>
                <a:spcPts val="2239"/>
              </a:lnSpc>
            </a:pPr>
            <a:r>
              <a:rPr lang="en-US" sz="1599">
                <a:solidFill>
                  <a:srgbClr val="8C52FF"/>
                </a:solidFill>
                <a:latin typeface="Lato Bold"/>
              </a:rPr>
              <a:t>Fakultas Informatika dan Teknik Elektro</a:t>
            </a:r>
          </a:p>
          <a:p>
            <a:pPr>
              <a:lnSpc>
                <a:spcPts val="2239"/>
              </a:lnSpc>
            </a:pPr>
            <a:r>
              <a:rPr lang="en-US" sz="1599">
                <a:solidFill>
                  <a:srgbClr val="8C52FF"/>
                </a:solidFill>
                <a:latin typeface="Lato Bold"/>
              </a:rPr>
              <a:t>Prodi Sistem Informasi</a:t>
            </a:r>
          </a:p>
          <a:p>
            <a:pPr>
              <a:lnSpc>
                <a:spcPts val="2239"/>
              </a:lnSpc>
            </a:pPr>
            <a:r>
              <a:rPr lang="en-US" sz="1599">
                <a:solidFill>
                  <a:srgbClr val="8C52FF"/>
                </a:solidFill>
                <a:latin typeface="Lato Bold"/>
              </a:rPr>
              <a:t>PSI-22-03</a:t>
            </a:r>
          </a:p>
        </p:txBody>
      </p:sp>
      <p:pic>
        <p:nvPicPr>
          <p:cNvPr name="Picture 8" id="8"/>
          <p:cNvPicPr>
            <a:picLocks noChangeAspect="true"/>
          </p:cNvPicPr>
          <p:nvPr/>
        </p:nvPicPr>
        <p:blipFill>
          <a:blip r:embed="rId5"/>
          <a:srcRect l="0" t="0" r="0" b="0"/>
          <a:stretch>
            <a:fillRect/>
          </a:stretch>
        </p:blipFill>
        <p:spPr>
          <a:xfrm flipH="false" flipV="false" rot="0">
            <a:off x="0" y="1532768"/>
            <a:ext cx="5191992" cy="3498951"/>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712453" y="125030"/>
            <a:ext cx="1272413" cy="1369524"/>
          </a:xfrm>
          <a:prstGeom prst="rect">
            <a:avLst/>
          </a:prstGeom>
        </p:spPr>
      </p:pic>
      <p:pic>
        <p:nvPicPr>
          <p:cNvPr name="Picture 10" id="10"/>
          <p:cNvPicPr>
            <a:picLocks noChangeAspect="true"/>
          </p:cNvPicPr>
          <p:nvPr/>
        </p:nvPicPr>
        <p:blipFill>
          <a:blip r:embed="rId8"/>
          <a:srcRect l="8028" t="5584" r="0" b="0"/>
          <a:stretch>
            <a:fillRect/>
          </a:stretch>
        </p:blipFill>
        <p:spPr>
          <a:xfrm flipH="false" flipV="false" rot="0">
            <a:off x="174479" y="6091941"/>
            <a:ext cx="5107876" cy="4420787"/>
          </a:xfrm>
          <a:prstGeom prst="rect">
            <a:avLst/>
          </a:prstGeom>
        </p:spPr>
      </p:pic>
      <p:grpSp>
        <p:nvGrpSpPr>
          <p:cNvPr name="Group 11" id="11"/>
          <p:cNvGrpSpPr>
            <a:grpSpLocks noChangeAspect="true"/>
          </p:cNvGrpSpPr>
          <p:nvPr/>
        </p:nvGrpSpPr>
        <p:grpSpPr>
          <a:xfrm rot="0">
            <a:off x="5762557" y="5259773"/>
            <a:ext cx="4520555" cy="2542781"/>
            <a:chOff x="0" y="0"/>
            <a:chExt cx="11289030" cy="6350000"/>
          </a:xfrm>
        </p:grpSpPr>
        <p:sp>
          <p:nvSpPr>
            <p:cNvPr name="Freeform 12" id="12"/>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9"/>
              <a:stretch>
                <a:fillRect l="0" r="0" t="-4" b="-4"/>
              </a:stretch>
            </a:blipFill>
          </p:spPr>
        </p:sp>
      </p:grpSp>
      <p:sp>
        <p:nvSpPr>
          <p:cNvPr name="TextBox 13" id="13"/>
          <p:cNvSpPr txBox="true"/>
          <p:nvPr/>
        </p:nvSpPr>
        <p:spPr>
          <a:xfrm rot="0">
            <a:off x="5905718" y="2170225"/>
            <a:ext cx="4377395" cy="2556148"/>
          </a:xfrm>
          <a:prstGeom prst="rect">
            <a:avLst/>
          </a:prstGeom>
        </p:spPr>
        <p:txBody>
          <a:bodyPr anchor="t" rtlCol="false" tIns="0" lIns="0" bIns="0" rIns="0">
            <a:spAutoFit/>
          </a:bodyPr>
          <a:lstStyle/>
          <a:p>
            <a:pPr>
              <a:lnSpc>
                <a:spcPts val="1676"/>
              </a:lnSpc>
              <a:spcBef>
                <a:spcPct val="0"/>
              </a:spcBef>
            </a:pPr>
            <a:r>
              <a:rPr lang="en-US" sz="1197">
                <a:solidFill>
                  <a:srgbClr val="000000"/>
                </a:solidFill>
                <a:latin typeface="Josefin Sans Regular Bold"/>
              </a:rPr>
              <a:t>Sistem Informasi Toko Obat Las Roha adalah sistem berbasis aplikasi website, Toko Obat Roha adalah salah satu toko obat yang menjual berbagai macam obat dan serta beragam lainnya. Saat ini, Toko Obat Las Roha menggunakan pencatatan manual untuk merekam dan laporkan semua transaksi pelanggan dan vendor dalam satu buku. Untuk membuat pembelian dan penjualan pelaporan, karyawan akan menambahkan setiap transaksi dalam sebulan dan mengarsipkan faktur. Jika ada kesalahan saat pegawai menginput transaksi, drugstore tidak akan mendapatkan datanya secara akurat. Pemilik toko dapat mengelola karyawan saat menggunakan ini sistem.</a:t>
            </a:r>
          </a:p>
        </p:txBody>
      </p:sp>
      <p:sp>
        <p:nvSpPr>
          <p:cNvPr name="TextBox 14" id="14"/>
          <p:cNvSpPr txBox="true"/>
          <p:nvPr/>
        </p:nvSpPr>
        <p:spPr>
          <a:xfrm rot="0">
            <a:off x="6222369" y="1569347"/>
            <a:ext cx="2042427" cy="349190"/>
          </a:xfrm>
          <a:prstGeom prst="rect">
            <a:avLst/>
          </a:prstGeom>
        </p:spPr>
        <p:txBody>
          <a:bodyPr anchor="t" rtlCol="false" tIns="0" lIns="0" bIns="0" rIns="0">
            <a:spAutoFit/>
          </a:bodyPr>
          <a:lstStyle/>
          <a:p>
            <a:pPr algn="ctr">
              <a:lnSpc>
                <a:spcPts val="2800"/>
              </a:lnSpc>
            </a:pPr>
            <a:r>
              <a:rPr lang="en-US" sz="2000">
                <a:solidFill>
                  <a:srgbClr val="000000"/>
                </a:solidFill>
                <a:latin typeface="Lato Bold"/>
              </a:rPr>
              <a:t>Latar Belakang</a:t>
            </a:r>
          </a:p>
        </p:txBody>
      </p:sp>
      <p:sp>
        <p:nvSpPr>
          <p:cNvPr name="TextBox 15" id="15"/>
          <p:cNvSpPr txBox="true"/>
          <p:nvPr/>
        </p:nvSpPr>
        <p:spPr>
          <a:xfrm rot="0">
            <a:off x="11059783" y="-47625"/>
            <a:ext cx="3840862" cy="455295"/>
          </a:xfrm>
          <a:prstGeom prst="rect">
            <a:avLst/>
          </a:prstGeom>
        </p:spPr>
        <p:txBody>
          <a:bodyPr anchor="t" rtlCol="false" tIns="0" lIns="0" bIns="0" rIns="0">
            <a:spAutoFit/>
          </a:bodyPr>
          <a:lstStyle/>
          <a:p>
            <a:pPr algn="just">
              <a:lnSpc>
                <a:spcPts val="3779"/>
              </a:lnSpc>
            </a:pPr>
            <a:r>
              <a:rPr lang="en-US" sz="2700">
                <a:solidFill>
                  <a:srgbClr val="8AB5D4"/>
                </a:solidFill>
                <a:latin typeface="Chewy Bold"/>
              </a:rPr>
              <a:t>Non Functional R</a:t>
            </a:r>
            <a:r>
              <a:rPr lang="en-US" sz="2700">
                <a:solidFill>
                  <a:srgbClr val="8AB5D4"/>
                </a:solidFill>
                <a:latin typeface="Chewy Bold"/>
              </a:rPr>
              <a:t>equirement</a:t>
            </a:r>
          </a:p>
        </p:txBody>
      </p:sp>
      <p:sp>
        <p:nvSpPr>
          <p:cNvPr name="TextBox 16" id="16"/>
          <p:cNvSpPr txBox="true"/>
          <p:nvPr/>
        </p:nvSpPr>
        <p:spPr>
          <a:xfrm rot="0">
            <a:off x="1087426" y="1055633"/>
            <a:ext cx="3281980" cy="455294"/>
          </a:xfrm>
          <a:prstGeom prst="rect">
            <a:avLst/>
          </a:prstGeom>
        </p:spPr>
        <p:txBody>
          <a:bodyPr anchor="t" rtlCol="false" tIns="0" lIns="0" bIns="0" rIns="0">
            <a:spAutoFit/>
          </a:bodyPr>
          <a:lstStyle/>
          <a:p>
            <a:pPr algn="ctr">
              <a:lnSpc>
                <a:spcPts val="3780"/>
              </a:lnSpc>
            </a:pPr>
            <a:r>
              <a:rPr lang="en-US" sz="2700">
                <a:solidFill>
                  <a:srgbClr val="C96B4F"/>
                </a:solidFill>
                <a:latin typeface="Chewy Bold"/>
              </a:rPr>
              <a:t>Functional Requirement</a:t>
            </a:r>
          </a:p>
        </p:txBody>
      </p:sp>
      <p:sp>
        <p:nvSpPr>
          <p:cNvPr name="TextBox 17" id="17"/>
          <p:cNvSpPr txBox="true"/>
          <p:nvPr/>
        </p:nvSpPr>
        <p:spPr>
          <a:xfrm rot="0">
            <a:off x="5847859" y="831478"/>
            <a:ext cx="3902985" cy="679450"/>
          </a:xfrm>
          <a:prstGeom prst="rect">
            <a:avLst/>
          </a:prstGeom>
        </p:spPr>
        <p:txBody>
          <a:bodyPr anchor="t" rtlCol="false" tIns="0" lIns="0" bIns="0" rIns="0">
            <a:spAutoFit/>
          </a:bodyPr>
          <a:lstStyle/>
          <a:p>
            <a:pPr>
              <a:lnSpc>
                <a:spcPts val="5599"/>
              </a:lnSpc>
            </a:pPr>
            <a:r>
              <a:rPr lang="en-US" sz="3999">
                <a:solidFill>
                  <a:srgbClr val="C96B4F"/>
                </a:solidFill>
                <a:latin typeface="Chewy Bold"/>
              </a:rPr>
              <a:t>Toko Obat Las Roha</a:t>
            </a:r>
          </a:p>
        </p:txBody>
      </p:sp>
      <p:sp>
        <p:nvSpPr>
          <p:cNvPr name="TextBox 18" id="18"/>
          <p:cNvSpPr txBox="true"/>
          <p:nvPr/>
        </p:nvSpPr>
        <p:spPr>
          <a:xfrm rot="0">
            <a:off x="595431" y="5415754"/>
            <a:ext cx="4265971" cy="455295"/>
          </a:xfrm>
          <a:prstGeom prst="rect">
            <a:avLst/>
          </a:prstGeom>
        </p:spPr>
        <p:txBody>
          <a:bodyPr anchor="t" rtlCol="false" tIns="0" lIns="0" bIns="0" rIns="0">
            <a:spAutoFit/>
          </a:bodyPr>
          <a:lstStyle/>
          <a:p>
            <a:pPr algn="ctr">
              <a:lnSpc>
                <a:spcPts val="3779"/>
              </a:lnSpc>
            </a:pPr>
            <a:r>
              <a:rPr lang="en-US" sz="2700">
                <a:solidFill>
                  <a:srgbClr val="7ED957"/>
                </a:solidFill>
                <a:latin typeface="Chewy Bold"/>
              </a:rPr>
              <a:t>Physical Data Model</a:t>
            </a:r>
          </a:p>
        </p:txBody>
      </p:sp>
      <p:grpSp>
        <p:nvGrpSpPr>
          <p:cNvPr name="Group 19" id="19"/>
          <p:cNvGrpSpPr>
            <a:grpSpLocks noChangeAspect="true"/>
          </p:cNvGrpSpPr>
          <p:nvPr/>
        </p:nvGrpSpPr>
        <p:grpSpPr>
          <a:xfrm rot="0">
            <a:off x="5762557" y="8088304"/>
            <a:ext cx="4393263" cy="2471180"/>
            <a:chOff x="0" y="0"/>
            <a:chExt cx="11289030" cy="6350000"/>
          </a:xfrm>
        </p:grpSpPr>
        <p:sp>
          <p:nvSpPr>
            <p:cNvPr name="Freeform 20" id="20"/>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0"/>
              <a:stretch>
                <a:fillRect l="0" r="0" t="-4" b="-4"/>
              </a:stretch>
            </a:blipFill>
          </p:spPr>
        </p:sp>
      </p:grpSp>
      <p:grpSp>
        <p:nvGrpSpPr>
          <p:cNvPr name="Group 21" id="21"/>
          <p:cNvGrpSpPr>
            <a:grpSpLocks noChangeAspect="true"/>
          </p:cNvGrpSpPr>
          <p:nvPr/>
        </p:nvGrpSpPr>
        <p:grpSpPr>
          <a:xfrm rot="0">
            <a:off x="10507559" y="5277542"/>
            <a:ext cx="4347199" cy="2445269"/>
            <a:chOff x="0" y="0"/>
            <a:chExt cx="11289030" cy="6350000"/>
          </a:xfrm>
        </p:grpSpPr>
        <p:sp>
          <p:nvSpPr>
            <p:cNvPr name="Freeform 22" id="22"/>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1"/>
              <a:stretch>
                <a:fillRect l="0" r="0" t="-4" b="-4"/>
              </a:stretch>
            </a:blipFill>
          </p:spPr>
        </p:sp>
      </p:grpSp>
      <p:grpSp>
        <p:nvGrpSpPr>
          <p:cNvPr name="Group 23" id="23"/>
          <p:cNvGrpSpPr>
            <a:grpSpLocks noChangeAspect="true"/>
          </p:cNvGrpSpPr>
          <p:nvPr/>
        </p:nvGrpSpPr>
        <p:grpSpPr>
          <a:xfrm rot="0">
            <a:off x="10507559" y="8088304"/>
            <a:ext cx="4393263" cy="2471180"/>
            <a:chOff x="0" y="0"/>
            <a:chExt cx="11289030" cy="6350000"/>
          </a:xfrm>
        </p:grpSpPr>
        <p:sp>
          <p:nvSpPr>
            <p:cNvPr name="Freeform 24" id="24"/>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2"/>
              <a:stretch>
                <a:fillRect l="0" r="0" t="-4" b="-4"/>
              </a:stretch>
            </a:blipFill>
          </p:spPr>
        </p:sp>
      </p:grpSp>
      <p:sp>
        <p:nvSpPr>
          <p:cNvPr name="TextBox 25" id="25"/>
          <p:cNvSpPr txBox="true"/>
          <p:nvPr/>
        </p:nvSpPr>
        <p:spPr>
          <a:xfrm rot="0">
            <a:off x="6035848" y="4897823"/>
            <a:ext cx="2058567" cy="266700"/>
          </a:xfrm>
          <a:prstGeom prst="rect">
            <a:avLst/>
          </a:prstGeom>
        </p:spPr>
        <p:txBody>
          <a:bodyPr anchor="t" rtlCol="false" tIns="0" lIns="0" bIns="0" rIns="0">
            <a:spAutoFit/>
          </a:bodyPr>
          <a:lstStyle/>
          <a:p>
            <a:pPr algn="ctr">
              <a:lnSpc>
                <a:spcPts val="2100"/>
              </a:lnSpc>
            </a:pPr>
            <a:r>
              <a:rPr lang="en-US" sz="1500">
                <a:solidFill>
                  <a:srgbClr val="000000"/>
                </a:solidFill>
                <a:latin typeface="Lato Bold"/>
              </a:rPr>
              <a:t>Melakukan Pemesanan</a:t>
            </a:r>
          </a:p>
        </p:txBody>
      </p:sp>
      <p:pic>
        <p:nvPicPr>
          <p:cNvPr name="Picture 26" id="26"/>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5762557" y="4878715"/>
            <a:ext cx="320580" cy="306008"/>
          </a:xfrm>
          <a:prstGeom prst="rect">
            <a:avLst/>
          </a:prstGeom>
        </p:spPr>
      </p:pic>
      <p:sp>
        <p:nvSpPr>
          <p:cNvPr name="TextBox 27" id="27"/>
          <p:cNvSpPr txBox="true"/>
          <p:nvPr/>
        </p:nvSpPr>
        <p:spPr>
          <a:xfrm rot="0">
            <a:off x="6172232" y="7753158"/>
            <a:ext cx="2775535" cy="266700"/>
          </a:xfrm>
          <a:prstGeom prst="rect">
            <a:avLst/>
          </a:prstGeom>
        </p:spPr>
        <p:txBody>
          <a:bodyPr anchor="t" rtlCol="false" tIns="0" lIns="0" bIns="0" rIns="0">
            <a:spAutoFit/>
          </a:bodyPr>
          <a:lstStyle/>
          <a:p>
            <a:pPr algn="just">
              <a:lnSpc>
                <a:spcPts val="2100"/>
              </a:lnSpc>
            </a:pPr>
            <a:r>
              <a:rPr lang="en-US" sz="1500">
                <a:solidFill>
                  <a:srgbClr val="000000"/>
                </a:solidFill>
                <a:latin typeface="Lato Bold"/>
              </a:rPr>
              <a:t>Mengelola Barang</a:t>
            </a:r>
          </a:p>
        </p:txBody>
      </p:sp>
      <p:pic>
        <p:nvPicPr>
          <p:cNvPr name="Picture 28" id="28"/>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5717644" y="7722811"/>
            <a:ext cx="365493" cy="365493"/>
          </a:xfrm>
          <a:prstGeom prst="rect">
            <a:avLst/>
          </a:prstGeom>
        </p:spPr>
      </p:pic>
      <p:pic>
        <p:nvPicPr>
          <p:cNvPr name="Picture 29" id="29"/>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10721262" y="7741861"/>
            <a:ext cx="322073" cy="327393"/>
          </a:xfrm>
          <a:prstGeom prst="rect">
            <a:avLst/>
          </a:prstGeom>
        </p:spPr>
      </p:pic>
      <p:sp>
        <p:nvSpPr>
          <p:cNvPr name="TextBox 30" id="30"/>
          <p:cNvSpPr txBox="true"/>
          <p:nvPr/>
        </p:nvSpPr>
        <p:spPr>
          <a:xfrm rot="0">
            <a:off x="11223503" y="7764454"/>
            <a:ext cx="2775535" cy="266700"/>
          </a:xfrm>
          <a:prstGeom prst="rect">
            <a:avLst/>
          </a:prstGeom>
        </p:spPr>
        <p:txBody>
          <a:bodyPr anchor="t" rtlCol="false" tIns="0" lIns="0" bIns="0" rIns="0">
            <a:spAutoFit/>
          </a:bodyPr>
          <a:lstStyle/>
          <a:p>
            <a:pPr algn="just">
              <a:lnSpc>
                <a:spcPts val="2100"/>
              </a:lnSpc>
            </a:pPr>
            <a:r>
              <a:rPr lang="en-US" sz="1500">
                <a:solidFill>
                  <a:srgbClr val="000000"/>
                </a:solidFill>
                <a:latin typeface="Lato Bold"/>
              </a:rPr>
              <a:t>Mengelola Pemesanan</a:t>
            </a:r>
          </a:p>
        </p:txBody>
      </p:sp>
      <p:pic>
        <p:nvPicPr>
          <p:cNvPr name="Picture 31" id="31"/>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10668385" y="4878715"/>
            <a:ext cx="374950" cy="377308"/>
          </a:xfrm>
          <a:prstGeom prst="rect">
            <a:avLst/>
          </a:prstGeom>
        </p:spPr>
      </p:pic>
      <p:sp>
        <p:nvSpPr>
          <p:cNvPr name="TextBox 32" id="32"/>
          <p:cNvSpPr txBox="true"/>
          <p:nvPr/>
        </p:nvSpPr>
        <p:spPr>
          <a:xfrm rot="0">
            <a:off x="11059783" y="4918023"/>
            <a:ext cx="2608468" cy="266700"/>
          </a:xfrm>
          <a:prstGeom prst="rect">
            <a:avLst/>
          </a:prstGeom>
        </p:spPr>
        <p:txBody>
          <a:bodyPr anchor="t" rtlCol="false" tIns="0" lIns="0" bIns="0" rIns="0">
            <a:spAutoFit/>
          </a:bodyPr>
          <a:lstStyle/>
          <a:p>
            <a:pPr algn="ctr">
              <a:lnSpc>
                <a:spcPts val="2100"/>
              </a:lnSpc>
            </a:pPr>
            <a:r>
              <a:rPr lang="en-US" sz="1500">
                <a:solidFill>
                  <a:srgbClr val="000000"/>
                </a:solidFill>
                <a:latin typeface="Lato Bold"/>
              </a:rPr>
              <a:t>Dashboard/Statistical reports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DAFB5s5fqV4</dc:identifier>
  <dcterms:modified xsi:type="dcterms:W3CDTF">2011-08-01T06:04:30Z</dcterms:modified>
  <cp:revision>1</cp:revision>
  <dc:title>Poster-PSI-22-03-Sistem Informasi Toko Obat Las Roha-A3</dc:title>
</cp:coreProperties>
</file>