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4D4D4D"/>
        </a:fontRef>
        <a:srgbClr val="4D4D4D"/>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BD1CA"/>
          </a:solidFill>
        </a:fill>
      </a:tcStyle>
    </a:wholeTbl>
    <a:band2H>
      <a:tcTxStyle/>
      <a:tcStyle>
        <a:tcBdr/>
        <a:fill>
          <a:solidFill>
            <a:srgbClr val="F5E9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4D4D4D"/>
        </a:fontRef>
        <a:srgbClr val="4D4D4D"/>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4D4D4D"/>
        </a:fontRef>
        <a:srgbClr val="4D4D4D"/>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5E8CA"/>
          </a:solidFill>
        </a:fill>
      </a:tcStyle>
    </a:wholeTbl>
    <a:band2H>
      <a:tcTxStyle/>
      <a:tcStyle>
        <a:tcBdr/>
        <a:fill>
          <a:solidFill>
            <a:srgbClr val="FAF4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4D4D4D"/>
        </a:fontRef>
        <a:srgbClr val="4D4D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D4D4D"/>
        </a:fontRef>
        <a:srgbClr val="4D4D4D"/>
      </a:tcTxStyle>
      <a:tcStyle>
        <a:tcBdr>
          <a:left>
            <a:ln w="12700" cap="flat">
              <a:noFill/>
              <a:miter lim="400000"/>
            </a:ln>
          </a:left>
          <a:right>
            <a:ln w="12700" cap="flat">
              <a:noFill/>
              <a:miter lim="400000"/>
            </a:ln>
          </a:right>
          <a:top>
            <a:ln w="508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D4D4D"/>
        </a:fontRef>
        <a:srgbClr val="4D4D4D"/>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CFCF"/>
          </a:solidFill>
        </a:fill>
      </a:tcStyle>
    </a:wholeTbl>
    <a:band2H>
      <a:tcTxStyle/>
      <a:tcStyle>
        <a:tcBdr/>
        <a:fill>
          <a:solidFill>
            <a:srgbClr val="E8E8E8"/>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4D4D4D"/>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4D4D4D"/>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4D4D4D"/>
          </a:solidFill>
        </a:fill>
      </a:tcStyle>
    </a:firstRow>
  </a:tblStyle>
  <a:tblStyle styleId="{2708684C-4D16-4618-839F-0558EEFCDFE6}" styleName="">
    <a:tblBg/>
    <a:wholeTbl>
      <a:tcTxStyle b="off" i="off">
        <a:fontRef idx="major">
          <a:srgbClr val="4D4D4D"/>
        </a:fontRef>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wholeTbl>
    <a:band2H>
      <a:tcTxStyle/>
      <a:tcStyle>
        <a:tcBdr/>
        <a:fill>
          <a:solidFill>
            <a:schemeClr val="accent3">
              <a:lumOff val="44000"/>
            </a:schemeClr>
          </a:solidFill>
        </a:fill>
      </a:tcStyle>
    </a:band2H>
    <a:firstCol>
      <a:tcTxStyle b="on" i="off">
        <a:fontRef idx="major">
          <a:srgbClr val="4D4D4D"/>
        </a:fontRef>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firstCol>
    <a:lastRow>
      <a:tcTxStyle b="on" i="off">
        <a:fontRef idx="major">
          <a:srgbClr val="4D4D4D"/>
        </a:fontRef>
        <a:srgbClr val="4D4D4D"/>
      </a:tcTxStyle>
      <a:tcStyle>
        <a:tcBdr>
          <a:left>
            <a:ln w="12700" cap="flat">
              <a:solidFill>
                <a:srgbClr val="4D4D4D"/>
              </a:solidFill>
              <a:prstDash val="solid"/>
              <a:round/>
            </a:ln>
          </a:left>
          <a:right>
            <a:ln w="12700" cap="flat">
              <a:solidFill>
                <a:srgbClr val="4D4D4D"/>
              </a:solidFill>
              <a:prstDash val="solid"/>
              <a:round/>
            </a:ln>
          </a:right>
          <a:top>
            <a:ln w="508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lastRow>
    <a:firstRow>
      <a:tcTxStyle b="on" i="off">
        <a:fontRef idx="major">
          <a:srgbClr val="4D4D4D"/>
        </a:fontRef>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254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1143000" y="685800"/>
            <a:ext cx="4572000" cy="3429000"/>
          </a:xfrm>
          <a:prstGeom prst="rect">
            <a:avLst/>
          </a:prstGeom>
        </p:spPr>
        <p:txBody>
          <a:bodyPr/>
          <a:lstStyle/>
          <a:p>
            <a:endParaRPr/>
          </a:p>
        </p:txBody>
      </p:sp>
      <p:sp>
        <p:nvSpPr>
          <p:cNvPr id="173" name="Shape 1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476375" y="4797425"/>
            <a:ext cx="6191250" cy="1150938"/>
          </a:xfrm>
          <a:prstGeom prst="rect">
            <a:avLst/>
          </a:prstGeom>
          <a:effectLst>
            <a:outerShdw dist="17961" dir="2700000" rotWithShape="0">
              <a:srgbClr val="9B6902"/>
            </a:outerShdw>
          </a:effectLst>
        </p:spPr>
        <p:txBody>
          <a:bodyPr/>
          <a:lstStyle>
            <a:lvl1pPr algn="ctr">
              <a:defRPr>
                <a:solidFill>
                  <a:schemeClr val="accent3">
                    <a:lumOff val="44000"/>
                  </a:schemeClr>
                </a:solidFill>
              </a:defRPr>
            </a:lvl1pPr>
          </a:lstStyle>
          <a:p>
            <a:r>
              <a:t>Title Text</a:t>
            </a:r>
          </a:p>
        </p:txBody>
      </p:sp>
      <p:sp>
        <p:nvSpPr>
          <p:cNvPr id="12" name="Body Level One…"/>
          <p:cNvSpPr txBox="1">
            <a:spLocks noGrp="1"/>
          </p:cNvSpPr>
          <p:nvPr>
            <p:ph type="body" sz="quarter" idx="1"/>
          </p:nvPr>
        </p:nvSpPr>
        <p:spPr>
          <a:xfrm>
            <a:off x="1476375" y="6021387"/>
            <a:ext cx="6191250" cy="431801"/>
          </a:xfrm>
          <a:prstGeom prst="rect">
            <a:avLst/>
          </a:prstGeom>
          <a:effectLst>
            <a:outerShdw dist="17961" dir="2700000" rotWithShape="0">
              <a:srgbClr val="9B6902"/>
            </a:outerShdw>
          </a:effectLst>
        </p:spPr>
        <p:txBody>
          <a:bodyPr/>
          <a:lstStyle>
            <a:lvl1pPr marL="0" indent="0" algn="ctr">
              <a:buSzTx/>
              <a:buNone/>
              <a:defRPr>
                <a:latin typeface="Futura"/>
                <a:ea typeface="Futura"/>
                <a:cs typeface="Futura"/>
                <a:sym typeface="Futura"/>
              </a:defRPr>
            </a:lvl1pPr>
            <a:lvl2pPr algn="ctr">
              <a:defRPr>
                <a:latin typeface="Futura"/>
                <a:ea typeface="Futura"/>
                <a:cs typeface="Futura"/>
                <a:sym typeface="Futura"/>
              </a:defRPr>
            </a:lvl2pPr>
            <a:lvl3pPr algn="ctr">
              <a:defRPr>
                <a:latin typeface="Futura"/>
                <a:ea typeface="Futura"/>
                <a:cs typeface="Futura"/>
                <a:sym typeface="Futura"/>
              </a:defRPr>
            </a:lvl3pPr>
            <a:lvl4pPr algn="ctr">
              <a:defRPr>
                <a:latin typeface="Futura"/>
                <a:ea typeface="Futura"/>
                <a:cs typeface="Futura"/>
                <a:sym typeface="Futura"/>
              </a:defRPr>
            </a:lvl4pPr>
            <a:lvl5pPr algn="ctr">
              <a:defRPr>
                <a:latin typeface="Futura"/>
                <a:ea typeface="Futura"/>
                <a:cs typeface="Futura"/>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4419600" y="6356350"/>
            <a:ext cx="21336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685800" y="2130425"/>
            <a:ext cx="7772400" cy="1470025"/>
          </a:xfrm>
          <a:prstGeom prst="rect">
            <a:avLst/>
          </a:prstGeom>
        </p:spPr>
        <p:txBody>
          <a:bodyPr/>
          <a:lstStyle>
            <a:lvl1pPr>
              <a:defRPr>
                <a:solidFill>
                  <a:srgbClr val="666666"/>
                </a:solidFill>
              </a:defRPr>
            </a:lvl1pPr>
          </a:lstStyle>
          <a:p>
            <a:r>
              <a:t>Title Text</a:t>
            </a:r>
          </a:p>
        </p:txBody>
      </p:sp>
      <p:sp>
        <p:nvSpPr>
          <p:cNvPr id="9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None/>
              <a:defRPr>
                <a:solidFill>
                  <a:srgbClr val="666666"/>
                </a:solidFill>
              </a:defRPr>
            </a:lvl1pPr>
            <a:lvl2pPr marL="0" indent="457200" algn="ctr">
              <a:buSzTx/>
              <a:buNone/>
              <a:defRPr>
                <a:solidFill>
                  <a:srgbClr val="666666"/>
                </a:solidFill>
              </a:defRPr>
            </a:lvl2pPr>
            <a:lvl3pPr marL="0" indent="914400" algn="ctr">
              <a:buSzTx/>
              <a:buNone/>
              <a:defRPr>
                <a:solidFill>
                  <a:srgbClr val="666666"/>
                </a:solidFill>
              </a:defRPr>
            </a:lvl3pPr>
            <a:lvl4pPr marL="0" indent="1371600" algn="ctr">
              <a:buSzTx/>
              <a:buNone/>
              <a:defRPr>
                <a:solidFill>
                  <a:srgbClr val="666666"/>
                </a:solidFill>
              </a:defRPr>
            </a:lvl4pPr>
            <a:lvl5pPr marL="0" indent="1828800" algn="ctr">
              <a:buSzTx/>
              <a:buNone/>
              <a:defRPr>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1908175" y="274638"/>
            <a:ext cx="6767514" cy="1143001"/>
          </a:xfrm>
          <a:prstGeom prst="rect">
            <a:avLst/>
          </a:prstGeom>
        </p:spPr>
        <p:txBody>
          <a:bodyPr/>
          <a:lstStyle>
            <a:lvl1pPr>
              <a:defRPr>
                <a:solidFill>
                  <a:srgbClr val="666666"/>
                </a:solidFill>
              </a:defRPr>
            </a:lvl1pPr>
          </a:lstStyle>
          <a:p>
            <a:r>
              <a:t>Title Text</a:t>
            </a:r>
          </a:p>
        </p:txBody>
      </p:sp>
      <p:sp>
        <p:nvSpPr>
          <p:cNvPr id="102" name="Body Level One…"/>
          <p:cNvSpPr txBox="1">
            <a:spLocks noGrp="1"/>
          </p:cNvSpPr>
          <p:nvPr>
            <p:ph type="body" idx="1"/>
          </p:nvPr>
        </p:nvSpPr>
        <p:spPr>
          <a:xfrm>
            <a:off x="1908175" y="1600200"/>
            <a:ext cx="6778625" cy="4525963"/>
          </a:xfrm>
          <a:prstGeom prst="rect">
            <a:avLst/>
          </a:prstGeom>
        </p:spPr>
        <p:txBody>
          <a:bodyPr/>
          <a:lstStyle>
            <a:lvl1pPr>
              <a:defRPr>
                <a:solidFill>
                  <a:srgbClr val="666666"/>
                </a:solidFill>
              </a:defRPr>
            </a:lvl1pPr>
            <a:lvl2pPr>
              <a:defRPr>
                <a:solidFill>
                  <a:srgbClr val="666666"/>
                </a:solidFill>
              </a:defRPr>
            </a:lvl2pPr>
            <a:lvl3pPr>
              <a:defRPr>
                <a:solidFill>
                  <a:srgbClr val="666666"/>
                </a:solidFill>
              </a:defRPr>
            </a:lvl3pPr>
            <a:lvl4pPr>
              <a:defRPr>
                <a:solidFill>
                  <a:srgbClr val="666666"/>
                </a:solidFill>
              </a:defRPr>
            </a:lvl4pPr>
            <a:lvl5pPr>
              <a:defRPr>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722312" y="4406900"/>
            <a:ext cx="7772401" cy="1362075"/>
          </a:xfrm>
          <a:prstGeom prst="rect">
            <a:avLst/>
          </a:prstGeom>
        </p:spPr>
        <p:txBody>
          <a:bodyPr anchor="t"/>
          <a:lstStyle>
            <a:lvl1pPr>
              <a:defRPr sz="4000" cap="all">
                <a:solidFill>
                  <a:srgbClr val="666666"/>
                </a:solidFill>
              </a:defRPr>
            </a:lvl1pPr>
          </a:lstStyle>
          <a:p>
            <a:r>
              <a:t>Title Text</a:t>
            </a:r>
          </a:p>
        </p:txBody>
      </p:sp>
      <p:sp>
        <p:nvSpPr>
          <p:cNvPr id="111" name="Body Level One…"/>
          <p:cNvSpPr txBox="1">
            <a:spLocks noGrp="1"/>
          </p:cNvSpPr>
          <p:nvPr>
            <p:ph type="body" sz="quarter" idx="1"/>
          </p:nvPr>
        </p:nvSpPr>
        <p:spPr>
          <a:xfrm>
            <a:off x="722312" y="2906713"/>
            <a:ext cx="7772401" cy="1500188"/>
          </a:xfrm>
          <a:prstGeom prst="rect">
            <a:avLst/>
          </a:prstGeom>
        </p:spPr>
        <p:txBody>
          <a:bodyPr anchor="b"/>
          <a:lstStyle>
            <a:lvl1pPr marL="0" indent="0">
              <a:buSzTx/>
              <a:buNone/>
              <a:defRPr>
                <a:solidFill>
                  <a:srgbClr val="666666"/>
                </a:solidFill>
              </a:defRPr>
            </a:lvl1pPr>
            <a:lvl2pPr marL="0" indent="457200">
              <a:buSzTx/>
              <a:buNone/>
              <a:defRPr>
                <a:solidFill>
                  <a:srgbClr val="666666"/>
                </a:solidFill>
              </a:defRPr>
            </a:lvl2pPr>
            <a:lvl3pPr marL="0" indent="914400">
              <a:buSzTx/>
              <a:buNone/>
              <a:defRPr>
                <a:solidFill>
                  <a:srgbClr val="666666"/>
                </a:solidFill>
              </a:defRPr>
            </a:lvl3pPr>
            <a:lvl4pPr marL="0" indent="1371600">
              <a:buSzTx/>
              <a:buNone/>
              <a:defRPr>
                <a:solidFill>
                  <a:srgbClr val="666666"/>
                </a:solidFill>
              </a:defRPr>
            </a:lvl4pPr>
            <a:lvl5pPr marL="0" indent="1828800">
              <a:buSzTx/>
              <a:buNone/>
              <a:defRPr>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9" name="Title Text"/>
          <p:cNvSpPr txBox="1">
            <a:spLocks noGrp="1"/>
          </p:cNvSpPr>
          <p:nvPr>
            <p:ph type="title"/>
          </p:nvPr>
        </p:nvSpPr>
        <p:spPr>
          <a:xfrm>
            <a:off x="1908175" y="274638"/>
            <a:ext cx="6767514" cy="1143001"/>
          </a:xfrm>
          <a:prstGeom prst="rect">
            <a:avLst/>
          </a:prstGeom>
        </p:spPr>
        <p:txBody>
          <a:bodyPr/>
          <a:lstStyle>
            <a:lvl1pPr>
              <a:defRPr>
                <a:solidFill>
                  <a:srgbClr val="666666"/>
                </a:solidFill>
              </a:defRPr>
            </a:lvl1pPr>
          </a:lstStyle>
          <a:p>
            <a:r>
              <a:t>Title Text</a:t>
            </a:r>
          </a:p>
        </p:txBody>
      </p:sp>
      <p:sp>
        <p:nvSpPr>
          <p:cNvPr id="120" name="Body Level One…"/>
          <p:cNvSpPr txBox="1">
            <a:spLocks noGrp="1"/>
          </p:cNvSpPr>
          <p:nvPr>
            <p:ph type="body" sz="half" idx="1"/>
          </p:nvPr>
        </p:nvSpPr>
        <p:spPr>
          <a:xfrm>
            <a:off x="1908175" y="1600200"/>
            <a:ext cx="3313113" cy="4525963"/>
          </a:xfrm>
          <a:prstGeom prst="rect">
            <a:avLst/>
          </a:prstGeom>
        </p:spPr>
        <p:txBody>
          <a:bodyPr/>
          <a:lstStyle>
            <a:lvl1pPr>
              <a:spcBef>
                <a:spcPts val="600"/>
              </a:spcBef>
              <a:defRPr sz="2800">
                <a:solidFill>
                  <a:srgbClr val="666666"/>
                </a:solidFill>
              </a:defRPr>
            </a:lvl1pPr>
            <a:lvl2pPr marL="790575" indent="-333375">
              <a:spcBef>
                <a:spcPts val="600"/>
              </a:spcBef>
              <a:defRPr sz="2800">
                <a:solidFill>
                  <a:srgbClr val="666666"/>
                </a:solidFill>
              </a:defRPr>
            </a:lvl2pPr>
            <a:lvl3pPr marL="1234439" indent="-320039">
              <a:spcBef>
                <a:spcPts val="600"/>
              </a:spcBef>
              <a:defRPr sz="2800">
                <a:solidFill>
                  <a:srgbClr val="666666"/>
                </a:solidFill>
              </a:defRPr>
            </a:lvl3pPr>
            <a:lvl4pPr marL="1727200" indent="-355600">
              <a:spcBef>
                <a:spcPts val="600"/>
              </a:spcBef>
              <a:defRPr sz="2800">
                <a:solidFill>
                  <a:srgbClr val="666666"/>
                </a:solidFill>
              </a:defRPr>
            </a:lvl4pPr>
            <a:lvl5pPr marL="2184400" indent="-355600">
              <a:spcBef>
                <a:spcPts val="600"/>
              </a:spcBef>
              <a:defRPr sz="2800">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457200" y="274638"/>
            <a:ext cx="8229600" cy="1143001"/>
          </a:xfrm>
          <a:prstGeom prst="rect">
            <a:avLst/>
          </a:prstGeom>
        </p:spPr>
        <p:txBody>
          <a:bodyPr/>
          <a:lstStyle>
            <a:lvl1pPr>
              <a:defRPr>
                <a:solidFill>
                  <a:srgbClr val="666666"/>
                </a:solidFill>
              </a:defRPr>
            </a:lvl1pPr>
          </a:lstStyle>
          <a:p>
            <a:r>
              <a:t>Title Text</a:t>
            </a:r>
          </a:p>
        </p:txBody>
      </p:sp>
      <p:sp>
        <p:nvSpPr>
          <p:cNvPr id="129"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None/>
              <a:defRPr sz="2400" b="1">
                <a:solidFill>
                  <a:srgbClr val="666666"/>
                </a:solidFill>
              </a:defRPr>
            </a:lvl1pPr>
            <a:lvl2pPr marL="0" indent="457200">
              <a:spcBef>
                <a:spcPts val="500"/>
              </a:spcBef>
              <a:buSzTx/>
              <a:buNone/>
              <a:defRPr sz="2400" b="1">
                <a:solidFill>
                  <a:srgbClr val="666666"/>
                </a:solidFill>
              </a:defRPr>
            </a:lvl2pPr>
            <a:lvl3pPr marL="0" indent="914400">
              <a:spcBef>
                <a:spcPts val="500"/>
              </a:spcBef>
              <a:buSzTx/>
              <a:buNone/>
              <a:defRPr sz="2400" b="1">
                <a:solidFill>
                  <a:srgbClr val="666666"/>
                </a:solidFill>
              </a:defRPr>
            </a:lvl3pPr>
            <a:lvl4pPr marL="0" indent="1371600">
              <a:spcBef>
                <a:spcPts val="500"/>
              </a:spcBef>
              <a:buSzTx/>
              <a:buNone/>
              <a:defRPr sz="2400" b="1">
                <a:solidFill>
                  <a:srgbClr val="666666"/>
                </a:solidFill>
              </a:defRPr>
            </a:lvl4pPr>
            <a:lvl5pPr marL="0" indent="1828800">
              <a:spcBef>
                <a:spcPts val="500"/>
              </a:spcBef>
              <a:buSzTx/>
              <a:buNone/>
              <a:defRPr sz="2400" b="1">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None/>
              <a:defRPr sz="2400" b="1">
                <a:solidFill>
                  <a:srgbClr val="666666"/>
                </a:solidFill>
              </a:defRPr>
            </a:pPr>
            <a:endParaRPr/>
          </a:p>
        </p:txBody>
      </p:sp>
      <p:sp>
        <p:nvSpPr>
          <p:cNvPr id="131"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1908175" y="274638"/>
            <a:ext cx="6767514" cy="1143001"/>
          </a:xfrm>
          <a:prstGeom prst="rect">
            <a:avLst/>
          </a:prstGeom>
        </p:spPr>
        <p:txBody>
          <a:bodyPr/>
          <a:lstStyle>
            <a:lvl1pPr>
              <a:defRPr>
                <a:solidFill>
                  <a:srgbClr val="666666"/>
                </a:solidFill>
              </a:defRPr>
            </a:lvl1pPr>
          </a:lstStyle>
          <a:p>
            <a:r>
              <a:t>Title Text</a:t>
            </a:r>
          </a:p>
        </p:txBody>
      </p:sp>
      <p:sp>
        <p:nvSpPr>
          <p:cNvPr id="139"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457200" y="273050"/>
            <a:ext cx="3008314" cy="1162050"/>
          </a:xfrm>
          <a:prstGeom prst="rect">
            <a:avLst/>
          </a:prstGeom>
        </p:spPr>
        <p:txBody>
          <a:bodyPr anchor="b"/>
          <a:lstStyle>
            <a:lvl1pPr>
              <a:defRPr sz="2000">
                <a:solidFill>
                  <a:srgbClr val="666666"/>
                </a:solidFill>
              </a:defRPr>
            </a:lvl1pPr>
          </a:lstStyle>
          <a:p>
            <a:r>
              <a:t>Title Text</a:t>
            </a:r>
          </a:p>
        </p:txBody>
      </p:sp>
      <p:sp>
        <p:nvSpPr>
          <p:cNvPr id="154" name="Body Level One…"/>
          <p:cNvSpPr txBox="1">
            <a:spLocks noGrp="1"/>
          </p:cNvSpPr>
          <p:nvPr>
            <p:ph type="body" idx="1"/>
          </p:nvPr>
        </p:nvSpPr>
        <p:spPr>
          <a:xfrm>
            <a:off x="3575050" y="273050"/>
            <a:ext cx="5111750" cy="5853113"/>
          </a:xfrm>
          <a:prstGeom prst="rect">
            <a:avLst/>
          </a:prstGeom>
        </p:spPr>
        <p:txBody>
          <a:bodyPr/>
          <a:lstStyle>
            <a:lvl1pPr>
              <a:spcBef>
                <a:spcPts val="700"/>
              </a:spcBef>
              <a:defRPr sz="3200">
                <a:solidFill>
                  <a:srgbClr val="666666"/>
                </a:solidFill>
              </a:defRPr>
            </a:lvl1pPr>
            <a:lvl2pPr marL="783771" indent="-326571">
              <a:spcBef>
                <a:spcPts val="700"/>
              </a:spcBef>
              <a:defRPr sz="3200">
                <a:solidFill>
                  <a:srgbClr val="666666"/>
                </a:solidFill>
              </a:defRPr>
            </a:lvl2pPr>
            <a:lvl3pPr marL="1219200" indent="-304800">
              <a:spcBef>
                <a:spcPts val="700"/>
              </a:spcBef>
              <a:defRPr sz="3200">
                <a:solidFill>
                  <a:srgbClr val="666666"/>
                </a:solidFill>
              </a:defRPr>
            </a:lvl3pPr>
            <a:lvl4pPr marL="1737360" indent="-365760">
              <a:spcBef>
                <a:spcPts val="700"/>
              </a:spcBef>
              <a:defRPr sz="3200">
                <a:solidFill>
                  <a:srgbClr val="666666"/>
                </a:solidFill>
              </a:defRPr>
            </a:lvl4pPr>
            <a:lvl5pPr marL="2194560" indent="-365760">
              <a:spcBef>
                <a:spcPts val="700"/>
              </a:spcBef>
              <a:defRPr sz="3200">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None/>
              <a:defRPr sz="1400">
                <a:solidFill>
                  <a:srgbClr val="666666"/>
                </a:solidFill>
              </a:defRPr>
            </a:pPr>
            <a:endParaRPr/>
          </a:p>
        </p:txBody>
      </p:sp>
      <p:sp>
        <p:nvSpPr>
          <p:cNvPr id="156"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1792288" y="4800600"/>
            <a:ext cx="5486401" cy="566738"/>
          </a:xfrm>
          <a:prstGeom prst="rect">
            <a:avLst/>
          </a:prstGeom>
        </p:spPr>
        <p:txBody>
          <a:bodyPr anchor="b"/>
          <a:lstStyle>
            <a:lvl1pPr>
              <a:defRPr sz="2000">
                <a:solidFill>
                  <a:srgbClr val="666666"/>
                </a:solidFill>
              </a:defRPr>
            </a:lvl1pPr>
          </a:lstStyle>
          <a:p>
            <a:r>
              <a:t>Title Text</a:t>
            </a:r>
          </a:p>
        </p:txBody>
      </p:sp>
      <p:sp>
        <p:nvSpPr>
          <p:cNvPr id="164"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165"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None/>
              <a:defRPr sz="1400">
                <a:solidFill>
                  <a:srgbClr val="666666"/>
                </a:solidFill>
              </a:defRPr>
            </a:lvl1pPr>
            <a:lvl2pPr marL="0" indent="457200">
              <a:spcBef>
                <a:spcPts val="300"/>
              </a:spcBef>
              <a:buSzTx/>
              <a:buNone/>
              <a:defRPr sz="1400">
                <a:solidFill>
                  <a:srgbClr val="666666"/>
                </a:solidFill>
              </a:defRPr>
            </a:lvl2pPr>
            <a:lvl3pPr marL="0" indent="914400">
              <a:spcBef>
                <a:spcPts val="300"/>
              </a:spcBef>
              <a:buSzTx/>
              <a:buNone/>
              <a:defRPr sz="1400">
                <a:solidFill>
                  <a:srgbClr val="666666"/>
                </a:solidFill>
              </a:defRPr>
            </a:lvl3pPr>
            <a:lvl4pPr marL="0" indent="1371600">
              <a:spcBef>
                <a:spcPts val="300"/>
              </a:spcBef>
              <a:buSzTx/>
              <a:buNone/>
              <a:defRPr sz="1400">
                <a:solidFill>
                  <a:srgbClr val="666666"/>
                </a:solidFill>
              </a:defRPr>
            </a:lvl4pPr>
            <a:lvl5pPr marL="0" indent="1828800">
              <a:spcBef>
                <a:spcPts val="300"/>
              </a:spcBef>
              <a:buSzTx/>
              <a:buNone/>
              <a:defRPr sz="1400">
                <a:solidFill>
                  <a:srgbClr val="66666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xfrm>
            <a:off x="8450389" y="6453187"/>
            <a:ext cx="236412" cy="227737"/>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68312" y="1989138"/>
            <a:ext cx="4027489" cy="4248151"/>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defRPr sz="2000"/>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defRPr sz="2000"/>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68312" y="333375"/>
            <a:ext cx="8207376" cy="115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68312" y="1989138"/>
            <a:ext cx="8207376" cy="4248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50389" y="6381750"/>
            <a:ext cx="236412" cy="227736"/>
          </a:xfrm>
          <a:prstGeom prst="rect">
            <a:avLst/>
          </a:prstGeom>
          <a:ln w="12700">
            <a:miter lim="400000"/>
          </a:ln>
        </p:spPr>
        <p:txBody>
          <a:bodyPr wrap="none" lIns="45719" rIns="45719">
            <a:spAutoFit/>
          </a:bodyPr>
          <a:lstStyle>
            <a:lvl1pPr algn="r">
              <a:defRPr sz="900" b="0">
                <a:solidFill>
                  <a:schemeClr val="accent3">
                    <a:lumOff val="44000"/>
                  </a:schemeClr>
                </a:solidFill>
                <a:latin typeface="Futura"/>
                <a:ea typeface="Futura"/>
                <a:cs typeface="Futura"/>
                <a:sym typeface="Futur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1pPr>
      <a:lvl2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2pPr>
      <a:lvl3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3pPr>
      <a:lvl4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4pPr>
      <a:lvl5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5pPr>
      <a:lvl6pPr marL="0" marR="0" indent="45720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6pPr>
      <a:lvl7pPr marL="0" marR="0" indent="91440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7pPr>
      <a:lvl8pPr marL="0" marR="0" indent="137160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8pPr>
      <a:lvl9pPr marL="0" marR="0" indent="1828800" algn="l"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Futura"/>
          <a:ea typeface="Futura"/>
          <a:cs typeface="Futura"/>
          <a:sym typeface="Futura"/>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1pPr>
      <a:lvl2pPr marL="7429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2pPr>
      <a:lvl3pPr marL="11430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4pPr>
      <a:lvl5pPr marL="20574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5pPr>
      <a:lvl6pPr marL="25146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6pPr>
      <a:lvl7pPr marL="29718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7pPr>
      <a:lvl8pPr marL="34290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8pPr>
      <a:lvl9pPr marL="3886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chemeClr val="accent3">
              <a:lumOff val="44000"/>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utur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12"/>
          <p:cNvSpPr txBox="1">
            <a:spLocks noGrp="1"/>
          </p:cNvSpPr>
          <p:nvPr>
            <p:ph type="title"/>
          </p:nvPr>
        </p:nvSpPr>
        <p:spPr>
          <a:xfrm>
            <a:off x="2987739" y="4735221"/>
            <a:ext cx="5905501" cy="936626"/>
          </a:xfrm>
          <a:prstGeom prst="rect">
            <a:avLst/>
          </a:prstGeom>
        </p:spPr>
        <p:txBody>
          <a:bodyPr>
            <a:normAutofit fontScale="90000"/>
          </a:bodyPr>
          <a:lstStyle>
            <a:lvl1pPr defTabSz="777240">
              <a:defRPr sz="2720"/>
            </a:lvl1pPr>
          </a:lstStyle>
          <a:p>
            <a:r>
              <a:rPr lang="en-US" dirty="0"/>
              <a:t>Title: </a:t>
            </a:r>
            <a:br>
              <a:rPr lang="en-US" dirty="0"/>
            </a:br>
            <a:r>
              <a:rPr dirty="0"/>
              <a:t>Maze Solving with Dijkstra</a:t>
            </a:r>
            <a:r>
              <a:rPr lang="en-US" dirty="0"/>
              <a:t>’s</a:t>
            </a:r>
            <a:r>
              <a:rPr dirty="0"/>
              <a:t> algorithm</a:t>
            </a:r>
            <a:r>
              <a:rPr lang="en-US" dirty="0"/>
              <a:t>.</a:t>
            </a:r>
            <a:endParaRPr dirty="0"/>
          </a:p>
        </p:txBody>
      </p:sp>
      <p:sp>
        <p:nvSpPr>
          <p:cNvPr id="176" name="Rectangle 14"/>
          <p:cNvSpPr txBox="1"/>
          <p:nvPr/>
        </p:nvSpPr>
        <p:spPr>
          <a:xfrm>
            <a:off x="3079180" y="5896493"/>
            <a:ext cx="5814060" cy="759182"/>
          </a:xfrm>
          <a:prstGeom prst="rect">
            <a:avLst/>
          </a:prstGeom>
          <a:ln w="12700">
            <a:miter lim="400000"/>
          </a:ln>
          <a:effectLst>
            <a:outerShdw dist="17961" dir="2700000" rotWithShape="0">
              <a:srgbClr val="9B6902"/>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400"/>
              </a:spcBef>
              <a:defRPr sz="2000" b="0">
                <a:solidFill>
                  <a:schemeClr val="accent3">
                    <a:lumOff val="44000"/>
                  </a:schemeClr>
                </a:solidFill>
                <a:latin typeface="Futura"/>
                <a:ea typeface="Futura"/>
                <a:cs typeface="Futura"/>
                <a:sym typeface="Futura"/>
              </a:defRPr>
            </a:lvl1pPr>
          </a:lstStyle>
          <a:p>
            <a:r>
              <a:rPr lang="en-US" dirty="0"/>
              <a:t>Authors: </a:t>
            </a:r>
          </a:p>
          <a:p>
            <a:r>
              <a:rPr dirty="0"/>
              <a:t>Durgesh Singh</a:t>
            </a:r>
            <a:r>
              <a:rPr lang="en-US" dirty="0"/>
              <a:t>, Swarn Singh </a:t>
            </a:r>
            <a:r>
              <a:rPr lang="en-US" dirty="0" err="1"/>
              <a:t>Warshaneyan</a:t>
            </a:r>
            <a:r>
              <a:rPr lang="en-US" dirty="0"/>
              <a:t>.</a:t>
            </a:r>
            <a:endParaRPr dirty="0"/>
          </a:p>
        </p:txBody>
      </p:sp>
      <p:pic>
        <p:nvPicPr>
          <p:cNvPr id="177" name="Screenshot 2024-01-20 at 03.42.15.png" descr="Screenshot 2024-01-20 at 03.42.15.png"/>
          <p:cNvPicPr>
            <a:picLocks noChangeAspect="1"/>
          </p:cNvPicPr>
          <p:nvPr/>
        </p:nvPicPr>
        <p:blipFill>
          <a:blip r:embed="rId2"/>
          <a:stretch>
            <a:fillRect/>
          </a:stretch>
        </p:blipFill>
        <p:spPr>
          <a:xfrm>
            <a:off x="190519" y="4639585"/>
            <a:ext cx="2077892" cy="1905567"/>
          </a:xfrm>
          <a:prstGeom prst="rect">
            <a:avLst/>
          </a:prstGeom>
          <a:ln w="12700">
            <a:miter lim="400000"/>
          </a:ln>
        </p:spPr>
      </p:pic>
      <p:pic>
        <p:nvPicPr>
          <p:cNvPr id="3" name="Picture 2">
            <a:extLst>
              <a:ext uri="{FF2B5EF4-FFF2-40B4-BE49-F238E27FC236}">
                <a16:creationId xmlns:a16="http://schemas.microsoft.com/office/drawing/2014/main" id="{25341BD2-0D54-9B64-3959-C1B3EA8030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98" y="4597581"/>
            <a:ext cx="2175813" cy="2148531"/>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Implementation in maze solving"/>
          <p:cNvSpPr txBox="1">
            <a:spLocks noGrp="1"/>
          </p:cNvSpPr>
          <p:nvPr>
            <p:ph type="title"/>
          </p:nvPr>
        </p:nvSpPr>
        <p:spPr>
          <a:prstGeom prst="rect">
            <a:avLst/>
          </a:prstGeom>
        </p:spPr>
        <p:txBody>
          <a:bodyPr/>
          <a:lstStyle/>
          <a:p>
            <a:r>
              <a:rPr dirty="0"/>
              <a:t>Implementation in maze solving</a:t>
            </a:r>
            <a:r>
              <a:rPr lang="en-US" dirty="0"/>
              <a:t> (continued).</a:t>
            </a:r>
            <a:endParaRPr dirty="0"/>
          </a:p>
        </p:txBody>
      </p:sp>
      <p:sp>
        <p:nvSpPr>
          <p:cNvPr id="223" name="Blocked Path handling : If no valid path is found (reach is false), an alert is shown after the animation, indicating that the way is blocked."/>
          <p:cNvSpPr txBox="1">
            <a:spLocks noGrp="1"/>
          </p:cNvSpPr>
          <p:nvPr>
            <p:ph type="body" idx="1"/>
          </p:nvPr>
        </p:nvSpPr>
        <p:spPr>
          <a:prstGeom prst="rect">
            <a:avLst/>
          </a:prstGeom>
        </p:spPr>
        <p:txBody>
          <a:bodyPr/>
          <a:lstStyle/>
          <a:p>
            <a:pPr marL="377190" indent="-377190"/>
            <a:r>
              <a:rPr sz="2200" b="1" dirty="0"/>
              <a:t>Blocked Path handling</a:t>
            </a:r>
            <a:r>
              <a:rPr dirty="0"/>
              <a:t>: If no valid path is found (</a:t>
            </a:r>
            <a:r>
              <a:rPr lang="en-US" dirty="0"/>
              <a:t>"</a:t>
            </a:r>
            <a:r>
              <a:rPr lang="en-US" dirty="0">
                <a:solidFill>
                  <a:srgbClr val="000000"/>
                </a:solidFill>
                <a:latin typeface="Monaco"/>
                <a:ea typeface="Monaco"/>
                <a:cs typeface="Monaco"/>
                <a:sym typeface="Monaco"/>
              </a:rPr>
              <a:t>reach</a:t>
            </a:r>
            <a:r>
              <a:rPr lang="en-US" dirty="0">
                <a:solidFill>
                  <a:schemeClr val="bg1"/>
                </a:solidFill>
                <a:ea typeface="Monaco"/>
                <a:cs typeface="Monaco"/>
                <a:sym typeface="Monaco"/>
              </a:rPr>
              <a:t>"</a:t>
            </a:r>
            <a:r>
              <a:rPr lang="en-US" dirty="0"/>
              <a:t> is "</a:t>
            </a:r>
            <a:r>
              <a:rPr dirty="0">
                <a:solidFill>
                  <a:srgbClr val="000000"/>
                </a:solidFill>
                <a:latin typeface="Monaco"/>
                <a:ea typeface="Monaco"/>
                <a:cs typeface="Monaco"/>
                <a:sym typeface="Monaco"/>
              </a:rPr>
              <a:t>false</a:t>
            </a:r>
            <a:r>
              <a:rPr lang="en-US" dirty="0">
                <a:solidFill>
                  <a:schemeClr val="bg1"/>
                </a:solidFill>
                <a:latin typeface="Monaco"/>
                <a:ea typeface="Monaco"/>
                <a:cs typeface="Monaco"/>
                <a:sym typeface="Monaco"/>
              </a:rPr>
              <a:t>"</a:t>
            </a:r>
            <a:r>
              <a:rPr dirty="0"/>
              <a:t>), an alert is shown after the animation, indicating that the way is blocked.</a:t>
            </a:r>
          </a:p>
        </p:txBody>
      </p:sp>
      <p:sp>
        <p:nvSpPr>
          <p:cNvPr id="224"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pic>
        <p:nvPicPr>
          <p:cNvPr id="225" name="Screenshot 2024-01-20 at 05.10.19.png" descr="Screenshot 2024-01-20 at 05.10.19.png"/>
          <p:cNvPicPr>
            <a:picLocks noChangeAspect="1"/>
          </p:cNvPicPr>
          <p:nvPr/>
        </p:nvPicPr>
        <p:blipFill>
          <a:blip r:embed="rId2"/>
          <a:stretch>
            <a:fillRect/>
          </a:stretch>
        </p:blipFill>
        <p:spPr>
          <a:xfrm>
            <a:off x="496031" y="3403353"/>
            <a:ext cx="3459281" cy="2855691"/>
          </a:xfrm>
          <a:prstGeom prst="rect">
            <a:avLst/>
          </a:prstGeom>
          <a:ln w="12700">
            <a:miter lim="400000"/>
          </a:ln>
        </p:spPr>
      </p:pic>
      <p:pic>
        <p:nvPicPr>
          <p:cNvPr id="226" name="Screenshot 2024-01-20 at 05.12.12.png" descr="Screenshot 2024-01-20 at 05.12.12.png"/>
          <p:cNvPicPr>
            <a:picLocks noChangeAspect="1"/>
          </p:cNvPicPr>
          <p:nvPr/>
        </p:nvPicPr>
        <p:blipFill>
          <a:blip r:embed="rId3"/>
          <a:stretch>
            <a:fillRect/>
          </a:stretch>
        </p:blipFill>
        <p:spPr>
          <a:xfrm>
            <a:off x="5555067" y="4115094"/>
            <a:ext cx="2092732" cy="2036476"/>
          </a:xfrm>
          <a:prstGeom prst="rect">
            <a:avLst/>
          </a:prstGeom>
          <a:ln w="12700">
            <a:miter lim="400000"/>
          </a:ln>
        </p:spPr>
      </p:pic>
      <p:pic>
        <p:nvPicPr>
          <p:cNvPr id="227" name="Screenshot 2024-01-20 at 05.12.33.png" descr="Screenshot 2024-01-20 at 05.12.33.png"/>
          <p:cNvPicPr>
            <a:picLocks noChangeAspect="1"/>
          </p:cNvPicPr>
          <p:nvPr/>
        </p:nvPicPr>
        <p:blipFill>
          <a:blip r:embed="rId4"/>
          <a:stretch>
            <a:fillRect/>
          </a:stretch>
        </p:blipFill>
        <p:spPr>
          <a:xfrm>
            <a:off x="4871793" y="2943017"/>
            <a:ext cx="3459280" cy="971966"/>
          </a:xfrm>
          <a:prstGeom prst="rect">
            <a:avLst/>
          </a:prstGeom>
          <a:ln w="12700">
            <a:miter lim="400000"/>
          </a:ln>
        </p:spPr>
      </p:pic>
      <p:pic>
        <p:nvPicPr>
          <p:cNvPr id="3" name="Picture 2">
            <a:extLst>
              <a:ext uri="{FF2B5EF4-FFF2-40B4-BE49-F238E27FC236}">
                <a16:creationId xmlns:a16="http://schemas.microsoft.com/office/drawing/2014/main" id="{9342AA27-9E76-D64F-0270-B8539160C8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433" y="4079081"/>
            <a:ext cx="4572000" cy="230266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lide Number Placeholder 5"/>
          <p:cNvSpPr txBox="1">
            <a:spLocks noGrp="1"/>
          </p:cNvSpPr>
          <p:nvPr>
            <p:ph type="sldNum" sz="quarter" idx="2"/>
          </p:nvPr>
        </p:nvSpPr>
        <p:spPr>
          <a:xfrm>
            <a:off x="8448435" y="6453187"/>
            <a:ext cx="238365" cy="22773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230" name="Rectangle 2"/>
          <p:cNvSpPr txBox="1">
            <a:spLocks noGrp="1"/>
          </p:cNvSpPr>
          <p:nvPr>
            <p:ph type="title"/>
          </p:nvPr>
        </p:nvSpPr>
        <p:spPr>
          <a:xfrm>
            <a:off x="2672396" y="2991072"/>
            <a:ext cx="6840539" cy="709614"/>
          </a:xfrm>
          <a:prstGeom prst="rect">
            <a:avLst/>
          </a:prstGeom>
        </p:spPr>
        <p:txBody>
          <a:bodyPr/>
          <a:lstStyle/>
          <a:p>
            <a:r>
              <a:rPr dirty="0"/>
              <a:t>Thank you</a:t>
            </a:r>
            <a:r>
              <a:rPr lang="en-US" dirty="0"/>
              <a:t>!</a:t>
            </a:r>
            <a:r>
              <a:rPr dirty="0"/>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laceholder 5"/>
          <p:cNvSpPr txBox="1">
            <a:spLocks noGrp="1"/>
          </p:cNvSpPr>
          <p:nvPr>
            <p:ph type="sldNum" sz="quarter" idx="2"/>
          </p:nvPr>
        </p:nvSpPr>
        <p:spPr>
          <a:xfrm>
            <a:off x="8512115" y="6381750"/>
            <a:ext cx="174685"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180" name="Rectangle 2"/>
          <p:cNvSpPr txBox="1">
            <a:spLocks noGrp="1"/>
          </p:cNvSpPr>
          <p:nvPr>
            <p:ph type="title"/>
          </p:nvPr>
        </p:nvSpPr>
        <p:spPr>
          <a:xfrm>
            <a:off x="542925" y="257175"/>
            <a:ext cx="8061325" cy="1155700"/>
          </a:xfrm>
          <a:prstGeom prst="rect">
            <a:avLst/>
          </a:prstGeom>
        </p:spPr>
        <p:txBody>
          <a:bodyPr/>
          <a:lstStyle/>
          <a:p>
            <a:r>
              <a:rPr dirty="0"/>
              <a:t>Introduction</a:t>
            </a:r>
            <a:r>
              <a:rPr lang="en-US" dirty="0"/>
              <a:t>.</a:t>
            </a:r>
            <a:endParaRPr dirty="0"/>
          </a:p>
        </p:txBody>
      </p:sp>
      <p:sp>
        <p:nvSpPr>
          <p:cNvPr id="181" name="Rectangle 3"/>
          <p:cNvSpPr txBox="1">
            <a:spLocks noGrp="1"/>
          </p:cNvSpPr>
          <p:nvPr>
            <p:ph type="body" idx="1"/>
          </p:nvPr>
        </p:nvSpPr>
        <p:spPr>
          <a:xfrm>
            <a:off x="539750" y="1916113"/>
            <a:ext cx="8064500" cy="4392613"/>
          </a:xfrm>
          <a:prstGeom prst="rect">
            <a:avLst/>
          </a:prstGeom>
        </p:spPr>
        <p:txBody>
          <a:bodyPr/>
          <a:lstStyle>
            <a:lvl1pPr marL="342900" indent="-342900" algn="just">
              <a:defRPr sz="2400"/>
            </a:lvl1pPr>
          </a:lstStyle>
          <a:p>
            <a:r>
              <a:rPr dirty="0"/>
              <a:t>In this project, a pathfinding algorithm in a grid-based environment is </a:t>
            </a:r>
            <a:r>
              <a:rPr dirty="0" err="1"/>
              <a:t>visualised</a:t>
            </a:r>
            <a:r>
              <a:rPr dirty="0"/>
              <a:t>. The primary elements are a visual aid canvas, an environment-representing grid, and multiple </a:t>
            </a:r>
            <a:r>
              <a:rPr lang="en-US" dirty="0"/>
              <a:t>images/colors</a:t>
            </a:r>
            <a:r>
              <a:rPr dirty="0"/>
              <a:t> to differentiate between various elements </a:t>
            </a:r>
            <a:r>
              <a:rPr lang="en-US" dirty="0"/>
              <a:t>(such as</a:t>
            </a:r>
            <a:r>
              <a:rPr dirty="0"/>
              <a:t> walls, start</a:t>
            </a:r>
            <a:r>
              <a:rPr lang="en-US" dirty="0"/>
              <a:t>/</a:t>
            </a:r>
            <a:r>
              <a:rPr dirty="0"/>
              <a:t>end points, and the shortest path found by </a:t>
            </a:r>
            <a:r>
              <a:rPr dirty="0" err="1"/>
              <a:t>Drijkstra</a:t>
            </a:r>
            <a:r>
              <a:rPr lang="en-US" dirty="0" err="1"/>
              <a:t>’s</a:t>
            </a:r>
            <a:r>
              <a:rPr dirty="0"/>
              <a:t> Algorithm</a:t>
            </a:r>
            <a:r>
              <a:rPr lang="en-US" dirty="0"/>
              <a:t>)</a:t>
            </a:r>
            <a:r>
              <a:rPr dirty="0"/>
              <a:t>.</a:t>
            </a:r>
            <a:endParaRPr lang="en-US" dirty="0"/>
          </a:p>
          <a:p>
            <a:r>
              <a:rPr lang="en-US" dirty="0"/>
              <a:t>The theme of a spider catching bugs is used for visuals.</a:t>
            </a:r>
            <a:endParaRPr dirty="0"/>
          </a:p>
        </p:txBody>
      </p:sp>
      <p:pic>
        <p:nvPicPr>
          <p:cNvPr id="182" name="Screenshot 2024-01-20 at 03.46.27.png" descr="Screenshot 2024-01-20 at 03.46.27.png"/>
          <p:cNvPicPr>
            <a:picLocks noChangeAspect="1"/>
          </p:cNvPicPr>
          <p:nvPr/>
        </p:nvPicPr>
        <p:blipFill>
          <a:blip r:embed="rId2"/>
          <a:stretch>
            <a:fillRect/>
          </a:stretch>
        </p:blipFill>
        <p:spPr>
          <a:xfrm>
            <a:off x="877669" y="4825821"/>
            <a:ext cx="1752201" cy="1654130"/>
          </a:xfrm>
          <a:prstGeom prst="rect">
            <a:avLst/>
          </a:prstGeom>
          <a:ln w="12700">
            <a:miter lim="400000"/>
          </a:ln>
        </p:spPr>
      </p:pic>
      <p:pic>
        <p:nvPicPr>
          <p:cNvPr id="183" name="Screenshot 2024-01-20 at 03.47.38.png" descr="Screenshot 2024-01-20 at 03.47.38.png"/>
          <p:cNvPicPr>
            <a:picLocks noChangeAspect="1"/>
          </p:cNvPicPr>
          <p:nvPr/>
        </p:nvPicPr>
        <p:blipFill>
          <a:blip r:embed="rId3"/>
          <a:stretch>
            <a:fillRect/>
          </a:stretch>
        </p:blipFill>
        <p:spPr>
          <a:xfrm>
            <a:off x="3898844" y="4825821"/>
            <a:ext cx="1669777" cy="1654130"/>
          </a:xfrm>
          <a:prstGeom prst="rect">
            <a:avLst/>
          </a:prstGeom>
          <a:ln w="12700">
            <a:miter lim="400000"/>
          </a:ln>
        </p:spPr>
      </p:pic>
      <p:pic>
        <p:nvPicPr>
          <p:cNvPr id="184" name="Screenshot 2024-01-20 at 03.48.17.png" descr="Screenshot 2024-01-20 at 03.48.17.png"/>
          <p:cNvPicPr>
            <a:picLocks noChangeAspect="1"/>
          </p:cNvPicPr>
          <p:nvPr/>
        </p:nvPicPr>
        <p:blipFill>
          <a:blip r:embed="rId4"/>
          <a:stretch>
            <a:fillRect/>
          </a:stretch>
        </p:blipFill>
        <p:spPr>
          <a:xfrm>
            <a:off x="6837595" y="4825821"/>
            <a:ext cx="1781722" cy="1654130"/>
          </a:xfrm>
          <a:prstGeom prst="rect">
            <a:avLst/>
          </a:prstGeom>
          <a:ln w="12700">
            <a:miter lim="400000"/>
          </a:ln>
        </p:spPr>
      </p:pic>
      <p:pic>
        <p:nvPicPr>
          <p:cNvPr id="3" name="Picture 2">
            <a:extLst>
              <a:ext uri="{FF2B5EF4-FFF2-40B4-BE49-F238E27FC236}">
                <a16:creationId xmlns:a16="http://schemas.microsoft.com/office/drawing/2014/main" id="{3C31E79E-45D6-1E70-1CD6-A10DCBB32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16" y="4687087"/>
            <a:ext cx="2875135" cy="1855833"/>
          </a:xfrm>
          <a:prstGeom prst="rect">
            <a:avLst/>
          </a:prstGeom>
        </p:spPr>
      </p:pic>
      <p:pic>
        <p:nvPicPr>
          <p:cNvPr id="5" name="Picture 4">
            <a:extLst>
              <a:ext uri="{FF2B5EF4-FFF2-40B4-BE49-F238E27FC236}">
                <a16:creationId xmlns:a16="http://schemas.microsoft.com/office/drawing/2014/main" id="{BA33FF25-76F7-0870-B188-2E06A4441F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1420" y="4687087"/>
            <a:ext cx="2905502" cy="1855833"/>
          </a:xfrm>
          <a:prstGeom prst="rect">
            <a:avLst/>
          </a:prstGeom>
        </p:spPr>
      </p:pic>
      <p:pic>
        <p:nvPicPr>
          <p:cNvPr id="7" name="Picture 6">
            <a:extLst>
              <a:ext uri="{FF2B5EF4-FFF2-40B4-BE49-F238E27FC236}">
                <a16:creationId xmlns:a16="http://schemas.microsoft.com/office/drawing/2014/main" id="{F7585188-2768-5A5A-01B3-68ACADB5B0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7371" y="4724250"/>
            <a:ext cx="2802113" cy="178150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CF2CD-8675-99ED-803D-7C5D3DCC6FC0}"/>
            </a:ext>
          </a:extLst>
        </p:cNvPr>
        <p:cNvGrpSpPr/>
        <p:nvPr/>
      </p:nvGrpSpPr>
      <p:grpSpPr>
        <a:xfrm>
          <a:off x="0" y="0"/>
          <a:ext cx="0" cy="0"/>
          <a:chOff x="0" y="0"/>
          <a:chExt cx="0" cy="0"/>
        </a:xfrm>
      </p:grpSpPr>
      <p:sp>
        <p:nvSpPr>
          <p:cNvPr id="179" name="Slide Number Placeholder 5">
            <a:extLst>
              <a:ext uri="{FF2B5EF4-FFF2-40B4-BE49-F238E27FC236}">
                <a16:creationId xmlns:a16="http://schemas.microsoft.com/office/drawing/2014/main" id="{46B9C173-19E5-2DBA-BB6B-32703D292BFC}"/>
              </a:ext>
            </a:extLst>
          </p:cNvPr>
          <p:cNvSpPr txBox="1">
            <a:spLocks noGrp="1"/>
          </p:cNvSpPr>
          <p:nvPr>
            <p:ph type="sldNum" sz="quarter" idx="2"/>
          </p:nvPr>
        </p:nvSpPr>
        <p:spPr>
          <a:xfrm>
            <a:off x="8512115" y="6381750"/>
            <a:ext cx="174685" cy="22773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180" name="Rectangle 2">
            <a:extLst>
              <a:ext uri="{FF2B5EF4-FFF2-40B4-BE49-F238E27FC236}">
                <a16:creationId xmlns:a16="http://schemas.microsoft.com/office/drawing/2014/main" id="{B3996D70-A7D1-E29C-B77E-8D631AEA9FE6}"/>
              </a:ext>
            </a:extLst>
          </p:cNvPr>
          <p:cNvSpPr txBox="1">
            <a:spLocks noGrp="1"/>
          </p:cNvSpPr>
          <p:nvPr>
            <p:ph type="title"/>
          </p:nvPr>
        </p:nvSpPr>
        <p:spPr>
          <a:xfrm>
            <a:off x="542925" y="257175"/>
            <a:ext cx="8061325" cy="1155700"/>
          </a:xfrm>
          <a:prstGeom prst="rect">
            <a:avLst/>
          </a:prstGeom>
        </p:spPr>
        <p:txBody>
          <a:bodyPr/>
          <a:lstStyle/>
          <a:p>
            <a:r>
              <a:rPr dirty="0"/>
              <a:t>Introduction</a:t>
            </a:r>
            <a:r>
              <a:rPr lang="en-US" dirty="0"/>
              <a:t> (continued).</a:t>
            </a:r>
            <a:endParaRPr dirty="0"/>
          </a:p>
        </p:txBody>
      </p:sp>
      <p:sp>
        <p:nvSpPr>
          <p:cNvPr id="181" name="Rectangle 3">
            <a:extLst>
              <a:ext uri="{FF2B5EF4-FFF2-40B4-BE49-F238E27FC236}">
                <a16:creationId xmlns:a16="http://schemas.microsoft.com/office/drawing/2014/main" id="{AB06FED2-014D-3EA8-328B-A7BC35B61EC1}"/>
              </a:ext>
            </a:extLst>
          </p:cNvPr>
          <p:cNvSpPr txBox="1">
            <a:spLocks noGrp="1"/>
          </p:cNvSpPr>
          <p:nvPr>
            <p:ph type="body" idx="1"/>
          </p:nvPr>
        </p:nvSpPr>
        <p:spPr>
          <a:xfrm>
            <a:off x="539750" y="1916113"/>
            <a:ext cx="8064500" cy="4392613"/>
          </a:xfrm>
          <a:prstGeom prst="rect">
            <a:avLst/>
          </a:prstGeom>
        </p:spPr>
        <p:txBody>
          <a:bodyPr/>
          <a:lstStyle>
            <a:lvl1pPr marL="342900" indent="-342900" algn="just">
              <a:defRPr sz="2400"/>
            </a:lvl1pPr>
          </a:lstStyle>
          <a:p>
            <a:r>
              <a:rPr lang="en-US" dirty="0"/>
              <a:t>The core algorithm &amp; functionality work is handled by Durgesh Singh, who has web development experience.</a:t>
            </a:r>
          </a:p>
          <a:p>
            <a:r>
              <a:rPr lang="en-US" dirty="0"/>
              <a:t>The core design &amp; interactivity work is handled by Swarn Singh </a:t>
            </a:r>
            <a:r>
              <a:rPr lang="en-US" dirty="0" err="1"/>
              <a:t>Warshaneyan</a:t>
            </a:r>
            <a:r>
              <a:rPr lang="en-US" dirty="0"/>
              <a:t>, who has game development experience</a:t>
            </a:r>
            <a:r>
              <a:rPr dirty="0"/>
              <a:t>.</a:t>
            </a:r>
            <a:endParaRPr lang="en-US" dirty="0"/>
          </a:p>
          <a:p>
            <a:r>
              <a:rPr lang="en-US" dirty="0"/>
              <a:t>The application was made through pair-programming, so both participants contributed in all aspects.</a:t>
            </a:r>
            <a:endParaRPr dirty="0"/>
          </a:p>
        </p:txBody>
      </p:sp>
      <p:pic>
        <p:nvPicPr>
          <p:cNvPr id="182" name="Screenshot 2024-01-20 at 03.46.27.png" descr="Screenshot 2024-01-20 at 03.46.27.png">
            <a:extLst>
              <a:ext uri="{FF2B5EF4-FFF2-40B4-BE49-F238E27FC236}">
                <a16:creationId xmlns:a16="http://schemas.microsoft.com/office/drawing/2014/main" id="{629FCF5C-4FA2-ADC5-CF5F-C513D87A024F}"/>
              </a:ext>
            </a:extLst>
          </p:cNvPr>
          <p:cNvPicPr>
            <a:picLocks noChangeAspect="1"/>
          </p:cNvPicPr>
          <p:nvPr/>
        </p:nvPicPr>
        <p:blipFill>
          <a:blip r:embed="rId2"/>
          <a:stretch>
            <a:fillRect/>
          </a:stretch>
        </p:blipFill>
        <p:spPr>
          <a:xfrm>
            <a:off x="877669" y="4825821"/>
            <a:ext cx="1752201" cy="1654130"/>
          </a:xfrm>
          <a:prstGeom prst="rect">
            <a:avLst/>
          </a:prstGeom>
          <a:ln w="12700">
            <a:miter lim="400000"/>
          </a:ln>
        </p:spPr>
      </p:pic>
      <p:pic>
        <p:nvPicPr>
          <p:cNvPr id="183" name="Screenshot 2024-01-20 at 03.47.38.png" descr="Screenshot 2024-01-20 at 03.47.38.png">
            <a:extLst>
              <a:ext uri="{FF2B5EF4-FFF2-40B4-BE49-F238E27FC236}">
                <a16:creationId xmlns:a16="http://schemas.microsoft.com/office/drawing/2014/main" id="{4BF607B5-46AA-3ADB-7256-0CBB113FB41B}"/>
              </a:ext>
            </a:extLst>
          </p:cNvPr>
          <p:cNvPicPr>
            <a:picLocks noChangeAspect="1"/>
          </p:cNvPicPr>
          <p:nvPr/>
        </p:nvPicPr>
        <p:blipFill>
          <a:blip r:embed="rId3"/>
          <a:stretch>
            <a:fillRect/>
          </a:stretch>
        </p:blipFill>
        <p:spPr>
          <a:xfrm>
            <a:off x="3898844" y="4825821"/>
            <a:ext cx="1669777" cy="1654130"/>
          </a:xfrm>
          <a:prstGeom prst="rect">
            <a:avLst/>
          </a:prstGeom>
          <a:ln w="12700">
            <a:miter lim="400000"/>
          </a:ln>
        </p:spPr>
      </p:pic>
      <p:pic>
        <p:nvPicPr>
          <p:cNvPr id="184" name="Screenshot 2024-01-20 at 03.48.17.png" descr="Screenshot 2024-01-20 at 03.48.17.png">
            <a:extLst>
              <a:ext uri="{FF2B5EF4-FFF2-40B4-BE49-F238E27FC236}">
                <a16:creationId xmlns:a16="http://schemas.microsoft.com/office/drawing/2014/main" id="{802205A8-778B-A8CC-4ABB-83126BFC46E9}"/>
              </a:ext>
            </a:extLst>
          </p:cNvPr>
          <p:cNvPicPr>
            <a:picLocks noChangeAspect="1"/>
          </p:cNvPicPr>
          <p:nvPr/>
        </p:nvPicPr>
        <p:blipFill>
          <a:blip r:embed="rId4"/>
          <a:stretch>
            <a:fillRect/>
          </a:stretch>
        </p:blipFill>
        <p:spPr>
          <a:xfrm>
            <a:off x="6837595" y="4825821"/>
            <a:ext cx="1781722" cy="1654130"/>
          </a:xfrm>
          <a:prstGeom prst="rect">
            <a:avLst/>
          </a:prstGeom>
          <a:ln w="12700">
            <a:miter lim="400000"/>
          </a:ln>
        </p:spPr>
      </p:pic>
      <p:pic>
        <p:nvPicPr>
          <p:cNvPr id="3" name="Picture 2">
            <a:extLst>
              <a:ext uri="{FF2B5EF4-FFF2-40B4-BE49-F238E27FC236}">
                <a16:creationId xmlns:a16="http://schemas.microsoft.com/office/drawing/2014/main" id="{7A80F2F5-F580-D0B9-CCAB-FEEEF95448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20" y="4687409"/>
            <a:ext cx="2964343" cy="1913415"/>
          </a:xfrm>
          <a:prstGeom prst="rect">
            <a:avLst/>
          </a:prstGeom>
        </p:spPr>
      </p:pic>
      <p:pic>
        <p:nvPicPr>
          <p:cNvPr id="5" name="Picture 4">
            <a:extLst>
              <a:ext uri="{FF2B5EF4-FFF2-40B4-BE49-F238E27FC236}">
                <a16:creationId xmlns:a16="http://schemas.microsoft.com/office/drawing/2014/main" id="{5602BA86-6202-E419-02C1-5231708377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46595" y="4687409"/>
            <a:ext cx="2883477" cy="1841765"/>
          </a:xfrm>
          <a:prstGeom prst="rect">
            <a:avLst/>
          </a:prstGeom>
        </p:spPr>
      </p:pic>
      <p:pic>
        <p:nvPicPr>
          <p:cNvPr id="7" name="Picture 6">
            <a:extLst>
              <a:ext uri="{FF2B5EF4-FFF2-40B4-BE49-F238E27FC236}">
                <a16:creationId xmlns:a16="http://schemas.microsoft.com/office/drawing/2014/main" id="{96E1D05B-C69B-2184-D066-0E7EA7B920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1404" y="4731264"/>
            <a:ext cx="2775134" cy="1764354"/>
          </a:xfrm>
          <a:prstGeom prst="rect">
            <a:avLst/>
          </a:prstGeom>
        </p:spPr>
      </p:pic>
    </p:spTree>
    <p:extLst>
      <p:ext uri="{BB962C8B-B14F-4D97-AF65-F5344CB8AC3E}">
        <p14:creationId xmlns:p14="http://schemas.microsoft.com/office/powerpoint/2010/main" val="24086052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What is Dijkstra Algorithm?"/>
          <p:cNvSpPr txBox="1">
            <a:spLocks noGrp="1"/>
          </p:cNvSpPr>
          <p:nvPr>
            <p:ph type="title"/>
          </p:nvPr>
        </p:nvSpPr>
        <p:spPr>
          <a:prstGeom prst="rect">
            <a:avLst/>
          </a:prstGeom>
        </p:spPr>
        <p:txBody>
          <a:bodyPr/>
          <a:lstStyle/>
          <a:p>
            <a:r>
              <a:t>What is Dijkstra Algorithm?</a:t>
            </a:r>
          </a:p>
        </p:txBody>
      </p:sp>
      <p:sp>
        <p:nvSpPr>
          <p:cNvPr id="187" name="Dijkstra's algorithm is a method to find the shortest paths between nodes in a graph.…"/>
          <p:cNvSpPr txBox="1">
            <a:spLocks noGrp="1"/>
          </p:cNvSpPr>
          <p:nvPr>
            <p:ph type="body" idx="1"/>
          </p:nvPr>
        </p:nvSpPr>
        <p:spPr>
          <a:prstGeom prst="rect">
            <a:avLst/>
          </a:prstGeom>
        </p:spPr>
        <p:txBody>
          <a:bodyPr/>
          <a:lstStyle/>
          <a:p>
            <a:r>
              <a:rPr dirty="0"/>
              <a:t>Dijkstra's algorithm is a method to find the shortest paths between nodes</a:t>
            </a:r>
            <a:r>
              <a:rPr lang="en-US" dirty="0"/>
              <a:t> (vertices)</a:t>
            </a:r>
            <a:r>
              <a:rPr dirty="0"/>
              <a:t> in a graph.</a:t>
            </a:r>
            <a:r>
              <a:rPr lang="en-US" dirty="0"/>
              <a:t> The example image represents nodes &amp; edges with numbers.</a:t>
            </a:r>
            <a:endParaRPr dirty="0"/>
          </a:p>
          <a:p>
            <a:r>
              <a:rPr dirty="0"/>
              <a:t>The algorithm maintains a set of visited vertices and a set of unvisited vertices. It starts at the source vertex and iteratively selects the unvisited vertex with the smallest tentative distance from the source. It then visits the neighbors of this vertex and updates their tentative distances if a shorter path is found. This process continues until the destination vertex is reached, or all reachable vertices have been visited.</a:t>
            </a:r>
            <a:endParaRPr lang="en-US" dirty="0"/>
          </a:p>
        </p:txBody>
      </p:sp>
      <p:sp>
        <p:nvSpPr>
          <p:cNvPr id="188"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189" name="Screenshot 2024-01-20 at 03.53.12.png" descr="Screenshot 2024-01-20 at 03.53.12.png"/>
          <p:cNvPicPr>
            <a:picLocks noChangeAspect="1"/>
          </p:cNvPicPr>
          <p:nvPr/>
        </p:nvPicPr>
        <p:blipFill>
          <a:blip r:embed="rId2"/>
          <a:stretch>
            <a:fillRect/>
          </a:stretch>
        </p:blipFill>
        <p:spPr>
          <a:xfrm>
            <a:off x="2744909" y="5006004"/>
            <a:ext cx="3654181" cy="151862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mplementation in maze solving"/>
          <p:cNvSpPr txBox="1">
            <a:spLocks noGrp="1"/>
          </p:cNvSpPr>
          <p:nvPr>
            <p:ph type="title"/>
          </p:nvPr>
        </p:nvSpPr>
        <p:spPr>
          <a:prstGeom prst="rect">
            <a:avLst/>
          </a:prstGeom>
        </p:spPr>
        <p:txBody>
          <a:bodyPr/>
          <a:lstStyle/>
          <a:p>
            <a:r>
              <a:rPr dirty="0"/>
              <a:t>Implementation in maze solving</a:t>
            </a:r>
            <a:r>
              <a:rPr lang="en-US" dirty="0"/>
              <a:t>.</a:t>
            </a:r>
            <a:endParaRPr dirty="0"/>
          </a:p>
        </p:txBody>
      </p:sp>
      <p:sp>
        <p:nvSpPr>
          <p:cNvPr id="192" name="Distance Initialization : The dist array is initialized to represent the minimum distance from the start point to each cell. All distances are initially set to Infinity except the start point, which is set to 0."/>
          <p:cNvSpPr txBox="1">
            <a:spLocks noGrp="1"/>
          </p:cNvSpPr>
          <p:nvPr>
            <p:ph type="body" idx="1"/>
          </p:nvPr>
        </p:nvSpPr>
        <p:spPr>
          <a:prstGeom prst="rect">
            <a:avLst/>
          </a:prstGeom>
        </p:spPr>
        <p:txBody>
          <a:bodyPr/>
          <a:lstStyle/>
          <a:p>
            <a:pPr marL="377190" indent="-377190"/>
            <a:r>
              <a:rPr sz="2200" b="1" dirty="0"/>
              <a:t>Distance Initialization</a:t>
            </a:r>
            <a:r>
              <a:rPr dirty="0"/>
              <a:t>: The </a:t>
            </a:r>
            <a:r>
              <a:rPr lang="en-US" dirty="0"/>
              <a:t>"</a:t>
            </a:r>
            <a:r>
              <a:rPr dirty="0" err="1">
                <a:solidFill>
                  <a:schemeClr val="tx1">
                    <a:lumMod val="50000"/>
                  </a:schemeClr>
                </a:solidFill>
                <a:latin typeface="Monaco"/>
              </a:rPr>
              <a:t>dist</a:t>
            </a:r>
            <a:r>
              <a:rPr lang="en-US" dirty="0"/>
              <a:t>"</a:t>
            </a:r>
            <a:r>
              <a:rPr dirty="0"/>
              <a:t> array is initialized to represent the minimum distance from the start point to each cell. All distances are initially set to </a:t>
            </a:r>
            <a:r>
              <a:rPr lang="en-US" dirty="0"/>
              <a:t>"</a:t>
            </a:r>
            <a:r>
              <a:rPr dirty="0"/>
              <a:t>Infinity</a:t>
            </a:r>
            <a:r>
              <a:rPr lang="en-US" dirty="0"/>
              <a:t>"</a:t>
            </a:r>
            <a:r>
              <a:rPr dirty="0"/>
              <a:t> except the start point, which is set to </a:t>
            </a:r>
            <a:r>
              <a:rPr lang="en-US" dirty="0"/>
              <a:t>"</a:t>
            </a:r>
            <a:r>
              <a:rPr dirty="0"/>
              <a:t>0</a:t>
            </a:r>
            <a:r>
              <a:rPr lang="en-US" dirty="0"/>
              <a:t>"</a:t>
            </a:r>
            <a:r>
              <a:rPr dirty="0"/>
              <a:t>.</a:t>
            </a:r>
          </a:p>
        </p:txBody>
      </p:sp>
      <p:sp>
        <p:nvSpPr>
          <p:cNvPr id="193"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pic>
        <p:nvPicPr>
          <p:cNvPr id="194" name="Screenshot 2024-01-20 at 04.27.33.png" descr="Screenshot 2024-01-20 at 04.27.33.png"/>
          <p:cNvPicPr>
            <a:picLocks noChangeAspect="1"/>
          </p:cNvPicPr>
          <p:nvPr/>
        </p:nvPicPr>
        <p:blipFill>
          <a:blip r:embed="rId2"/>
          <a:stretch>
            <a:fillRect/>
          </a:stretch>
        </p:blipFill>
        <p:spPr>
          <a:xfrm>
            <a:off x="6340297" y="3515557"/>
            <a:ext cx="2346504" cy="2270713"/>
          </a:xfrm>
          <a:prstGeom prst="rect">
            <a:avLst/>
          </a:prstGeom>
          <a:ln w="12700">
            <a:miter lim="400000"/>
          </a:ln>
        </p:spPr>
      </p:pic>
      <p:pic>
        <p:nvPicPr>
          <p:cNvPr id="195" name="Screenshot 2024-01-20 at 04.28.21.png" descr="Screenshot 2024-01-20 at 04.28.21.png"/>
          <p:cNvPicPr>
            <a:picLocks noChangeAspect="1"/>
          </p:cNvPicPr>
          <p:nvPr/>
        </p:nvPicPr>
        <p:blipFill>
          <a:blip r:embed="rId3"/>
          <a:stretch>
            <a:fillRect/>
          </a:stretch>
        </p:blipFill>
        <p:spPr>
          <a:xfrm>
            <a:off x="134766" y="3970368"/>
            <a:ext cx="5105921" cy="1155701"/>
          </a:xfrm>
          <a:prstGeom prst="rect">
            <a:avLst/>
          </a:prstGeom>
          <a:ln w="12700">
            <a:miter lim="400000"/>
          </a:ln>
        </p:spPr>
      </p:pic>
      <p:pic>
        <p:nvPicPr>
          <p:cNvPr id="2" name="Picture 1">
            <a:extLst>
              <a:ext uri="{FF2B5EF4-FFF2-40B4-BE49-F238E27FC236}">
                <a16:creationId xmlns:a16="http://schemas.microsoft.com/office/drawing/2014/main" id="{BD9808F1-5C93-921E-E0E5-3B84685DEA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4357" y="3398067"/>
            <a:ext cx="3732134" cy="238820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Implementation in maze solving"/>
          <p:cNvSpPr txBox="1">
            <a:spLocks noGrp="1"/>
          </p:cNvSpPr>
          <p:nvPr>
            <p:ph type="title"/>
          </p:nvPr>
        </p:nvSpPr>
        <p:spPr>
          <a:prstGeom prst="rect">
            <a:avLst/>
          </a:prstGeom>
        </p:spPr>
        <p:txBody>
          <a:bodyPr/>
          <a:lstStyle/>
          <a:p>
            <a:r>
              <a:rPr dirty="0"/>
              <a:t>Implementation in maze solving</a:t>
            </a:r>
            <a:r>
              <a:rPr lang="en-US" dirty="0"/>
              <a:t> (continued).</a:t>
            </a:r>
            <a:endParaRPr dirty="0"/>
          </a:p>
        </p:txBody>
      </p:sp>
      <p:sp>
        <p:nvSpPr>
          <p:cNvPr id="198" name="Neighbour Initialisation : The vis array is initialized to store neighbours for each cell. It checks the eight possible neighbours and excludes cells with walls (Value 3 is given to indicate wall  to insure algorithm does not consider wallet as valid cel"/>
          <p:cNvSpPr txBox="1">
            <a:spLocks noGrp="1"/>
          </p:cNvSpPr>
          <p:nvPr>
            <p:ph type="body" idx="1"/>
          </p:nvPr>
        </p:nvSpPr>
        <p:spPr>
          <a:prstGeom prst="rect">
            <a:avLst/>
          </a:prstGeom>
        </p:spPr>
        <p:txBody>
          <a:bodyPr/>
          <a:lstStyle/>
          <a:p>
            <a:pPr marL="377190" indent="-377190"/>
            <a:r>
              <a:rPr sz="2200" b="1" dirty="0" err="1"/>
              <a:t>Neighbour</a:t>
            </a:r>
            <a:r>
              <a:rPr sz="2200" b="1" dirty="0"/>
              <a:t> </a:t>
            </a:r>
            <a:r>
              <a:rPr sz="2200" b="1" dirty="0" err="1"/>
              <a:t>Initialisation</a:t>
            </a:r>
            <a:r>
              <a:rPr dirty="0"/>
              <a:t>: The array is initialized to store </a:t>
            </a:r>
            <a:r>
              <a:rPr dirty="0" err="1"/>
              <a:t>neighbours</a:t>
            </a:r>
            <a:r>
              <a:rPr dirty="0"/>
              <a:t> for each cell. It checks the eight possible </a:t>
            </a:r>
            <a:r>
              <a:rPr dirty="0" err="1"/>
              <a:t>neighbours</a:t>
            </a:r>
            <a:r>
              <a:rPr dirty="0"/>
              <a:t> and excludes cells with walls (</a:t>
            </a:r>
            <a:r>
              <a:rPr lang="en-US" dirty="0"/>
              <a:t>the v</a:t>
            </a:r>
            <a:r>
              <a:rPr dirty="0"/>
              <a:t>alue </a:t>
            </a:r>
            <a:r>
              <a:rPr lang="en-US" dirty="0"/>
              <a:t>"</a:t>
            </a:r>
            <a:r>
              <a:rPr dirty="0"/>
              <a:t>3</a:t>
            </a:r>
            <a:r>
              <a:rPr lang="en-US" dirty="0"/>
              <a:t>"</a:t>
            </a:r>
            <a:r>
              <a:rPr dirty="0"/>
              <a:t> is given to indicate </a:t>
            </a:r>
            <a:r>
              <a:rPr lang="en-US" dirty="0"/>
              <a:t>a </a:t>
            </a:r>
            <a:r>
              <a:rPr dirty="0"/>
              <a:t>wall to </a:t>
            </a:r>
            <a:r>
              <a:rPr lang="en-US" dirty="0"/>
              <a:t>e</a:t>
            </a:r>
            <a:r>
              <a:rPr dirty="0"/>
              <a:t>nsure algorithm does not consider </a:t>
            </a:r>
            <a:r>
              <a:rPr lang="en-US" dirty="0"/>
              <a:t>walls</a:t>
            </a:r>
            <a:r>
              <a:rPr dirty="0"/>
              <a:t> as valid cells to move to)</a:t>
            </a:r>
            <a:r>
              <a:rPr lang="en-US" dirty="0"/>
              <a:t>.</a:t>
            </a:r>
            <a:endParaRPr dirty="0"/>
          </a:p>
        </p:txBody>
      </p:sp>
      <p:sp>
        <p:nvSpPr>
          <p:cNvPr id="199"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pic>
        <p:nvPicPr>
          <p:cNvPr id="200" name="Screenshot 2024-01-20 at 04.27.33.png" descr="Screenshot 2024-01-20 at 04.27.33.png"/>
          <p:cNvPicPr>
            <a:picLocks noChangeAspect="1"/>
          </p:cNvPicPr>
          <p:nvPr/>
        </p:nvPicPr>
        <p:blipFill>
          <a:blip r:embed="rId2"/>
          <a:stretch>
            <a:fillRect/>
          </a:stretch>
        </p:blipFill>
        <p:spPr>
          <a:xfrm>
            <a:off x="5640256" y="3693355"/>
            <a:ext cx="2704956" cy="2617588"/>
          </a:xfrm>
          <a:prstGeom prst="rect">
            <a:avLst/>
          </a:prstGeom>
          <a:ln w="12700">
            <a:miter lim="400000"/>
          </a:ln>
        </p:spPr>
      </p:pic>
      <p:pic>
        <p:nvPicPr>
          <p:cNvPr id="201" name="Screenshot 2024-01-20 at 04.32.21.png" descr="Screenshot 2024-01-20 at 04.32.21.png"/>
          <p:cNvPicPr>
            <a:picLocks noChangeAspect="1"/>
          </p:cNvPicPr>
          <p:nvPr/>
        </p:nvPicPr>
        <p:blipFill>
          <a:blip r:embed="rId3"/>
          <a:stretch>
            <a:fillRect/>
          </a:stretch>
        </p:blipFill>
        <p:spPr>
          <a:xfrm>
            <a:off x="798788" y="6116715"/>
            <a:ext cx="458307" cy="428602"/>
          </a:xfrm>
          <a:prstGeom prst="rect">
            <a:avLst/>
          </a:prstGeom>
          <a:ln w="12700">
            <a:miter lim="400000"/>
          </a:ln>
        </p:spPr>
      </p:pic>
      <p:pic>
        <p:nvPicPr>
          <p:cNvPr id="2" name="Picture 1">
            <a:extLst>
              <a:ext uri="{FF2B5EF4-FFF2-40B4-BE49-F238E27FC236}">
                <a16:creationId xmlns:a16="http://schemas.microsoft.com/office/drawing/2014/main" id="{31A2C6B2-F988-DF50-EC4C-E91DDBF05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9508" y="3539682"/>
            <a:ext cx="4456336" cy="2851621"/>
          </a:xfrm>
          <a:prstGeom prst="rect">
            <a:avLst/>
          </a:prstGeom>
        </p:spPr>
      </p:pic>
      <p:pic>
        <p:nvPicPr>
          <p:cNvPr id="4" name="Picture 3">
            <a:extLst>
              <a:ext uri="{FF2B5EF4-FFF2-40B4-BE49-F238E27FC236}">
                <a16:creationId xmlns:a16="http://schemas.microsoft.com/office/drawing/2014/main" id="{E04DA93F-15BE-E03B-0EA2-CE27DB6A0D4A}"/>
              </a:ext>
            </a:extLst>
          </p:cNvPr>
          <p:cNvPicPr>
            <a:picLocks noChangeAspect="1"/>
          </p:cNvPicPr>
          <p:nvPr/>
        </p:nvPicPr>
        <p:blipFill>
          <a:blip r:embed="rId5"/>
          <a:stretch>
            <a:fillRect/>
          </a:stretch>
        </p:blipFill>
        <p:spPr>
          <a:xfrm>
            <a:off x="56713" y="4199138"/>
            <a:ext cx="1925542" cy="2538214"/>
          </a:xfrm>
          <a:prstGeom prst="rect">
            <a:avLst/>
          </a:prstGeom>
        </p:spPr>
      </p:pic>
      <p:pic>
        <p:nvPicPr>
          <p:cNvPr id="6" name="Picture 5">
            <a:extLst>
              <a:ext uri="{FF2B5EF4-FFF2-40B4-BE49-F238E27FC236}">
                <a16:creationId xmlns:a16="http://schemas.microsoft.com/office/drawing/2014/main" id="{BD737F95-DE6C-7104-98F4-48C9FC2470B3}"/>
              </a:ext>
            </a:extLst>
          </p:cNvPr>
          <p:cNvPicPr>
            <a:picLocks noChangeAspect="1"/>
          </p:cNvPicPr>
          <p:nvPr/>
        </p:nvPicPr>
        <p:blipFill>
          <a:blip r:embed="rId6"/>
          <a:stretch>
            <a:fillRect/>
          </a:stretch>
        </p:blipFill>
        <p:spPr>
          <a:xfrm>
            <a:off x="2034700" y="4793942"/>
            <a:ext cx="2342362" cy="194341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Implementation in maze solving"/>
          <p:cNvSpPr txBox="1">
            <a:spLocks noGrp="1"/>
          </p:cNvSpPr>
          <p:nvPr>
            <p:ph type="title"/>
          </p:nvPr>
        </p:nvSpPr>
        <p:spPr>
          <a:prstGeom prst="rect">
            <a:avLst/>
          </a:prstGeom>
        </p:spPr>
        <p:txBody>
          <a:bodyPr/>
          <a:lstStyle/>
          <a:p>
            <a:r>
              <a:rPr dirty="0"/>
              <a:t>Implementation in maze solving</a:t>
            </a:r>
            <a:r>
              <a:rPr lang="en-US" dirty="0"/>
              <a:t> (continued).</a:t>
            </a:r>
            <a:endParaRPr dirty="0"/>
          </a:p>
        </p:txBody>
      </p:sp>
      <p:sp>
        <p:nvSpPr>
          <p:cNvPr id="204" name="Queue Initialisation: The algorithm uses a priority queue to keep track of the cells to be explored. It starts with the start point and its distance. It calculates a unique index for the starting point in a linear representation of the 2D grid.As the alg"/>
          <p:cNvSpPr txBox="1">
            <a:spLocks noGrp="1"/>
          </p:cNvSpPr>
          <p:nvPr>
            <p:ph type="body" idx="1"/>
          </p:nvPr>
        </p:nvSpPr>
        <p:spPr>
          <a:prstGeom prst="rect">
            <a:avLst/>
          </a:prstGeom>
        </p:spPr>
        <p:txBody>
          <a:bodyPr/>
          <a:lstStyle/>
          <a:p>
            <a:pPr marL="377190" indent="-377190"/>
            <a:r>
              <a:rPr sz="2200" b="1" dirty="0"/>
              <a:t>Queue </a:t>
            </a:r>
            <a:r>
              <a:rPr sz="2200" b="1" dirty="0" err="1"/>
              <a:t>Initialisation</a:t>
            </a:r>
            <a:r>
              <a:rPr dirty="0"/>
              <a:t>: The algorithm uses a priority queue to keep track of the cells to be explored. It starts with the start point and its distance. It calculates a unique index for the starting point in a linear representation of the 2D grid.</a:t>
            </a:r>
            <a:r>
              <a:rPr lang="en-US" dirty="0"/>
              <a:t> </a:t>
            </a:r>
            <a:r>
              <a:rPr dirty="0"/>
              <a:t>As the algorithm progresses, cells are dequeued from the priority queue in order of their minimum distance. The </a:t>
            </a:r>
            <a:r>
              <a:rPr dirty="0" err="1"/>
              <a:t>neighbours</a:t>
            </a:r>
            <a:r>
              <a:rPr dirty="0"/>
              <a:t> of each cell are then processed, and their distances are updated. This continues until either the destination is reached or all reachable cells are explored.</a:t>
            </a:r>
          </a:p>
        </p:txBody>
      </p:sp>
      <p:sp>
        <p:nvSpPr>
          <p:cNvPr id="205"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pic>
        <p:nvPicPr>
          <p:cNvPr id="206" name="Screenshot 2024-01-20 at 04.27.33.png" descr="Screenshot 2024-01-20 at 04.27.33.png"/>
          <p:cNvPicPr>
            <a:picLocks noChangeAspect="1"/>
          </p:cNvPicPr>
          <p:nvPr/>
        </p:nvPicPr>
        <p:blipFill>
          <a:blip r:embed="rId2"/>
          <a:stretch>
            <a:fillRect/>
          </a:stretch>
        </p:blipFill>
        <p:spPr>
          <a:xfrm>
            <a:off x="6001046" y="4571093"/>
            <a:ext cx="1873193" cy="1812690"/>
          </a:xfrm>
          <a:prstGeom prst="rect">
            <a:avLst/>
          </a:prstGeom>
          <a:ln w="12700">
            <a:miter lim="400000"/>
          </a:ln>
        </p:spPr>
      </p:pic>
      <p:pic>
        <p:nvPicPr>
          <p:cNvPr id="2" name="Picture 1">
            <a:extLst>
              <a:ext uri="{FF2B5EF4-FFF2-40B4-BE49-F238E27FC236}">
                <a16:creationId xmlns:a16="http://schemas.microsoft.com/office/drawing/2014/main" id="{94F5A589-6058-B3B9-C911-0F6846F93C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8787" y="4518987"/>
            <a:ext cx="3266901" cy="2090499"/>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Implementation in maze solving"/>
          <p:cNvSpPr txBox="1">
            <a:spLocks noGrp="1"/>
          </p:cNvSpPr>
          <p:nvPr>
            <p:ph type="title"/>
          </p:nvPr>
        </p:nvSpPr>
        <p:spPr>
          <a:prstGeom prst="rect">
            <a:avLst/>
          </a:prstGeom>
        </p:spPr>
        <p:txBody>
          <a:bodyPr/>
          <a:lstStyle/>
          <a:p>
            <a:r>
              <a:rPr dirty="0"/>
              <a:t>Implementation in maze solving</a:t>
            </a:r>
            <a:r>
              <a:rPr lang="en-US" dirty="0"/>
              <a:t> (continued).</a:t>
            </a:r>
            <a:endParaRPr dirty="0"/>
          </a:p>
        </p:txBody>
      </p:sp>
      <p:sp>
        <p:nvSpPr>
          <p:cNvPr id="210" name="Backtracking Loop: After the algorithm finds the destination, the Prev array is used to backtrack from the destination to the start point, forming the optimal path. The if (reach) condition checks whether the destination has been reached. If so, the algo"/>
          <p:cNvSpPr txBox="1">
            <a:spLocks noGrp="1"/>
          </p:cNvSpPr>
          <p:nvPr>
            <p:ph type="body" idx="1"/>
          </p:nvPr>
        </p:nvSpPr>
        <p:spPr>
          <a:prstGeom prst="rect">
            <a:avLst/>
          </a:prstGeom>
        </p:spPr>
        <p:txBody>
          <a:bodyPr/>
          <a:lstStyle/>
          <a:p>
            <a:pPr marL="394335" indent="-394335"/>
            <a:r>
              <a:rPr sz="2300" b="1" dirty="0"/>
              <a:t>Backtracking Loop</a:t>
            </a:r>
            <a:r>
              <a:rPr dirty="0"/>
              <a:t>: After the algorithm finds the destination, the Prev array is used to backtrack from the destination to the start point, forming the optimal path. The </a:t>
            </a:r>
            <a:r>
              <a:rPr lang="en-US" dirty="0"/>
              <a:t>"</a:t>
            </a:r>
            <a:r>
              <a:rPr dirty="0">
                <a:solidFill>
                  <a:srgbClr val="000000"/>
                </a:solidFill>
                <a:latin typeface="Monaco"/>
                <a:ea typeface="Monaco"/>
                <a:cs typeface="Monaco"/>
                <a:sym typeface="Monaco"/>
              </a:rPr>
              <a:t>if (reach)</a:t>
            </a:r>
            <a:r>
              <a:rPr lang="en-US" dirty="0">
                <a:solidFill>
                  <a:schemeClr val="bg1"/>
                </a:solidFill>
                <a:latin typeface="Monaco"/>
                <a:ea typeface="Monaco"/>
                <a:cs typeface="Monaco"/>
                <a:sym typeface="Monaco"/>
              </a:rPr>
              <a:t>"</a:t>
            </a:r>
            <a:r>
              <a:rPr dirty="0">
                <a:solidFill>
                  <a:schemeClr val="bg1"/>
                </a:solidFill>
              </a:rPr>
              <a:t> </a:t>
            </a:r>
            <a:r>
              <a:rPr dirty="0"/>
              <a:t>condition checks whether the destination has been reached. If so, the algorithm proceeds to reconstruct the optimal path.</a:t>
            </a:r>
          </a:p>
        </p:txBody>
      </p:sp>
      <p:sp>
        <p:nvSpPr>
          <p:cNvPr id="211"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212" name="Screenshot 2024-01-20 at 04.27.33.png" descr="Screenshot 2024-01-20 at 04.27.33.png"/>
          <p:cNvPicPr>
            <a:picLocks noChangeAspect="1"/>
          </p:cNvPicPr>
          <p:nvPr/>
        </p:nvPicPr>
        <p:blipFill>
          <a:blip r:embed="rId2"/>
          <a:stretch>
            <a:fillRect/>
          </a:stretch>
        </p:blipFill>
        <p:spPr>
          <a:xfrm>
            <a:off x="5782184" y="3752472"/>
            <a:ext cx="2563028" cy="2480244"/>
          </a:xfrm>
          <a:prstGeom prst="rect">
            <a:avLst/>
          </a:prstGeom>
          <a:ln w="12700">
            <a:miter lim="400000"/>
          </a:ln>
        </p:spPr>
      </p:pic>
      <p:pic>
        <p:nvPicPr>
          <p:cNvPr id="2" name="Picture 1">
            <a:extLst>
              <a:ext uri="{FF2B5EF4-FFF2-40B4-BE49-F238E27FC236}">
                <a16:creationId xmlns:a16="http://schemas.microsoft.com/office/drawing/2014/main" id="{3F364757-2AC3-AF0C-2881-A4A2D90E8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7610" y="3713246"/>
            <a:ext cx="3937271" cy="251947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Implementation in maze solving"/>
          <p:cNvSpPr txBox="1">
            <a:spLocks noGrp="1"/>
          </p:cNvSpPr>
          <p:nvPr>
            <p:ph type="title"/>
          </p:nvPr>
        </p:nvSpPr>
        <p:spPr>
          <a:prstGeom prst="rect">
            <a:avLst/>
          </a:prstGeom>
        </p:spPr>
        <p:txBody>
          <a:bodyPr/>
          <a:lstStyle/>
          <a:p>
            <a:r>
              <a:rPr dirty="0"/>
              <a:t>Implementation in maze solving</a:t>
            </a:r>
            <a:r>
              <a:rPr lang="en-US" dirty="0"/>
              <a:t> (continued).</a:t>
            </a:r>
            <a:endParaRPr dirty="0"/>
          </a:p>
        </p:txBody>
      </p:sp>
      <p:sp>
        <p:nvSpPr>
          <p:cNvPr id="217" name="Path Visualisation: If a valid path is found (reach is true), the optimal path is visualised on the canvas with a time delay between each step."/>
          <p:cNvSpPr txBox="1">
            <a:spLocks noGrp="1"/>
          </p:cNvSpPr>
          <p:nvPr>
            <p:ph type="body" idx="1"/>
          </p:nvPr>
        </p:nvSpPr>
        <p:spPr>
          <a:prstGeom prst="rect">
            <a:avLst/>
          </a:prstGeom>
        </p:spPr>
        <p:txBody>
          <a:bodyPr/>
          <a:lstStyle/>
          <a:p>
            <a:r>
              <a:rPr b="1" dirty="0"/>
              <a:t>Path </a:t>
            </a:r>
            <a:r>
              <a:rPr b="1" dirty="0" err="1"/>
              <a:t>Visualisation</a:t>
            </a:r>
            <a:r>
              <a:rPr dirty="0"/>
              <a:t>: If a valid path is found (</a:t>
            </a:r>
            <a:r>
              <a:rPr lang="en-US" dirty="0"/>
              <a:t>"</a:t>
            </a:r>
            <a:r>
              <a:rPr dirty="0">
                <a:solidFill>
                  <a:srgbClr val="000000"/>
                </a:solidFill>
                <a:latin typeface="Monaco"/>
                <a:ea typeface="Monaco"/>
                <a:cs typeface="Monaco"/>
                <a:sym typeface="Monaco"/>
              </a:rPr>
              <a:t>reach</a:t>
            </a:r>
            <a:r>
              <a:rPr lang="en-US" dirty="0">
                <a:solidFill>
                  <a:schemeClr val="bg1"/>
                </a:solidFill>
                <a:ea typeface="Monaco"/>
                <a:cs typeface="Monaco"/>
                <a:sym typeface="Monaco"/>
              </a:rPr>
              <a:t>"</a:t>
            </a:r>
            <a:r>
              <a:rPr dirty="0"/>
              <a:t> is </a:t>
            </a:r>
            <a:r>
              <a:rPr lang="en-US" dirty="0"/>
              <a:t>"</a:t>
            </a:r>
            <a:r>
              <a:rPr dirty="0">
                <a:solidFill>
                  <a:srgbClr val="000000"/>
                </a:solidFill>
                <a:latin typeface="Monaco"/>
                <a:ea typeface="Monaco"/>
                <a:cs typeface="Monaco"/>
                <a:sym typeface="Monaco"/>
              </a:rPr>
              <a:t>true</a:t>
            </a:r>
            <a:r>
              <a:rPr lang="en-US" dirty="0">
                <a:solidFill>
                  <a:schemeClr val="bg1"/>
                </a:solidFill>
                <a:ea typeface="Monaco"/>
                <a:cs typeface="Monaco"/>
                <a:sym typeface="Monaco"/>
              </a:rPr>
              <a:t>"</a:t>
            </a:r>
            <a:r>
              <a:rPr dirty="0"/>
              <a:t>), the optimal path is </a:t>
            </a:r>
            <a:r>
              <a:rPr dirty="0" err="1"/>
              <a:t>visualised</a:t>
            </a:r>
            <a:r>
              <a:rPr dirty="0"/>
              <a:t> on the canvas with a time delay between each step</a:t>
            </a:r>
            <a:r>
              <a:rPr lang="en-US" dirty="0"/>
              <a:t>, so that our eyes can follow the changes</a:t>
            </a:r>
            <a:r>
              <a:rPr dirty="0"/>
              <a:t>.</a:t>
            </a:r>
          </a:p>
        </p:txBody>
      </p:sp>
      <p:sp>
        <p:nvSpPr>
          <p:cNvPr id="218" name="Slide Number"/>
          <p:cNvSpPr txBox="1">
            <a:spLocks noGrp="1"/>
          </p:cNvSpPr>
          <p:nvPr>
            <p:ph type="sldNum" sz="quarter" idx="2"/>
          </p:nvPr>
        </p:nvSpPr>
        <p:spPr>
          <a:xfrm>
            <a:off x="8512115" y="6381750"/>
            <a:ext cx="174686" cy="22773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pic>
        <p:nvPicPr>
          <p:cNvPr id="219" name="Screenshot 2024-01-20 at 04.27.33.png" descr="Screenshot 2024-01-20 at 04.27.33.png"/>
          <p:cNvPicPr>
            <a:picLocks noChangeAspect="1"/>
          </p:cNvPicPr>
          <p:nvPr/>
        </p:nvPicPr>
        <p:blipFill>
          <a:blip r:embed="rId2"/>
          <a:stretch>
            <a:fillRect/>
          </a:stretch>
        </p:blipFill>
        <p:spPr>
          <a:xfrm>
            <a:off x="1433382" y="3429026"/>
            <a:ext cx="2690839" cy="2603926"/>
          </a:xfrm>
          <a:prstGeom prst="rect">
            <a:avLst/>
          </a:prstGeom>
          <a:ln w="12700">
            <a:miter lim="400000"/>
          </a:ln>
        </p:spPr>
      </p:pic>
      <p:pic>
        <p:nvPicPr>
          <p:cNvPr id="220" name="Screenshot 2024-01-20 at 05.08.58.png" descr="Screenshot 2024-01-20 at 05.08.58.png"/>
          <p:cNvPicPr>
            <a:picLocks noChangeAspect="1"/>
          </p:cNvPicPr>
          <p:nvPr/>
        </p:nvPicPr>
        <p:blipFill>
          <a:blip r:embed="rId3"/>
          <a:stretch>
            <a:fillRect/>
          </a:stretch>
        </p:blipFill>
        <p:spPr>
          <a:xfrm>
            <a:off x="5475500" y="3371545"/>
            <a:ext cx="2691397" cy="2658752"/>
          </a:xfrm>
          <a:prstGeom prst="rect">
            <a:avLst/>
          </a:prstGeom>
          <a:ln w="12700">
            <a:miter lim="400000"/>
          </a:ln>
        </p:spPr>
      </p:pic>
      <p:pic>
        <p:nvPicPr>
          <p:cNvPr id="3" name="Picture 2">
            <a:extLst>
              <a:ext uri="{FF2B5EF4-FFF2-40B4-BE49-F238E27FC236}">
                <a16:creationId xmlns:a16="http://schemas.microsoft.com/office/drawing/2014/main" id="{54BB0EFC-CE9A-E19E-4BC8-56409D0A31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463" y="3371545"/>
            <a:ext cx="4320679" cy="2764814"/>
          </a:xfrm>
          <a:prstGeom prst="rect">
            <a:avLst/>
          </a:prstGeom>
        </p:spPr>
      </p:pic>
      <p:pic>
        <p:nvPicPr>
          <p:cNvPr id="5" name="Picture 4">
            <a:extLst>
              <a:ext uri="{FF2B5EF4-FFF2-40B4-BE49-F238E27FC236}">
                <a16:creationId xmlns:a16="http://schemas.microsoft.com/office/drawing/2014/main" id="{993CF695-A060-F36C-C343-E52DC8D882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0858" y="3343940"/>
            <a:ext cx="4320679" cy="2792419"/>
          </a:xfrm>
          <a:prstGeom prst="rect">
            <a:avLst/>
          </a:prstGeom>
        </p:spPr>
      </p:pic>
    </p:spTree>
  </p:cSld>
  <p:clrMapOvr>
    <a:masterClrMapping/>
  </p:clrMapOvr>
  <p:transition spd="med"/>
</p:sld>
</file>

<file path=ppt/theme/theme1.xml><?xml version="1.0" encoding="utf-8"?>
<a:theme xmlns:a="http://schemas.openxmlformats.org/drawingml/2006/main" name="template">
  <a:themeElements>
    <a:clrScheme name="template">
      <a:dk1>
        <a:srgbClr val="4D4D4D"/>
      </a:dk1>
      <a:lt1>
        <a:srgbClr val="FFFFFF"/>
      </a:lt1>
      <a:dk2>
        <a:srgbClr val="A7A7A7"/>
      </a:dk2>
      <a:lt2>
        <a:srgbClr val="535353"/>
      </a:lt2>
      <a:accent1>
        <a:srgbClr val="C75E00"/>
      </a:accent1>
      <a:accent2>
        <a:srgbClr val="FED416"/>
      </a:accent2>
      <a:accent3>
        <a:srgbClr val="8F8F8F"/>
      </a:accent3>
      <a:accent4>
        <a:srgbClr val="404040"/>
      </a:accent4>
      <a:accent5>
        <a:srgbClr val="E0B6AA"/>
      </a:accent5>
      <a:accent6>
        <a:srgbClr val="E6C013"/>
      </a:accent6>
      <a:hlink>
        <a:srgbClr val="0000FF"/>
      </a:hlink>
      <a:folHlink>
        <a:srgbClr val="FF00FF"/>
      </a:folHlink>
    </a:clrScheme>
    <a:fontScheme name="template">
      <a:majorFont>
        <a:latin typeface="Arial"/>
        <a:ea typeface="Arial"/>
        <a:cs typeface="Arial"/>
      </a:majorFont>
      <a:minorFont>
        <a:latin typeface="Helvetica"/>
        <a:ea typeface="Helvetica"/>
        <a:cs typeface="Helvetica"/>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
  <a:themeElements>
    <a:clrScheme name="template">
      <a:dk1>
        <a:srgbClr val="000000"/>
      </a:dk1>
      <a:lt1>
        <a:srgbClr val="FFFFFF"/>
      </a:lt1>
      <a:dk2>
        <a:srgbClr val="A7A7A7"/>
      </a:dk2>
      <a:lt2>
        <a:srgbClr val="535353"/>
      </a:lt2>
      <a:accent1>
        <a:srgbClr val="C75E00"/>
      </a:accent1>
      <a:accent2>
        <a:srgbClr val="FED416"/>
      </a:accent2>
      <a:accent3>
        <a:srgbClr val="8F8F8F"/>
      </a:accent3>
      <a:accent4>
        <a:srgbClr val="404040"/>
      </a:accent4>
      <a:accent5>
        <a:srgbClr val="E0B6AA"/>
      </a:accent5>
      <a:accent6>
        <a:srgbClr val="E6C013"/>
      </a:accent6>
      <a:hlink>
        <a:srgbClr val="0000FF"/>
      </a:hlink>
      <a:folHlink>
        <a:srgbClr val="FF00FF"/>
      </a:folHlink>
    </a:clrScheme>
    <a:fontScheme name="template">
      <a:majorFont>
        <a:latin typeface="Arial"/>
        <a:ea typeface="Arial"/>
        <a:cs typeface="Arial"/>
      </a:majorFont>
      <a:minorFont>
        <a:latin typeface="Helvetica"/>
        <a:ea typeface="Helvetica"/>
        <a:cs typeface="Helvetica"/>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4D4D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TotalTime>
  <Words>638</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Futura</vt:lpstr>
      <vt:lpstr>Monaco</vt:lpstr>
      <vt:lpstr>Arial</vt:lpstr>
      <vt:lpstr>template</vt:lpstr>
      <vt:lpstr>Title:  Maze Solving with Dijkstra’s algorithm.</vt:lpstr>
      <vt:lpstr>Introduction.</vt:lpstr>
      <vt:lpstr>Introduction (continued).</vt:lpstr>
      <vt:lpstr>What is Dijkstra Algorithm?</vt:lpstr>
      <vt:lpstr>Implementation in maze solving.</vt:lpstr>
      <vt:lpstr>Implementation in maze solving (continued).</vt:lpstr>
      <vt:lpstr>Implementation in maze solving (continued).</vt:lpstr>
      <vt:lpstr>Implementation in maze solving (continued).</vt:lpstr>
      <vt:lpstr>Implementation in maze solving (continued).</vt:lpstr>
      <vt:lpstr>Implementation in maze solving (continued).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Swarn S W</cp:lastModifiedBy>
  <cp:revision>8</cp:revision>
  <dcterms:modified xsi:type="dcterms:W3CDTF">2025-01-18T09:50:30Z</dcterms:modified>
</cp:coreProperties>
</file>