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2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2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1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9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0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6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1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5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8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7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0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89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935" y="-710449"/>
            <a:ext cx="8150942" cy="2926080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  <a:latin typeface="Berlin Sans FB Demi" panose="020E0802020502020306" pitchFamily="34" charset="0"/>
              </a:rPr>
              <a:t>OLA Ride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A Data-Driven View of Customer Behavior &amp; Ride Dynamics</a:t>
            </a:r>
          </a:p>
          <a:p>
            <a:endParaRPr dirty="0"/>
          </a:p>
          <a:p>
            <a:r>
              <a:rPr sz="2000" dirty="0"/>
              <a:t>By [</a:t>
            </a:r>
            <a:r>
              <a:rPr lang="en-IN" sz="2000" dirty="0"/>
              <a:t>Sanjana Agarwal</a:t>
            </a:r>
            <a:r>
              <a:rPr sz="2000" dirty="0"/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93B45-B40E-EA97-0542-E56D3BF4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07" y="1379313"/>
            <a:ext cx="862808" cy="836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2EA23E-6649-38C5-113B-6C653AAC2592}"/>
              </a:ext>
            </a:extLst>
          </p:cNvPr>
          <p:cNvSpPr txBox="1"/>
          <p:nvPr/>
        </p:nvSpPr>
        <p:spPr>
          <a:xfrm>
            <a:off x="1531927" y="2277277"/>
            <a:ext cx="60763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ritannic Bold" panose="020B0903060703020204" pitchFamily="34" charset="0"/>
              </a:rPr>
              <a:t>DOMAIN: </a:t>
            </a:r>
            <a:r>
              <a:rPr lang="en-IN" sz="2800" b="1" dirty="0">
                <a:solidFill>
                  <a:schemeClr val="bg1"/>
                </a:solidFill>
                <a:effectLst/>
                <a:latin typeface="Britannic Bold" panose="020B0903060703020204" pitchFamily="34" charset="0"/>
                <a:ea typeface="Arial" panose="020B0604020202020204" pitchFamily="34" charset="0"/>
              </a:rPr>
              <a:t>Ride-Sharing &amp; Mobility Analytics</a:t>
            </a:r>
            <a:endParaRPr lang="en-US" sz="28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592" y="83820"/>
            <a:ext cx="7406640" cy="1356360"/>
          </a:xfrm>
        </p:spPr>
        <p:txBody>
          <a:bodyPr/>
          <a:lstStyle/>
          <a:p>
            <a:pPr algn="ctr"/>
            <a:r>
              <a:rPr lang="en-IN" b="1" u="sng" dirty="0"/>
              <a:t>Key Insights – Cancellations &amp; Ratings</a:t>
            </a:r>
            <a:endParaRPr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775" y="1759974"/>
            <a:ext cx="8013290" cy="4336026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highlight>
                  <a:srgbClr val="C0C0C0"/>
                </a:highlight>
              </a:rPr>
              <a:t>❌ Ride Cancellations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Customer Cancellations</a:t>
            </a:r>
            <a:r>
              <a:rPr lang="en-US" dirty="0">
                <a:solidFill>
                  <a:schemeClr val="tx1"/>
                </a:solidFill>
              </a:rPr>
              <a:t>: Often due to long wait times or location mismatches.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Driver Cancellations</a:t>
            </a:r>
            <a:r>
              <a:rPr lang="en-US" dirty="0">
                <a:solidFill>
                  <a:schemeClr val="tx1"/>
                </a:solidFill>
              </a:rPr>
              <a:t>: Largely due to </a:t>
            </a:r>
            <a:r>
              <a:rPr lang="en-US" b="1" dirty="0">
                <a:solidFill>
                  <a:schemeClr val="tx1"/>
                </a:solidFill>
              </a:rPr>
              <a:t>personal reasons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b="1" dirty="0">
                <a:solidFill>
                  <a:schemeClr val="tx1"/>
                </a:solidFill>
              </a:rPr>
              <a:t>vehicle issues</a:t>
            </a:r>
            <a:r>
              <a:rPr lang="en-US" dirty="0">
                <a:solidFill>
                  <a:schemeClr val="tx1"/>
                </a:solidFill>
              </a:rPr>
              <a:t>—potential for operational intervention.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highlight>
                  <a:srgbClr val="C0C0C0"/>
                </a:highlight>
              </a:rPr>
              <a:t>⭐ Ratings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Driver Ratings</a:t>
            </a:r>
            <a:r>
              <a:rPr lang="en-US" dirty="0">
                <a:solidFill>
                  <a:schemeClr val="tx1"/>
                </a:solidFill>
              </a:rPr>
              <a:t>: Range varies between 3.5 to 5—Prime Sedan shows the highest driver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Customer Ratings</a:t>
            </a:r>
            <a:r>
              <a:rPr lang="en-US" dirty="0">
                <a:solidFill>
                  <a:schemeClr val="tx1"/>
                </a:solidFill>
              </a:rPr>
              <a:t>: Consistent across vehicle types—slightly higher for Prime services.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36C8-47F1-2882-70B1-46102D45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80" y="245806"/>
            <a:ext cx="8288594" cy="1356360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CONCLUSIONS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122B0-4EE2-2439-FB49-C37C3F5C9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22" y="1614456"/>
            <a:ext cx="8090104" cy="499773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  <a:highlight>
                  <a:srgbClr val="C0C0C0"/>
                </a:highlight>
              </a:rPr>
              <a:t>High success rate</a:t>
            </a:r>
            <a:r>
              <a:rPr lang="en-US" sz="2100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of bookings shows OLA's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  <a:highlight>
                  <a:srgbClr val="FF00FF"/>
                </a:highlight>
              </a:rPr>
              <a:t>Prime Sedans</a:t>
            </a:r>
            <a:r>
              <a:rPr lang="en-US" sz="2100" dirty="0">
                <a:solidFill>
                  <a:schemeClr val="tx1"/>
                </a:solidFill>
                <a:highlight>
                  <a:srgbClr val="FF00FF"/>
                </a:highlight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dominate long-distance rides, indicating premium preference for longer travel.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  <a:highlight>
                  <a:srgbClr val="008000"/>
                </a:highlight>
              </a:rPr>
              <a:t>Customer loyalty</a:t>
            </a:r>
            <a:r>
              <a:rPr lang="en-US" sz="2100" dirty="0">
                <a:solidFill>
                  <a:schemeClr val="tx1"/>
                </a:solidFill>
                <a:highlight>
                  <a:srgbClr val="008000"/>
                </a:highlight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is evident with a few users contributing high booking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  <a:highlight>
                  <a:srgbClr val="FF0000"/>
                </a:highlight>
              </a:rPr>
              <a:t>Cancellations</a:t>
            </a:r>
            <a:r>
              <a:rPr lang="en-US" sz="2100" dirty="0">
                <a:solidFill>
                  <a:schemeClr val="tx1"/>
                </a:solidFill>
                <a:highlight>
                  <a:srgbClr val="FF0000"/>
                </a:highlight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remain a concern, especially due to </a:t>
            </a:r>
            <a:r>
              <a:rPr lang="en-US" sz="2100" b="1" dirty="0">
                <a:solidFill>
                  <a:schemeClr val="tx1"/>
                </a:solidFill>
              </a:rPr>
              <a:t>driver-side issues</a:t>
            </a:r>
            <a:r>
              <a:rPr lang="en-US" sz="2100" dirty="0">
                <a:solidFill>
                  <a:schemeClr val="tx1"/>
                </a:solidFill>
              </a:rPr>
              <a:t>—opportunity to improve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  <a:highlight>
                  <a:srgbClr val="000080"/>
                </a:highlight>
              </a:rPr>
              <a:t>Digital payments</a:t>
            </a:r>
            <a:r>
              <a:rPr lang="en-US" sz="2100" dirty="0">
                <a:solidFill>
                  <a:schemeClr val="tx1"/>
                </a:solidFill>
                <a:highlight>
                  <a:srgbClr val="000080"/>
                </a:highlight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(especially UPI) are widely adopted, reflecting modern customer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  <a:highlight>
                  <a:srgbClr val="808000"/>
                </a:highlight>
              </a:rPr>
              <a:t>Ratings</a:t>
            </a:r>
            <a:r>
              <a:rPr lang="en-US" sz="2100" dirty="0">
                <a:solidFill>
                  <a:schemeClr val="tx1"/>
                </a:solidFill>
              </a:rPr>
              <a:t> provide insights into </a:t>
            </a:r>
            <a:r>
              <a:rPr lang="en-US" sz="2100" b="1" dirty="0">
                <a:solidFill>
                  <a:schemeClr val="tx1"/>
                </a:solidFill>
              </a:rPr>
              <a:t>service quality</a:t>
            </a:r>
            <a:r>
              <a:rPr lang="en-US" sz="2100" dirty="0">
                <a:solidFill>
                  <a:schemeClr val="tx1"/>
                </a:solidFill>
              </a:rPr>
              <a:t>; scope exists to enhance both driver and customer satisfaction.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highlight>
                  <a:srgbClr val="000000"/>
                </a:highlight>
              </a:rPr>
              <a:t>🎯 Business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These insights can help OLA </a:t>
            </a:r>
            <a:r>
              <a:rPr lang="en-US" b="1" dirty="0">
                <a:solidFill>
                  <a:schemeClr val="tx1"/>
                </a:solidFill>
              </a:rPr>
              <a:t>optimize fleet management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enhance customer experience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target high-value users</a:t>
            </a:r>
            <a:r>
              <a:rPr lang="en-US" dirty="0">
                <a:solidFill>
                  <a:schemeClr val="tx1"/>
                </a:solidFill>
              </a:rPr>
              <a:t> effectively.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31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4AF1-5B2C-2C4C-9BCF-26654A5A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399070"/>
            <a:ext cx="9340645" cy="1858297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highlight>
                  <a:srgbClr val="000000"/>
                </a:highlight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36393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CDD8-4700-FCFD-23FF-CF626476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216310"/>
            <a:ext cx="7406640" cy="1356360"/>
          </a:xfrm>
        </p:spPr>
        <p:txBody>
          <a:bodyPr/>
          <a:lstStyle/>
          <a:p>
            <a:pPr algn="ctr"/>
            <a:r>
              <a:rPr lang="en-IN" b="1" u="sng" dirty="0"/>
              <a:t>PROBLEM 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56AB3-5876-0B0E-F46D-787A32237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91" y="1907458"/>
            <a:ext cx="8347586" cy="418854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Ride-sharing platforms like OLA have revolutionized urban transportation.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 generates large volumes of data on rides, drivers, payments, and customer behavior.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needs: Enhance efficiency, improve customer satisfaction, and optimize decision-making.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Analyze OLA ride data using SQL, Power BI, and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uncover key patterns.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Deliverables: Cleaned dataset, data visualizations, interactive dashboard, and web app with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44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31" y="334297"/>
            <a:ext cx="7406640" cy="1356360"/>
          </a:xfrm>
        </p:spPr>
        <p:txBody>
          <a:bodyPr/>
          <a:lstStyle/>
          <a:p>
            <a:pPr algn="ctr"/>
            <a:r>
              <a:rPr lang="en-IN" b="1" u="sng" dirty="0"/>
              <a:t>BUSINESS USECASES</a:t>
            </a:r>
            <a:endParaRPr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5" y="2057400"/>
            <a:ext cx="8229600" cy="4038600"/>
          </a:xfrm>
        </p:spPr>
        <p:txBody>
          <a:bodyPr/>
          <a:lstStyle/>
          <a:p>
            <a:pPr marL="514350" lvl="1" indent="-34290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Identifying peak demand hours and optimizing driver allocation.</a:t>
            </a:r>
          </a:p>
          <a:p>
            <a:pPr marL="514350" lvl="1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200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Analyzing</a:t>
            </a:r>
            <a:r>
              <a:rPr lang="en-IN" sz="200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customer </a:t>
            </a:r>
            <a:r>
              <a:rPr lang="en-IN" sz="200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behavior</a:t>
            </a:r>
            <a:r>
              <a:rPr lang="en-IN" sz="200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for personalized marketing strategies.</a:t>
            </a:r>
          </a:p>
          <a:p>
            <a:pPr marL="514350" lvl="1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Understanding pricing patterns and surge pricing effectiveness.</a:t>
            </a:r>
          </a:p>
          <a:p>
            <a:pPr marL="514350" lvl="1" indent="-342900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Detecting anomalies or fraudulent activities in ride data.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619" y="-43754"/>
            <a:ext cx="7406640" cy="1356360"/>
          </a:xfrm>
        </p:spPr>
        <p:txBody>
          <a:bodyPr/>
          <a:lstStyle/>
          <a:p>
            <a:pPr algn="ctr"/>
            <a:r>
              <a:rPr b="1" u="sng" dirty="0"/>
              <a:t>S</a:t>
            </a:r>
            <a:r>
              <a:rPr lang="en-IN" b="1" u="sng" dirty="0"/>
              <a:t>UCCESFUL BOOKINGS</a:t>
            </a:r>
            <a:endParaRPr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315" y="1312606"/>
            <a:ext cx="8342672" cy="4038600"/>
          </a:xfrm>
        </p:spPr>
        <p:txBody>
          <a:bodyPr>
            <a:normAutofit/>
          </a:bodyPr>
          <a:lstStyle/>
          <a:p>
            <a:pPr algn="just"/>
            <a:r>
              <a:rPr sz="2400" dirty="0">
                <a:solidFill>
                  <a:schemeClr val="tx1"/>
                </a:solidFill>
              </a:rPr>
              <a:t>Filtered all rides with </a:t>
            </a:r>
            <a:r>
              <a:rPr lang="en-IN" sz="2400" dirty="0">
                <a:solidFill>
                  <a:schemeClr val="tx1"/>
                </a:solidFill>
              </a:rPr>
              <a:t>B</a:t>
            </a:r>
            <a:r>
              <a:rPr sz="2400" dirty="0" err="1">
                <a:solidFill>
                  <a:schemeClr val="tx1"/>
                </a:solidFill>
              </a:rPr>
              <a:t>ooking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sz="2400" dirty="0">
                <a:solidFill>
                  <a:schemeClr val="tx1"/>
                </a:solidFill>
              </a:rPr>
              <a:t>status</a:t>
            </a:r>
            <a:r>
              <a:rPr lang="en-IN" sz="2400" dirty="0">
                <a:solidFill>
                  <a:schemeClr val="tx1"/>
                </a:solidFill>
              </a:rPr>
              <a:t>  </a:t>
            </a:r>
            <a:r>
              <a:rPr sz="2400" dirty="0">
                <a:solidFill>
                  <a:schemeClr val="tx1"/>
                </a:solidFill>
              </a:rPr>
              <a:t> = </a:t>
            </a:r>
            <a:r>
              <a:rPr lang="en-IN" sz="2400" dirty="0">
                <a:solidFill>
                  <a:schemeClr val="tx1"/>
                </a:solidFill>
              </a:rPr>
              <a:t>  </a:t>
            </a:r>
            <a:r>
              <a:rPr sz="2400" dirty="0">
                <a:solidFill>
                  <a:schemeClr val="tx1"/>
                </a:solidFill>
              </a:rPr>
              <a:t>'Success'.</a:t>
            </a:r>
          </a:p>
          <a:p>
            <a:r>
              <a:rPr sz="2400" dirty="0">
                <a:solidFill>
                  <a:schemeClr val="tx1"/>
                </a:solidFill>
              </a:rPr>
              <a:t>Insight: 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sz="2400" dirty="0">
                <a:solidFill>
                  <a:schemeClr val="tx1"/>
                </a:solidFill>
              </a:rPr>
              <a:t>High number of successful rides indicates </a:t>
            </a:r>
            <a:endParaRPr lang="en-IN" sz="24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</a:t>
            </a:r>
            <a:r>
              <a:rPr sz="2400" dirty="0">
                <a:solidFill>
                  <a:schemeClr val="tx1"/>
                </a:solidFill>
              </a:rPr>
              <a:t>operational reliability.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/>
              <a:t>“</a:t>
            </a:r>
            <a:r>
              <a:rPr lang="en-IN" sz="2400" b="1" dirty="0"/>
              <a:t>PRIME SEDAN” </a:t>
            </a:r>
            <a:r>
              <a:rPr lang="en-IN" sz="2400" dirty="0">
                <a:solidFill>
                  <a:schemeClr val="tx1"/>
                </a:solidFill>
              </a:rPr>
              <a:t>– having high number of successful     Bookings</a:t>
            </a:r>
            <a:r>
              <a:rPr lang="en-IN" sz="2400" dirty="0"/>
              <a:t>.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A138D-02A5-FEBC-871E-1A3B92082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22" y="3578942"/>
            <a:ext cx="6703755" cy="29985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096" y="275303"/>
            <a:ext cx="7406640" cy="1356360"/>
          </a:xfrm>
        </p:spPr>
        <p:txBody>
          <a:bodyPr/>
          <a:lstStyle/>
          <a:p>
            <a:pPr algn="ctr"/>
            <a:r>
              <a:rPr b="1" u="sng" dirty="0"/>
              <a:t>A</a:t>
            </a:r>
            <a:r>
              <a:rPr lang="en-IN" b="1" u="sng" dirty="0"/>
              <a:t>VERAGE</a:t>
            </a:r>
            <a:r>
              <a:rPr b="1" u="sng" dirty="0"/>
              <a:t> R</a:t>
            </a:r>
            <a:r>
              <a:rPr lang="en-IN" b="1" u="sng" dirty="0"/>
              <a:t>IDE</a:t>
            </a:r>
            <a:r>
              <a:rPr b="1" u="sng" dirty="0"/>
              <a:t> D</a:t>
            </a:r>
            <a:r>
              <a:rPr lang="en-IN" b="1" u="sng" dirty="0"/>
              <a:t>ISTANCE BY</a:t>
            </a:r>
            <a:r>
              <a:rPr b="1" u="sng" dirty="0"/>
              <a:t> V</a:t>
            </a:r>
            <a:r>
              <a:rPr lang="en-IN" b="1" u="sng" dirty="0"/>
              <a:t>EHICLE</a:t>
            </a:r>
            <a:r>
              <a:rPr b="1" u="sng" dirty="0"/>
              <a:t> T</a:t>
            </a:r>
            <a:r>
              <a:rPr lang="en-IN" b="1" u="sng" dirty="0"/>
              <a:t>YPE</a:t>
            </a:r>
            <a:endParaRPr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096" y="1944329"/>
            <a:ext cx="7404653" cy="4038600"/>
          </a:xfrm>
        </p:spPr>
        <p:txBody>
          <a:bodyPr/>
          <a:lstStyle/>
          <a:p>
            <a:r>
              <a:rPr sz="2400" dirty="0">
                <a:solidFill>
                  <a:schemeClr val="tx1"/>
                </a:solidFill>
              </a:rPr>
              <a:t>Calculated average ride distance grouped by vehicle type.</a:t>
            </a:r>
          </a:p>
          <a:p>
            <a:r>
              <a:rPr sz="2400" dirty="0">
                <a:solidFill>
                  <a:schemeClr val="tx1"/>
                </a:solidFill>
              </a:rPr>
              <a:t>Insight: </a:t>
            </a:r>
            <a:r>
              <a:rPr lang="en-IN" sz="2400" dirty="0">
                <a:solidFill>
                  <a:schemeClr val="tx1"/>
                </a:solidFill>
              </a:rPr>
              <a:t>Top five vehicles having</a:t>
            </a:r>
            <a:r>
              <a:rPr sz="2400" dirty="0">
                <a:solidFill>
                  <a:schemeClr val="tx1"/>
                </a:solidFill>
              </a:rPr>
              <a:t> longest average ride distance</a:t>
            </a:r>
            <a:r>
              <a:rPr lang="en-IN" sz="2400" dirty="0">
                <a:solidFill>
                  <a:schemeClr val="tx1"/>
                </a:solidFill>
              </a:rPr>
              <a:t> are:</a:t>
            </a:r>
          </a:p>
          <a:p>
            <a:pPr marL="3429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                1. Prime Sedan</a:t>
            </a:r>
          </a:p>
          <a:p>
            <a:pPr marL="3429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                2.  Bike</a:t>
            </a:r>
          </a:p>
          <a:p>
            <a:pPr marL="3429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                3.   Prime SUV</a:t>
            </a:r>
          </a:p>
          <a:p>
            <a:pPr marL="3429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                4.   </a:t>
            </a:r>
            <a:r>
              <a:rPr lang="en-IN" sz="2400" dirty="0" err="1">
                <a:solidFill>
                  <a:schemeClr val="tx1"/>
                </a:solidFill>
              </a:rPr>
              <a:t>eBike</a:t>
            </a:r>
            <a:endParaRPr lang="en-IN" sz="24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                5.    mini            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  <a:p>
            <a:pPr marL="491490" indent="-457200">
              <a:buFont typeface="+mj-lt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766" y="127819"/>
            <a:ext cx="7406640" cy="1356360"/>
          </a:xfrm>
        </p:spPr>
        <p:txBody>
          <a:bodyPr/>
          <a:lstStyle/>
          <a:p>
            <a:pPr algn="ctr"/>
            <a:r>
              <a:rPr b="1" u="sng" dirty="0"/>
              <a:t>C</a:t>
            </a:r>
            <a:r>
              <a:rPr lang="en-IN" b="1" u="sng" dirty="0"/>
              <a:t>USTOMER</a:t>
            </a:r>
            <a:r>
              <a:rPr b="1" u="sng" dirty="0"/>
              <a:t> C</a:t>
            </a:r>
            <a:r>
              <a:rPr lang="en-IN" b="1" u="sng" dirty="0"/>
              <a:t>ANCELLATION</a:t>
            </a:r>
            <a:endParaRPr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33" y="1782096"/>
            <a:ext cx="8042786" cy="4304071"/>
          </a:xfrm>
        </p:spPr>
        <p:txBody>
          <a:bodyPr/>
          <a:lstStyle/>
          <a:p>
            <a:r>
              <a:rPr sz="2400" dirty="0">
                <a:solidFill>
                  <a:schemeClr val="tx1"/>
                </a:solidFill>
              </a:rPr>
              <a:t>Total cancelled rides by customers extracted.</a:t>
            </a:r>
          </a:p>
          <a:p>
            <a:r>
              <a:rPr sz="2400" dirty="0">
                <a:solidFill>
                  <a:schemeClr val="tx1"/>
                </a:solidFill>
              </a:rPr>
              <a:t>Insight: Cancellation reasons can help improve booking interface and communication</a:t>
            </a:r>
            <a:r>
              <a:rPr lang="en-IN" sz="2400" dirty="0">
                <a:solidFill>
                  <a:schemeClr val="tx1"/>
                </a:solidFill>
              </a:rPr>
              <a:t>n.</a:t>
            </a:r>
          </a:p>
          <a:p>
            <a:r>
              <a:rPr lang="en-IN" sz="2400" dirty="0">
                <a:solidFill>
                  <a:schemeClr val="tx1"/>
                </a:solidFill>
              </a:rPr>
              <a:t> Total rides cancelled by customers are-</a:t>
            </a:r>
          </a:p>
          <a:p>
            <a:pPr marL="34290" indent="0">
              <a:buNone/>
            </a:pPr>
            <a:r>
              <a:rPr lang="en-IN" sz="2400" dirty="0">
                <a:solidFill>
                  <a:schemeClr val="tx1"/>
                </a:solidFill>
                <a:latin typeface="Arial Black" panose="020B0A04020102020204" pitchFamily="34" charset="0"/>
              </a:rPr>
              <a:t>     count :  ( 10499 )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Common in metro cities, peak hours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Suggests pain points: ETA, pricing, driver availability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DRIVER RATING DISTRIBUTION</a:t>
            </a:r>
            <a:endParaRPr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Prime Sedan driver ratings range: 2.1 to 5.0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Shows high variance in service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Suggestion: Identify low performers, offer training or incentives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DE664-41E8-ACA2-DB25-27395E0E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73" y="3647468"/>
            <a:ext cx="6351639" cy="18094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03230"/>
            <a:ext cx="7406640" cy="1356360"/>
          </a:xfrm>
        </p:spPr>
        <p:txBody>
          <a:bodyPr/>
          <a:lstStyle/>
          <a:p>
            <a:pPr algn="ctr"/>
            <a:r>
              <a:rPr lang="en-IN" b="1" u="sng" dirty="0"/>
              <a:t>POWERBI DASHBOARD SNAPSHOTS</a:t>
            </a:r>
            <a:endParaRPr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A1CDA-BB76-12DA-C35C-6498354B3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301" y="3744551"/>
            <a:ext cx="5466737" cy="27967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97D86-1425-3925-C2E2-68CD8C0CB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921" y="1592333"/>
            <a:ext cx="4332585" cy="2019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F386AD-7F56-A915-824F-791A70BCD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77" y="1592333"/>
            <a:ext cx="2547888" cy="4948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-108155"/>
            <a:ext cx="7406640" cy="1356360"/>
          </a:xfrm>
        </p:spPr>
        <p:txBody>
          <a:bodyPr/>
          <a:lstStyle/>
          <a:p>
            <a:pPr algn="ctr"/>
            <a:r>
              <a:rPr lang="en-US" b="1" u="sng" dirty="0"/>
              <a:t>Key Insights – Ride Volume, Vehicle Type &amp; Revenue</a:t>
            </a:r>
            <a:endParaRPr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774" y="1494503"/>
            <a:ext cx="8062451" cy="536349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1900" b="1" dirty="0">
                <a:highlight>
                  <a:srgbClr val="C0C0C0"/>
                </a:highlight>
              </a:rPr>
              <a:t>🕒 </a:t>
            </a:r>
            <a:r>
              <a:rPr lang="en-US" sz="1900" b="1" dirty="0">
                <a:solidFill>
                  <a:schemeClr val="tx1"/>
                </a:solidFill>
                <a:highlight>
                  <a:srgbClr val="C0C0C0"/>
                </a:highlight>
              </a:rPr>
              <a:t>Ride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  <a:latin typeface="Bell MT" panose="02020503060305020303" pitchFamily="18" charset="0"/>
              </a:rPr>
              <a:t>Ride Volume Over Time</a:t>
            </a:r>
            <a:r>
              <a:rPr lang="en-US" sz="1900" dirty="0">
                <a:solidFill>
                  <a:schemeClr val="tx1"/>
                </a:solidFill>
                <a:latin typeface="Bell MT" panose="02020503060305020303" pitchFamily="18" charset="0"/>
              </a:rPr>
              <a:t>: Consistent ride activity with occasional peaks—suggests demand fluctuation based on time/day.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  <a:latin typeface="Bell MT" panose="02020503060305020303" pitchFamily="18" charset="0"/>
              </a:rPr>
              <a:t>Booking Status Breakdown</a:t>
            </a:r>
            <a:r>
              <a:rPr lang="en-US" sz="1900" dirty="0">
                <a:solidFill>
                  <a:schemeClr val="tx1"/>
                </a:solidFill>
                <a:latin typeface="Bell MT" panose="02020503060305020303" pitchFamily="18" charset="0"/>
              </a:rPr>
              <a:t>: Majority of rides are successful, but cancellations still contribute significantly.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>
              <a:buNone/>
            </a:pPr>
            <a:r>
              <a:rPr lang="en-US" sz="1900" b="1" dirty="0">
                <a:solidFill>
                  <a:schemeClr val="tx1"/>
                </a:solidFill>
                <a:highlight>
                  <a:srgbClr val="C0C0C0"/>
                </a:highlight>
                <a:latin typeface="Bell MT" panose="02020503060305020303" pitchFamily="18" charset="0"/>
              </a:rPr>
              <a:t>🚗 Vehicle Type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  <a:latin typeface="Bell MT" panose="02020503060305020303" pitchFamily="18" charset="0"/>
              </a:rPr>
              <a:t>Top 5 Vehicle Types by Ride Distance</a:t>
            </a:r>
            <a:r>
              <a:rPr lang="en-US" sz="1900" dirty="0">
                <a:solidFill>
                  <a:schemeClr val="tx1"/>
                </a:solidFill>
                <a:latin typeface="Bell MT" panose="02020503060305020303" pitchFamily="18" charset="0"/>
              </a:rPr>
              <a:t>: Prime Sedan and Mini lead in distance—preferred for longer rides.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>
              <a:buNone/>
            </a:pPr>
            <a:r>
              <a:rPr lang="en-US" sz="1900" b="1" dirty="0">
                <a:solidFill>
                  <a:schemeClr val="tx1"/>
                </a:solidFill>
                <a:highlight>
                  <a:srgbClr val="C0C0C0"/>
                </a:highlight>
                <a:latin typeface="Bell MT" panose="02020503060305020303" pitchFamily="18" charset="0"/>
              </a:rPr>
              <a:t>💰 Revenue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  <a:latin typeface="Bell MT" panose="02020503060305020303" pitchFamily="18" charset="0"/>
              </a:rPr>
              <a:t>Revenue by Payment Method</a:t>
            </a:r>
            <a:r>
              <a:rPr lang="en-US" sz="1900" dirty="0">
                <a:solidFill>
                  <a:schemeClr val="tx1"/>
                </a:solidFill>
                <a:latin typeface="Bell MT" panose="02020503060305020303" pitchFamily="18" charset="0"/>
              </a:rPr>
              <a:t>: UPI and Unknown payments dominate—cash usage is minimal.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  <a:latin typeface="Bell MT" panose="02020503060305020303" pitchFamily="18" charset="0"/>
              </a:rPr>
              <a:t>Top 5 Customers by Booking Value</a:t>
            </a:r>
            <a:r>
              <a:rPr lang="en-US" sz="1900" dirty="0">
                <a:solidFill>
                  <a:schemeClr val="tx1"/>
                </a:solidFill>
                <a:latin typeface="Bell MT" panose="02020503060305020303" pitchFamily="18" charset="0"/>
              </a:rPr>
              <a:t>: A few loyal customers contribute a significant share of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  <a:latin typeface="Bell MT" panose="02020503060305020303" pitchFamily="18" charset="0"/>
              </a:rPr>
              <a:t>Ride Distance Distribution Per Day</a:t>
            </a:r>
            <a:r>
              <a:rPr lang="en-US" sz="1900" dirty="0">
                <a:solidFill>
                  <a:schemeClr val="tx1"/>
                </a:solidFill>
                <a:latin typeface="Bell MT" panose="02020503060305020303" pitchFamily="18" charset="0"/>
              </a:rPr>
              <a:t>: Most rides fall within 5–10 km range—suggesting common short-distance usage.</a:t>
            </a:r>
          </a:p>
          <a:p>
            <a:pPr marL="3429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76</TotalTime>
  <Words>629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Bell MT</vt:lpstr>
      <vt:lpstr>Berlin Sans FB Demi</vt:lpstr>
      <vt:lpstr>Britannic Bold</vt:lpstr>
      <vt:lpstr>Corbel</vt:lpstr>
      <vt:lpstr>Times New Roman</vt:lpstr>
      <vt:lpstr>Basis</vt:lpstr>
      <vt:lpstr>OLA Ride Insights</vt:lpstr>
      <vt:lpstr>PROBLEM  STATEMENT</vt:lpstr>
      <vt:lpstr>BUSINESS USECASES</vt:lpstr>
      <vt:lpstr>SUCCESFUL BOOKINGS</vt:lpstr>
      <vt:lpstr>AVERAGE RIDE DISTANCE BY VEHICLE TYPE</vt:lpstr>
      <vt:lpstr>CUSTOMER CANCELLATION</vt:lpstr>
      <vt:lpstr>DRIVER RATING DISTRIBUTION</vt:lpstr>
      <vt:lpstr>POWERBI DASHBOARD SNAPSHOTS</vt:lpstr>
      <vt:lpstr>Key Insights – Ride Volume, Vehicle Type &amp; Revenue</vt:lpstr>
      <vt:lpstr>Key Insights – Cancellations &amp; Ratings</vt:lpstr>
      <vt:lpstr>CONCLUSIONS &amp; RECOMMENDATIONS</vt:lpstr>
      <vt:lpstr>THANK YOU!!!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Sanjana Agarwal</dc:creator>
  <cp:keywords/>
  <dc:description>generated using python-pptx</dc:description>
  <cp:lastModifiedBy>Sanjana Agarwal</cp:lastModifiedBy>
  <cp:revision>2</cp:revision>
  <dcterms:created xsi:type="dcterms:W3CDTF">2013-01-27T09:14:16Z</dcterms:created>
  <dcterms:modified xsi:type="dcterms:W3CDTF">2025-05-20T17:16:06Z</dcterms:modified>
  <cp:category/>
</cp:coreProperties>
</file>