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7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77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77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53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4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46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50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2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E93374F-A3E6-4DF2-AC18-32902D6FDCC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516334E-FDEA-4C44-82F5-F4FC6CD0D1B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11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7" r:id="rId1"/>
    <p:sldLayoutId id="2147484218" r:id="rId2"/>
    <p:sldLayoutId id="2147484219" r:id="rId3"/>
    <p:sldLayoutId id="2147484220" r:id="rId4"/>
    <p:sldLayoutId id="2147484221" r:id="rId5"/>
    <p:sldLayoutId id="2147484222" r:id="rId6"/>
    <p:sldLayoutId id="2147484223" r:id="rId7"/>
    <p:sldLayoutId id="2147484224" r:id="rId8"/>
    <p:sldLayoutId id="2147484225" r:id="rId9"/>
    <p:sldLayoutId id="2147484226" r:id="rId10"/>
    <p:sldLayoutId id="214748422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1000"/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2750-6786-0310-621F-DD370576B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541" y="619300"/>
            <a:ext cx="10058400" cy="3566160"/>
          </a:xfrm>
        </p:spPr>
        <p:txBody>
          <a:bodyPr>
            <a:normAutofit/>
          </a:bodyPr>
          <a:lstStyle/>
          <a:p>
            <a:r>
              <a:rPr lang="en-IN" sz="6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 Cond" panose="020B0706030402020204" pitchFamily="34" charset="0"/>
              </a:rPr>
              <a:t>PowerPulse</a:t>
            </a:r>
            <a:r>
              <a:rPr lang="en-IN" sz="6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ranklin Gothic Demi Cond" panose="020B0706030402020204" pitchFamily="34" charset="0"/>
              </a:rPr>
              <a:t>: Household Energy Usage Forecast</a:t>
            </a:r>
            <a:endParaRPr lang="en-IN" sz="6600" dirty="0">
              <a:solidFill>
                <a:schemeClr val="tx1">
                  <a:lumMod val="95000"/>
                  <a:lumOff val="5000"/>
                </a:schemeClr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240B5-7F0E-71F7-3731-831B17186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4455620"/>
            <a:ext cx="10480025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Machine Learning Project on Energy Consumption Prediction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22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F178-CA15-0569-DBA3-5483E2B5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496" y="1170038"/>
            <a:ext cx="10382863" cy="2340078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accent2"/>
                </a:solidFill>
                <a:latin typeface="Bodoni MT Black" panose="02070A030806060202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9621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FC29-03B3-22DD-DF9D-7C35D791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75513"/>
            <a:ext cx="10058400" cy="1450757"/>
          </a:xfrm>
        </p:spPr>
        <p:txBody>
          <a:bodyPr/>
          <a:lstStyle/>
          <a:p>
            <a:r>
              <a:rPr lang="en-IN" dirty="0">
                <a:latin typeface="Franklin Gothic Demi Cond" panose="020B07060304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76DC8-CD6E-5D34-841F-EC1565C1E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0206" y="1417320"/>
            <a:ext cx="9964994" cy="4023360"/>
          </a:xfrm>
        </p:spPr>
        <p:txBody>
          <a:bodyPr/>
          <a:lstStyle/>
          <a:p>
            <a:r>
              <a:rPr lang="en-US" dirty="0"/>
              <a:t>Domain Introduction: Energy Consumption Forecasting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 growing demand for electricity requires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efficient energy planning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Household energy usage forecasting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helps: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Reduce energy wastage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Optimize supply and demand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Predictive modeling can assist users and providers in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making data-driven energy decisions.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u="sng" dirty="0"/>
              <a:t>Tools </a:t>
            </a:r>
            <a:r>
              <a:rPr lang="en-IN" u="sng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IN" u="sng" dirty="0"/>
              <a:t>&amp; Technologies Used</a:t>
            </a:r>
            <a:r>
              <a:rPr lang="en-IN" sz="1600" u="sng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BA21020-4FBB-92EB-BE1B-ADBAF61ED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125115"/>
              </p:ext>
            </p:extLst>
          </p:nvPr>
        </p:nvGraphicFramePr>
        <p:xfrm>
          <a:off x="1113503" y="4028707"/>
          <a:ext cx="10058400" cy="201168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376670611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585956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600" b="1" u="sng" dirty="0"/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u="sng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214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Python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Programming language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266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Pandas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Data manipulation &amp; preprocessing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99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Matplotlib / Seaborn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Visualization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847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/>
                        <a:t>Scikit-learn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Machine learning models &amp; evaluation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9998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600" b="1" dirty="0" err="1"/>
                        <a:t>Jupyter</a:t>
                      </a:r>
                      <a:r>
                        <a:rPr lang="en-IN" sz="1600" b="1" dirty="0"/>
                        <a:t> Notebook</a:t>
                      </a:r>
                      <a:endParaRPr lang="en-IN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Development environment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24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91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F2EE-C9AB-7A8F-7BAC-8F5266EE1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214842"/>
            <a:ext cx="10058400" cy="1450757"/>
          </a:xfrm>
        </p:spPr>
        <p:txBody>
          <a:bodyPr/>
          <a:lstStyle/>
          <a:p>
            <a:r>
              <a:rPr lang="en-IN" dirty="0">
                <a:latin typeface="Franklin Gothic Demi Cond" panose="020B07060304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6019-0F39-D738-6A3A-5F8617B88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6684"/>
            <a:ext cx="10216699" cy="471948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Problem Statement:</a:t>
            </a:r>
          </a:p>
          <a:p>
            <a:pPr algn="just"/>
            <a:r>
              <a:rPr lang="en-US" dirty="0"/>
              <a:t>Accurate energy consumption forecasting is essential for smarter household management and efficient grid planning. This project aims to build a predictive machine learning model that uncovers usage trends and supports optimized energy decisions.</a:t>
            </a:r>
          </a:p>
          <a:p>
            <a:pPr algn="just"/>
            <a:r>
              <a:rPr lang="en-IN" u="sng" dirty="0"/>
              <a:t>Dataset Overview: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Source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UCI Machine Learning Repository / Kaggle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Granularity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1-minute level household power usage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Timeframe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Covers several years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Records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~2 million rows (approx.)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 Features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⚡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Global_active_power</a:t>
            </a:r>
            <a:r>
              <a:rPr lang="en-US" altLang="en-US" sz="1600" dirty="0">
                <a:solidFill>
                  <a:schemeClr val="tx1"/>
                </a:solidFill>
              </a:rPr>
              <a:t>: Target variable (kW)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🔁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Global_reactive_power</a:t>
            </a:r>
            <a:r>
              <a:rPr lang="en-US" altLang="en-US" sz="1600" dirty="0">
                <a:solidFill>
                  <a:schemeClr val="tx1"/>
                </a:solidFill>
              </a:rPr>
              <a:t>: Power that doesn't do useful work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🔌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Voltage</a:t>
            </a:r>
            <a:r>
              <a:rPr lang="en-US" altLang="en-US" sz="1600" dirty="0">
                <a:solidFill>
                  <a:schemeClr val="tx1"/>
                </a:solidFill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Global_intensity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📍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Sub_metering_1</a:t>
            </a:r>
            <a:r>
              <a:rPr lang="en-US" altLang="en-US" sz="1600" dirty="0">
                <a:solidFill>
                  <a:schemeClr val="tx1"/>
                </a:solidFill>
              </a:rPr>
              <a:t>: Kitchen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🧺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Sub_metering_2</a:t>
            </a:r>
            <a:r>
              <a:rPr lang="en-US" altLang="en-US" sz="1600" dirty="0">
                <a:solidFill>
                  <a:schemeClr val="tx1"/>
                </a:solidFill>
              </a:rPr>
              <a:t>: Laundry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💧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Sub_metering_3</a:t>
            </a:r>
            <a:r>
              <a:rPr lang="en-US" altLang="en-US" sz="1600" dirty="0">
                <a:solidFill>
                  <a:schemeClr val="tx1"/>
                </a:solidFill>
              </a:rPr>
              <a:t>: Water heater &amp; AC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/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205930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481E1-A14D-2FEF-1799-AD1F3764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60" y="-304682"/>
            <a:ext cx="10058400" cy="1450757"/>
          </a:xfrm>
        </p:spPr>
        <p:txBody>
          <a:bodyPr/>
          <a:lstStyle/>
          <a:p>
            <a:r>
              <a:rPr lang="en-IN" dirty="0">
                <a:latin typeface="Franklin Gothic Demi Cond" panose="020B0706030402020204" pitchFamily="34" charset="0"/>
              </a:rPr>
              <a:t>DATA ANALYSIS &amp;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220E7-E785-10F6-26C1-784C3F92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961" y="1337186"/>
            <a:ext cx="10225548" cy="4817807"/>
          </a:xfrm>
        </p:spPr>
        <p:txBody>
          <a:bodyPr/>
          <a:lstStyle/>
          <a:p>
            <a:r>
              <a:rPr lang="en-IN" sz="2400" dirty="0"/>
              <a:t>Data Preprocessing &amp; Feature Engineering: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Handled missing values ( like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NaN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Parsed datetime → Extracted hour, day, month, weekday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Created rolling averages and peak hour flag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Scaled or normalized where necessary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800" b="1" u="sng" dirty="0"/>
              <a:t>Visuals</a:t>
            </a:r>
            <a:r>
              <a:rPr lang="en-IN" sz="1800" u="sng" dirty="0"/>
              <a:t>:</a:t>
            </a:r>
            <a:endParaRPr lang="en-US" altLang="en-US" sz="18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600" dirty="0"/>
              <a:t>1. Heatmap of correlations                                                                     2. </a:t>
            </a:r>
            <a:r>
              <a:rPr lang="en-US" sz="1600" dirty="0"/>
              <a:t>Sample line plot of Global Active Power over time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E884F6-8527-09B7-0430-C5AD77332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61" y="3307818"/>
            <a:ext cx="4139381" cy="2965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73F82-C3D8-7A92-027A-BB6C2034C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5" y="3307818"/>
            <a:ext cx="5594554" cy="296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4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373B-A2AE-D842-223A-3F486AF6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179" y="-352494"/>
            <a:ext cx="10058400" cy="1450757"/>
          </a:xfrm>
        </p:spPr>
        <p:txBody>
          <a:bodyPr/>
          <a:lstStyle/>
          <a:p>
            <a:r>
              <a:rPr lang="en-IN" dirty="0">
                <a:latin typeface="Franklin Gothic Demi Cond" panose="020B0706030402020204" pitchFamily="34" charset="0"/>
              </a:rPr>
              <a:t>MODEL BUILDING &amp;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BA8CE-9DA5-ADEB-866B-8017F8255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179" y="1347019"/>
            <a:ext cx="10058400" cy="4994787"/>
          </a:xfrm>
        </p:spPr>
        <p:txBody>
          <a:bodyPr>
            <a:normAutofit/>
          </a:bodyPr>
          <a:lstStyle/>
          <a:p>
            <a:r>
              <a:rPr lang="en-IN" sz="2400" dirty="0"/>
              <a:t>Model Selection &amp; Training:</a:t>
            </a:r>
          </a:p>
          <a:p>
            <a:r>
              <a:rPr lang="en-IN" sz="2400" b="1" dirty="0"/>
              <a:t> Models trained: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Linear Regression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Random Forest Regressor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Gradient Boosting Regressor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Train/Test Split: 80/20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Selected features: Hour, Voltage, Intensity, etc.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Target Variable: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Global_active_Power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 Input Features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Time-based: Hour, Day, Month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Electrical: Voltage, Global Intensity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Flags: Peak hour, Rolling averages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IN" sz="1800" dirty="0"/>
          </a:p>
          <a:p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162324-5AAC-3C25-46C7-35896C4263C8}"/>
              </a:ext>
            </a:extLst>
          </p:cNvPr>
          <p:cNvSpPr/>
          <p:nvPr/>
        </p:nvSpPr>
        <p:spPr>
          <a:xfrm>
            <a:off x="1030421" y="3283974"/>
            <a:ext cx="5222895" cy="11700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64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88AD-D330-8B96-AF4A-653E4186C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515" y="-303333"/>
            <a:ext cx="10058400" cy="1450757"/>
          </a:xfrm>
        </p:spPr>
        <p:txBody>
          <a:bodyPr/>
          <a:lstStyle/>
          <a:p>
            <a:r>
              <a:rPr lang="en-IN" dirty="0">
                <a:latin typeface="Franklin Gothic Demi Cond" panose="020B0706030402020204" pitchFamily="34" charset="0"/>
              </a:rPr>
              <a:t>MODEL 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681BE-2B41-082F-9166-C3AC6F2CD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515" y="1373785"/>
            <a:ext cx="10058400" cy="4968021"/>
          </a:xfrm>
        </p:spPr>
        <p:txBody>
          <a:bodyPr>
            <a:normAutofit/>
          </a:bodyPr>
          <a:lstStyle/>
          <a:p>
            <a:r>
              <a:rPr lang="en-IN" sz="2400" dirty="0"/>
              <a:t>Model Evaluation Results:</a:t>
            </a:r>
          </a:p>
          <a:p>
            <a:r>
              <a:rPr lang="en-IN" b="1" u="sng" dirty="0"/>
              <a:t>Table</a:t>
            </a:r>
            <a:r>
              <a:rPr lang="en-IN" dirty="0"/>
              <a:t>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r>
              <a:rPr lang="en-IN" sz="1800" b="1" u="sng" dirty="0"/>
              <a:t>Visuals</a:t>
            </a:r>
            <a:r>
              <a:rPr lang="en-IN" sz="1800" dirty="0"/>
              <a:t>:    </a:t>
            </a:r>
            <a:r>
              <a:rPr lang="en-IN" sz="1600" dirty="0"/>
              <a:t>1.</a:t>
            </a:r>
            <a:r>
              <a:rPr lang="en-US" sz="1600" dirty="0"/>
              <a:t> Actual vs Predicted Scatter Plot                                      2.</a:t>
            </a:r>
            <a:r>
              <a:rPr lang="en-IN" sz="1600" dirty="0"/>
              <a:t> RMSE Comparison Bar Chart</a:t>
            </a:r>
          </a:p>
          <a:p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A5150E-78F3-7A80-900C-2ED7CA190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03996"/>
              </p:ext>
            </p:extLst>
          </p:nvPr>
        </p:nvGraphicFramePr>
        <p:xfrm>
          <a:off x="2467897" y="1983575"/>
          <a:ext cx="7688824" cy="1593774"/>
        </p:xfrm>
        <a:graphic>
          <a:graphicData uri="http://schemas.openxmlformats.org/drawingml/2006/table">
            <a:tbl>
              <a:tblPr/>
              <a:tblGrid>
                <a:gridCol w="1922206">
                  <a:extLst>
                    <a:ext uri="{9D8B030D-6E8A-4147-A177-3AD203B41FA5}">
                      <a16:colId xmlns:a16="http://schemas.microsoft.com/office/drawing/2014/main" val="861504056"/>
                    </a:ext>
                  </a:extLst>
                </a:gridCol>
                <a:gridCol w="1922206">
                  <a:extLst>
                    <a:ext uri="{9D8B030D-6E8A-4147-A177-3AD203B41FA5}">
                      <a16:colId xmlns:a16="http://schemas.microsoft.com/office/drawing/2014/main" val="1357159938"/>
                    </a:ext>
                  </a:extLst>
                </a:gridCol>
                <a:gridCol w="1922206">
                  <a:extLst>
                    <a:ext uri="{9D8B030D-6E8A-4147-A177-3AD203B41FA5}">
                      <a16:colId xmlns:a16="http://schemas.microsoft.com/office/drawing/2014/main" val="2217529716"/>
                    </a:ext>
                  </a:extLst>
                </a:gridCol>
                <a:gridCol w="1922206">
                  <a:extLst>
                    <a:ext uri="{9D8B030D-6E8A-4147-A177-3AD203B41FA5}">
                      <a16:colId xmlns:a16="http://schemas.microsoft.com/office/drawing/2014/main" val="2290072840"/>
                    </a:ext>
                  </a:extLst>
                </a:gridCol>
              </a:tblGrid>
              <a:tr h="246358">
                <a:tc>
                  <a:txBody>
                    <a:bodyPr/>
                    <a:lstStyle/>
                    <a:p>
                      <a:r>
                        <a:rPr lang="en-IN" b="1" u="sng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/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/>
                        <a:t>R²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06608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IN"/>
                        <a:t>Linear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0.0039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0.0026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0.9983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035533"/>
                  </a:ext>
                </a:extLst>
              </a:tr>
              <a:tr h="246358">
                <a:tc>
                  <a:txBody>
                    <a:bodyPr/>
                    <a:lstStyle/>
                    <a:p>
                      <a:r>
                        <a:rPr lang="en-IN" dirty="0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0.0029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0.0013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0.9990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889282"/>
                  </a:ext>
                </a:extLst>
              </a:tr>
              <a:tr h="431127">
                <a:tc>
                  <a:txBody>
                    <a:bodyPr/>
                    <a:lstStyle/>
                    <a:p>
                      <a:r>
                        <a:rPr lang="en-IN"/>
                        <a:t>Gradient Boosting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0.0347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0.0262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0.8684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29127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A5F7B2F-4A9D-36DC-7880-CB7786194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963" y="3031223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8F12B7-8228-1CC9-7D0D-BDEB68C09F72}"/>
              </a:ext>
            </a:extLst>
          </p:cNvPr>
          <p:cNvSpPr/>
          <p:nvPr/>
        </p:nvSpPr>
        <p:spPr>
          <a:xfrm>
            <a:off x="2349909" y="1983575"/>
            <a:ext cx="7581327" cy="16168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F9BB47-71BE-F74C-7D2F-D9AE4FFB2F3B}"/>
              </a:ext>
            </a:extLst>
          </p:cNvPr>
          <p:cNvCxnSpPr>
            <a:cxnSpLocks/>
          </p:cNvCxnSpPr>
          <p:nvPr/>
        </p:nvCxnSpPr>
        <p:spPr>
          <a:xfrm>
            <a:off x="4257368" y="1983575"/>
            <a:ext cx="0" cy="1616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74CF0C-A655-4D0E-285C-A9740F05B799}"/>
              </a:ext>
            </a:extLst>
          </p:cNvPr>
          <p:cNvCxnSpPr>
            <a:cxnSpLocks/>
            <a:stCxn id="6" idx="0"/>
            <a:endCxn id="6" idx="2"/>
          </p:cNvCxnSpPr>
          <p:nvPr/>
        </p:nvCxnSpPr>
        <p:spPr>
          <a:xfrm>
            <a:off x="6140573" y="1983575"/>
            <a:ext cx="0" cy="1616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AFC643-9FE2-C2C0-164C-5A77DB8F87CB}"/>
              </a:ext>
            </a:extLst>
          </p:cNvPr>
          <p:cNvCxnSpPr>
            <a:cxnSpLocks/>
          </p:cNvCxnSpPr>
          <p:nvPr/>
        </p:nvCxnSpPr>
        <p:spPr>
          <a:xfrm>
            <a:off x="7944465" y="1983575"/>
            <a:ext cx="0" cy="1616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00AD9284-B5C9-00B7-5360-1EDE8B8D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50" y="4229329"/>
            <a:ext cx="3828929" cy="211247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300A16-72F8-B542-8EE8-D3079CF744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5495" y="4229329"/>
            <a:ext cx="5470666" cy="21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05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6089-10A5-354C-1794-5549267F6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273836"/>
            <a:ext cx="10058400" cy="1450757"/>
          </a:xfrm>
        </p:spPr>
        <p:txBody>
          <a:bodyPr/>
          <a:lstStyle/>
          <a:p>
            <a:r>
              <a:rPr lang="en-IN" dirty="0">
                <a:latin typeface="Franklin Gothic Demi Cond" panose="020B0706030402020204" pitchFamily="34" charset="0"/>
              </a:rPr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E6255-761D-FEAD-70B7-00603FEE4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24624"/>
            <a:ext cx="10058400" cy="4909027"/>
          </a:xfrm>
        </p:spPr>
        <p:txBody>
          <a:bodyPr/>
          <a:lstStyle/>
          <a:p>
            <a:r>
              <a:rPr lang="en-IN" sz="2400" dirty="0"/>
              <a:t>Insights from Data &amp; Model: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 Power usage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peaks during 6–9 AM and 6–9 PM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accent3"/>
                </a:solidFill>
                <a:latin typeface="Arial" panose="020B0604020202020204" pitchFamily="34" charset="0"/>
              </a:rPr>
              <a:t> Voltage and Global Intensity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strongly affect power consumption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 Kitchen and water heater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consume significant energy (shown via sub-metering)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Weekends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exhibit slightly different usage patterns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 Random Forest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performs best for accurate forecasting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1"/>
                </a:solidFill>
                <a:latin typeface="Arial" panose="020B0604020202020204" pitchFamily="34" charset="0"/>
              </a:rPr>
              <a:t> Energy-saving opportunities exist</a:t>
            </a:r>
            <a:r>
              <a:rPr lang="en-US" altLang="en-US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during identified peak hours by optimizing   appliance usage.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96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F2D3-0733-0BC3-E95D-30650CC4C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96855"/>
            <a:ext cx="10058400" cy="18371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Franklin Gothic Demi Cond" panose="020B0706030402020204" pitchFamily="34" charset="0"/>
              </a:rPr>
              <a:t>VISUALIZATIONS</a:t>
            </a:r>
            <a:br>
              <a:rPr lang="en-IN" dirty="0">
                <a:latin typeface="Franklin Gothic Demi Cond" panose="020B0706030402020204" pitchFamily="34" charset="0"/>
              </a:rPr>
            </a:br>
            <a:r>
              <a:rPr lang="en-US" sz="2700" dirty="0"/>
              <a:t>Visual Insights from Analysis and Modeling:</a:t>
            </a:r>
            <a:endParaRPr lang="en-IN" sz="2700" dirty="0">
              <a:latin typeface="Franklin Gothic Demi Cond" panose="020B07060304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3DF63-8F97-9B48-8AF3-DB763177C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5" y="1828300"/>
            <a:ext cx="4631887" cy="21139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B2934-BDF1-E272-CB67-C406C14BE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5" y="1828300"/>
            <a:ext cx="5230761" cy="2113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C2AF3B-6C2B-F402-A54B-8F5F13627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06" y="4148715"/>
            <a:ext cx="4422013" cy="21555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2795D-5E21-4C4E-3E06-CBF07CF821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556" y="4148715"/>
            <a:ext cx="5561124" cy="21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85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36CA-2DC2-DC3A-4706-46196B46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508" y="-391822"/>
            <a:ext cx="10058400" cy="1450757"/>
          </a:xfrm>
        </p:spPr>
        <p:txBody>
          <a:bodyPr/>
          <a:lstStyle/>
          <a:p>
            <a:r>
              <a:rPr lang="en-IN" dirty="0">
                <a:latin typeface="Franklin Gothic Demi Cond" panose="020B0706030402020204" pitchFamily="34" charset="0"/>
              </a:rPr>
              <a:t>FINAL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7A34-0CC7-59B2-4A45-1DFA65B1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08" y="1137810"/>
            <a:ext cx="10058400" cy="4977854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Conclusion &amp; Summary: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Successfully built and evaluated machine learning models to predict household energy consumption.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Random Forest Regressor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emerged as the most accurate model with an </a:t>
            </a: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R² Score of 0.9990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indicating high reliability.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Data analysis revealed key trends such as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peak hour consumption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feature influence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high-usage   appliances.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u="sng" dirty="0"/>
              <a:t>Key Takeaways:</a:t>
            </a:r>
            <a:endParaRPr lang="en-US" altLang="en-US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⚡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Voltage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Global Intensity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time-based features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are strong predictors of energy usage.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📊 Sub-metering analysis revealed that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water heaters and air conditioners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are the most energy-intensive appliances.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🔄 Predictive modeling enables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data-driven decisions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for smart energy management and optimization.</a:t>
            </a:r>
          </a:p>
          <a:p>
            <a:endParaRPr lang="en-US" dirty="0"/>
          </a:p>
          <a:p>
            <a:r>
              <a:rPr lang="en-US" dirty="0"/>
              <a:t>💡 </a:t>
            </a:r>
            <a:r>
              <a:rPr lang="en-US" i="1" dirty="0"/>
              <a:t>This project showcases the practical use of machine learning in solving real-world energy challenges — helping both consumers and providers move toward smarter, greener energy solutions.</a:t>
            </a:r>
            <a:endParaRPr lang="en-US" dirty="0"/>
          </a:p>
          <a:p>
            <a:endParaRPr lang="en-I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D0A86-EB08-E8C4-2FBC-135450CEF886}"/>
              </a:ext>
            </a:extLst>
          </p:cNvPr>
          <p:cNvSpPr/>
          <p:nvPr/>
        </p:nvSpPr>
        <p:spPr>
          <a:xfrm>
            <a:off x="991092" y="5053781"/>
            <a:ext cx="10058400" cy="983225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7108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106</TotalTime>
  <Words>619</Words>
  <Application>Microsoft Office PowerPoint</Application>
  <PresentationFormat>Widescreen</PresentationFormat>
  <Paragraphs>112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Unicode MS</vt:lpstr>
      <vt:lpstr>Bodoni MT Black</vt:lpstr>
      <vt:lpstr>Calibri</vt:lpstr>
      <vt:lpstr>Calibri Light</vt:lpstr>
      <vt:lpstr>Franklin Gothic Demi Cond</vt:lpstr>
      <vt:lpstr>Wingdings</vt:lpstr>
      <vt:lpstr>Retrospect</vt:lpstr>
      <vt:lpstr>PowerPulse: Household Energy Usage Forecast</vt:lpstr>
      <vt:lpstr>INTRODUCTION</vt:lpstr>
      <vt:lpstr>OBJECTIVE</vt:lpstr>
      <vt:lpstr>DATA ANALYSIS &amp; FEATURE ENGINEERING</vt:lpstr>
      <vt:lpstr>MODEL BUILDING &amp; SELECTION</vt:lpstr>
      <vt:lpstr>MODEL  EVALUATION</vt:lpstr>
      <vt:lpstr>KEY INSIGHTS</vt:lpstr>
      <vt:lpstr>VISUALIZATIONS Visual Insights from Analysis and Modeling:</vt:lpstr>
      <vt:lpstr>FINAL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agarwal</dc:creator>
  <cp:lastModifiedBy>sanjana agarwal</cp:lastModifiedBy>
  <cp:revision>1</cp:revision>
  <dcterms:created xsi:type="dcterms:W3CDTF">2025-06-08T08:20:08Z</dcterms:created>
  <dcterms:modified xsi:type="dcterms:W3CDTF">2025-06-08T10:06:22Z</dcterms:modified>
</cp:coreProperties>
</file>