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3" r:id="rId7"/>
    <p:sldId id="260"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57" d="100"/>
          <a:sy n="57" d="100"/>
        </p:scale>
        <p:origin x="819" y="39"/>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6/24/2019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6/24/2019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6/24/2019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6/24/2019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6/24/2019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6/24/2019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6/24/2019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hyperlink" Target="https://code.fb.com/core-data/recommending-items-to-more-than-a-billion-peopl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6DF5-59C0-43B1-A5A0-F025345B581D}"/>
              </a:ext>
            </a:extLst>
          </p:cNvPr>
          <p:cNvSpPr>
            <a:spLocks noGrp="1"/>
          </p:cNvSpPr>
          <p:nvPr>
            <p:ph type="ctrTitle"/>
          </p:nvPr>
        </p:nvSpPr>
        <p:spPr/>
        <p:txBody>
          <a:bodyPr/>
          <a:lstStyle/>
          <a:p>
            <a:r>
              <a:rPr lang="en-US" dirty="0"/>
              <a:t>Recommender Systems in Context</a:t>
            </a:r>
          </a:p>
        </p:txBody>
      </p:sp>
      <p:sp>
        <p:nvSpPr>
          <p:cNvPr id="3" name="Subtitle 2">
            <a:extLst>
              <a:ext uri="{FF2B5EF4-FFF2-40B4-BE49-F238E27FC236}">
                <a16:creationId xmlns:a16="http://schemas.microsoft.com/office/drawing/2014/main" id="{1BC16D39-95DB-4251-8D70-4F61316EF7B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1508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BEE7-3347-4554-98C3-D60491572B34}"/>
              </a:ext>
            </a:extLst>
          </p:cNvPr>
          <p:cNvSpPr>
            <a:spLocks noGrp="1"/>
          </p:cNvSpPr>
          <p:nvPr>
            <p:ph type="title"/>
          </p:nvPr>
        </p:nvSpPr>
        <p:spPr/>
        <p:txBody>
          <a:bodyPr/>
          <a:lstStyle/>
          <a:p>
            <a:r>
              <a:rPr lang="en-US" dirty="0"/>
              <a:t>Use case: Facebook</a:t>
            </a:r>
          </a:p>
        </p:txBody>
      </p:sp>
      <p:sp>
        <p:nvSpPr>
          <p:cNvPr id="3" name="Content Placeholder 2">
            <a:extLst>
              <a:ext uri="{FF2B5EF4-FFF2-40B4-BE49-F238E27FC236}">
                <a16:creationId xmlns:a16="http://schemas.microsoft.com/office/drawing/2014/main" id="{599AB485-241C-4762-B9F8-DB4605AF703A}"/>
              </a:ext>
            </a:extLst>
          </p:cNvPr>
          <p:cNvSpPr>
            <a:spLocks noGrp="1"/>
          </p:cNvSpPr>
          <p:nvPr>
            <p:ph idx="1"/>
          </p:nvPr>
        </p:nvSpPr>
        <p:spPr/>
        <p:txBody>
          <a:bodyPr/>
          <a:lstStyle/>
          <a:p>
            <a:r>
              <a:rPr lang="en-US" dirty="0"/>
              <a:t>Facebook’s average data set for CF has 100 billion ratings, more than a billion users, and millions of items. In comparison, the well-known Netflix Prize recommender competition featured a large-scale industrial data set with 100 million ratings, 480,000 users, and 17,770 movies (items). </a:t>
            </a:r>
          </a:p>
          <a:p>
            <a:r>
              <a:rPr lang="en-US" dirty="0"/>
              <a:t>Facebook survives on an active user base, so it makes sense to keep it’s user base energized and active</a:t>
            </a:r>
          </a:p>
          <a:p>
            <a:r>
              <a:rPr lang="en-US" dirty="0"/>
              <a:t>Facebook implements recommender systems to recommend groups or other items that match to its users </a:t>
            </a:r>
          </a:p>
        </p:txBody>
      </p:sp>
    </p:spTree>
    <p:extLst>
      <p:ext uri="{BB962C8B-B14F-4D97-AF65-F5344CB8AC3E}">
        <p14:creationId xmlns:p14="http://schemas.microsoft.com/office/powerpoint/2010/main" val="129296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ED81-C9C5-4627-BF72-316A68FE99DB}"/>
              </a:ext>
            </a:extLst>
          </p:cNvPr>
          <p:cNvSpPr>
            <a:spLocks noGrp="1"/>
          </p:cNvSpPr>
          <p:nvPr>
            <p:ph type="title"/>
          </p:nvPr>
        </p:nvSpPr>
        <p:spPr/>
        <p:txBody>
          <a:bodyPr/>
          <a:lstStyle/>
          <a:p>
            <a:r>
              <a:rPr lang="en-US" dirty="0"/>
              <a:t>How did they implement it?</a:t>
            </a:r>
          </a:p>
        </p:txBody>
      </p:sp>
      <p:sp>
        <p:nvSpPr>
          <p:cNvPr id="3" name="Content Placeholder 2">
            <a:extLst>
              <a:ext uri="{FF2B5EF4-FFF2-40B4-BE49-F238E27FC236}">
                <a16:creationId xmlns:a16="http://schemas.microsoft.com/office/drawing/2014/main" id="{D4B89063-7962-4F92-BA03-A5FC453FB924}"/>
              </a:ext>
            </a:extLst>
          </p:cNvPr>
          <p:cNvSpPr>
            <a:spLocks noGrp="1"/>
          </p:cNvSpPr>
          <p:nvPr>
            <p:ph idx="1"/>
          </p:nvPr>
        </p:nvSpPr>
        <p:spPr/>
        <p:txBody>
          <a:bodyPr/>
          <a:lstStyle/>
          <a:p>
            <a:r>
              <a:rPr lang="en-US" b="1" dirty="0"/>
              <a:t>Recommendation Technique</a:t>
            </a:r>
            <a:r>
              <a:rPr lang="en-US" dirty="0"/>
              <a:t>: Chose Collaborative filtering (CF) technique that helps people discover items that are most relevant to them. At Facebook, this might include pages, groups, events, games, and more. CF is based on the idea that the best recommendations come from people who have similar tastes. </a:t>
            </a:r>
          </a:p>
          <a:p>
            <a:r>
              <a:rPr lang="en-US" b="1" dirty="0"/>
              <a:t>Processing Framework</a:t>
            </a:r>
            <a:r>
              <a:rPr lang="en-US" dirty="0"/>
              <a:t>: Apache </a:t>
            </a:r>
            <a:r>
              <a:rPr lang="en-US" dirty="0" err="1"/>
              <a:t>Giraph</a:t>
            </a:r>
            <a:r>
              <a:rPr lang="en-US" dirty="0"/>
              <a:t> is an open source Apache foundation project. It works extremely well on massive data sets, and it is easily extensible. Therefore, </a:t>
            </a:r>
            <a:r>
              <a:rPr lang="en-US" dirty="0" err="1"/>
              <a:t>Giraph</a:t>
            </a:r>
            <a:r>
              <a:rPr lang="en-US" dirty="0"/>
              <a:t> was an obvious choice for this problem.</a:t>
            </a:r>
          </a:p>
        </p:txBody>
      </p:sp>
    </p:spTree>
    <p:extLst>
      <p:ext uri="{BB962C8B-B14F-4D97-AF65-F5344CB8AC3E}">
        <p14:creationId xmlns:p14="http://schemas.microsoft.com/office/powerpoint/2010/main" val="864514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A8D47-FC11-4507-837B-2D5CD3C5F947}"/>
              </a:ext>
            </a:extLst>
          </p:cNvPr>
          <p:cNvSpPr>
            <a:spLocks noGrp="1"/>
          </p:cNvSpPr>
          <p:nvPr>
            <p:ph type="title"/>
          </p:nvPr>
        </p:nvSpPr>
        <p:spPr/>
        <p:txBody>
          <a:bodyPr/>
          <a:lstStyle/>
          <a:p>
            <a:r>
              <a:rPr lang="en-US" dirty="0"/>
              <a:t>Implementing CF</a:t>
            </a:r>
          </a:p>
        </p:txBody>
      </p:sp>
      <p:sp>
        <p:nvSpPr>
          <p:cNvPr id="3" name="Content Placeholder 2">
            <a:extLst>
              <a:ext uri="{FF2B5EF4-FFF2-40B4-BE49-F238E27FC236}">
                <a16:creationId xmlns:a16="http://schemas.microsoft.com/office/drawing/2014/main" id="{FB3F9B84-2E8B-43A4-990D-D7A2BD87E548}"/>
              </a:ext>
            </a:extLst>
          </p:cNvPr>
          <p:cNvSpPr>
            <a:spLocks noGrp="1"/>
          </p:cNvSpPr>
          <p:nvPr>
            <p:ph idx="1"/>
          </p:nvPr>
        </p:nvSpPr>
        <p:spPr/>
        <p:txBody>
          <a:bodyPr>
            <a:normAutofit fontScale="92500" lnSpcReduction="20000"/>
          </a:bodyPr>
          <a:lstStyle/>
          <a:p>
            <a:r>
              <a:rPr lang="en-US" b="1" dirty="0"/>
              <a:t>Matrix Factorization:</a:t>
            </a:r>
            <a:r>
              <a:rPr lang="en-US" dirty="0"/>
              <a:t> A common approach to CF is through matrix factorization, in which we look at the problem as having a set of users and a set of items, and a very sparse matrix that represents known user-to-item ratings. To find an optimal solution, there are iterative approaches that start from random feature vectors and gradually improve the solution.</a:t>
            </a:r>
          </a:p>
          <a:p>
            <a:r>
              <a:rPr lang="en-US" b="1" dirty="0"/>
              <a:t>Stochastic gradient descent (SGD):</a:t>
            </a:r>
            <a:r>
              <a:rPr lang="en-US" dirty="0"/>
              <a:t>  The algorithm loops through all ratings in the training data in a random order, and for each known rating r, it makes a prediction r* (based on the dot product of vectors x and y) and computes prediction error e. </a:t>
            </a:r>
          </a:p>
          <a:p>
            <a:r>
              <a:rPr lang="en-US" b="1" dirty="0"/>
              <a:t>Alternating least square (ALS): </a:t>
            </a:r>
            <a:r>
              <a:rPr lang="en-US" dirty="0"/>
              <a:t>Alternating least square (ALS) is another method used with nonlinear regression models, when there are two dependent variables (in our case, vectors x and y). The algorithm fixes one of the parameters (user vectors x), while optimally solving for the other (item vectors y) by minimizing the quadratic form. </a:t>
            </a:r>
          </a:p>
          <a:p>
            <a:endParaRPr lang="en-US" dirty="0"/>
          </a:p>
        </p:txBody>
      </p:sp>
    </p:spTree>
    <p:extLst>
      <p:ext uri="{BB962C8B-B14F-4D97-AF65-F5344CB8AC3E}">
        <p14:creationId xmlns:p14="http://schemas.microsoft.com/office/powerpoint/2010/main" val="520966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D680-E276-4460-8D51-155A6BC96A5A}"/>
              </a:ext>
            </a:extLst>
          </p:cNvPr>
          <p:cNvSpPr>
            <a:spLocks noGrp="1"/>
          </p:cNvSpPr>
          <p:nvPr>
            <p:ph type="title"/>
          </p:nvPr>
        </p:nvSpPr>
        <p:spPr/>
        <p:txBody>
          <a:bodyPr anchor="ctr">
            <a:normAutofit/>
          </a:bodyPr>
          <a:lstStyle/>
          <a:p>
            <a:r>
              <a:rPr lang="en-US" sz="3200" dirty="0">
                <a:solidFill>
                  <a:srgbClr val="EBEBEB"/>
                </a:solidFill>
              </a:rPr>
              <a:t>Data set challenges</a:t>
            </a:r>
          </a:p>
        </p:txBody>
      </p:sp>
      <p:sp>
        <p:nvSpPr>
          <p:cNvPr id="22" name="Content Placeholder 2">
            <a:extLst>
              <a:ext uri="{FF2B5EF4-FFF2-40B4-BE49-F238E27FC236}">
                <a16:creationId xmlns:a16="http://schemas.microsoft.com/office/drawing/2014/main" id="{F87BDAE3-DED9-476C-ADD9-092CA216DD1C}"/>
              </a:ext>
            </a:extLst>
          </p:cNvPr>
          <p:cNvSpPr>
            <a:spLocks noGrp="1"/>
          </p:cNvSpPr>
          <p:nvPr>
            <p:ph idx="1"/>
          </p:nvPr>
        </p:nvSpPr>
        <p:spPr/>
        <p:txBody>
          <a:bodyPr anchor="ctr">
            <a:normAutofit/>
          </a:bodyPr>
          <a:lstStyle/>
          <a:p>
            <a:pPr>
              <a:lnSpc>
                <a:spcPct val="90000"/>
              </a:lnSpc>
            </a:pPr>
            <a:r>
              <a:rPr lang="en-US" sz="1400" dirty="0"/>
              <a:t>A challenge FB faced is to design a distributed algorithm that is going to scale to these massive data sets, and how to overcome issues that arose because of certain properties of data (like skewed item degree distribution, or implicit engagement signals instead of ratings).</a:t>
            </a:r>
          </a:p>
          <a:p>
            <a:pPr>
              <a:lnSpc>
                <a:spcPct val="90000"/>
              </a:lnSpc>
            </a:pPr>
            <a:endParaRPr lang="en-US" sz="1400" dirty="0"/>
          </a:p>
          <a:p>
            <a:pPr>
              <a:lnSpc>
                <a:spcPct val="90000"/>
              </a:lnSpc>
            </a:pPr>
            <a:r>
              <a:rPr lang="en-US" sz="1400" dirty="0"/>
              <a:t>Huge amount of network traffic: This is the main bottleneck of all distributed matrix factorization algorithms. Since they send a feature vector across each edge of the graph, the amount of data sent over the wire in one iteration is proportional to #Ratings * #Features (here and later in the text we use # as notation for ‘number of’). For 100 billion ratings and 100 double features, this results in 80 TB of network traffic per iteration. </a:t>
            </a:r>
          </a:p>
        </p:txBody>
      </p:sp>
    </p:spTree>
    <p:extLst>
      <p:ext uri="{BB962C8B-B14F-4D97-AF65-F5344CB8AC3E}">
        <p14:creationId xmlns:p14="http://schemas.microsoft.com/office/powerpoint/2010/main" val="236043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74C46-AF95-4C2A-80D6-F15392307BD9}"/>
              </a:ext>
            </a:extLst>
          </p:cNvPr>
          <p:cNvSpPr>
            <a:spLocks noGrp="1"/>
          </p:cNvSpPr>
          <p:nvPr>
            <p:ph type="title"/>
          </p:nvPr>
        </p:nvSpPr>
        <p:spPr/>
        <p:txBody>
          <a:bodyPr/>
          <a:lstStyle/>
          <a:p>
            <a:r>
              <a:rPr lang="en-US" dirty="0"/>
              <a:t>Processing solution: Apache </a:t>
            </a:r>
            <a:r>
              <a:rPr lang="en-US" dirty="0" err="1"/>
              <a:t>Giraph</a:t>
            </a:r>
            <a:r>
              <a:rPr lang="en-US" dirty="0"/>
              <a:t> </a:t>
            </a:r>
          </a:p>
        </p:txBody>
      </p:sp>
      <p:sp>
        <p:nvSpPr>
          <p:cNvPr id="3" name="Content Placeholder 2">
            <a:extLst>
              <a:ext uri="{FF2B5EF4-FFF2-40B4-BE49-F238E27FC236}">
                <a16:creationId xmlns:a16="http://schemas.microsoft.com/office/drawing/2014/main" id="{FDA691EF-BABB-4A7E-9F29-34228A5654B4}"/>
              </a:ext>
            </a:extLst>
          </p:cNvPr>
          <p:cNvSpPr>
            <a:spLocks noGrp="1"/>
          </p:cNvSpPr>
          <p:nvPr>
            <p:ph idx="1"/>
          </p:nvPr>
        </p:nvSpPr>
        <p:spPr/>
        <p:txBody>
          <a:bodyPr/>
          <a:lstStyle/>
          <a:p>
            <a:r>
              <a:rPr lang="en-US" dirty="0"/>
              <a:t>Apache </a:t>
            </a:r>
            <a:r>
              <a:rPr lang="en-US" dirty="0" err="1"/>
              <a:t>Giraph</a:t>
            </a:r>
            <a:r>
              <a:rPr lang="en-US" dirty="0"/>
              <a:t> is a powerful platform for distributed iterative and graph processing, and work put into making it scale to need. </a:t>
            </a:r>
          </a:p>
          <a:p>
            <a:r>
              <a:rPr lang="en-US" dirty="0"/>
              <a:t>Implemented approach that required to extend </a:t>
            </a:r>
            <a:r>
              <a:rPr lang="en-US" dirty="0" err="1"/>
              <a:t>Giraph</a:t>
            </a:r>
            <a:r>
              <a:rPr lang="en-US" dirty="0"/>
              <a:t> framework with worker-to-worker messaging. Users are still presented as the vertices of the graph, but items are partitioned in #Workers disjoint parts, with each of these parts stored in global data of one of the workers. They put all workers in a circle, and rotate the items in clockwise direction after each </a:t>
            </a:r>
            <a:r>
              <a:rPr lang="en-US" dirty="0" err="1"/>
              <a:t>superstep</a:t>
            </a:r>
            <a:r>
              <a:rPr lang="en-US" dirty="0"/>
              <a:t>, by sending worker-to-worker messages containing items from each worker to the next worker in the line.</a:t>
            </a:r>
          </a:p>
          <a:p>
            <a:endParaRPr lang="en-US" dirty="0"/>
          </a:p>
        </p:txBody>
      </p:sp>
    </p:spTree>
    <p:extLst>
      <p:ext uri="{BB962C8B-B14F-4D97-AF65-F5344CB8AC3E}">
        <p14:creationId xmlns:p14="http://schemas.microsoft.com/office/powerpoint/2010/main" val="107537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0" name="Group 22">
            <a:extLst>
              <a:ext uri="{FF2B5EF4-FFF2-40B4-BE49-F238E27FC236}">
                <a16:creationId xmlns:a16="http://schemas.microsoft.com/office/drawing/2014/main" id="{ADF228AF-822F-4819-9EB8-406258D6BB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38D7DDBD-CAAB-4AE7-930D-FCE007CBD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Oval 24">
              <a:extLst>
                <a:ext uri="{FF2B5EF4-FFF2-40B4-BE49-F238E27FC236}">
                  <a16:creationId xmlns:a16="http://schemas.microsoft.com/office/drawing/2014/main" id="{1DFEF9B7-500D-44A2-952F-C322F13C9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C4137BE8-DA41-4563-A6DE-A5D80DE6E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Oval 26">
              <a:extLst>
                <a:ext uri="{FF2B5EF4-FFF2-40B4-BE49-F238E27FC236}">
                  <a16:creationId xmlns:a16="http://schemas.microsoft.com/office/drawing/2014/main" id="{D8D380D3-7714-4E3F-8BA2-66B22BFD4D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id="{4ECA7627-07BD-4F00-90E9-C6BB2199E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261968C9-1992-4391-8E5B-1F358BB645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Freeform 5">
              <a:extLst>
                <a:ext uri="{FF2B5EF4-FFF2-40B4-BE49-F238E27FC236}">
                  <a16:creationId xmlns:a16="http://schemas.microsoft.com/office/drawing/2014/main" id="{308983D8-1DA4-4D97-A8B5-59825C0E4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1" name="Freeform 5">
              <a:extLst>
                <a:ext uri="{FF2B5EF4-FFF2-40B4-BE49-F238E27FC236}">
                  <a16:creationId xmlns:a16="http://schemas.microsoft.com/office/drawing/2014/main" id="{009B6231-043B-4F66-BCC4-813B76F77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32" name="Freeform 5">
              <a:extLst>
                <a:ext uri="{FF2B5EF4-FFF2-40B4-BE49-F238E27FC236}">
                  <a16:creationId xmlns:a16="http://schemas.microsoft.com/office/drawing/2014/main" id="{36B7E87D-14CF-4349-AC4D-69DF5D84EB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1" name="Rectangle 33">
            <a:extLst>
              <a:ext uri="{FF2B5EF4-FFF2-40B4-BE49-F238E27FC236}">
                <a16:creationId xmlns:a16="http://schemas.microsoft.com/office/drawing/2014/main" id="{4EB623E5-BC7C-4763-B7CD-C7D5F91F1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2" name="Rectangle 35">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53" name="Freeform: Shape 37">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54"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55"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7FFAD76-03A7-4D85-BA0F-D4D4EB21BE46}"/>
              </a:ext>
            </a:extLst>
          </p:cNvPr>
          <p:cNvSpPr>
            <a:spLocks noGrp="1"/>
          </p:cNvSpPr>
          <p:nvPr>
            <p:ph type="title"/>
          </p:nvPr>
        </p:nvSpPr>
        <p:spPr>
          <a:xfrm>
            <a:off x="639098" y="629265"/>
            <a:ext cx="5132438" cy="1622322"/>
          </a:xfrm>
        </p:spPr>
        <p:txBody>
          <a:bodyPr vert="horz" lIns="91440" tIns="45720" rIns="91440" bIns="45720" rtlCol="0" anchor="ctr">
            <a:normAutofit/>
          </a:bodyPr>
          <a:lstStyle/>
          <a:p>
            <a:pPr>
              <a:lnSpc>
                <a:spcPct val="90000"/>
              </a:lnSpc>
            </a:pPr>
            <a:r>
              <a:rPr lang="en-US" sz="2500" b="0" i="0" kern="1200">
                <a:solidFill>
                  <a:schemeClr val="tx1"/>
                </a:solidFill>
                <a:latin typeface="+mj-lt"/>
                <a:ea typeface="+mj-ea"/>
                <a:cs typeface="+mj-cs"/>
              </a:rPr>
              <a:t>Hybrid approach using Giraph</a:t>
            </a:r>
            <a:br>
              <a:rPr lang="en-US" sz="2500" b="0" i="0" kern="1200">
                <a:solidFill>
                  <a:schemeClr val="tx1"/>
                </a:solidFill>
                <a:latin typeface="+mj-lt"/>
                <a:ea typeface="+mj-ea"/>
                <a:cs typeface="+mj-cs"/>
              </a:rPr>
            </a:br>
            <a:br>
              <a:rPr lang="en-US" sz="2500" b="0" i="0" kern="1200">
                <a:solidFill>
                  <a:schemeClr val="tx1"/>
                </a:solidFill>
                <a:latin typeface="+mj-lt"/>
                <a:ea typeface="+mj-ea"/>
                <a:cs typeface="+mj-cs"/>
              </a:rPr>
            </a:br>
            <a:br>
              <a:rPr lang="en-US" sz="2500" b="0" i="0" kern="1200">
                <a:solidFill>
                  <a:schemeClr val="tx1"/>
                </a:solidFill>
                <a:latin typeface="+mj-lt"/>
                <a:ea typeface="+mj-ea"/>
                <a:cs typeface="+mj-cs"/>
              </a:rPr>
            </a:br>
            <a:endParaRPr lang="en-US" sz="2500" b="0" i="0" kern="1200">
              <a:solidFill>
                <a:schemeClr val="tx1"/>
              </a:solidFill>
              <a:latin typeface="+mj-lt"/>
              <a:ea typeface="+mj-ea"/>
              <a:cs typeface="+mj-cs"/>
            </a:endParaRPr>
          </a:p>
        </p:txBody>
      </p:sp>
      <p:sp>
        <p:nvSpPr>
          <p:cNvPr id="56" name="Rectangle 43">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Text Placeholder 10">
            <a:extLst>
              <a:ext uri="{FF2B5EF4-FFF2-40B4-BE49-F238E27FC236}">
                <a16:creationId xmlns:a16="http://schemas.microsoft.com/office/drawing/2014/main" id="{FFF007BA-398C-44C9-BF74-62FE0E1AD8E8}"/>
              </a:ext>
            </a:extLst>
          </p:cNvPr>
          <p:cNvSpPr>
            <a:spLocks noGrp="1"/>
          </p:cNvSpPr>
          <p:nvPr>
            <p:ph type="body" sz="half" idx="2"/>
          </p:nvPr>
        </p:nvSpPr>
        <p:spPr>
          <a:xfrm>
            <a:off x="649705" y="1446058"/>
            <a:ext cx="5132439" cy="3811742"/>
          </a:xfrm>
        </p:spPr>
        <p:txBody>
          <a:bodyPr vert="horz" lIns="91440" tIns="45720" rIns="91440" bIns="45720" rtlCol="0" anchor="ctr">
            <a:normAutofit lnSpcReduction="10000"/>
          </a:bodyPr>
          <a:lstStyle/>
          <a:p>
            <a:pPr marL="514350" indent="-514350">
              <a:buFont typeface="Wingdings 3" charset="2"/>
              <a:buChar char=""/>
            </a:pPr>
            <a:r>
              <a:rPr lang="en-US" dirty="0" err="1">
                <a:solidFill>
                  <a:schemeClr val="tx1"/>
                </a:solidFill>
              </a:rPr>
              <a:t>Giraph</a:t>
            </a:r>
            <a:r>
              <a:rPr lang="en-US" dirty="0">
                <a:solidFill>
                  <a:schemeClr val="tx1"/>
                </a:solidFill>
              </a:rPr>
              <a:t> is an open source Apache project</a:t>
            </a:r>
          </a:p>
          <a:p>
            <a:pPr marL="514350" indent="-514350">
              <a:buFont typeface="Wingdings 3" charset="2"/>
              <a:buChar char=""/>
            </a:pPr>
            <a:r>
              <a:rPr lang="en-US" dirty="0">
                <a:solidFill>
                  <a:schemeClr val="tx1"/>
                </a:solidFill>
              </a:rPr>
              <a:t>Large data set(in billions) was still a problem to be solved</a:t>
            </a:r>
          </a:p>
          <a:p>
            <a:pPr marL="514350" indent="-514350">
              <a:buFont typeface="Wingdings 3" charset="2"/>
              <a:buChar char=""/>
            </a:pPr>
            <a:r>
              <a:rPr lang="en-US" dirty="0">
                <a:solidFill>
                  <a:schemeClr val="tx1"/>
                </a:solidFill>
              </a:rPr>
              <a:t>Extended </a:t>
            </a:r>
            <a:r>
              <a:rPr lang="en-US" dirty="0" err="1">
                <a:solidFill>
                  <a:schemeClr val="tx1"/>
                </a:solidFill>
              </a:rPr>
              <a:t>Giraph</a:t>
            </a:r>
            <a:r>
              <a:rPr lang="en-US" dirty="0">
                <a:solidFill>
                  <a:schemeClr val="tx1"/>
                </a:solidFill>
              </a:rPr>
              <a:t> framework to customize behavior</a:t>
            </a:r>
          </a:p>
          <a:p>
            <a:pPr marL="514350" indent="-514350">
              <a:buFont typeface="Wingdings 3" charset="2"/>
              <a:buChar char=""/>
            </a:pPr>
            <a:r>
              <a:rPr lang="en-US" dirty="0">
                <a:solidFill>
                  <a:schemeClr val="tx1"/>
                </a:solidFill>
              </a:rPr>
              <a:t>Implemented Worker to Worker messaging for improved performance</a:t>
            </a:r>
          </a:p>
          <a:p>
            <a:br>
              <a:rPr lang="en-US" dirty="0">
                <a:solidFill>
                  <a:schemeClr val="tx1"/>
                </a:solidFill>
              </a:rPr>
            </a:br>
            <a:br>
              <a:rPr lang="en-US" dirty="0">
                <a:solidFill>
                  <a:schemeClr val="tx1"/>
                </a:solidFill>
              </a:rPr>
            </a:br>
            <a:br>
              <a:rPr lang="en-US" dirty="0">
                <a:solidFill>
                  <a:schemeClr val="tx1"/>
                </a:solidFill>
              </a:rPr>
            </a:br>
            <a:endParaRPr lang="en-US" dirty="0">
              <a:solidFill>
                <a:schemeClr val="tx1"/>
              </a:solidFill>
            </a:endParaRPr>
          </a:p>
        </p:txBody>
      </p:sp>
      <p:pic>
        <p:nvPicPr>
          <p:cNvPr id="8" name="Content Placeholder 4">
            <a:extLst>
              <a:ext uri="{FF2B5EF4-FFF2-40B4-BE49-F238E27FC236}">
                <a16:creationId xmlns:a16="http://schemas.microsoft.com/office/drawing/2014/main" id="{FC79A69A-C90F-4ACE-890A-112CE28E3C7A}"/>
              </a:ext>
            </a:extLst>
          </p:cNvPr>
          <p:cNvPicPr>
            <a:picLocks noChangeAspect="1"/>
          </p:cNvPicPr>
          <p:nvPr/>
        </p:nvPicPr>
        <p:blipFill>
          <a:blip r:embed="rId3"/>
          <a:stretch>
            <a:fillRect/>
          </a:stretch>
        </p:blipFill>
        <p:spPr>
          <a:xfrm>
            <a:off x="6714836" y="847447"/>
            <a:ext cx="4828707" cy="2305707"/>
          </a:xfrm>
          <a:prstGeom prst="rect">
            <a:avLst/>
          </a:prstGeom>
        </p:spPr>
      </p:pic>
      <p:pic>
        <p:nvPicPr>
          <p:cNvPr id="7" name="Content Placeholder 6">
            <a:extLst>
              <a:ext uri="{FF2B5EF4-FFF2-40B4-BE49-F238E27FC236}">
                <a16:creationId xmlns:a16="http://schemas.microsoft.com/office/drawing/2014/main" id="{CEC30326-1DB7-431E-84EC-EB7279DDB47D}"/>
              </a:ext>
            </a:extLst>
          </p:cNvPr>
          <p:cNvPicPr>
            <a:picLocks noGrp="1" noChangeAspect="1"/>
          </p:cNvPicPr>
          <p:nvPr>
            <p:ph idx="4294967295"/>
          </p:nvPr>
        </p:nvPicPr>
        <p:blipFill>
          <a:blip r:embed="rId4"/>
          <a:stretch>
            <a:fillRect/>
          </a:stretch>
        </p:blipFill>
        <p:spPr>
          <a:xfrm>
            <a:off x="6712909" y="3589637"/>
            <a:ext cx="4828707" cy="2571286"/>
          </a:xfrm>
          <a:prstGeom prst="rect">
            <a:avLst/>
          </a:prstGeom>
        </p:spPr>
      </p:pic>
    </p:spTree>
    <p:extLst>
      <p:ext uri="{BB962C8B-B14F-4D97-AF65-F5344CB8AC3E}">
        <p14:creationId xmlns:p14="http://schemas.microsoft.com/office/powerpoint/2010/main" val="265480572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DDA1B-B5C6-48EE-82D3-228FD1CC1A06}"/>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09825488-29C9-43CE-A03A-DC273FA96F94}"/>
              </a:ext>
            </a:extLst>
          </p:cNvPr>
          <p:cNvSpPr>
            <a:spLocks noGrp="1"/>
          </p:cNvSpPr>
          <p:nvPr>
            <p:ph idx="1"/>
          </p:nvPr>
        </p:nvSpPr>
        <p:spPr/>
        <p:txBody>
          <a:bodyPr/>
          <a:lstStyle/>
          <a:p>
            <a:r>
              <a:rPr lang="en-US" dirty="0"/>
              <a:t>References: </a:t>
            </a:r>
            <a:r>
              <a:rPr lang="en-US" dirty="0">
                <a:hlinkClick r:id="rId2"/>
              </a:rPr>
              <a:t>https://code.fb.com/core-data/recommending-items-to-more-than-a-billion-people/</a:t>
            </a:r>
            <a:endParaRPr lang="en-US" dirty="0"/>
          </a:p>
        </p:txBody>
      </p:sp>
    </p:spTree>
    <p:extLst>
      <p:ext uri="{BB962C8B-B14F-4D97-AF65-F5344CB8AC3E}">
        <p14:creationId xmlns:p14="http://schemas.microsoft.com/office/powerpoint/2010/main" val="3327368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3174</TotalTime>
  <Words>687</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Recommender Systems in Context</vt:lpstr>
      <vt:lpstr>Use case: Facebook</vt:lpstr>
      <vt:lpstr>How did they implement it?</vt:lpstr>
      <vt:lpstr>Implementing CF</vt:lpstr>
      <vt:lpstr>Data set challenges</vt:lpstr>
      <vt:lpstr>Processing solution: Apache Giraph </vt:lpstr>
      <vt:lpstr>Hybrid approach using Giraph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Systems in Context</dc:title>
  <dc:creator>santosh c</dc:creator>
  <cp:lastModifiedBy>santosh c</cp:lastModifiedBy>
  <cp:revision>10</cp:revision>
  <dcterms:created xsi:type="dcterms:W3CDTF">2019-06-22T21:36:04Z</dcterms:created>
  <dcterms:modified xsi:type="dcterms:W3CDTF">2019-06-26T02:16:24Z</dcterms:modified>
</cp:coreProperties>
</file>