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8" r:id="rId2"/>
    <p:sldId id="275" r:id="rId3"/>
    <p:sldId id="278" r:id="rId4"/>
    <p:sldId id="277" r:id="rId5"/>
    <p:sldId id="280" r:id="rId6"/>
    <p:sldId id="269" r:id="rId7"/>
    <p:sldId id="279" r:id="rId8"/>
    <p:sldId id="284" r:id="rId9"/>
    <p:sldId id="285" r:id="rId10"/>
    <p:sldId id="286" r:id="rId11"/>
    <p:sldId id="276" r:id="rId12"/>
    <p:sldId id="282" r:id="rId13"/>
    <p:sldId id="281"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94" autoAdjust="0"/>
  </p:normalViewPr>
  <p:slideViewPr>
    <p:cSldViewPr snapToGrid="0">
      <p:cViewPr varScale="1">
        <p:scale>
          <a:sx n="65" d="100"/>
          <a:sy n="65" d="100"/>
        </p:scale>
        <p:origin x="724" y="60"/>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7/3/2024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7/3/2024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7/3/2024</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7/3/2024</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7/3/2024</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7/3/2024</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7/3/2024</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7/3/2024</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7/3/2024</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7/3/2024</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7/3/2024</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7/3/2024</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2567423"/>
            <a:ext cx="4344223" cy="2387600"/>
          </a:xfrm>
        </p:spPr>
        <p:txBody>
          <a:bodyPr>
            <a:normAutofit/>
          </a:bodyPr>
          <a:lstStyle/>
          <a:p>
            <a:r>
              <a:rPr lang="en-US" sz="4400" b="1" dirty="0"/>
              <a:t>CROP PRODUCTION ANALYSIS</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1B8C1AD-4998-21FA-6C8F-C357D277437F}"/>
              </a:ext>
            </a:extLst>
          </p:cNvPr>
          <p:cNvSpPr>
            <a:spLocks noGrp="1"/>
          </p:cNvSpPr>
          <p:nvPr>
            <p:ph type="sldNum" sz="quarter" idx="12"/>
          </p:nvPr>
        </p:nvSpPr>
        <p:spPr/>
        <p:txBody>
          <a:bodyPr/>
          <a:lstStyle/>
          <a:p>
            <a:fld id="{9CD8D479-8942-46E8-A226-A4E01F7A105C}" type="slidenum">
              <a:rPr lang="en-US" smtClean="0"/>
              <a:t>10</a:t>
            </a:fld>
            <a:endParaRPr lang="en-US" dirty="0"/>
          </a:p>
        </p:txBody>
      </p:sp>
      <p:sp>
        <p:nvSpPr>
          <p:cNvPr id="8" name="Date Placeholder 7">
            <a:extLst>
              <a:ext uri="{FF2B5EF4-FFF2-40B4-BE49-F238E27FC236}">
                <a16:creationId xmlns:a16="http://schemas.microsoft.com/office/drawing/2014/main" id="{D94B75E6-2A98-F332-70CF-82A2C3A0E19E}"/>
              </a:ext>
            </a:extLst>
          </p:cNvPr>
          <p:cNvSpPr>
            <a:spLocks noGrp="1"/>
          </p:cNvSpPr>
          <p:nvPr>
            <p:ph type="dt" sz="half" idx="10"/>
          </p:nvPr>
        </p:nvSpPr>
        <p:spPr/>
        <p:txBody>
          <a:bodyPr/>
          <a:lstStyle/>
          <a:p>
            <a:endParaRPr lang="en-US" dirty="0"/>
          </a:p>
        </p:txBody>
      </p:sp>
      <p:sp>
        <p:nvSpPr>
          <p:cNvPr id="10" name="Rectangle: Rounded Corners 9">
            <a:extLst>
              <a:ext uri="{FF2B5EF4-FFF2-40B4-BE49-F238E27FC236}">
                <a16:creationId xmlns:a16="http://schemas.microsoft.com/office/drawing/2014/main" id="{42049694-F33B-290E-0E83-31928EDA597B}"/>
              </a:ext>
            </a:extLst>
          </p:cNvPr>
          <p:cNvSpPr/>
          <p:nvPr/>
        </p:nvSpPr>
        <p:spPr>
          <a:xfrm>
            <a:off x="279944" y="2865802"/>
            <a:ext cx="11651226" cy="862781"/>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5B9CDD18-2D69-1171-C8A7-C267CD8D3C30}"/>
              </a:ext>
            </a:extLst>
          </p:cNvPr>
          <p:cNvSpPr/>
          <p:nvPr/>
        </p:nvSpPr>
        <p:spPr>
          <a:xfrm>
            <a:off x="270387" y="370617"/>
            <a:ext cx="11651226" cy="862781"/>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52A741BD-18C7-416D-BCA6-7C5B939B39BE}"/>
              </a:ext>
            </a:extLst>
          </p:cNvPr>
          <p:cNvSpPr/>
          <p:nvPr/>
        </p:nvSpPr>
        <p:spPr>
          <a:xfrm>
            <a:off x="279944" y="4149448"/>
            <a:ext cx="11651226" cy="86278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5F6CE17-F111-E1E4-CAED-FA61F6CE00D4}"/>
              </a:ext>
            </a:extLst>
          </p:cNvPr>
          <p:cNvSpPr/>
          <p:nvPr/>
        </p:nvSpPr>
        <p:spPr>
          <a:xfrm>
            <a:off x="279944" y="1612261"/>
            <a:ext cx="11651226" cy="86278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88173FE-FA68-58A4-FCF2-6CE514744D0E}"/>
              </a:ext>
            </a:extLst>
          </p:cNvPr>
          <p:cNvSpPr txBox="1"/>
          <p:nvPr/>
        </p:nvSpPr>
        <p:spPr>
          <a:xfrm>
            <a:off x="453403" y="508204"/>
            <a:ext cx="10892590" cy="646331"/>
          </a:xfrm>
          <a:prstGeom prst="rect">
            <a:avLst/>
          </a:prstGeom>
          <a:noFill/>
        </p:spPr>
        <p:txBody>
          <a:bodyPr wrap="square" rtlCol="0">
            <a:spAutoFit/>
          </a:bodyPr>
          <a:lstStyle/>
          <a:p>
            <a:r>
              <a:rPr lang="en-US" dirty="0"/>
              <a:t>Infrastructure Limitations : Reliable internet and power access are crucial for many agricultural technologies but can be unreliable or absent in rural areas. </a:t>
            </a:r>
          </a:p>
        </p:txBody>
      </p:sp>
      <p:sp>
        <p:nvSpPr>
          <p:cNvPr id="17" name="TextBox 16">
            <a:extLst>
              <a:ext uri="{FF2B5EF4-FFF2-40B4-BE49-F238E27FC236}">
                <a16:creationId xmlns:a16="http://schemas.microsoft.com/office/drawing/2014/main" id="{C41AB817-D1F7-B188-FD67-051F4A39E336}"/>
              </a:ext>
            </a:extLst>
          </p:cNvPr>
          <p:cNvSpPr txBox="1"/>
          <p:nvPr/>
        </p:nvSpPr>
        <p:spPr>
          <a:xfrm>
            <a:off x="410401" y="1688589"/>
            <a:ext cx="11080871" cy="646331"/>
          </a:xfrm>
          <a:prstGeom prst="rect">
            <a:avLst/>
          </a:prstGeom>
          <a:noFill/>
        </p:spPr>
        <p:txBody>
          <a:bodyPr wrap="square" rtlCol="0">
            <a:spAutoFit/>
          </a:bodyPr>
          <a:lstStyle/>
          <a:p>
            <a:r>
              <a:rPr lang="en-US" dirty="0"/>
              <a:t>Data Management : Managing and interpreting large amounts of data from agricultural technology requires robust systems and skills that may be lacking in some farming operations. </a:t>
            </a:r>
          </a:p>
        </p:txBody>
      </p:sp>
      <p:sp>
        <p:nvSpPr>
          <p:cNvPr id="18" name="TextBox 17">
            <a:extLst>
              <a:ext uri="{FF2B5EF4-FFF2-40B4-BE49-F238E27FC236}">
                <a16:creationId xmlns:a16="http://schemas.microsoft.com/office/drawing/2014/main" id="{06B1BF42-8FC1-6AC7-540A-CE3DD16A0156}"/>
              </a:ext>
            </a:extLst>
          </p:cNvPr>
          <p:cNvSpPr txBox="1"/>
          <p:nvPr/>
        </p:nvSpPr>
        <p:spPr>
          <a:xfrm>
            <a:off x="447493" y="2974028"/>
            <a:ext cx="11080871" cy="646331"/>
          </a:xfrm>
          <a:prstGeom prst="rect">
            <a:avLst/>
          </a:prstGeom>
          <a:noFill/>
        </p:spPr>
        <p:txBody>
          <a:bodyPr wrap="square" rtlCol="0">
            <a:spAutoFit/>
          </a:bodyPr>
          <a:lstStyle/>
          <a:p>
            <a:r>
              <a:rPr lang="en-US" dirty="0"/>
              <a:t>Market Dynamics : Shifts in the market demands, prices and consumer preferences can impact the feasibility of technology investments and the profitability of agricultural businesses. </a:t>
            </a:r>
          </a:p>
        </p:txBody>
      </p:sp>
      <p:sp>
        <p:nvSpPr>
          <p:cNvPr id="19" name="TextBox 18">
            <a:extLst>
              <a:ext uri="{FF2B5EF4-FFF2-40B4-BE49-F238E27FC236}">
                <a16:creationId xmlns:a16="http://schemas.microsoft.com/office/drawing/2014/main" id="{EFE45790-52AB-1F75-D911-08C9D7067297}"/>
              </a:ext>
            </a:extLst>
          </p:cNvPr>
          <p:cNvSpPr txBox="1"/>
          <p:nvPr/>
        </p:nvSpPr>
        <p:spPr>
          <a:xfrm>
            <a:off x="459311" y="4186420"/>
            <a:ext cx="11069053" cy="646331"/>
          </a:xfrm>
          <a:prstGeom prst="rect">
            <a:avLst/>
          </a:prstGeom>
          <a:noFill/>
        </p:spPr>
        <p:txBody>
          <a:bodyPr wrap="square" rtlCol="0">
            <a:spAutoFit/>
          </a:bodyPr>
          <a:lstStyle/>
          <a:p>
            <a:r>
              <a:rPr lang="en-US" dirty="0"/>
              <a:t>Support Service : Guaranteeing prompt technical assistance, troubleshooting and maintenance for agricultural technologies particularly in remote or rural areas. </a:t>
            </a:r>
          </a:p>
        </p:txBody>
      </p:sp>
      <p:pic>
        <p:nvPicPr>
          <p:cNvPr id="20" name="Picture 19">
            <a:extLst>
              <a:ext uri="{FF2B5EF4-FFF2-40B4-BE49-F238E27FC236}">
                <a16:creationId xmlns:a16="http://schemas.microsoft.com/office/drawing/2014/main" id="{CA070836-77EF-6B79-9B84-1CB6C5B4DC60}"/>
              </a:ext>
            </a:extLst>
          </p:cNvPr>
          <p:cNvPicPr>
            <a:picLocks noChangeAspect="1"/>
          </p:cNvPicPr>
          <p:nvPr/>
        </p:nvPicPr>
        <p:blipFill>
          <a:blip r:embed="rId2"/>
          <a:stretch>
            <a:fillRect/>
          </a:stretch>
        </p:blipFill>
        <p:spPr>
          <a:xfrm>
            <a:off x="279944" y="5375859"/>
            <a:ext cx="11656562" cy="859611"/>
          </a:xfrm>
          <a:prstGeom prst="rect">
            <a:avLst/>
          </a:prstGeom>
        </p:spPr>
      </p:pic>
      <p:sp>
        <p:nvSpPr>
          <p:cNvPr id="21" name="TextBox 20">
            <a:extLst>
              <a:ext uri="{FF2B5EF4-FFF2-40B4-BE49-F238E27FC236}">
                <a16:creationId xmlns:a16="http://schemas.microsoft.com/office/drawing/2014/main" id="{E2BD2313-AE39-4624-CECA-DD8BD3A92682}"/>
              </a:ext>
            </a:extLst>
          </p:cNvPr>
          <p:cNvSpPr txBox="1"/>
          <p:nvPr/>
        </p:nvSpPr>
        <p:spPr>
          <a:xfrm>
            <a:off x="459311" y="5509105"/>
            <a:ext cx="11211328" cy="923330"/>
          </a:xfrm>
          <a:prstGeom prst="rect">
            <a:avLst/>
          </a:prstGeom>
          <a:noFill/>
        </p:spPr>
        <p:txBody>
          <a:bodyPr wrap="square" rtlCol="0">
            <a:spAutoFit/>
          </a:bodyPr>
          <a:lstStyle/>
          <a:p>
            <a:r>
              <a:rPr lang="en-US" dirty="0"/>
              <a:t>Environmental Considerations : Balancing technological advancements with environmental sustainability goals requires careful planning to minimize ecological impacts. </a:t>
            </a:r>
          </a:p>
          <a:p>
            <a:endParaRPr lang="en-US" dirty="0"/>
          </a:p>
        </p:txBody>
      </p:sp>
    </p:spTree>
    <p:extLst>
      <p:ext uri="{BB962C8B-B14F-4D97-AF65-F5344CB8AC3E}">
        <p14:creationId xmlns:p14="http://schemas.microsoft.com/office/powerpoint/2010/main" val="406733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916" y="3202859"/>
            <a:ext cx="5919020" cy="1978306"/>
          </a:xfrm>
        </p:spPr>
        <p:txBody>
          <a:bodyPr>
            <a:noAutofit/>
          </a:bodyPr>
          <a:lstStyle/>
          <a:p>
            <a:pPr algn="ctr"/>
            <a:r>
              <a:rPr lang="en-US" sz="4400" b="1" dirty="0"/>
              <a:t>CONCLUSION</a:t>
            </a:r>
            <a:br>
              <a:rPr lang="en-US" sz="4400" b="1" dirty="0"/>
            </a:br>
            <a:r>
              <a:rPr lang="en-US" sz="4400" b="1" dirty="0"/>
              <a:t>AND</a:t>
            </a:r>
            <a:br>
              <a:rPr lang="en-US" sz="4400" b="1" dirty="0"/>
            </a:br>
            <a:r>
              <a:rPr lang="en-US" sz="4400" b="1" dirty="0"/>
              <a:t>NEXT STEPS</a:t>
            </a:r>
          </a:p>
        </p:txBody>
      </p:sp>
      <p:sp>
        <p:nvSpPr>
          <p:cNvPr id="4" name="Slide Number Placeholder 3"/>
          <p:cNvSpPr>
            <a:spLocks noGrp="1"/>
          </p:cNvSpPr>
          <p:nvPr>
            <p:ph type="sldNum" sz="quarter" idx="4294967295"/>
          </p:nvPr>
        </p:nvSpPr>
        <p:spPr>
          <a:xfrm>
            <a:off x="0" y="6629400"/>
            <a:ext cx="411163" cy="228600"/>
          </a:xfrm>
        </p:spPr>
        <p:txBody>
          <a:bodyPr/>
          <a:lstStyle/>
          <a:p>
            <a:fld id="{9CD8D479-8942-46E8-A226-A4E01F7A105C}" type="slidenum">
              <a:rPr lang="en-US" smtClean="0"/>
              <a:t>11</a:t>
            </a:fld>
            <a:endParaRPr lang="en-US"/>
          </a:p>
        </p:txBody>
      </p:sp>
      <p:sp>
        <p:nvSpPr>
          <p:cNvPr id="5" name="Date Placeholder 4"/>
          <p:cNvSpPr>
            <a:spLocks noGrp="1"/>
          </p:cNvSpPr>
          <p:nvPr>
            <p:ph type="dt" sz="half" idx="4294967295"/>
          </p:nvPr>
        </p:nvSpPr>
        <p:spPr>
          <a:xfrm>
            <a:off x="0" y="6629400"/>
            <a:ext cx="1000125" cy="228600"/>
          </a:xfrm>
        </p:spPr>
        <p:txBody>
          <a:bodyPr/>
          <a:lstStyle/>
          <a:p>
            <a:fld id="{6DD1B487-36FD-4CED-B07A-1A81FC6540B1}" type="datetime1">
              <a:rPr lang="en-US" smtClean="0"/>
              <a:pPr/>
              <a:t>7/3/2024</a:t>
            </a:fld>
            <a:endParaRPr lang="en-US" dirty="0"/>
          </a:p>
        </p:txBody>
      </p:sp>
      <p:sp>
        <p:nvSpPr>
          <p:cNvPr id="6" name="Footer Placeholder 5"/>
          <p:cNvSpPr>
            <a:spLocks noGrp="1"/>
          </p:cNvSpPr>
          <p:nvPr>
            <p:ph type="ftr" sz="quarter" idx="4294967295"/>
          </p:nvPr>
        </p:nvSpPr>
        <p:spPr>
          <a:xfrm>
            <a:off x="3048000" y="6629400"/>
            <a:ext cx="9144000" cy="228600"/>
          </a:xfrm>
        </p:spPr>
        <p:txBody>
          <a:bodyPr/>
          <a:lstStyle/>
          <a:p>
            <a:r>
              <a:rPr lang="en-US"/>
              <a:t>Add a footer</a:t>
            </a:r>
            <a:endParaRPr lang="en-US" dirty="0"/>
          </a:p>
        </p:txBody>
      </p:sp>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5" y="233515"/>
            <a:ext cx="9371949" cy="584582"/>
          </a:xfrm>
        </p:spPr>
        <p:txBody>
          <a:bodyPr anchor="b">
            <a:normAutofit fontScale="90000"/>
          </a:bodyPr>
          <a:lstStyle/>
          <a:p>
            <a:pPr algn="ctr"/>
            <a:r>
              <a:rPr lang="en-US" sz="3600" b="1" dirty="0"/>
              <a:t>RISK MANAGEMENT AND FORECASTING</a:t>
            </a:r>
          </a:p>
        </p:txBody>
      </p:sp>
      <p:sp>
        <p:nvSpPr>
          <p:cNvPr id="5" name="Slide Number Placeholder 4"/>
          <p:cNvSpPr>
            <a:spLocks noGrp="1"/>
          </p:cNvSpPr>
          <p:nvPr>
            <p:ph type="sldNum" sz="quarter" idx="12"/>
          </p:nvPr>
        </p:nvSpPr>
        <p:spPr>
          <a:xfrm>
            <a:off x="0" y="6629400"/>
            <a:ext cx="410402" cy="228600"/>
          </a:xfrm>
        </p:spPr>
        <p:txBody>
          <a:bodyPr anchor="ctr">
            <a:normAutofit/>
          </a:bodyPr>
          <a:lstStyle/>
          <a:p>
            <a:pPr>
              <a:lnSpc>
                <a:spcPct val="90000"/>
              </a:lnSpc>
              <a:spcAft>
                <a:spcPts val="600"/>
              </a:spcAft>
            </a:pPr>
            <a:fld id="{9CD8D479-8942-46E8-A226-A4E01F7A105C}" type="slidenum">
              <a:rPr lang="en-US" sz="1000" smtClean="0"/>
              <a:pPr>
                <a:lnSpc>
                  <a:spcPct val="90000"/>
                </a:lnSpc>
                <a:spcAft>
                  <a:spcPts val="600"/>
                </a:spcAft>
              </a:pPr>
              <a:t>12</a:t>
            </a:fld>
            <a:endParaRPr lang="en-US" sz="1000"/>
          </a:p>
        </p:txBody>
      </p:sp>
      <p:sp>
        <p:nvSpPr>
          <p:cNvPr id="11" name="Content Placeholder 10">
            <a:extLst>
              <a:ext uri="{FF2B5EF4-FFF2-40B4-BE49-F238E27FC236}">
                <a16:creationId xmlns:a16="http://schemas.microsoft.com/office/drawing/2014/main" id="{682D7468-C6D8-2B36-1187-A37F1FBCD172}"/>
              </a:ext>
            </a:extLst>
          </p:cNvPr>
          <p:cNvSpPr>
            <a:spLocks noGrp="1"/>
          </p:cNvSpPr>
          <p:nvPr>
            <p:ph idx="1"/>
          </p:nvPr>
        </p:nvSpPr>
        <p:spPr>
          <a:xfrm>
            <a:off x="410402" y="963562"/>
            <a:ext cx="11348979" cy="1022554"/>
          </a:xfrm>
        </p:spPr>
        <p:txBody>
          <a:bodyPr>
            <a:normAutofit/>
          </a:bodyPr>
          <a:lstStyle/>
          <a:p>
            <a:r>
              <a:rPr lang="en-US" sz="2000" dirty="0"/>
              <a:t>These points can help farmers and agricultural stakeholders to manage risks and improve forecasting accuracy in crop production leading to more sustainable and profitable farming practices.</a:t>
            </a:r>
          </a:p>
        </p:txBody>
      </p:sp>
      <p:sp>
        <p:nvSpPr>
          <p:cNvPr id="8" name="Rectangle: Rounded Corners 7">
            <a:extLst>
              <a:ext uri="{FF2B5EF4-FFF2-40B4-BE49-F238E27FC236}">
                <a16:creationId xmlns:a16="http://schemas.microsoft.com/office/drawing/2014/main" id="{2573CC19-9013-8E1A-4AE8-7A213C773C8F}"/>
              </a:ext>
            </a:extLst>
          </p:cNvPr>
          <p:cNvSpPr/>
          <p:nvPr/>
        </p:nvSpPr>
        <p:spPr>
          <a:xfrm>
            <a:off x="4246896" y="2844509"/>
            <a:ext cx="3698204" cy="35789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Courier New" panose="02070309020205020404" pitchFamily="49" charset="0"/>
              <a:buChar char="o"/>
            </a:pPr>
            <a:r>
              <a:rPr lang="en-US" dirty="0">
                <a:solidFill>
                  <a:schemeClr val="tx2">
                    <a:lumMod val="85000"/>
                    <a:lumOff val="15000"/>
                  </a:schemeClr>
                </a:solidFill>
              </a:rPr>
              <a:t>Utilize advanced weather forecasting models and climate monitoring tools to predict rainfall, temperature, and extreme weather patterns. </a:t>
            </a:r>
          </a:p>
          <a:p>
            <a:pPr marL="285750" indent="-285750">
              <a:buFont typeface="Courier New" panose="02070309020205020404" pitchFamily="49" charset="0"/>
              <a:buChar char="o"/>
            </a:pPr>
            <a:r>
              <a:rPr lang="en-US" dirty="0">
                <a:solidFill>
                  <a:schemeClr val="tx2">
                    <a:lumMod val="85000"/>
                    <a:lumOff val="15000"/>
                  </a:schemeClr>
                </a:solidFill>
              </a:rPr>
              <a:t>This helps in scheduling planting activities and reducing the risk of crop damage. </a:t>
            </a:r>
          </a:p>
        </p:txBody>
      </p:sp>
      <p:sp>
        <p:nvSpPr>
          <p:cNvPr id="9" name="Rectangle: Rounded Corners 8">
            <a:extLst>
              <a:ext uri="{FF2B5EF4-FFF2-40B4-BE49-F238E27FC236}">
                <a16:creationId xmlns:a16="http://schemas.microsoft.com/office/drawing/2014/main" id="{889BC530-80C8-B6B7-9A88-826B5D5AFDDC}"/>
              </a:ext>
            </a:extLst>
          </p:cNvPr>
          <p:cNvSpPr/>
          <p:nvPr/>
        </p:nvSpPr>
        <p:spPr>
          <a:xfrm>
            <a:off x="205200" y="2844509"/>
            <a:ext cx="3609715" cy="35789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Courier New" panose="02070309020205020404" pitchFamily="49" charset="0"/>
              <a:buChar char="o"/>
            </a:pPr>
            <a:r>
              <a:rPr lang="en-US" dirty="0">
                <a:solidFill>
                  <a:schemeClr val="tx2">
                    <a:lumMod val="85000"/>
                    <a:lumOff val="15000"/>
                  </a:schemeClr>
                </a:solidFill>
              </a:rPr>
              <a:t>Set up surveillance systems to monitor pest and disease outbreaks. </a:t>
            </a:r>
          </a:p>
          <a:p>
            <a:pPr marL="285750" indent="-285750">
              <a:buFont typeface="Courier New" panose="02070309020205020404" pitchFamily="49" charset="0"/>
              <a:buChar char="o"/>
            </a:pPr>
            <a:r>
              <a:rPr lang="en-US" dirty="0">
                <a:solidFill>
                  <a:schemeClr val="tx2">
                    <a:lumMod val="85000"/>
                    <a:lumOff val="15000"/>
                  </a:schemeClr>
                </a:solidFill>
              </a:rPr>
              <a:t>Early detection and forecasting of these issues allow timely interventions, such as the application of pesticides. </a:t>
            </a:r>
          </a:p>
        </p:txBody>
      </p:sp>
      <p:sp>
        <p:nvSpPr>
          <p:cNvPr id="10" name="Rectangle: Rounded Corners 9">
            <a:extLst>
              <a:ext uri="{FF2B5EF4-FFF2-40B4-BE49-F238E27FC236}">
                <a16:creationId xmlns:a16="http://schemas.microsoft.com/office/drawing/2014/main" id="{62B35484-B90C-775A-3E5E-38592639E0CB}"/>
              </a:ext>
            </a:extLst>
          </p:cNvPr>
          <p:cNvSpPr/>
          <p:nvPr/>
        </p:nvSpPr>
        <p:spPr>
          <a:xfrm>
            <a:off x="8362801" y="3025223"/>
            <a:ext cx="3560580" cy="35789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Courier New" panose="02070309020205020404" pitchFamily="49" charset="0"/>
              <a:buChar char="o"/>
            </a:pPr>
            <a:r>
              <a:rPr lang="en-US" dirty="0">
                <a:solidFill>
                  <a:schemeClr val="tx2">
                    <a:lumMod val="85000"/>
                    <a:lumOff val="15000"/>
                  </a:schemeClr>
                </a:solidFill>
              </a:rPr>
              <a:t>Regularly test soil health and track moisture levels to maintain optimal growing conditions. </a:t>
            </a:r>
          </a:p>
          <a:p>
            <a:pPr marL="285750" indent="-285750">
              <a:buFont typeface="Courier New" panose="02070309020205020404" pitchFamily="49" charset="0"/>
              <a:buChar char="o"/>
            </a:pPr>
            <a:r>
              <a:rPr lang="en-US" dirty="0">
                <a:solidFill>
                  <a:schemeClr val="tx2">
                    <a:lumMod val="85000"/>
                    <a:lumOff val="15000"/>
                  </a:schemeClr>
                </a:solidFill>
              </a:rPr>
              <a:t>Utilize soil sensors and other technologies to predict and manage risks related to crop production.</a:t>
            </a:r>
          </a:p>
        </p:txBody>
      </p:sp>
      <p:sp>
        <p:nvSpPr>
          <p:cNvPr id="15" name="Rectangle: Rounded Corners 14">
            <a:extLst>
              <a:ext uri="{FF2B5EF4-FFF2-40B4-BE49-F238E27FC236}">
                <a16:creationId xmlns:a16="http://schemas.microsoft.com/office/drawing/2014/main" id="{53138410-3889-AB92-342B-9C8247F5457A}"/>
              </a:ext>
            </a:extLst>
          </p:cNvPr>
          <p:cNvSpPr/>
          <p:nvPr/>
        </p:nvSpPr>
        <p:spPr>
          <a:xfrm>
            <a:off x="205200" y="1887253"/>
            <a:ext cx="3545967" cy="822850"/>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17" name="Picture 16">
            <a:extLst>
              <a:ext uri="{FF2B5EF4-FFF2-40B4-BE49-F238E27FC236}">
                <a16:creationId xmlns:a16="http://schemas.microsoft.com/office/drawing/2014/main" id="{E2C5B5A1-5B14-A81E-E4B4-CCDE70BD36F0}"/>
              </a:ext>
            </a:extLst>
          </p:cNvPr>
          <p:cNvPicPr>
            <a:picLocks noChangeAspect="1"/>
          </p:cNvPicPr>
          <p:nvPr/>
        </p:nvPicPr>
        <p:blipFill>
          <a:blip r:embed="rId2"/>
          <a:stretch>
            <a:fillRect/>
          </a:stretch>
        </p:blipFill>
        <p:spPr>
          <a:xfrm>
            <a:off x="8362801" y="1881722"/>
            <a:ext cx="3548818" cy="834443"/>
          </a:xfrm>
          <a:prstGeom prst="rect">
            <a:avLst/>
          </a:prstGeom>
        </p:spPr>
      </p:pic>
      <p:pic>
        <p:nvPicPr>
          <p:cNvPr id="18" name="Picture 17">
            <a:extLst>
              <a:ext uri="{FF2B5EF4-FFF2-40B4-BE49-F238E27FC236}">
                <a16:creationId xmlns:a16="http://schemas.microsoft.com/office/drawing/2014/main" id="{7CB7EF7F-29A6-C26D-2FAA-530615E360E4}"/>
              </a:ext>
            </a:extLst>
          </p:cNvPr>
          <p:cNvPicPr>
            <a:picLocks noChangeAspect="1"/>
          </p:cNvPicPr>
          <p:nvPr/>
        </p:nvPicPr>
        <p:blipFill>
          <a:blip r:embed="rId2"/>
          <a:stretch>
            <a:fillRect/>
          </a:stretch>
        </p:blipFill>
        <p:spPr>
          <a:xfrm>
            <a:off x="4207882" y="1887252"/>
            <a:ext cx="3698204" cy="834443"/>
          </a:xfrm>
          <a:prstGeom prst="rect">
            <a:avLst/>
          </a:prstGeom>
        </p:spPr>
      </p:pic>
      <p:sp>
        <p:nvSpPr>
          <p:cNvPr id="19" name="TextBox 18">
            <a:extLst>
              <a:ext uri="{FF2B5EF4-FFF2-40B4-BE49-F238E27FC236}">
                <a16:creationId xmlns:a16="http://schemas.microsoft.com/office/drawing/2014/main" id="{16A651DD-FF57-C41A-1535-6B9599B0E441}"/>
              </a:ext>
            </a:extLst>
          </p:cNvPr>
          <p:cNvSpPr txBox="1"/>
          <p:nvPr/>
        </p:nvSpPr>
        <p:spPr>
          <a:xfrm>
            <a:off x="347129" y="2114012"/>
            <a:ext cx="3325856" cy="369332"/>
          </a:xfrm>
          <a:prstGeom prst="rect">
            <a:avLst/>
          </a:prstGeom>
          <a:noFill/>
        </p:spPr>
        <p:txBody>
          <a:bodyPr wrap="square" rtlCol="0">
            <a:spAutoFit/>
          </a:bodyPr>
          <a:lstStyle/>
          <a:p>
            <a:pPr algn="ctr"/>
            <a:r>
              <a:rPr lang="en-US" dirty="0"/>
              <a:t>Pest and Disease Surveillance:</a:t>
            </a:r>
          </a:p>
        </p:txBody>
      </p:sp>
      <p:sp>
        <p:nvSpPr>
          <p:cNvPr id="20" name="TextBox 19">
            <a:extLst>
              <a:ext uri="{FF2B5EF4-FFF2-40B4-BE49-F238E27FC236}">
                <a16:creationId xmlns:a16="http://schemas.microsoft.com/office/drawing/2014/main" id="{594BDA5A-C8C5-4853-AAA8-D8164A9F2DFB}"/>
              </a:ext>
            </a:extLst>
          </p:cNvPr>
          <p:cNvSpPr txBox="1"/>
          <p:nvPr/>
        </p:nvSpPr>
        <p:spPr>
          <a:xfrm>
            <a:off x="4434661" y="2024443"/>
            <a:ext cx="3244645" cy="646331"/>
          </a:xfrm>
          <a:prstGeom prst="rect">
            <a:avLst/>
          </a:prstGeom>
          <a:noFill/>
        </p:spPr>
        <p:txBody>
          <a:bodyPr wrap="square" rtlCol="0">
            <a:spAutoFit/>
          </a:bodyPr>
          <a:lstStyle/>
          <a:p>
            <a:pPr algn="ctr"/>
            <a:r>
              <a:rPr lang="en-US" dirty="0"/>
              <a:t>Weather Forecasting and Climate Monitoring:</a:t>
            </a:r>
          </a:p>
        </p:txBody>
      </p:sp>
      <p:sp>
        <p:nvSpPr>
          <p:cNvPr id="21" name="TextBox 20">
            <a:extLst>
              <a:ext uri="{FF2B5EF4-FFF2-40B4-BE49-F238E27FC236}">
                <a16:creationId xmlns:a16="http://schemas.microsoft.com/office/drawing/2014/main" id="{1BCB3ED7-384F-9562-C414-BF8A942E10EA}"/>
              </a:ext>
            </a:extLst>
          </p:cNvPr>
          <p:cNvSpPr txBox="1"/>
          <p:nvPr/>
        </p:nvSpPr>
        <p:spPr>
          <a:xfrm>
            <a:off x="8450977" y="2114012"/>
            <a:ext cx="3372465" cy="369332"/>
          </a:xfrm>
          <a:prstGeom prst="rect">
            <a:avLst/>
          </a:prstGeom>
          <a:noFill/>
        </p:spPr>
        <p:txBody>
          <a:bodyPr wrap="square" rtlCol="0">
            <a:spAutoFit/>
          </a:bodyPr>
          <a:lstStyle/>
          <a:p>
            <a:pPr algn="ctr"/>
            <a:r>
              <a:rPr lang="en-US" dirty="0"/>
              <a:t>Soil Health Monitoring:</a:t>
            </a:r>
          </a:p>
        </p:txBody>
      </p:sp>
    </p:spTree>
    <p:extLst>
      <p:ext uri="{BB962C8B-B14F-4D97-AF65-F5344CB8AC3E}">
        <p14:creationId xmlns:p14="http://schemas.microsoft.com/office/powerpoint/2010/main" val="397119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D8D479-8942-46E8-A226-A4E01F7A105C}" type="slidenum">
              <a:rPr lang="en-US" smtClean="0"/>
              <a:t>13</a:t>
            </a:fld>
            <a:endParaRPr lang="en-US"/>
          </a:p>
        </p:txBody>
      </p:sp>
      <p:sp>
        <p:nvSpPr>
          <p:cNvPr id="5" name="Rectangle: Rounded Corners 4">
            <a:extLst>
              <a:ext uri="{FF2B5EF4-FFF2-40B4-BE49-F238E27FC236}">
                <a16:creationId xmlns:a16="http://schemas.microsoft.com/office/drawing/2014/main" id="{BD00CE19-7654-CADA-D9E8-5D6CA00EF424}"/>
              </a:ext>
            </a:extLst>
          </p:cNvPr>
          <p:cNvSpPr/>
          <p:nvPr/>
        </p:nvSpPr>
        <p:spPr>
          <a:xfrm>
            <a:off x="4247785" y="2042652"/>
            <a:ext cx="3649044" cy="35789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Courier New" panose="02070309020205020404" pitchFamily="49" charset="0"/>
              <a:buChar char="o"/>
            </a:pPr>
            <a:r>
              <a:rPr lang="en-US" dirty="0">
                <a:solidFill>
                  <a:schemeClr val="tx2">
                    <a:lumMod val="85000"/>
                    <a:lumOff val="15000"/>
                  </a:schemeClr>
                </a:solidFill>
              </a:rPr>
              <a:t>Leverage crop insurance and other financial aid to safeguard against losses from adverse weather, pest outbreaks and unforeseen events.</a:t>
            </a:r>
          </a:p>
          <a:p>
            <a:pPr marL="285750" indent="-285750">
              <a:buFont typeface="Courier New" panose="02070309020205020404" pitchFamily="49" charset="0"/>
              <a:buChar char="o"/>
            </a:pPr>
            <a:r>
              <a:rPr lang="en-US" dirty="0">
                <a:solidFill>
                  <a:schemeClr val="tx2">
                    <a:lumMod val="85000"/>
                    <a:lumOff val="15000"/>
                  </a:schemeClr>
                </a:solidFill>
              </a:rPr>
              <a:t>This creates a safety net for farmers. </a:t>
            </a:r>
          </a:p>
        </p:txBody>
      </p:sp>
      <p:sp>
        <p:nvSpPr>
          <p:cNvPr id="6" name="Rectangle: Rounded Corners 5">
            <a:extLst>
              <a:ext uri="{FF2B5EF4-FFF2-40B4-BE49-F238E27FC236}">
                <a16:creationId xmlns:a16="http://schemas.microsoft.com/office/drawing/2014/main" id="{3B81F889-555C-D12D-F577-6B676937837D}"/>
              </a:ext>
            </a:extLst>
          </p:cNvPr>
          <p:cNvSpPr/>
          <p:nvPr/>
        </p:nvSpPr>
        <p:spPr>
          <a:xfrm>
            <a:off x="8337754" y="2042652"/>
            <a:ext cx="3649044" cy="35789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Courier New" panose="02070309020205020404" pitchFamily="49" charset="0"/>
              <a:buChar char="o"/>
            </a:pPr>
            <a:r>
              <a:rPr lang="en-US" dirty="0">
                <a:solidFill>
                  <a:schemeClr val="tx2">
                    <a:lumMod val="85000"/>
                    <a:lumOff val="15000"/>
                  </a:schemeClr>
                </a:solidFill>
              </a:rPr>
              <a:t>Analyze historical crop production and employ predictive analytics to forecast future yields and identify potential risks. </a:t>
            </a:r>
          </a:p>
          <a:p>
            <a:pPr marL="285750" indent="-285750">
              <a:buFont typeface="Courier New" panose="02070309020205020404" pitchFamily="49" charset="0"/>
              <a:buChar char="o"/>
            </a:pPr>
            <a:r>
              <a:rPr lang="en-US" dirty="0">
                <a:solidFill>
                  <a:schemeClr val="tx2">
                    <a:lumMod val="85000"/>
                    <a:lumOff val="15000"/>
                  </a:schemeClr>
                </a:solidFill>
              </a:rPr>
              <a:t>This approach aids in making informed decisions about crop selection, planting schedules and resource allocation. </a:t>
            </a:r>
          </a:p>
        </p:txBody>
      </p:sp>
      <p:sp>
        <p:nvSpPr>
          <p:cNvPr id="7" name="Rectangle: Rounded Corners 6">
            <a:extLst>
              <a:ext uri="{FF2B5EF4-FFF2-40B4-BE49-F238E27FC236}">
                <a16:creationId xmlns:a16="http://schemas.microsoft.com/office/drawing/2014/main" id="{B73AAA96-39AD-99A2-8CA6-AFFF94A96945}"/>
              </a:ext>
            </a:extLst>
          </p:cNvPr>
          <p:cNvSpPr/>
          <p:nvPr/>
        </p:nvSpPr>
        <p:spPr>
          <a:xfrm>
            <a:off x="157817" y="2042652"/>
            <a:ext cx="3649044" cy="35789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Courier New" panose="02070309020205020404" pitchFamily="49" charset="0"/>
              <a:buChar char="o"/>
            </a:pPr>
            <a:r>
              <a:rPr lang="en-US" dirty="0">
                <a:solidFill>
                  <a:schemeClr val="tx2">
                    <a:lumMod val="85000"/>
                    <a:lumOff val="15000"/>
                  </a:schemeClr>
                </a:solidFill>
              </a:rPr>
              <a:t>Diversify crop types and varieties to spread risk. </a:t>
            </a:r>
          </a:p>
          <a:p>
            <a:pPr marL="285750" indent="-285750">
              <a:buFont typeface="Courier New" panose="02070309020205020404" pitchFamily="49" charset="0"/>
              <a:buChar char="o"/>
            </a:pPr>
            <a:r>
              <a:rPr lang="en-US" dirty="0">
                <a:solidFill>
                  <a:schemeClr val="tx2">
                    <a:lumMod val="85000"/>
                    <a:lumOff val="15000"/>
                  </a:schemeClr>
                </a:solidFill>
              </a:rPr>
              <a:t>Cultivating multiple crops can minimize the impact of poor yields from any single crop due to unfavorable conditions or market fluctuations.</a:t>
            </a:r>
          </a:p>
        </p:txBody>
      </p:sp>
      <p:pic>
        <p:nvPicPr>
          <p:cNvPr id="8" name="Picture 7">
            <a:extLst>
              <a:ext uri="{FF2B5EF4-FFF2-40B4-BE49-F238E27FC236}">
                <a16:creationId xmlns:a16="http://schemas.microsoft.com/office/drawing/2014/main" id="{40D387D4-07E0-0C78-7DDE-E222B6BA7E66}"/>
              </a:ext>
            </a:extLst>
          </p:cNvPr>
          <p:cNvPicPr>
            <a:picLocks noChangeAspect="1"/>
          </p:cNvPicPr>
          <p:nvPr/>
        </p:nvPicPr>
        <p:blipFill>
          <a:blip r:embed="rId2"/>
          <a:stretch>
            <a:fillRect/>
          </a:stretch>
        </p:blipFill>
        <p:spPr>
          <a:xfrm>
            <a:off x="8385141" y="887619"/>
            <a:ext cx="3554276" cy="835224"/>
          </a:xfrm>
          <a:prstGeom prst="rect">
            <a:avLst/>
          </a:prstGeom>
        </p:spPr>
      </p:pic>
      <p:pic>
        <p:nvPicPr>
          <p:cNvPr id="9" name="Picture 8">
            <a:extLst>
              <a:ext uri="{FF2B5EF4-FFF2-40B4-BE49-F238E27FC236}">
                <a16:creationId xmlns:a16="http://schemas.microsoft.com/office/drawing/2014/main" id="{138A58C9-8597-8D0D-9719-A463697634E9}"/>
              </a:ext>
            </a:extLst>
          </p:cNvPr>
          <p:cNvPicPr>
            <a:picLocks noChangeAspect="1"/>
          </p:cNvPicPr>
          <p:nvPr/>
        </p:nvPicPr>
        <p:blipFill>
          <a:blip r:embed="rId2"/>
          <a:stretch>
            <a:fillRect/>
          </a:stretch>
        </p:blipFill>
        <p:spPr>
          <a:xfrm>
            <a:off x="4397103" y="884902"/>
            <a:ext cx="3554276" cy="835224"/>
          </a:xfrm>
          <a:prstGeom prst="rect">
            <a:avLst/>
          </a:prstGeom>
        </p:spPr>
      </p:pic>
      <p:pic>
        <p:nvPicPr>
          <p:cNvPr id="10" name="Picture 9">
            <a:extLst>
              <a:ext uri="{FF2B5EF4-FFF2-40B4-BE49-F238E27FC236}">
                <a16:creationId xmlns:a16="http://schemas.microsoft.com/office/drawing/2014/main" id="{190A65F0-0578-DE2A-242E-BB6F39C9A9C8}"/>
              </a:ext>
            </a:extLst>
          </p:cNvPr>
          <p:cNvPicPr>
            <a:picLocks noChangeAspect="1"/>
          </p:cNvPicPr>
          <p:nvPr/>
        </p:nvPicPr>
        <p:blipFill>
          <a:blip r:embed="rId2"/>
          <a:stretch>
            <a:fillRect/>
          </a:stretch>
        </p:blipFill>
        <p:spPr>
          <a:xfrm>
            <a:off x="252585" y="884902"/>
            <a:ext cx="3554276" cy="835224"/>
          </a:xfrm>
          <a:prstGeom prst="rect">
            <a:avLst/>
          </a:prstGeom>
        </p:spPr>
      </p:pic>
      <p:sp>
        <p:nvSpPr>
          <p:cNvPr id="11" name="TextBox 10">
            <a:extLst>
              <a:ext uri="{FF2B5EF4-FFF2-40B4-BE49-F238E27FC236}">
                <a16:creationId xmlns:a16="http://schemas.microsoft.com/office/drawing/2014/main" id="{F715F4F8-F255-EEEE-3529-068C10287380}"/>
              </a:ext>
            </a:extLst>
          </p:cNvPr>
          <p:cNvSpPr txBox="1"/>
          <p:nvPr/>
        </p:nvSpPr>
        <p:spPr>
          <a:xfrm>
            <a:off x="808023" y="1117848"/>
            <a:ext cx="2998838" cy="369332"/>
          </a:xfrm>
          <a:prstGeom prst="rect">
            <a:avLst/>
          </a:prstGeom>
          <a:noFill/>
        </p:spPr>
        <p:txBody>
          <a:bodyPr wrap="square" rtlCol="0">
            <a:spAutoFit/>
          </a:bodyPr>
          <a:lstStyle/>
          <a:p>
            <a:r>
              <a:rPr lang="en-US" dirty="0"/>
              <a:t>Diversification of Crops:</a:t>
            </a:r>
          </a:p>
        </p:txBody>
      </p:sp>
      <p:sp>
        <p:nvSpPr>
          <p:cNvPr id="12" name="TextBox 11">
            <a:extLst>
              <a:ext uri="{FF2B5EF4-FFF2-40B4-BE49-F238E27FC236}">
                <a16:creationId xmlns:a16="http://schemas.microsoft.com/office/drawing/2014/main" id="{98639E6B-9240-8455-AFCF-1E2B944A2B5A}"/>
              </a:ext>
            </a:extLst>
          </p:cNvPr>
          <p:cNvSpPr txBox="1"/>
          <p:nvPr/>
        </p:nvSpPr>
        <p:spPr>
          <a:xfrm>
            <a:off x="4752118" y="1041060"/>
            <a:ext cx="2782529" cy="646331"/>
          </a:xfrm>
          <a:prstGeom prst="rect">
            <a:avLst/>
          </a:prstGeom>
          <a:noFill/>
        </p:spPr>
        <p:txBody>
          <a:bodyPr wrap="square" rtlCol="0">
            <a:spAutoFit/>
          </a:bodyPr>
          <a:lstStyle/>
          <a:p>
            <a:pPr algn="ctr"/>
            <a:r>
              <a:rPr lang="en-US" dirty="0"/>
              <a:t>Insurance and Financial Tools:</a:t>
            </a:r>
          </a:p>
        </p:txBody>
      </p:sp>
      <p:sp>
        <p:nvSpPr>
          <p:cNvPr id="13" name="TextBox 12">
            <a:extLst>
              <a:ext uri="{FF2B5EF4-FFF2-40B4-BE49-F238E27FC236}">
                <a16:creationId xmlns:a16="http://schemas.microsoft.com/office/drawing/2014/main" id="{4B7A8E0D-8B5C-4A95-9AA2-76918D74A53C}"/>
              </a:ext>
            </a:extLst>
          </p:cNvPr>
          <p:cNvSpPr txBox="1"/>
          <p:nvPr/>
        </p:nvSpPr>
        <p:spPr>
          <a:xfrm>
            <a:off x="8578143" y="979348"/>
            <a:ext cx="3168265" cy="646331"/>
          </a:xfrm>
          <a:prstGeom prst="rect">
            <a:avLst/>
          </a:prstGeom>
          <a:noFill/>
        </p:spPr>
        <p:txBody>
          <a:bodyPr wrap="square" rtlCol="0">
            <a:spAutoFit/>
          </a:bodyPr>
          <a:lstStyle/>
          <a:p>
            <a:pPr algn="ctr"/>
            <a:r>
              <a:rPr lang="en-US" dirty="0"/>
              <a:t>Use of Historical Data and Predictive Analytics:</a:t>
            </a:r>
          </a:p>
        </p:txBody>
      </p:sp>
    </p:spTree>
    <p:extLst>
      <p:ext uri="{BB962C8B-B14F-4D97-AF65-F5344CB8AC3E}">
        <p14:creationId xmlns:p14="http://schemas.microsoft.com/office/powerpoint/2010/main" val="10906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D8CAB8-CFC5-44BB-B8E8-EDC175682C6F}"/>
              </a:ext>
            </a:extLst>
          </p:cNvPr>
          <p:cNvSpPr txBox="1"/>
          <p:nvPr/>
        </p:nvSpPr>
        <p:spPr>
          <a:xfrm>
            <a:off x="571389" y="390005"/>
            <a:ext cx="6281695" cy="6138614"/>
          </a:xfrm>
          <a:prstGeom prst="rect">
            <a:avLst/>
          </a:prstGeom>
        </p:spPr>
        <p:txBody>
          <a:bodyPr vert="horz" lIns="91440" tIns="45720" rIns="91440" bIns="45720" rtlCol="0">
            <a:noAutofit/>
          </a:bodyPr>
          <a:lstStyle/>
          <a:p>
            <a:pPr marL="342900" indent="-342900">
              <a:lnSpc>
                <a:spcPct val="150000"/>
              </a:lnSpc>
              <a:spcBef>
                <a:spcPts val="1100"/>
              </a:spcBef>
              <a:spcAft>
                <a:spcPts val="600"/>
              </a:spcAft>
              <a:buClr>
                <a:schemeClr val="accent1">
                  <a:lumMod val="50000"/>
                </a:schemeClr>
              </a:buClr>
              <a:buFont typeface="Courier New" panose="02070309020205020404" pitchFamily="49" charset="0"/>
              <a:buChar char="o"/>
            </a:pPr>
            <a:r>
              <a:rPr lang="en-US" sz="2000" dirty="0"/>
              <a:t>By prioritizing the mentioned strategies and next steps, India can greatly improve its crop production capabilities. Embracing advanced technologies, data-driven decision-making, and sustainable agricultural practices will reduce risks, enhance forecasting accuracy and ultimately increase yields, fostering more resilient agricultural systems. Collaboration among government agencies, research institutions, private sector stakeholders, and the market will be essential for advancing these initiatives. Leveraging future internet technologies and data analytics promises long-term agricultural sustainability and profitability for Indian farmers.</a:t>
            </a:r>
          </a:p>
        </p:txBody>
      </p:sp>
      <p:pic>
        <p:nvPicPr>
          <p:cNvPr id="18" name="Picture 17" descr="A close-up of a hand touching a wheat field&#10;&#10;Description automatically generated">
            <a:extLst>
              <a:ext uri="{FF2B5EF4-FFF2-40B4-BE49-F238E27FC236}">
                <a16:creationId xmlns:a16="http://schemas.microsoft.com/office/drawing/2014/main" id="{DBFD280C-ECDD-8728-7DA8-B0FEF9E86ABB}"/>
              </a:ext>
            </a:extLst>
          </p:cNvPr>
          <p:cNvPicPr>
            <a:picLocks noChangeAspect="1"/>
          </p:cNvPicPr>
          <p:nvPr/>
        </p:nvPicPr>
        <p:blipFill rotWithShape="1">
          <a:blip r:embed="rId2"/>
          <a:srcRect l="24513" r="19369" b="-2"/>
          <a:stretch/>
        </p:blipFill>
        <p:spPr>
          <a:xfrm>
            <a:off x="7455744" y="1411374"/>
            <a:ext cx="4312350" cy="4095876"/>
          </a:xfrm>
          <a:prstGeom prst="rect">
            <a:avLst/>
          </a:prstGeom>
          <a:noFill/>
        </p:spPr>
      </p:pic>
      <p:sp>
        <p:nvSpPr>
          <p:cNvPr id="5" name="Slide Number Placeholder 4"/>
          <p:cNvSpPr>
            <a:spLocks noGrp="1"/>
          </p:cNvSpPr>
          <p:nvPr>
            <p:ph type="sldNum" sz="quarter" idx="12"/>
          </p:nvPr>
        </p:nvSpPr>
        <p:spPr>
          <a:xfrm>
            <a:off x="0" y="6629400"/>
            <a:ext cx="410402" cy="228600"/>
          </a:xfrm>
        </p:spPr>
        <p:txBody>
          <a:bodyPr vert="horz" lIns="91440" tIns="45720" rIns="91440" bIns="45720" rtlCol="0" anchor="ctr">
            <a:normAutofit/>
          </a:bodyPr>
          <a:lstStyle/>
          <a:p>
            <a:pPr>
              <a:lnSpc>
                <a:spcPct val="90000"/>
              </a:lnSpc>
              <a:spcAft>
                <a:spcPts val="600"/>
              </a:spcAft>
            </a:pPr>
            <a:fld id="{9CD8D479-8942-46E8-A226-A4E01F7A105C}" type="slidenum">
              <a:rPr lang="en-US" sz="1000" kern="1200">
                <a:latin typeface="+mn-lt"/>
                <a:ea typeface="+mn-ea"/>
                <a:cs typeface="+mn-cs"/>
              </a:rPr>
              <a:pPr>
                <a:lnSpc>
                  <a:spcPct val="90000"/>
                </a:lnSpc>
                <a:spcAft>
                  <a:spcPts val="600"/>
                </a:spcAft>
              </a:pPr>
              <a:t>14</a:t>
            </a:fld>
            <a:endParaRPr lang="en-US" sz="1000" kern="1200">
              <a:latin typeface="+mn-lt"/>
              <a:ea typeface="+mn-ea"/>
              <a:cs typeface="+mn-cs"/>
            </a:endParaRPr>
          </a:p>
        </p:txBody>
      </p:sp>
    </p:spTree>
    <p:extLst>
      <p:ext uri="{BB962C8B-B14F-4D97-AF65-F5344CB8AC3E}">
        <p14:creationId xmlns:p14="http://schemas.microsoft.com/office/powerpoint/2010/main" val="14456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4" y="442452"/>
            <a:ext cx="9371949" cy="806558"/>
          </a:xfrm>
        </p:spPr>
        <p:txBody>
          <a:bodyPr anchor="b">
            <a:normAutofit/>
          </a:bodyPr>
          <a:lstStyle/>
          <a:p>
            <a:r>
              <a:rPr lang="en-US" b="1" dirty="0"/>
              <a:t>OVERVIEW</a:t>
            </a:r>
          </a:p>
        </p:txBody>
      </p:sp>
      <p:sp>
        <p:nvSpPr>
          <p:cNvPr id="3" name="Content Placeholder 2"/>
          <p:cNvSpPr>
            <a:spLocks noGrp="1"/>
          </p:cNvSpPr>
          <p:nvPr>
            <p:ph sz="half" idx="1"/>
          </p:nvPr>
        </p:nvSpPr>
        <p:spPr>
          <a:xfrm>
            <a:off x="630384" y="1378069"/>
            <a:ext cx="6081838" cy="5133345"/>
          </a:xfrm>
        </p:spPr>
        <p:txBody>
          <a:bodyPr>
            <a:normAutofit/>
          </a:bodyPr>
          <a:lstStyle/>
          <a:p>
            <a:pPr marL="0" indent="0">
              <a:lnSpc>
                <a:spcPct val="150000"/>
              </a:lnSpc>
              <a:buNone/>
            </a:pPr>
            <a:r>
              <a:rPr lang="en-US" sz="2000" dirty="0"/>
              <a:t>Crop Production Analysis aims to understand and optimize agricultural productivity by analyzing various factors such as crop yield, land use, weather conditions. Advancements in technology, such as precision agriculture, drones and data analytics are increasingly being used to enhance crop production efficiency and sustainability.</a:t>
            </a:r>
          </a:p>
          <a:p>
            <a:pPr marL="0" indent="0">
              <a:lnSpc>
                <a:spcPct val="150000"/>
              </a:lnSpc>
              <a:buNone/>
            </a:pPr>
            <a:r>
              <a:rPr lang="en-US" sz="2000" dirty="0"/>
              <a:t>Balancing the influences is crucial for sustaining and improving crop production to meet the growing global food demand. </a:t>
            </a:r>
          </a:p>
          <a:p>
            <a:pPr marL="0" indent="0">
              <a:lnSpc>
                <a:spcPct val="150000"/>
              </a:lnSpc>
              <a:buNone/>
            </a:pPr>
            <a:endParaRPr lang="en-US" sz="2000" dirty="0"/>
          </a:p>
          <a:p>
            <a:pPr marL="0" indent="0">
              <a:buNone/>
            </a:pPr>
            <a:endParaRPr lang="en-US" dirty="0"/>
          </a:p>
          <a:p>
            <a:pPr marL="0" indent="0">
              <a:buNone/>
            </a:pPr>
            <a:endParaRPr lang="en-US" dirty="0"/>
          </a:p>
          <a:p>
            <a:pPr marL="0" indent="0">
              <a:buNone/>
            </a:pPr>
            <a:endParaRPr lang="en-US" dirty="0"/>
          </a:p>
        </p:txBody>
      </p:sp>
      <p:pic>
        <p:nvPicPr>
          <p:cNvPr id="8" name="Content Placeholder 7" descr="Top view of a tractor on a farm">
            <a:extLst>
              <a:ext uri="{FF2B5EF4-FFF2-40B4-BE49-F238E27FC236}">
                <a16:creationId xmlns:a16="http://schemas.microsoft.com/office/drawing/2014/main" id="{DBE636DC-98FA-98F5-A0B4-CCCCCDF3077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p:blipFill>
        <p:spPr>
          <a:xfrm>
            <a:off x="7452962" y="986991"/>
            <a:ext cx="3981955" cy="4884018"/>
          </a:xfrm>
        </p:spPr>
      </p:pic>
      <p:sp>
        <p:nvSpPr>
          <p:cNvPr id="4" name="Slide Number Placeholder 3"/>
          <p:cNvSpPr>
            <a:spLocks noGrp="1"/>
          </p:cNvSpPr>
          <p:nvPr>
            <p:ph type="sldNum" sz="quarter" idx="12"/>
          </p:nvPr>
        </p:nvSpPr>
        <p:spPr>
          <a:xfrm>
            <a:off x="0" y="6629400"/>
            <a:ext cx="410402" cy="228600"/>
          </a:xfrm>
        </p:spPr>
        <p:txBody>
          <a:bodyPr anchor="ctr">
            <a:normAutofit/>
          </a:bodyPr>
          <a:lstStyle/>
          <a:p>
            <a:pPr>
              <a:lnSpc>
                <a:spcPct val="90000"/>
              </a:lnSpc>
              <a:spcAft>
                <a:spcPts val="600"/>
              </a:spcAft>
            </a:pPr>
            <a:fld id="{9CD8D479-8942-46E8-A226-A4E01F7A105C}" type="slidenum">
              <a:rPr lang="en-US" sz="1000" smtClean="0"/>
              <a:pPr>
                <a:lnSpc>
                  <a:spcPct val="90000"/>
                </a:lnSpc>
                <a:spcAft>
                  <a:spcPts val="600"/>
                </a:spcAft>
              </a:pPr>
              <a:t>2</a:t>
            </a:fld>
            <a:endParaRPr lang="en-US" sz="1000"/>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p:nvPr>
        </p:nvSpPr>
        <p:spPr>
          <a:xfrm>
            <a:off x="589935" y="591639"/>
            <a:ext cx="9371949" cy="599768"/>
          </a:xfrm>
        </p:spPr>
        <p:txBody>
          <a:bodyPr anchor="b">
            <a:normAutofit/>
          </a:bodyPr>
          <a:lstStyle/>
          <a:p>
            <a:pPr>
              <a:lnSpc>
                <a:spcPct val="90000"/>
              </a:lnSpc>
            </a:pPr>
            <a:r>
              <a:rPr lang="en-US" sz="3600" b="1" dirty="0"/>
              <a:t>PROBLEM STATEMENT</a:t>
            </a:r>
          </a:p>
        </p:txBody>
      </p:sp>
      <p:sp>
        <p:nvSpPr>
          <p:cNvPr id="5" name="Slide Number Placeholder 4"/>
          <p:cNvSpPr>
            <a:spLocks noGrp="1"/>
          </p:cNvSpPr>
          <p:nvPr>
            <p:ph type="sldNum" sz="quarter" idx="12"/>
          </p:nvPr>
        </p:nvSpPr>
        <p:spPr>
          <a:xfrm>
            <a:off x="0" y="6629400"/>
            <a:ext cx="410402" cy="228600"/>
          </a:xfrm>
        </p:spPr>
        <p:txBody>
          <a:bodyPr anchor="ctr">
            <a:normAutofit/>
          </a:bodyPr>
          <a:lstStyle/>
          <a:p>
            <a:pPr>
              <a:lnSpc>
                <a:spcPct val="90000"/>
              </a:lnSpc>
              <a:spcAft>
                <a:spcPts val="600"/>
              </a:spcAft>
            </a:pPr>
            <a:fld id="{9CD8D479-8942-46E8-A226-A4E01F7A105C}" type="slidenum">
              <a:rPr lang="en-US" sz="1000" smtClean="0"/>
              <a:pPr>
                <a:lnSpc>
                  <a:spcPct val="90000"/>
                </a:lnSpc>
                <a:spcAft>
                  <a:spcPts val="600"/>
                </a:spcAft>
              </a:pPr>
              <a:t>3</a:t>
            </a:fld>
            <a:endParaRPr lang="en-US" sz="1000"/>
          </a:p>
        </p:txBody>
      </p:sp>
      <p:sp>
        <p:nvSpPr>
          <p:cNvPr id="10" name="TextBox 9">
            <a:extLst>
              <a:ext uri="{FF2B5EF4-FFF2-40B4-BE49-F238E27FC236}">
                <a16:creationId xmlns:a16="http://schemas.microsoft.com/office/drawing/2014/main" id="{0FAEAC35-0A76-9AB3-ED9A-5390E07DF512}"/>
              </a:ext>
            </a:extLst>
          </p:cNvPr>
          <p:cNvSpPr txBox="1"/>
          <p:nvPr/>
        </p:nvSpPr>
        <p:spPr>
          <a:xfrm>
            <a:off x="589935" y="1347020"/>
            <a:ext cx="11385755" cy="4467057"/>
          </a:xfrm>
          <a:prstGeom prst="rect">
            <a:avLst/>
          </a:prstGeom>
          <a:noFill/>
        </p:spPr>
        <p:txBody>
          <a:bodyPr wrap="square" rtlCol="0">
            <a:spAutoFit/>
          </a:bodyPr>
          <a:lstStyle/>
          <a:p>
            <a:pPr>
              <a:lnSpc>
                <a:spcPct val="150000"/>
              </a:lnSpc>
            </a:pPr>
            <a:r>
              <a:rPr lang="en-US" sz="2400" dirty="0"/>
              <a:t>The Agriculture Business Domain as a vital part of the overall supply chain is expected to highly evolve in the upcoming years via the developments, which are taking place on the side of the Future Internet. This presents a novel Business-to-Business collaboration of numerous stakeholders belonging to associated business domains, in an effective and flexible manner. The dataset provides a huge amount of information on crop production in India ranging from several years. Based on the Information the Ultimate Goal would be to predict crop production and find important insights highlighting key indicators and metrics that influence crop production.</a:t>
            </a:r>
          </a:p>
        </p:txBody>
      </p:sp>
    </p:spTree>
    <p:extLst>
      <p:ext uri="{BB962C8B-B14F-4D97-AF65-F5344CB8AC3E}">
        <p14:creationId xmlns:p14="http://schemas.microsoft.com/office/powerpoint/2010/main" val="12907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EDD54A2C-4261-7226-5D6D-E244BE3E1B68}"/>
              </a:ext>
            </a:extLst>
          </p:cNvPr>
          <p:cNvSpPr/>
          <p:nvPr/>
        </p:nvSpPr>
        <p:spPr>
          <a:xfrm>
            <a:off x="10409195" y="2122406"/>
            <a:ext cx="452284" cy="432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010AD3B-1431-A00A-E0ED-9BA4283B01C7}"/>
              </a:ext>
            </a:extLst>
          </p:cNvPr>
          <p:cNvSpPr/>
          <p:nvPr/>
        </p:nvSpPr>
        <p:spPr>
          <a:xfrm>
            <a:off x="7703022" y="2122407"/>
            <a:ext cx="452284" cy="4916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6926555-3A47-3ADA-C190-C98AE21F40BC}"/>
              </a:ext>
            </a:extLst>
          </p:cNvPr>
          <p:cNvSpPr/>
          <p:nvPr/>
        </p:nvSpPr>
        <p:spPr>
          <a:xfrm>
            <a:off x="5403475" y="2155963"/>
            <a:ext cx="452284" cy="4916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085E0DA-4A48-1298-32C4-519D8CE3DF24}"/>
              </a:ext>
            </a:extLst>
          </p:cNvPr>
          <p:cNvSpPr/>
          <p:nvPr/>
        </p:nvSpPr>
        <p:spPr>
          <a:xfrm>
            <a:off x="3237124" y="2122406"/>
            <a:ext cx="452284" cy="4916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32AC156-3A67-ED08-EA0A-4174D6665190}"/>
              </a:ext>
            </a:extLst>
          </p:cNvPr>
          <p:cNvSpPr/>
          <p:nvPr/>
        </p:nvSpPr>
        <p:spPr>
          <a:xfrm>
            <a:off x="937577" y="2122406"/>
            <a:ext cx="452284" cy="432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2725" y="490189"/>
            <a:ext cx="11246550" cy="691042"/>
          </a:xfrm>
        </p:spPr>
        <p:txBody>
          <a:bodyPr>
            <a:normAutofit/>
          </a:bodyPr>
          <a:lstStyle/>
          <a:p>
            <a:pPr algn="ctr"/>
            <a:r>
              <a:rPr lang="en-US" sz="3600" b="1" dirty="0"/>
              <a:t>INDICATORS INFLUENCING CROP PRODUCTION</a:t>
            </a:r>
          </a:p>
        </p:txBody>
      </p:sp>
      <p:sp>
        <p:nvSpPr>
          <p:cNvPr id="5" name="Slide Number Placeholder 4"/>
          <p:cNvSpPr>
            <a:spLocks noGrp="1"/>
          </p:cNvSpPr>
          <p:nvPr>
            <p:ph type="sldNum" sz="quarter" idx="12"/>
          </p:nvPr>
        </p:nvSpPr>
        <p:spPr/>
        <p:txBody>
          <a:bodyPr/>
          <a:lstStyle/>
          <a:p>
            <a:fld id="{9CD8D479-8942-46E8-A226-A4E01F7A105C}" type="slidenum">
              <a:rPr lang="en-US" smtClean="0"/>
              <a:t>4</a:t>
            </a:fld>
            <a:endParaRPr lang="en-US"/>
          </a:p>
        </p:txBody>
      </p:sp>
      <p:sp>
        <p:nvSpPr>
          <p:cNvPr id="25" name="Action Button: Blank 24">
            <a:hlinkClick r:id="" action="ppaction://noaction" highlightClick="1"/>
            <a:extLst>
              <a:ext uri="{FF2B5EF4-FFF2-40B4-BE49-F238E27FC236}">
                <a16:creationId xmlns:a16="http://schemas.microsoft.com/office/drawing/2014/main" id="{23547C6C-45F2-5261-1B89-3626E7F8D32E}"/>
              </a:ext>
            </a:extLst>
          </p:cNvPr>
          <p:cNvSpPr/>
          <p:nvPr/>
        </p:nvSpPr>
        <p:spPr>
          <a:xfrm>
            <a:off x="6714830" y="2439361"/>
            <a:ext cx="2429170" cy="2809567"/>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b="1" dirty="0"/>
              <a:t>Technological Indicator</a:t>
            </a:r>
          </a:p>
          <a:p>
            <a:pPr algn="ctr">
              <a:lnSpc>
                <a:spcPct val="150000"/>
              </a:lnSpc>
            </a:pPr>
            <a:endParaRPr lang="en-US" dirty="0"/>
          </a:p>
          <a:p>
            <a:pPr algn="ctr">
              <a:lnSpc>
                <a:spcPct val="150000"/>
              </a:lnSpc>
            </a:pPr>
            <a:r>
              <a:rPr lang="en-US" dirty="0"/>
              <a:t>Adaption of Technology </a:t>
            </a:r>
          </a:p>
          <a:p>
            <a:pPr algn="ctr">
              <a:lnSpc>
                <a:spcPct val="150000"/>
              </a:lnSpc>
            </a:pPr>
            <a:r>
              <a:rPr lang="en-US" dirty="0"/>
              <a:t>Research and Development</a:t>
            </a:r>
          </a:p>
        </p:txBody>
      </p:sp>
      <p:sp>
        <p:nvSpPr>
          <p:cNvPr id="26" name="Action Button: Blank 25">
            <a:hlinkClick r:id="" action="ppaction://noaction" highlightClick="1"/>
            <a:extLst>
              <a:ext uri="{FF2B5EF4-FFF2-40B4-BE49-F238E27FC236}">
                <a16:creationId xmlns:a16="http://schemas.microsoft.com/office/drawing/2014/main" id="{2852489B-0588-D9AC-093E-3F080E1A9AEF}"/>
              </a:ext>
            </a:extLst>
          </p:cNvPr>
          <p:cNvSpPr/>
          <p:nvPr/>
        </p:nvSpPr>
        <p:spPr>
          <a:xfrm>
            <a:off x="9237106" y="2426830"/>
            <a:ext cx="2859559" cy="2809567"/>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Social Indicator</a:t>
            </a:r>
          </a:p>
          <a:p>
            <a:pPr algn="ctr"/>
            <a:endParaRPr lang="en-US" dirty="0"/>
          </a:p>
          <a:p>
            <a:pPr algn="ctr"/>
            <a:r>
              <a:rPr lang="en-US" dirty="0"/>
              <a:t>Farmer Education and Training</a:t>
            </a:r>
          </a:p>
          <a:p>
            <a:pPr algn="ctr"/>
            <a:r>
              <a:rPr lang="en-US" dirty="0"/>
              <a:t>Access to Credit</a:t>
            </a:r>
          </a:p>
          <a:p>
            <a:pPr algn="ctr"/>
            <a:r>
              <a:rPr lang="en-US" dirty="0"/>
              <a:t>Land Holdings</a:t>
            </a:r>
          </a:p>
          <a:p>
            <a:pPr algn="ctr"/>
            <a:r>
              <a:rPr lang="en-US" dirty="0"/>
              <a:t>Infrastructure Development </a:t>
            </a:r>
          </a:p>
        </p:txBody>
      </p:sp>
      <p:sp>
        <p:nvSpPr>
          <p:cNvPr id="27" name="Action Button: Blank 26">
            <a:hlinkClick r:id="" action="ppaction://noaction" highlightClick="1"/>
            <a:extLst>
              <a:ext uri="{FF2B5EF4-FFF2-40B4-BE49-F238E27FC236}">
                <a16:creationId xmlns:a16="http://schemas.microsoft.com/office/drawing/2014/main" id="{3ED1ABFD-0C37-FF95-C330-AFFCA7A0EE79}"/>
              </a:ext>
            </a:extLst>
          </p:cNvPr>
          <p:cNvSpPr/>
          <p:nvPr/>
        </p:nvSpPr>
        <p:spPr>
          <a:xfrm>
            <a:off x="4513007" y="2426829"/>
            <a:ext cx="2108716" cy="2809567"/>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Environmental Indicator </a:t>
            </a:r>
          </a:p>
          <a:p>
            <a:pPr algn="ctr"/>
            <a:endParaRPr lang="en-US" dirty="0"/>
          </a:p>
          <a:p>
            <a:pPr algn="ctr"/>
            <a:r>
              <a:rPr lang="en-US" dirty="0"/>
              <a:t>Climate Conditions</a:t>
            </a:r>
          </a:p>
          <a:p>
            <a:pPr algn="ctr"/>
            <a:r>
              <a:rPr lang="en-US" dirty="0"/>
              <a:t>Water Quality</a:t>
            </a:r>
          </a:p>
          <a:p>
            <a:pPr algn="ctr"/>
            <a:r>
              <a:rPr lang="en-US" dirty="0"/>
              <a:t>Biodiversity</a:t>
            </a:r>
          </a:p>
        </p:txBody>
      </p:sp>
      <p:sp>
        <p:nvSpPr>
          <p:cNvPr id="28" name="Action Button: Blank 27">
            <a:hlinkClick r:id="" action="ppaction://noaction" highlightClick="1"/>
            <a:extLst>
              <a:ext uri="{FF2B5EF4-FFF2-40B4-BE49-F238E27FC236}">
                <a16:creationId xmlns:a16="http://schemas.microsoft.com/office/drawing/2014/main" id="{4DE8D1F3-FE0F-7FD1-97BF-A6DBBD1B9FF2}"/>
              </a:ext>
            </a:extLst>
          </p:cNvPr>
          <p:cNvSpPr/>
          <p:nvPr/>
        </p:nvSpPr>
        <p:spPr>
          <a:xfrm>
            <a:off x="109361" y="2401770"/>
            <a:ext cx="2108716" cy="2809567"/>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Agronomic Indicator</a:t>
            </a:r>
          </a:p>
          <a:p>
            <a:endParaRPr lang="en-US" dirty="0"/>
          </a:p>
          <a:p>
            <a:pPr algn="ctr"/>
            <a:r>
              <a:rPr lang="en-US" dirty="0"/>
              <a:t>Soil Health</a:t>
            </a:r>
          </a:p>
          <a:p>
            <a:pPr algn="ctr"/>
            <a:r>
              <a:rPr lang="en-US" dirty="0"/>
              <a:t>Water Availability</a:t>
            </a:r>
          </a:p>
          <a:p>
            <a:pPr algn="ctr"/>
            <a:r>
              <a:rPr lang="en-US" dirty="0"/>
              <a:t>Crop Varieties</a:t>
            </a:r>
          </a:p>
          <a:p>
            <a:pPr algn="ctr"/>
            <a:r>
              <a:rPr lang="en-US" dirty="0"/>
              <a:t>Pest and Disease</a:t>
            </a:r>
          </a:p>
        </p:txBody>
      </p:sp>
      <p:sp>
        <p:nvSpPr>
          <p:cNvPr id="29" name="Action Button: Blank 28">
            <a:hlinkClick r:id="" action="ppaction://noaction" highlightClick="1"/>
            <a:extLst>
              <a:ext uri="{FF2B5EF4-FFF2-40B4-BE49-F238E27FC236}">
                <a16:creationId xmlns:a16="http://schemas.microsoft.com/office/drawing/2014/main" id="{373ABF75-143B-AA2E-36E2-4F3E0EB6146E}"/>
              </a:ext>
            </a:extLst>
          </p:cNvPr>
          <p:cNvSpPr/>
          <p:nvPr/>
        </p:nvSpPr>
        <p:spPr>
          <a:xfrm>
            <a:off x="2306567" y="2401770"/>
            <a:ext cx="2108716" cy="2809567"/>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Economic Indicator</a:t>
            </a:r>
          </a:p>
          <a:p>
            <a:pPr algn="ctr"/>
            <a:endParaRPr lang="en-US" dirty="0"/>
          </a:p>
          <a:p>
            <a:pPr algn="ctr"/>
            <a:r>
              <a:rPr lang="en-US" dirty="0"/>
              <a:t>Input Costs</a:t>
            </a:r>
          </a:p>
          <a:p>
            <a:pPr algn="ctr"/>
            <a:r>
              <a:rPr lang="en-US" dirty="0"/>
              <a:t>Market Prices</a:t>
            </a:r>
          </a:p>
          <a:p>
            <a:pPr algn="ctr"/>
            <a:r>
              <a:rPr lang="en-US" dirty="0"/>
              <a:t>Yield</a:t>
            </a:r>
          </a:p>
        </p:txBody>
      </p:sp>
    </p:spTree>
    <p:extLst>
      <p:ext uri="{BB962C8B-B14F-4D97-AF65-F5344CB8AC3E}">
        <p14:creationId xmlns:p14="http://schemas.microsoft.com/office/powerpoint/2010/main" val="4015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CD8D479-8942-46E8-A226-A4E01F7A105C}" type="slidenum">
              <a:rPr lang="en-US" smtClean="0"/>
              <a:t>5</a:t>
            </a:fld>
            <a:endParaRPr lang="en-US"/>
          </a:p>
        </p:txBody>
      </p:sp>
      <p:sp>
        <p:nvSpPr>
          <p:cNvPr id="4" name="Date Placeholder 3"/>
          <p:cNvSpPr>
            <a:spLocks noGrp="1"/>
          </p:cNvSpPr>
          <p:nvPr>
            <p:ph type="dt" sz="half" idx="10"/>
          </p:nvPr>
        </p:nvSpPr>
        <p:spPr/>
        <p:txBody>
          <a:bodyPr/>
          <a:lstStyle/>
          <a:p>
            <a:endParaRPr lang="en-US" dirty="0"/>
          </a:p>
        </p:txBody>
      </p:sp>
      <p:pic>
        <p:nvPicPr>
          <p:cNvPr id="9" name="Picture 8" descr="A screenshot of a graph&#10;&#10;Description automatically generated">
            <a:extLst>
              <a:ext uri="{FF2B5EF4-FFF2-40B4-BE49-F238E27FC236}">
                <a16:creationId xmlns:a16="http://schemas.microsoft.com/office/drawing/2014/main" id="{703C5716-8B12-4E6F-0E4E-5D73EBAE7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881"/>
            <a:ext cx="12192000" cy="6366934"/>
          </a:xfrm>
          <a:prstGeom prst="rect">
            <a:avLst/>
          </a:prstGeom>
        </p:spPr>
      </p:pic>
    </p:spTree>
    <p:extLst>
      <p:ext uri="{BB962C8B-B14F-4D97-AF65-F5344CB8AC3E}">
        <p14:creationId xmlns:p14="http://schemas.microsoft.com/office/powerpoint/2010/main" val="13322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4434" y="2861188"/>
            <a:ext cx="3793618" cy="2369138"/>
          </a:xfrm>
        </p:spPr>
        <p:txBody>
          <a:bodyPr>
            <a:normAutofit/>
          </a:bodyPr>
          <a:lstStyle/>
          <a:p>
            <a:r>
              <a:rPr lang="en-US" sz="4400" b="1" dirty="0"/>
              <a:t>CHALLENGES </a:t>
            </a:r>
            <a:br>
              <a:rPr lang="en-US" sz="4400" b="1" dirty="0"/>
            </a:br>
            <a:r>
              <a:rPr lang="en-US" sz="4400" b="1" dirty="0"/>
              <a:t>         AND</a:t>
            </a:r>
            <a:br>
              <a:rPr lang="en-US" sz="4400" b="1" dirty="0"/>
            </a:br>
            <a:r>
              <a:rPr lang="en-US" sz="4400" b="1" dirty="0"/>
              <a:t> SOLUTIONS</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3403" y="307151"/>
            <a:ext cx="10841295" cy="588922"/>
          </a:xfrm>
        </p:spPr>
        <p:txBody>
          <a:bodyPr>
            <a:normAutofit/>
          </a:bodyPr>
          <a:lstStyle/>
          <a:p>
            <a:pPr algn="ctr"/>
            <a:r>
              <a:rPr lang="en-US" sz="2800" dirty="0">
                <a:solidFill>
                  <a:schemeClr val="accent1">
                    <a:lumMod val="75000"/>
                  </a:schemeClr>
                </a:solidFill>
              </a:rPr>
              <a:t>FINANCIAL BURDEN OF HIGH-TECH FARMING</a:t>
            </a:r>
          </a:p>
        </p:txBody>
      </p:sp>
      <p:sp>
        <p:nvSpPr>
          <p:cNvPr id="4" name="Content Placeholder 3"/>
          <p:cNvSpPr>
            <a:spLocks noGrp="1"/>
          </p:cNvSpPr>
          <p:nvPr>
            <p:ph sz="half" idx="2"/>
          </p:nvPr>
        </p:nvSpPr>
        <p:spPr>
          <a:xfrm>
            <a:off x="474122" y="1019084"/>
            <a:ext cx="5621878" cy="5610316"/>
          </a:xfrm>
        </p:spPr>
        <p:txBody>
          <a:bodyPr>
            <a:noAutofit/>
          </a:bodyPr>
          <a:lstStyle/>
          <a:p>
            <a:pPr>
              <a:lnSpc>
                <a:spcPct val="150000"/>
              </a:lnSpc>
            </a:pPr>
            <a:r>
              <a:rPr lang="en-US" sz="1800" dirty="0"/>
              <a:t>In Karnataka, a farmer who previously relied on organic methods to grow crops embraced modernization and higher yields by adopting precision agriculture technology. This included GPS-guided tractors, automated irrigation systems, and high-yield genetically modified (GM) seeds. Initially, these investments appeared advantageous as they led to a notable increase in crop yield. However, the substantial costs associated with maintaining this technology, along with the expensive chemical inputs required for GM seeds, soon exceeded the benefits. This financial strain escalated, resulting in mounting debt and heightened stress for the farmer.</a:t>
            </a:r>
          </a:p>
        </p:txBody>
      </p:sp>
      <p:sp>
        <p:nvSpPr>
          <p:cNvPr id="6" name="Content Placeholder 5"/>
          <p:cNvSpPr>
            <a:spLocks noGrp="1"/>
          </p:cNvSpPr>
          <p:nvPr>
            <p:ph sz="quarter" idx="4"/>
          </p:nvPr>
        </p:nvSpPr>
        <p:spPr>
          <a:xfrm>
            <a:off x="6116719" y="1019084"/>
            <a:ext cx="5899356" cy="5610316"/>
          </a:xfrm>
        </p:spPr>
        <p:txBody>
          <a:bodyPr>
            <a:noAutofit/>
          </a:bodyPr>
          <a:lstStyle/>
          <a:p>
            <a:pPr>
              <a:lnSpc>
                <a:spcPct val="150000"/>
              </a:lnSpc>
            </a:pPr>
            <a:r>
              <a:rPr lang="en-US" sz="1800" dirty="0"/>
              <a:t>He turned to agricultural extension services and local farming cooperatives for assistance. Through them, he discovered integrated farming systems that integrated modern technology with organic methods. He transitioned to using organic fertilizers and biopesticides, which were both cost-effective and sustainable. Diversifying his crops naturally improved soil fertility and lessened reliance on chemical inputs. Joining a cooperative enabled him to share the costs of technology with fellow farmers, reducing individual financial burdens. This balanced approach allowed him to sustain high productivity without the strain of excessive costs, leading to a more sustainable and profitable farming approach</a:t>
            </a:r>
            <a:r>
              <a:rPr lang="en-US" sz="1400" dirty="0"/>
              <a:t>.</a:t>
            </a:r>
            <a:endParaRPr lang="en-US" sz="1800" dirty="0"/>
          </a:p>
        </p:txBody>
      </p:sp>
      <p:sp>
        <p:nvSpPr>
          <p:cNvPr id="7" name="Slide Number Placeholder 6"/>
          <p:cNvSpPr>
            <a:spLocks noGrp="1"/>
          </p:cNvSpPr>
          <p:nvPr>
            <p:ph type="sldNum" sz="quarter" idx="12"/>
          </p:nvPr>
        </p:nvSpPr>
        <p:spPr/>
        <p:txBody>
          <a:bodyPr/>
          <a:lstStyle/>
          <a:p>
            <a:fld id="{9CD8D479-8942-46E8-A226-A4E01F7A105C}" type="slidenum">
              <a:rPr lang="en-US" smtClean="0"/>
              <a:t>7</a:t>
            </a:fld>
            <a:endParaRPr lang="en-US" dirty="0"/>
          </a:p>
        </p:txBody>
      </p:sp>
      <p:cxnSp>
        <p:nvCxnSpPr>
          <p:cNvPr id="14" name="Straight Connector 13">
            <a:extLst>
              <a:ext uri="{FF2B5EF4-FFF2-40B4-BE49-F238E27FC236}">
                <a16:creationId xmlns:a16="http://schemas.microsoft.com/office/drawing/2014/main" id="{CC4748B3-2D15-D2E2-5AA8-C4DFDAEB6ED1}"/>
              </a:ext>
            </a:extLst>
          </p:cNvPr>
          <p:cNvCxnSpPr/>
          <p:nvPr/>
        </p:nvCxnSpPr>
        <p:spPr>
          <a:xfrm>
            <a:off x="6096000" y="1133384"/>
            <a:ext cx="0" cy="53782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33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967117-1D2B-7819-27B6-58E0A3241E1D}"/>
              </a:ext>
            </a:extLst>
          </p:cNvPr>
          <p:cNvSpPr>
            <a:spLocks noGrp="1"/>
          </p:cNvSpPr>
          <p:nvPr>
            <p:ph type="body" idx="1"/>
          </p:nvPr>
        </p:nvSpPr>
        <p:spPr>
          <a:xfrm>
            <a:off x="1454065" y="161658"/>
            <a:ext cx="9504107" cy="595787"/>
          </a:xfrm>
        </p:spPr>
        <p:txBody>
          <a:bodyPr>
            <a:normAutofit/>
          </a:bodyPr>
          <a:lstStyle/>
          <a:p>
            <a:pPr algn="ctr"/>
            <a:r>
              <a:rPr lang="en-US" sz="2800" dirty="0">
                <a:solidFill>
                  <a:schemeClr val="accent1">
                    <a:lumMod val="75000"/>
                  </a:schemeClr>
                </a:solidFill>
              </a:rPr>
              <a:t>MARKET COMPETITON FROM NON-ORGANIC PRODUCE</a:t>
            </a:r>
          </a:p>
        </p:txBody>
      </p:sp>
      <p:sp>
        <p:nvSpPr>
          <p:cNvPr id="4" name="Content Placeholder 3">
            <a:extLst>
              <a:ext uri="{FF2B5EF4-FFF2-40B4-BE49-F238E27FC236}">
                <a16:creationId xmlns:a16="http://schemas.microsoft.com/office/drawing/2014/main" id="{5D91D820-51DD-F457-DC33-DA5ED90BC4CE}"/>
              </a:ext>
            </a:extLst>
          </p:cNvPr>
          <p:cNvSpPr>
            <a:spLocks noGrp="1"/>
          </p:cNvSpPr>
          <p:nvPr>
            <p:ph sz="half" idx="2"/>
          </p:nvPr>
        </p:nvSpPr>
        <p:spPr>
          <a:xfrm>
            <a:off x="410402" y="957913"/>
            <a:ext cx="5394224" cy="5166189"/>
          </a:xfrm>
        </p:spPr>
        <p:txBody>
          <a:bodyPr>
            <a:normAutofit/>
          </a:bodyPr>
          <a:lstStyle/>
          <a:p>
            <a:pPr>
              <a:lnSpc>
                <a:spcPct val="170000"/>
              </a:lnSpc>
            </a:pPr>
            <a:r>
              <a:rPr lang="en-US" sz="1800" dirty="0"/>
              <a:t>In Tamil Nadu, a farmer known for producing high-quality organic fruits and vegetables faced challenges when large-scale farms started offering non-organic produce using synthetic fertilizers and pesticides. This flooded the market with cheaper, visually appealing products. Despite the superior quality of his organic produce, he struggled to compete against the lower prices of non-organic goods, resulting in a shrinking customer base and reduced income</a:t>
            </a:r>
            <a:r>
              <a:rPr lang="en-US" sz="1600" dirty="0"/>
              <a:t>.</a:t>
            </a:r>
            <a:endParaRPr lang="en-US" sz="1900" dirty="0"/>
          </a:p>
        </p:txBody>
      </p:sp>
      <p:sp>
        <p:nvSpPr>
          <p:cNvPr id="7" name="Slide Number Placeholder 6">
            <a:extLst>
              <a:ext uri="{FF2B5EF4-FFF2-40B4-BE49-F238E27FC236}">
                <a16:creationId xmlns:a16="http://schemas.microsoft.com/office/drawing/2014/main" id="{EC82A54B-B8C2-5A7E-3380-7227AEEED1E3}"/>
              </a:ext>
            </a:extLst>
          </p:cNvPr>
          <p:cNvSpPr>
            <a:spLocks noGrp="1"/>
          </p:cNvSpPr>
          <p:nvPr>
            <p:ph type="sldNum" sz="quarter" idx="12"/>
          </p:nvPr>
        </p:nvSpPr>
        <p:spPr/>
        <p:txBody>
          <a:bodyPr/>
          <a:lstStyle/>
          <a:p>
            <a:fld id="{9CD8D479-8942-46E8-A226-A4E01F7A105C}" type="slidenum">
              <a:rPr lang="en-US" smtClean="0"/>
              <a:t>8</a:t>
            </a:fld>
            <a:endParaRPr lang="en-US" dirty="0"/>
          </a:p>
        </p:txBody>
      </p:sp>
      <p:sp>
        <p:nvSpPr>
          <p:cNvPr id="11" name="Content Placeholder 10">
            <a:extLst>
              <a:ext uri="{FF2B5EF4-FFF2-40B4-BE49-F238E27FC236}">
                <a16:creationId xmlns:a16="http://schemas.microsoft.com/office/drawing/2014/main" id="{041AD35D-0D01-C840-0F60-50B8E414D8EE}"/>
              </a:ext>
            </a:extLst>
          </p:cNvPr>
          <p:cNvSpPr>
            <a:spLocks noGrp="1"/>
          </p:cNvSpPr>
          <p:nvPr>
            <p:ph sz="quarter" idx="4"/>
          </p:nvPr>
        </p:nvSpPr>
        <p:spPr>
          <a:xfrm>
            <a:off x="6184491" y="757445"/>
            <a:ext cx="5702615" cy="5424618"/>
          </a:xfrm>
        </p:spPr>
        <p:txBody>
          <a:bodyPr>
            <a:noAutofit/>
          </a:bodyPr>
          <a:lstStyle/>
          <a:p>
            <a:pPr>
              <a:lnSpc>
                <a:spcPct val="150000"/>
              </a:lnSpc>
            </a:pPr>
            <a:r>
              <a:rPr lang="en-US" sz="1800" dirty="0"/>
              <a:t>The strategy focused on emphasizing the distinctive value of organic produce. This began with educating customers about the health and environmental benefits of organic farming through workshops and farm tours. Utilizing social media platforms, He shared their farming journey, success stories, and the advantages of organic food, reaching a wider audience. Additionally, he formed partnerships with local health-conscious restaurants and organic food stores to secure consistent demand. He also introduced a delivery service, offering fresh, organic produce directly to consumers' homes. These initiatives expanded their market reach and underscored the significance of supporting local, sustainable farming practices.</a:t>
            </a:r>
          </a:p>
        </p:txBody>
      </p:sp>
      <p:cxnSp>
        <p:nvCxnSpPr>
          <p:cNvPr id="13" name="Straight Connector 12">
            <a:extLst>
              <a:ext uri="{FF2B5EF4-FFF2-40B4-BE49-F238E27FC236}">
                <a16:creationId xmlns:a16="http://schemas.microsoft.com/office/drawing/2014/main" id="{D5A26D55-BD64-5288-FCC0-2B347356FABE}"/>
              </a:ext>
            </a:extLst>
          </p:cNvPr>
          <p:cNvCxnSpPr/>
          <p:nvPr/>
        </p:nvCxnSpPr>
        <p:spPr>
          <a:xfrm>
            <a:off x="6007510" y="957913"/>
            <a:ext cx="0" cy="54710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5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C75E-A5C5-55A0-6DCA-112E75D3DE4C}"/>
              </a:ext>
            </a:extLst>
          </p:cNvPr>
          <p:cNvSpPr>
            <a:spLocks noGrp="1"/>
          </p:cNvSpPr>
          <p:nvPr>
            <p:ph type="title"/>
          </p:nvPr>
        </p:nvSpPr>
        <p:spPr>
          <a:xfrm>
            <a:off x="467592" y="196645"/>
            <a:ext cx="11256815" cy="1042220"/>
          </a:xfrm>
        </p:spPr>
        <p:txBody>
          <a:bodyPr>
            <a:normAutofit fontScale="90000"/>
          </a:bodyPr>
          <a:lstStyle/>
          <a:p>
            <a:pPr algn="ctr"/>
            <a:r>
              <a:rPr lang="en-US" sz="3200" b="1" dirty="0"/>
              <a:t>CHALLENGES FARMERS FACE WHEN TRYING TO BALANCE TECHNOLOGY USE AND COST EFFICIENCY IN CROP PRODUCTION: </a:t>
            </a:r>
          </a:p>
        </p:txBody>
      </p:sp>
      <p:sp>
        <p:nvSpPr>
          <p:cNvPr id="7" name="Slide Number Placeholder 6">
            <a:extLst>
              <a:ext uri="{FF2B5EF4-FFF2-40B4-BE49-F238E27FC236}">
                <a16:creationId xmlns:a16="http://schemas.microsoft.com/office/drawing/2014/main" id="{DA1CB130-B4B5-C197-1A69-F0D63E5E5393}"/>
              </a:ext>
            </a:extLst>
          </p:cNvPr>
          <p:cNvSpPr>
            <a:spLocks noGrp="1"/>
          </p:cNvSpPr>
          <p:nvPr>
            <p:ph type="sldNum" sz="quarter" idx="12"/>
          </p:nvPr>
        </p:nvSpPr>
        <p:spPr/>
        <p:txBody>
          <a:bodyPr/>
          <a:lstStyle/>
          <a:p>
            <a:fld id="{9CD8D479-8942-46E8-A226-A4E01F7A105C}" type="slidenum">
              <a:rPr lang="en-US" smtClean="0"/>
              <a:t>9</a:t>
            </a:fld>
            <a:endParaRPr lang="en-US" dirty="0"/>
          </a:p>
        </p:txBody>
      </p:sp>
      <p:sp>
        <p:nvSpPr>
          <p:cNvPr id="11" name="Rectangle: Rounded Corners 10">
            <a:extLst>
              <a:ext uri="{FF2B5EF4-FFF2-40B4-BE49-F238E27FC236}">
                <a16:creationId xmlns:a16="http://schemas.microsoft.com/office/drawing/2014/main" id="{35EE803D-5B1E-905F-26F2-DCA44D459C11}"/>
              </a:ext>
            </a:extLst>
          </p:cNvPr>
          <p:cNvSpPr/>
          <p:nvPr/>
        </p:nvSpPr>
        <p:spPr>
          <a:xfrm>
            <a:off x="294969" y="1579444"/>
            <a:ext cx="11651226" cy="862781"/>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122A5C73-F036-A5DC-00E5-CD26B831A76C}"/>
              </a:ext>
            </a:extLst>
          </p:cNvPr>
          <p:cNvSpPr/>
          <p:nvPr/>
        </p:nvSpPr>
        <p:spPr>
          <a:xfrm>
            <a:off x="253956" y="2841842"/>
            <a:ext cx="11651226" cy="86278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170D005-E9E0-5489-EF5A-5C1DE090A302}"/>
              </a:ext>
            </a:extLst>
          </p:cNvPr>
          <p:cNvSpPr txBox="1"/>
          <p:nvPr/>
        </p:nvSpPr>
        <p:spPr>
          <a:xfrm>
            <a:off x="451162" y="1762778"/>
            <a:ext cx="11256815" cy="646331"/>
          </a:xfrm>
          <a:prstGeom prst="rect">
            <a:avLst/>
          </a:prstGeom>
          <a:noFill/>
        </p:spPr>
        <p:txBody>
          <a:bodyPr wrap="square" rtlCol="0">
            <a:spAutoFit/>
          </a:bodyPr>
          <a:lstStyle/>
          <a:p>
            <a:r>
              <a:rPr lang="en-US" dirty="0"/>
              <a:t>High Investment Costs : Adapting modern agricultural technologies often demand significant initial investment, which can be a barrier for smaller farms. </a:t>
            </a:r>
          </a:p>
        </p:txBody>
      </p:sp>
      <p:sp>
        <p:nvSpPr>
          <p:cNvPr id="15" name="Rectangle: Rounded Corners 14">
            <a:extLst>
              <a:ext uri="{FF2B5EF4-FFF2-40B4-BE49-F238E27FC236}">
                <a16:creationId xmlns:a16="http://schemas.microsoft.com/office/drawing/2014/main" id="{F8198235-5D49-B5F0-1EBA-E68EF2EF0642}"/>
              </a:ext>
            </a:extLst>
          </p:cNvPr>
          <p:cNvSpPr/>
          <p:nvPr/>
        </p:nvSpPr>
        <p:spPr>
          <a:xfrm>
            <a:off x="294969" y="5355394"/>
            <a:ext cx="11651226" cy="85108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2">
                    <a:lumMod val="85000"/>
                    <a:lumOff val="15000"/>
                  </a:schemeClr>
                </a:solidFill>
              </a:rPr>
              <a:t>Uncertainty in Return on Investments : It is often difficult to predict the economic benefits of adapting new technology, leading to uncertainty about its long-term pay off. </a:t>
            </a:r>
          </a:p>
        </p:txBody>
      </p:sp>
      <p:sp>
        <p:nvSpPr>
          <p:cNvPr id="18" name="Rectangle: Rounded Corners 17">
            <a:extLst>
              <a:ext uri="{FF2B5EF4-FFF2-40B4-BE49-F238E27FC236}">
                <a16:creationId xmlns:a16="http://schemas.microsoft.com/office/drawing/2014/main" id="{2C323798-098F-8E61-D5D5-AC27E88827E1}"/>
              </a:ext>
            </a:extLst>
          </p:cNvPr>
          <p:cNvSpPr/>
          <p:nvPr/>
        </p:nvSpPr>
        <p:spPr>
          <a:xfrm>
            <a:off x="270386" y="4092996"/>
            <a:ext cx="11651226" cy="862781"/>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2686A7A-2BD6-AFB4-A5C7-006DC9F98C9D}"/>
              </a:ext>
            </a:extLst>
          </p:cNvPr>
          <p:cNvSpPr txBox="1"/>
          <p:nvPr/>
        </p:nvSpPr>
        <p:spPr>
          <a:xfrm>
            <a:off x="467592" y="2955871"/>
            <a:ext cx="11114808" cy="646331"/>
          </a:xfrm>
          <a:prstGeom prst="rect">
            <a:avLst/>
          </a:prstGeom>
          <a:noFill/>
        </p:spPr>
        <p:txBody>
          <a:bodyPr wrap="square" rtlCol="0">
            <a:spAutoFit/>
          </a:bodyPr>
          <a:lstStyle/>
          <a:p>
            <a:r>
              <a:rPr lang="en-US" dirty="0"/>
              <a:t>Ongoing Expenses : Beyond the initial purchase, continuous costs for maintenance, upgrades and training add to the financial challenges.  </a:t>
            </a:r>
          </a:p>
        </p:txBody>
      </p:sp>
      <p:sp>
        <p:nvSpPr>
          <p:cNvPr id="21" name="TextBox 20">
            <a:extLst>
              <a:ext uri="{FF2B5EF4-FFF2-40B4-BE49-F238E27FC236}">
                <a16:creationId xmlns:a16="http://schemas.microsoft.com/office/drawing/2014/main" id="{2A460503-3FA4-2769-9CF9-4DC0DAC55326}"/>
              </a:ext>
            </a:extLst>
          </p:cNvPr>
          <p:cNvSpPr txBox="1"/>
          <p:nvPr/>
        </p:nvSpPr>
        <p:spPr>
          <a:xfrm>
            <a:off x="410402" y="4174435"/>
            <a:ext cx="11114808" cy="646331"/>
          </a:xfrm>
          <a:prstGeom prst="rect">
            <a:avLst/>
          </a:prstGeom>
          <a:noFill/>
        </p:spPr>
        <p:txBody>
          <a:bodyPr wrap="square" rtlCol="0">
            <a:spAutoFit/>
          </a:bodyPr>
          <a:lstStyle/>
          <a:p>
            <a:r>
              <a:rPr lang="en-US" dirty="0"/>
              <a:t>Training : Effectively using advanced technology requires specialized knowledge and training that may not be easily accessible or affordable. </a:t>
            </a:r>
          </a:p>
        </p:txBody>
      </p:sp>
    </p:spTree>
    <p:extLst>
      <p:ext uri="{BB962C8B-B14F-4D97-AF65-F5344CB8AC3E}">
        <p14:creationId xmlns:p14="http://schemas.microsoft.com/office/powerpoint/2010/main" val="395722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2616</TotalTime>
  <Words>1225</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Courier New</vt:lpstr>
      <vt:lpstr>Ecology 16x9</vt:lpstr>
      <vt:lpstr>CROP PRODUCTION ANALYSIS</vt:lpstr>
      <vt:lpstr>OVERVIEW</vt:lpstr>
      <vt:lpstr>PROBLEM STATEMENT</vt:lpstr>
      <vt:lpstr>INDICATORS INFLUENCING CROP PRODUCTION</vt:lpstr>
      <vt:lpstr>PowerPoint Presentation</vt:lpstr>
      <vt:lpstr>CHALLENGES           AND  SOLUTIONS</vt:lpstr>
      <vt:lpstr>PowerPoint Presentation</vt:lpstr>
      <vt:lpstr>PowerPoint Presentation</vt:lpstr>
      <vt:lpstr>CHALLENGES FARMERS FACE WHEN TRYING TO BALANCE TECHNOLOGY USE AND COST EFFICIENCY IN CROP PRODUCTION: </vt:lpstr>
      <vt:lpstr>PowerPoint Presentation</vt:lpstr>
      <vt:lpstr>CONCLUSION AND NEXT STEPS</vt:lpstr>
      <vt:lpstr>RISK MANAGEMENT AND FORECASTING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SANDRA DARWIN</dc:creator>
  <cp:lastModifiedBy>SANDRA DARWIN</cp:lastModifiedBy>
  <cp:revision>8</cp:revision>
  <dcterms:created xsi:type="dcterms:W3CDTF">2024-06-29T19:47:28Z</dcterms:created>
  <dcterms:modified xsi:type="dcterms:W3CDTF">2024-07-03T08:03:42Z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