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24" r:id="rId5"/>
    <p:sldId id="302" r:id="rId6"/>
    <p:sldId id="327" r:id="rId7"/>
    <p:sldId id="310" r:id="rId8"/>
    <p:sldId id="315" r:id="rId9"/>
    <p:sldId id="311" r:id="rId10"/>
    <p:sldId id="326" r:id="rId11"/>
    <p:sldId id="312" r:id="rId12"/>
    <p:sldId id="314" r:id="rId13"/>
    <p:sldId id="325" r:id="rId14"/>
    <p:sldId id="3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2F9B98-AF26-4757-ACB7-CFA5315B1EE5}">
          <p14:sldIdLst>
            <p14:sldId id="324"/>
            <p14:sldId id="302"/>
            <p14:sldId id="327"/>
            <p14:sldId id="310"/>
            <p14:sldId id="315"/>
            <p14:sldId id="311"/>
            <p14:sldId id="326"/>
            <p14:sldId id="312"/>
            <p14:sldId id="314"/>
            <p14:sldId id="325"/>
            <p14:sldId id="329"/>
          </p14:sldIdLst>
        </p14:section>
      </p14:sectionLst>
    </p:ex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7" autoAdjust="0"/>
    <p:restoredTop sz="95033" autoAdjust="0"/>
  </p:normalViewPr>
  <p:slideViewPr>
    <p:cSldViewPr snapToGrid="0">
      <p:cViewPr varScale="1">
        <p:scale>
          <a:sx n="65" d="100"/>
          <a:sy n="65" d="100"/>
        </p:scale>
        <p:origin x="608" y="6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7/3/2024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818833"/>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2359742" y="3090402"/>
            <a:ext cx="7472515" cy="2348190"/>
          </a:xfrm>
        </p:spPr>
        <p:txBody>
          <a:bodyPr/>
          <a:lstStyle/>
          <a:p>
            <a:pPr algn="ctr"/>
            <a:r>
              <a:rPr lang="en-US" sz="3600" dirty="0"/>
              <a:t>EMPLOYEE ATTRITION </a:t>
            </a:r>
            <a:br>
              <a:rPr lang="en-US" sz="3600" dirty="0"/>
            </a:br>
            <a:r>
              <a:rPr lang="en-US" sz="3600" dirty="0"/>
              <a:t>ANALYSIS</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 y="0"/>
            <a:ext cx="12192001" cy="6858000"/>
          </a:xfrm>
        </p:spPr>
      </p:pic>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6497DD5B-C497-9B70-E2D3-B3EF7FFA4AF2}"/>
              </a:ext>
            </a:extLst>
          </p:cNvPr>
          <p:cNvSpPr>
            <a:spLocks noGrp="1"/>
          </p:cNvSpPr>
          <p:nvPr>
            <p:ph type="body" sz="quarter" idx="11"/>
          </p:nvPr>
        </p:nvSpPr>
        <p:spPr>
          <a:xfrm>
            <a:off x="4133532" y="2691110"/>
            <a:ext cx="3924934" cy="2146361"/>
          </a:xfrm>
        </p:spPr>
        <p:txBody>
          <a:bodyPr/>
          <a:lstStyle/>
          <a:p>
            <a:pPr algn="ctr"/>
            <a:r>
              <a:rPr lang="en-US" sz="4000" dirty="0">
                <a:solidFill>
                  <a:schemeClr val="bg1"/>
                </a:solidFill>
                <a:latin typeface="+mj-lt"/>
              </a:rPr>
              <a:t>CONCLUSION AND NEXT STEPS</a:t>
            </a:r>
          </a:p>
        </p:txBody>
      </p:sp>
    </p:spTree>
    <p:extLst>
      <p:ext uri="{BB962C8B-B14F-4D97-AF65-F5344CB8AC3E}">
        <p14:creationId xmlns:p14="http://schemas.microsoft.com/office/powerpoint/2010/main" val="111025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CD35F1-CC4C-A481-6366-F233A2F7DE65}"/>
              </a:ext>
            </a:extLst>
          </p:cNvPr>
          <p:cNvSpPr>
            <a:spLocks noGrp="1"/>
          </p:cNvSpPr>
          <p:nvPr>
            <p:ph type="body" sz="quarter" idx="15"/>
          </p:nvPr>
        </p:nvSpPr>
        <p:spPr>
          <a:xfrm>
            <a:off x="579855" y="2356054"/>
            <a:ext cx="10825565" cy="2145891"/>
          </a:xfrm>
        </p:spPr>
        <p:txBody>
          <a:bodyPr/>
          <a:lstStyle/>
          <a:p>
            <a:pPr marL="342900" indent="-342900" algn="ctr">
              <a:buClr>
                <a:schemeClr val="accent4"/>
              </a:buClr>
              <a:buFont typeface="Wingdings" panose="05000000000000000000" pitchFamily="2" charset="2"/>
              <a:buChar char="§"/>
            </a:pPr>
            <a:r>
              <a:rPr lang="en-US" dirty="0">
                <a:latin typeface="+mn-lt"/>
              </a:rPr>
              <a:t>This analysis is provided to empower organizations to make informed decisions based on data-driven insights into workforce dynamics and trends. As organizations navigate evolving workforce challenges, HR Dashboards serve as essential tools for adapting strategies and staying competitive. Next steps involve refining dashboard metrics to align more closely with objectives and expanding data sources for deeper insights</a:t>
            </a:r>
            <a:r>
              <a:rPr lang="en-US" dirty="0"/>
              <a:t>. </a:t>
            </a:r>
          </a:p>
          <a:p>
            <a:endParaRPr lang="en-US" dirty="0"/>
          </a:p>
        </p:txBody>
      </p:sp>
      <p:pic>
        <p:nvPicPr>
          <p:cNvPr id="8" name="Picture 7">
            <a:extLst>
              <a:ext uri="{FF2B5EF4-FFF2-40B4-BE49-F238E27FC236}">
                <a16:creationId xmlns:a16="http://schemas.microsoft.com/office/drawing/2014/main" id="{FA2897A2-2B6D-0D25-07E1-763AF98619A3}"/>
              </a:ext>
            </a:extLst>
          </p:cNvPr>
          <p:cNvPicPr>
            <a:picLocks noChangeAspect="1"/>
          </p:cNvPicPr>
          <p:nvPr/>
        </p:nvPicPr>
        <p:blipFill>
          <a:blip r:embed="rId2"/>
          <a:stretch>
            <a:fillRect/>
          </a:stretch>
        </p:blipFill>
        <p:spPr>
          <a:xfrm>
            <a:off x="8917607" y="4898732"/>
            <a:ext cx="1799554" cy="1821615"/>
          </a:xfrm>
          <a:prstGeom prst="rect">
            <a:avLst/>
          </a:prstGeom>
        </p:spPr>
      </p:pic>
    </p:spTree>
    <p:extLst>
      <p:ext uri="{BB962C8B-B14F-4D97-AF65-F5344CB8AC3E}">
        <p14:creationId xmlns:p14="http://schemas.microsoft.com/office/powerpoint/2010/main" val="169520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55011" y="348529"/>
            <a:ext cx="4796503" cy="836774"/>
          </a:xfrm>
        </p:spPr>
        <p:txBody>
          <a:bodyPr/>
          <a:lstStyle/>
          <a:p>
            <a:r>
              <a:rPr lang="en-US" sz="3600" dirty="0"/>
              <a:t>OVERVIEW </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51260" y="1035118"/>
            <a:ext cx="6434047" cy="5139540"/>
          </a:xfrm>
        </p:spPr>
        <p:txBody>
          <a:bodyPr/>
          <a:lstStyle/>
          <a:p>
            <a:pPr marL="0" indent="0">
              <a:buNone/>
            </a:pPr>
            <a:r>
              <a:rPr lang="en-US" sz="2400" dirty="0">
                <a:latin typeface="Aptos Display" panose="020B0004020202020204" pitchFamily="34" charset="0"/>
              </a:rPr>
              <a:t>This presentation provides a comprehensive understanding of employee attrition, highlighting the various factors that contribute to the loss of employees over time, aiming to maintain stability and productivity.  </a:t>
            </a:r>
          </a:p>
          <a:p>
            <a:pPr marL="0" indent="0">
              <a:buNone/>
            </a:pPr>
            <a:r>
              <a:rPr lang="en-US" sz="2400" dirty="0">
                <a:latin typeface="Aptos Display" panose="020B0004020202020204" pitchFamily="34" charset="0"/>
              </a:rPr>
              <a:t>The reduction in number of employees through retirement, voluntary/involuntary resignation or death is called Attrition. </a:t>
            </a:r>
          </a:p>
          <a:p>
            <a:pPr marL="0" indent="0">
              <a:buNone/>
            </a:pPr>
            <a:r>
              <a:rPr lang="en-US" sz="2400" dirty="0">
                <a:latin typeface="Aptos Display" panose="020B0004020202020204" pitchFamily="34" charset="0"/>
              </a:rPr>
              <a:t> </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a:xfrm>
            <a:off x="7573264" y="1372115"/>
            <a:ext cx="3963725" cy="3811977"/>
          </a:xfrm>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9" y="569239"/>
            <a:ext cx="5996040" cy="600897"/>
          </a:xfrm>
        </p:spPr>
        <p:txBody>
          <a:bodyPr/>
          <a:lstStyle/>
          <a:p>
            <a:r>
              <a:rPr lang="en-US" sz="3600" dirty="0"/>
              <a:t>Why do Employees Leave?</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643642"/>
            <a:ext cx="6684298" cy="4645119"/>
          </a:xfrm>
        </p:spPr>
        <p:txBody>
          <a:bodyPr/>
          <a:lstStyle/>
          <a:p>
            <a:pPr>
              <a:lnSpc>
                <a:spcPct val="150000"/>
              </a:lnSpc>
            </a:pPr>
            <a:r>
              <a:rPr lang="en-US" sz="2400" dirty="0">
                <a:latin typeface="Aptos Display" panose="020B0004020202020204" pitchFamily="34" charset="0"/>
              </a:rPr>
              <a:t>Inability to manage Work Pressure </a:t>
            </a:r>
          </a:p>
          <a:p>
            <a:pPr>
              <a:lnSpc>
                <a:spcPct val="150000"/>
              </a:lnSpc>
            </a:pPr>
            <a:r>
              <a:rPr lang="en-US" sz="2400" dirty="0">
                <a:latin typeface="Aptos Display" panose="020B0004020202020204" pitchFamily="34" charset="0"/>
              </a:rPr>
              <a:t>Uncooperative Team Members </a:t>
            </a:r>
          </a:p>
          <a:p>
            <a:pPr>
              <a:lnSpc>
                <a:spcPct val="150000"/>
              </a:lnSpc>
            </a:pPr>
            <a:r>
              <a:rPr lang="en-US" sz="2400" dirty="0">
                <a:latin typeface="Aptos Display" panose="020B0004020202020204" pitchFamily="34" charset="0"/>
              </a:rPr>
              <a:t>Lack of Appreciation </a:t>
            </a:r>
          </a:p>
          <a:p>
            <a:pPr>
              <a:lnSpc>
                <a:spcPct val="150000"/>
              </a:lnSpc>
            </a:pPr>
            <a:r>
              <a:rPr lang="en-US" sz="2400" dirty="0">
                <a:latin typeface="Aptos Display" panose="020B0004020202020204" pitchFamily="34" charset="0"/>
              </a:rPr>
              <a:t>Long Work Hours</a:t>
            </a:r>
          </a:p>
          <a:p>
            <a:pPr>
              <a:lnSpc>
                <a:spcPct val="150000"/>
              </a:lnSpc>
            </a:pPr>
            <a:r>
              <a:rPr lang="en-US" sz="2400" dirty="0">
                <a:latin typeface="Aptos Display" panose="020B0004020202020204" pitchFamily="34" charset="0"/>
              </a:rPr>
              <a:t>Health / Age problems</a:t>
            </a:r>
          </a:p>
          <a:p>
            <a:pPr>
              <a:lnSpc>
                <a:spcPct val="150000"/>
              </a:lnSpc>
            </a:pPr>
            <a:r>
              <a:rPr lang="en-US" sz="2400" dirty="0">
                <a:latin typeface="Aptos Display" panose="020B0004020202020204" pitchFamily="34" charset="0"/>
              </a:rPr>
              <a:t>Lack of Growth Opportunities</a:t>
            </a:r>
          </a:p>
          <a:p>
            <a:pPr marL="0" indent="0">
              <a:lnSpc>
                <a:spcPct val="150000"/>
              </a:lnSpc>
              <a:buNone/>
            </a:pPr>
            <a:endParaRPr lang="en-US" sz="2400"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a:xfrm>
            <a:off x="8274709" y="1484768"/>
            <a:ext cx="2932425" cy="3560763"/>
          </a:xfrm>
        </p:spPr>
      </p:pic>
    </p:spTree>
    <p:extLst>
      <p:ext uri="{BB962C8B-B14F-4D97-AF65-F5344CB8AC3E}">
        <p14:creationId xmlns:p14="http://schemas.microsoft.com/office/powerpoint/2010/main" val="13709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539544" y="997849"/>
            <a:ext cx="6234881" cy="830997"/>
          </a:xfrm>
        </p:spPr>
        <p:txBody>
          <a:bodyPr/>
          <a:lstStyle/>
          <a:p>
            <a:r>
              <a:rPr lang="en-US" sz="3600" dirty="0"/>
              <a:t>Effects of Attrition</a:t>
            </a:r>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539544" y="1910277"/>
            <a:ext cx="5067300" cy="3949874"/>
          </a:xfrm>
        </p:spPr>
        <p:txBody>
          <a:bodyPr/>
          <a:lstStyle/>
          <a:p>
            <a:pPr>
              <a:lnSpc>
                <a:spcPct val="150000"/>
              </a:lnSpc>
            </a:pPr>
            <a:r>
              <a:rPr lang="en-US" sz="2400" dirty="0">
                <a:latin typeface="Aptos Display" panose="020B0004020202020204" pitchFamily="34" charset="0"/>
              </a:rPr>
              <a:t>Low Productivity </a:t>
            </a:r>
          </a:p>
          <a:p>
            <a:pPr>
              <a:lnSpc>
                <a:spcPct val="150000"/>
              </a:lnSpc>
            </a:pPr>
            <a:r>
              <a:rPr lang="en-US" sz="2400" dirty="0">
                <a:latin typeface="Aptos Display" panose="020B0004020202020204" pitchFamily="34" charset="0"/>
              </a:rPr>
              <a:t>Loss of Knowledge</a:t>
            </a:r>
          </a:p>
          <a:p>
            <a:pPr>
              <a:lnSpc>
                <a:spcPct val="150000"/>
              </a:lnSpc>
            </a:pPr>
            <a:r>
              <a:rPr lang="en-US" sz="2400" dirty="0">
                <a:latin typeface="Aptos Display" panose="020B0004020202020204" pitchFamily="34" charset="0"/>
              </a:rPr>
              <a:t>Increased Pressure on Management</a:t>
            </a:r>
          </a:p>
          <a:p>
            <a:pPr>
              <a:lnSpc>
                <a:spcPct val="150000"/>
              </a:lnSpc>
            </a:pPr>
            <a:r>
              <a:rPr lang="en-US" sz="2400" dirty="0">
                <a:latin typeface="Aptos Display" panose="020B0004020202020204" pitchFamily="34" charset="0"/>
              </a:rPr>
              <a:t> Decreased Morale</a:t>
            </a:r>
          </a:p>
          <a:p>
            <a:pPr>
              <a:lnSpc>
                <a:spcPct val="150000"/>
              </a:lnSpc>
            </a:pPr>
            <a:r>
              <a:rPr lang="en-US" sz="2400" dirty="0">
                <a:latin typeface="Aptos Display" panose="020B0004020202020204" pitchFamily="34" charset="0"/>
              </a:rPr>
              <a:t>Potential damage to Employer Brand</a:t>
            </a:r>
          </a:p>
          <a:p>
            <a:endParaRPr lang="en-US" dirty="0"/>
          </a:p>
          <a:p>
            <a:endParaRPr lang="en-US" dirty="0"/>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a:xfrm>
            <a:off x="6585158" y="1998766"/>
            <a:ext cx="5067300" cy="3949873"/>
          </a:xfrm>
        </p:spPr>
        <p:txBody>
          <a:bodyPr/>
          <a:lstStyle/>
          <a:p>
            <a:pPr>
              <a:lnSpc>
                <a:spcPct val="150000"/>
              </a:lnSpc>
            </a:pPr>
            <a:r>
              <a:rPr lang="en-US" sz="2400" dirty="0">
                <a:latin typeface="Aptos Display" panose="020B0004020202020204" pitchFamily="34" charset="0"/>
              </a:rPr>
              <a:t>Decreased Employee Engagement</a:t>
            </a:r>
          </a:p>
          <a:p>
            <a:pPr>
              <a:lnSpc>
                <a:spcPct val="150000"/>
              </a:lnSpc>
            </a:pPr>
            <a:r>
              <a:rPr lang="en-US" sz="2400" dirty="0">
                <a:latin typeface="Aptos Display" panose="020B0004020202020204" pitchFamily="34" charset="0"/>
              </a:rPr>
              <a:t>Increased Training Costs </a:t>
            </a:r>
          </a:p>
          <a:p>
            <a:pPr>
              <a:lnSpc>
                <a:spcPct val="150000"/>
              </a:lnSpc>
            </a:pPr>
            <a:r>
              <a:rPr lang="en-US" sz="2400" dirty="0">
                <a:latin typeface="Aptos Display" panose="020B0004020202020204" pitchFamily="34" charset="0"/>
              </a:rPr>
              <a:t>Loss of Client Relationship</a:t>
            </a:r>
          </a:p>
          <a:p>
            <a:pPr>
              <a:lnSpc>
                <a:spcPct val="150000"/>
              </a:lnSpc>
            </a:pPr>
            <a:r>
              <a:rPr lang="en-US" sz="2400" dirty="0">
                <a:latin typeface="Aptos Display" panose="020B0004020202020204" pitchFamily="34" charset="0"/>
              </a:rPr>
              <a:t>Disruption of Projects</a:t>
            </a:r>
          </a:p>
          <a:p>
            <a:pPr>
              <a:lnSpc>
                <a:spcPct val="150000"/>
              </a:lnSpc>
            </a:pPr>
            <a:r>
              <a:rPr lang="en-US" sz="2400" dirty="0">
                <a:latin typeface="Aptos Display" panose="020B0004020202020204" pitchFamily="34" charset="0"/>
              </a:rPr>
              <a:t>Negative impact on other team members</a:t>
            </a:r>
          </a:p>
          <a:p>
            <a:pPr>
              <a:lnSpc>
                <a:spcPct val="150000"/>
              </a:lnSpc>
            </a:pPr>
            <a:endParaRPr lang="en-US" sz="2400" dirty="0">
              <a:latin typeface="Aptos Display" panose="020B0004020202020204" pitchFamily="34" charset="0"/>
            </a:endParaRPr>
          </a:p>
        </p:txBody>
      </p:sp>
    </p:spTree>
    <p:extLst>
      <p:ext uri="{BB962C8B-B14F-4D97-AF65-F5344CB8AC3E}">
        <p14:creationId xmlns:p14="http://schemas.microsoft.com/office/powerpoint/2010/main" val="300737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9" y="883871"/>
            <a:ext cx="5848555" cy="600897"/>
          </a:xfrm>
        </p:spPr>
        <p:txBody>
          <a:bodyPr/>
          <a:lstStyle/>
          <a:p>
            <a:r>
              <a:rPr lang="en-US" sz="3600" dirty="0"/>
              <a:t>PROBLEM STATEMENT</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873668"/>
            <a:ext cx="6684298" cy="4100461"/>
          </a:xfrm>
        </p:spPr>
        <p:txBody>
          <a:bodyPr/>
          <a:lstStyle/>
          <a:p>
            <a:pPr marL="0" indent="0">
              <a:lnSpc>
                <a:spcPct val="150000"/>
              </a:lnSpc>
              <a:buNone/>
            </a:pPr>
            <a:r>
              <a:rPr lang="en-US" sz="2400" dirty="0">
                <a:latin typeface="Aptos Display" panose="020B0004020202020204" pitchFamily="34" charset="0"/>
              </a:rPr>
              <a:t>XYZ company was established a few years back is facing around 15% attrition rate for a couple of years and it is majorly affecting the company in many aspects. In order to understand why employees are leaving the company and reduce the attrition rate XYZ company has approached a HR analytics consultancy for analyzing the data they have.</a:t>
            </a:r>
            <a:endParaRPr lang="en-US" sz="2400"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a:xfrm>
            <a:off x="8274709" y="1484768"/>
            <a:ext cx="2932425" cy="3560763"/>
          </a:xfrm>
        </p:spPr>
      </p:pic>
    </p:spTree>
    <p:extLst>
      <p:ext uri="{BB962C8B-B14F-4D97-AF65-F5344CB8AC3E}">
        <p14:creationId xmlns:p14="http://schemas.microsoft.com/office/powerpoint/2010/main" val="369677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a:xfrm>
            <a:off x="660400" y="523142"/>
            <a:ext cx="5052142" cy="676394"/>
          </a:xfrm>
        </p:spPr>
        <p:txBody>
          <a:bodyPr/>
          <a:lstStyle/>
          <a:p>
            <a:r>
              <a:rPr lang="en-US" sz="3600" dirty="0"/>
              <a:t>Details Of Data </a:t>
            </a:r>
            <a:br>
              <a:rPr lang="en-US" dirty="0"/>
            </a:br>
            <a:endParaRPr lang="en-US" dirty="0"/>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15" name="Text Placeholder 14">
            <a:extLst>
              <a:ext uri="{FF2B5EF4-FFF2-40B4-BE49-F238E27FC236}">
                <a16:creationId xmlns:a16="http://schemas.microsoft.com/office/drawing/2014/main" id="{69205F1B-456F-AF42-81AD-D646AEB4F714}"/>
              </a:ext>
            </a:extLst>
          </p:cNvPr>
          <p:cNvSpPr>
            <a:spLocks noGrp="1"/>
          </p:cNvSpPr>
          <p:nvPr>
            <p:ph type="body" sz="quarter" idx="16"/>
          </p:nvPr>
        </p:nvSpPr>
        <p:spPr>
          <a:xfrm>
            <a:off x="517012" y="1393468"/>
            <a:ext cx="11157975" cy="4597442"/>
          </a:xfrm>
        </p:spPr>
        <p:txBody>
          <a:bodyPr/>
          <a:lstStyle/>
          <a:p>
            <a:pPr>
              <a:lnSpc>
                <a:spcPct val="150000"/>
              </a:lnSpc>
            </a:pPr>
            <a:r>
              <a:rPr lang="en-US" sz="2400" dirty="0">
                <a:latin typeface="Aptos Display" panose="020B0004020202020204" pitchFamily="34" charset="0"/>
              </a:rPr>
              <a:t>DAX (Data Analysis Expressions) is employed to create calculated columns and measures that provide deeper insights into attrition rates and patterns. Visualization tools within Power BI, such as charts, graphs, and maps, are then utilized to present the data in an interactive format. These visuals can highlight key metrics like turnover rates by department, tenure, reasons for leaving, and demographic factors. The outcome is a comprehensive HR dashboard that empowers stakeholders with actionable insights, enabling them to identify trends, predict future attrition, and develop strategies to improve employee retention.</a:t>
            </a:r>
          </a:p>
        </p:txBody>
      </p:sp>
    </p:spTree>
    <p:extLst>
      <p:ext uri="{BB962C8B-B14F-4D97-AF65-F5344CB8AC3E}">
        <p14:creationId xmlns:p14="http://schemas.microsoft.com/office/powerpoint/2010/main" val="390360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srcRect l="3955" r="3955"/>
          <a:stretch/>
        </p:blipFill>
        <p:spPr>
          <a:xfrm>
            <a:off x="0" y="0"/>
            <a:ext cx="12192000" cy="6858000"/>
          </a:xfrm>
        </p:spPr>
      </p:pic>
    </p:spTree>
    <p:extLst>
      <p:ext uri="{BB962C8B-B14F-4D97-AF65-F5344CB8AC3E}">
        <p14:creationId xmlns:p14="http://schemas.microsoft.com/office/powerpoint/2010/main" val="41013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522370B-0094-CE7D-E5A4-9E09241F33D6}"/>
              </a:ext>
            </a:extLst>
          </p:cNvPr>
          <p:cNvSpPr>
            <a:spLocks noGrp="1"/>
          </p:cNvSpPr>
          <p:nvPr>
            <p:ph sz="quarter" idx="12"/>
          </p:nvPr>
        </p:nvSpPr>
        <p:spPr>
          <a:xfrm>
            <a:off x="1430854" y="1698386"/>
            <a:ext cx="4665146" cy="1023483"/>
          </a:xfrm>
        </p:spPr>
        <p:txBody>
          <a:bodyPr/>
          <a:lstStyle/>
          <a:p>
            <a:pPr algn="ctr"/>
            <a:r>
              <a:rPr lang="en-US" dirty="0"/>
              <a:t>      Key metrics include overall attrition rate, </a:t>
            </a:r>
            <a:r>
              <a:rPr lang="en-US" sz="1600" dirty="0"/>
              <a:t>voluntary</a:t>
            </a:r>
            <a:r>
              <a:rPr lang="en-US" dirty="0"/>
              <a:t> vs involuntary attrition, attrition by department role, tenure and demographics </a:t>
            </a:r>
          </a:p>
        </p:txBody>
      </p:sp>
      <p:sp>
        <p:nvSpPr>
          <p:cNvPr id="11" name="Content Placeholder 10">
            <a:extLst>
              <a:ext uri="{FF2B5EF4-FFF2-40B4-BE49-F238E27FC236}">
                <a16:creationId xmlns:a16="http://schemas.microsoft.com/office/drawing/2014/main" id="{1D862CF5-E24C-33AE-92D5-BDF6B643B57C}"/>
              </a:ext>
            </a:extLst>
          </p:cNvPr>
          <p:cNvSpPr>
            <a:spLocks noGrp="1"/>
          </p:cNvSpPr>
          <p:nvPr>
            <p:ph sz="quarter" idx="13"/>
          </p:nvPr>
        </p:nvSpPr>
        <p:spPr>
          <a:xfrm>
            <a:off x="1423533" y="4637316"/>
            <a:ext cx="4734850" cy="912812"/>
          </a:xfrm>
        </p:spPr>
        <p:txBody>
          <a:bodyPr/>
          <a:lstStyle/>
          <a:p>
            <a:pPr algn="ctr"/>
            <a:r>
              <a:rPr lang="en-US" dirty="0"/>
              <a:t>      Addressing Job Satisfaction factors reduces turnover rate</a:t>
            </a:r>
          </a:p>
        </p:txBody>
      </p:sp>
      <p:sp>
        <p:nvSpPr>
          <p:cNvPr id="12" name="Content Placeholder 11">
            <a:extLst>
              <a:ext uri="{FF2B5EF4-FFF2-40B4-BE49-F238E27FC236}">
                <a16:creationId xmlns:a16="http://schemas.microsoft.com/office/drawing/2014/main" id="{15121C37-5637-F5ED-51CE-6D5916C03513}"/>
              </a:ext>
            </a:extLst>
          </p:cNvPr>
          <p:cNvSpPr>
            <a:spLocks noGrp="1"/>
          </p:cNvSpPr>
          <p:nvPr>
            <p:ph sz="quarter" idx="14"/>
          </p:nvPr>
        </p:nvSpPr>
        <p:spPr>
          <a:xfrm>
            <a:off x="1430854" y="3096245"/>
            <a:ext cx="4734850" cy="1339461"/>
          </a:xfrm>
        </p:spPr>
        <p:txBody>
          <a:bodyPr/>
          <a:lstStyle/>
          <a:p>
            <a:pPr algn="ctr"/>
            <a:r>
              <a:rPr lang="en-US" dirty="0"/>
              <a:t>Analyzing attrition at different stages of the employee lifecycle can pinpoint critical periods for retention efforts</a:t>
            </a:r>
          </a:p>
          <a:p>
            <a:endParaRPr lang="en-US" dirty="0"/>
          </a:p>
        </p:txBody>
      </p:sp>
      <p:sp>
        <p:nvSpPr>
          <p:cNvPr id="14" name="Content Placeholder 13">
            <a:extLst>
              <a:ext uri="{FF2B5EF4-FFF2-40B4-BE49-F238E27FC236}">
                <a16:creationId xmlns:a16="http://schemas.microsoft.com/office/drawing/2014/main" id="{B125CC2D-A6D6-FD84-C02C-30C6CED43ABE}"/>
              </a:ext>
            </a:extLst>
          </p:cNvPr>
          <p:cNvSpPr>
            <a:spLocks noGrp="1"/>
          </p:cNvSpPr>
          <p:nvPr>
            <p:ph sz="quarter" idx="15"/>
          </p:nvPr>
        </p:nvSpPr>
        <p:spPr>
          <a:xfrm>
            <a:off x="7423098" y="3184267"/>
            <a:ext cx="4385417" cy="912812"/>
          </a:xfrm>
        </p:spPr>
        <p:txBody>
          <a:bodyPr/>
          <a:lstStyle/>
          <a:p>
            <a:pPr algn="ctr"/>
            <a:r>
              <a:rPr lang="en-US" dirty="0"/>
              <a:t>     Comparing attrition rates with industry standards helps identify areas of strength and opportunity</a:t>
            </a:r>
          </a:p>
        </p:txBody>
      </p:sp>
      <p:sp>
        <p:nvSpPr>
          <p:cNvPr id="22" name="Content Placeholder 21">
            <a:extLst>
              <a:ext uri="{FF2B5EF4-FFF2-40B4-BE49-F238E27FC236}">
                <a16:creationId xmlns:a16="http://schemas.microsoft.com/office/drawing/2014/main" id="{240C5A0D-366F-1974-3066-C7C86FF991CE}"/>
              </a:ext>
            </a:extLst>
          </p:cNvPr>
          <p:cNvSpPr>
            <a:spLocks noGrp="1"/>
          </p:cNvSpPr>
          <p:nvPr>
            <p:ph sz="quarter" idx="17"/>
          </p:nvPr>
        </p:nvSpPr>
        <p:spPr>
          <a:xfrm>
            <a:off x="7284282" y="1637816"/>
            <a:ext cx="4562447" cy="1397859"/>
          </a:xfrm>
        </p:spPr>
        <p:txBody>
          <a:bodyPr/>
          <a:lstStyle/>
          <a:p>
            <a:pPr algn="ctr"/>
            <a:r>
              <a:rPr lang="en-US" dirty="0"/>
              <a:t>      Adapting to changing workforce dynamics, such as remote work, evolving employee expectations is essential for effective reducing attrition</a:t>
            </a:r>
          </a:p>
        </p:txBody>
      </p:sp>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a:xfrm>
            <a:off x="749300" y="636583"/>
            <a:ext cx="10693400" cy="659428"/>
          </a:xfrm>
        </p:spPr>
        <p:txBody>
          <a:bodyPr/>
          <a:lstStyle/>
          <a:p>
            <a:r>
              <a:rPr lang="en-US" sz="3600"/>
              <a:t>Understanding the Analysis  </a:t>
            </a:r>
            <a:endParaRPr lang="en-US" sz="3600"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497050" y="1828017"/>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2106" y="1935806"/>
            <a:ext cx="548640" cy="548640"/>
          </a:xfrm>
          <a:prstGeom prst="rect">
            <a:avLst/>
          </a:prstGeom>
        </p:spPr>
      </p:pic>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flipV="1">
            <a:off x="6552762" y="3184267"/>
            <a:ext cx="914400" cy="76422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735642" y="3260689"/>
            <a:ext cx="548640" cy="548640"/>
          </a:xfrm>
          <a:prstGeom prst="rect">
            <a:avLst/>
          </a:prstGeom>
        </p:spPr>
      </p:pic>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509133" y="3260689"/>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552762" y="1828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49300" y="4629892"/>
            <a:ext cx="548640" cy="548640"/>
          </a:xfrm>
          <a:prstGeom prst="rect">
            <a:avLst/>
          </a:prstGeom>
        </p:spPr>
      </p:pic>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516454" y="4522103"/>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User network">
            <a:extLst>
              <a:ext uri="{FF2B5EF4-FFF2-40B4-BE49-F238E27FC236}">
                <a16:creationId xmlns:a16="http://schemas.microsoft.com/office/drawing/2014/main" id="{B6919A3F-A031-4557-AAC9-0C948C6E4D6A}"/>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735642" y="1965819"/>
            <a:ext cx="548640" cy="548640"/>
          </a:xfrm>
          <a:prstGeom prst="rect">
            <a:avLst/>
          </a:prstGeom>
        </p:spPr>
      </p:pic>
      <p:sp>
        <p:nvSpPr>
          <p:cNvPr id="3" name="Rectangle 1">
            <a:extLst>
              <a:ext uri="{FF2B5EF4-FFF2-40B4-BE49-F238E27FC236}">
                <a16:creationId xmlns:a16="http://schemas.microsoft.com/office/drawing/2014/main" id="{15724BC3-9A04-BF1A-E2C1-ACB1714145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Key metrics include overall attrition rate, voluntary vs. involuntary attrition, attrition by department, role, tenure, and demographics.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3" name="Graphic 22" descr="Clipboard">
            <a:extLst>
              <a:ext uri="{FF2B5EF4-FFF2-40B4-BE49-F238E27FC236}">
                <a16:creationId xmlns:a16="http://schemas.microsoft.com/office/drawing/2014/main" id="{FEA5A7FB-ED52-E921-5D73-B475C1F44CE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21366" y="3349800"/>
            <a:ext cx="548640" cy="548640"/>
          </a:xfrm>
          <a:prstGeom prst="rect">
            <a:avLst/>
          </a:prstGeom>
        </p:spPr>
      </p:pic>
    </p:spTree>
    <p:extLst>
      <p:ext uri="{BB962C8B-B14F-4D97-AF65-F5344CB8AC3E}">
        <p14:creationId xmlns:p14="http://schemas.microsoft.com/office/powerpoint/2010/main" val="412067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xagon 19">
            <a:extLst>
              <a:ext uri="{FF2B5EF4-FFF2-40B4-BE49-F238E27FC236}">
                <a16:creationId xmlns:a16="http://schemas.microsoft.com/office/drawing/2014/main" id="{184F3FD5-57F6-429C-8A79-BC3E161F9645}"/>
              </a:ext>
              <a:ext uri="{C183D7F6-B498-43B3-948B-1728B52AA6E4}">
                <adec:decorative xmlns:adec="http://schemas.microsoft.com/office/drawing/2017/decorative" val="1"/>
              </a:ext>
            </a:extLst>
          </p:cNvPr>
          <p:cNvSpPr/>
          <p:nvPr/>
        </p:nvSpPr>
        <p:spPr>
          <a:xfrm>
            <a:off x="432000" y="1800006"/>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Hexagon 21">
            <a:extLst>
              <a:ext uri="{FF2B5EF4-FFF2-40B4-BE49-F238E27FC236}">
                <a16:creationId xmlns:a16="http://schemas.microsoft.com/office/drawing/2014/main" id="{8931DDA4-6E0A-4CD6-92DA-3787D0A645B7}"/>
              </a:ext>
              <a:ext uri="{C183D7F6-B498-43B3-948B-1728B52AA6E4}">
                <adec:decorative xmlns:adec="http://schemas.microsoft.com/office/drawing/2017/decorative" val="1"/>
              </a:ext>
            </a:extLst>
          </p:cNvPr>
          <p:cNvSpPr/>
          <p:nvPr/>
        </p:nvSpPr>
        <p:spPr>
          <a:xfrm>
            <a:off x="7284004" y="1799382"/>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Hexagon 23">
            <a:extLst>
              <a:ext uri="{FF2B5EF4-FFF2-40B4-BE49-F238E27FC236}">
                <a16:creationId xmlns:a16="http://schemas.microsoft.com/office/drawing/2014/main" id="{8DC04250-3EFF-4260-841A-83A3745A39B7}"/>
              </a:ext>
              <a:ext uri="{C183D7F6-B498-43B3-948B-1728B52AA6E4}">
                <adec:decorative xmlns:adec="http://schemas.microsoft.com/office/drawing/2017/decorative" val="1"/>
              </a:ext>
            </a:extLst>
          </p:cNvPr>
          <p:cNvSpPr/>
          <p:nvPr/>
        </p:nvSpPr>
        <p:spPr>
          <a:xfrm>
            <a:off x="1402097" y="1790923"/>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Hexagon 25">
            <a:extLst>
              <a:ext uri="{FF2B5EF4-FFF2-40B4-BE49-F238E27FC236}">
                <a16:creationId xmlns:a16="http://schemas.microsoft.com/office/drawing/2014/main" id="{70414E17-AF31-4773-9D9B-6F287966BFED}"/>
              </a:ext>
              <a:ext uri="{C183D7F6-B498-43B3-948B-1728B52AA6E4}">
                <adec:decorative xmlns:adec="http://schemas.microsoft.com/office/drawing/2017/decorative" val="1"/>
              </a:ext>
            </a:extLst>
          </p:cNvPr>
          <p:cNvSpPr/>
          <p:nvPr/>
        </p:nvSpPr>
        <p:spPr>
          <a:xfrm>
            <a:off x="2476346" y="1826274"/>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Hexagon 27">
            <a:extLst>
              <a:ext uri="{FF2B5EF4-FFF2-40B4-BE49-F238E27FC236}">
                <a16:creationId xmlns:a16="http://schemas.microsoft.com/office/drawing/2014/main" id="{9A460E96-6DE9-4695-B9AA-33D872B9AE91}"/>
              </a:ext>
              <a:ext uri="{C183D7F6-B498-43B3-948B-1728B52AA6E4}">
                <adec:decorative xmlns:adec="http://schemas.microsoft.com/office/drawing/2017/decorative" val="1"/>
              </a:ext>
            </a:extLst>
          </p:cNvPr>
          <p:cNvSpPr/>
          <p:nvPr/>
        </p:nvSpPr>
        <p:spPr>
          <a:xfrm>
            <a:off x="3412042" y="1838414"/>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Hexagon 29">
            <a:extLst>
              <a:ext uri="{FF2B5EF4-FFF2-40B4-BE49-F238E27FC236}">
                <a16:creationId xmlns:a16="http://schemas.microsoft.com/office/drawing/2014/main" id="{73AA3A47-BB43-4280-BD7B-7095FEBBBCF2}"/>
              </a:ext>
              <a:ext uri="{C183D7F6-B498-43B3-948B-1728B52AA6E4}">
                <adec:decorative xmlns:adec="http://schemas.microsoft.com/office/drawing/2017/decorative" val="1"/>
              </a:ext>
            </a:extLst>
          </p:cNvPr>
          <p:cNvSpPr/>
          <p:nvPr/>
        </p:nvSpPr>
        <p:spPr>
          <a:xfrm>
            <a:off x="4457503" y="1838414"/>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Hexagon 31">
            <a:extLst>
              <a:ext uri="{FF2B5EF4-FFF2-40B4-BE49-F238E27FC236}">
                <a16:creationId xmlns:a16="http://schemas.microsoft.com/office/drawing/2014/main" id="{0D4AF445-4FAA-4F77-90FF-71B4790DF651}"/>
              </a:ext>
              <a:ext uri="{C183D7F6-B498-43B3-948B-1728B52AA6E4}">
                <adec:decorative xmlns:adec="http://schemas.microsoft.com/office/drawing/2017/decorative" val="1"/>
              </a:ext>
            </a:extLst>
          </p:cNvPr>
          <p:cNvSpPr/>
          <p:nvPr/>
        </p:nvSpPr>
        <p:spPr>
          <a:xfrm>
            <a:off x="5463816" y="1823788"/>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Hexagon 33">
            <a:extLst>
              <a:ext uri="{FF2B5EF4-FFF2-40B4-BE49-F238E27FC236}">
                <a16:creationId xmlns:a16="http://schemas.microsoft.com/office/drawing/2014/main" id="{5160F8B1-281B-40FE-913B-79806DCEB6E0}"/>
              </a:ext>
              <a:ext uri="{C183D7F6-B498-43B3-948B-1728B52AA6E4}">
                <adec:decorative xmlns:adec="http://schemas.microsoft.com/office/drawing/2017/decorative" val="1"/>
              </a:ext>
            </a:extLst>
          </p:cNvPr>
          <p:cNvSpPr/>
          <p:nvPr/>
        </p:nvSpPr>
        <p:spPr>
          <a:xfrm>
            <a:off x="6321754" y="1823057"/>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Hexagon 35">
            <a:extLst>
              <a:ext uri="{FF2B5EF4-FFF2-40B4-BE49-F238E27FC236}">
                <a16:creationId xmlns:a16="http://schemas.microsoft.com/office/drawing/2014/main" id="{12A74B3C-CA43-40B8-8377-A34C10C16B69}"/>
              </a:ext>
              <a:ext uri="{C183D7F6-B498-43B3-948B-1728B52AA6E4}">
                <adec:decorative xmlns:adec="http://schemas.microsoft.com/office/drawing/2017/decorative" val="1"/>
              </a:ext>
            </a:extLst>
          </p:cNvPr>
          <p:cNvSpPr/>
          <p:nvPr/>
        </p:nvSpPr>
        <p:spPr>
          <a:xfrm>
            <a:off x="8278146" y="1823787"/>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Hexagon 37">
            <a:extLst>
              <a:ext uri="{FF2B5EF4-FFF2-40B4-BE49-F238E27FC236}">
                <a16:creationId xmlns:a16="http://schemas.microsoft.com/office/drawing/2014/main" id="{06F5B9A6-704C-47AE-B230-105F31223C1A}"/>
              </a:ext>
              <a:ext uri="{C183D7F6-B498-43B3-948B-1728B52AA6E4}">
                <adec:decorative xmlns:adec="http://schemas.microsoft.com/office/drawing/2017/decorative" val="1"/>
              </a:ext>
            </a:extLst>
          </p:cNvPr>
          <p:cNvSpPr/>
          <p:nvPr/>
        </p:nvSpPr>
        <p:spPr>
          <a:xfrm>
            <a:off x="9221281" y="1808293"/>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Hexagon 39">
            <a:extLst>
              <a:ext uri="{FF2B5EF4-FFF2-40B4-BE49-F238E27FC236}">
                <a16:creationId xmlns:a16="http://schemas.microsoft.com/office/drawing/2014/main" id="{C9ADA53C-9ACF-479A-B6E8-7BB006F022D1}"/>
              </a:ext>
              <a:ext uri="{C183D7F6-B498-43B3-948B-1728B52AA6E4}">
                <adec:decorative xmlns:adec="http://schemas.microsoft.com/office/drawing/2017/decorative" val="1"/>
              </a:ext>
            </a:extLst>
          </p:cNvPr>
          <p:cNvSpPr/>
          <p:nvPr/>
        </p:nvSpPr>
        <p:spPr>
          <a:xfrm>
            <a:off x="10164416" y="1797124"/>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Hexagon 41">
            <a:extLst>
              <a:ext uri="{FF2B5EF4-FFF2-40B4-BE49-F238E27FC236}">
                <a16:creationId xmlns:a16="http://schemas.microsoft.com/office/drawing/2014/main" id="{4A4865DF-B1A5-4498-AB0B-F562ECEB9425}"/>
              </a:ext>
              <a:ext uri="{C183D7F6-B498-43B3-948B-1728B52AA6E4}">
                <adec:decorative xmlns:adec="http://schemas.microsoft.com/office/drawing/2017/decorative" val="1"/>
              </a:ext>
            </a:extLst>
          </p:cNvPr>
          <p:cNvSpPr/>
          <p:nvPr/>
        </p:nvSpPr>
        <p:spPr>
          <a:xfrm>
            <a:off x="11074200" y="1791463"/>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r>
              <a:rPr lang="en-US" sz="3600" b="1" dirty="0">
                <a:solidFill>
                  <a:schemeClr val="tx1"/>
                </a:solidFill>
              </a:rPr>
              <a:t>Support and Development</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762256" y="2140492"/>
            <a:ext cx="2506948" cy="318859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32972" y="2140492"/>
            <a:ext cx="2487168" cy="318859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18024" y="2140492"/>
            <a:ext cx="2487168" cy="318859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898414" y="2140492"/>
            <a:ext cx="2487168" cy="318859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TextBox 67">
            <a:extLst>
              <a:ext uri="{FF2B5EF4-FFF2-40B4-BE49-F238E27FC236}">
                <a16:creationId xmlns:a16="http://schemas.microsoft.com/office/drawing/2014/main" id="{C9097234-38E0-4114-A29F-508805824B65}"/>
              </a:ext>
            </a:extLst>
          </p:cNvPr>
          <p:cNvSpPr txBox="1"/>
          <p:nvPr/>
        </p:nvSpPr>
        <p:spPr>
          <a:xfrm>
            <a:off x="884903" y="2585884"/>
            <a:ext cx="2202426" cy="2605548"/>
          </a:xfrm>
          <a:prstGeom prst="rect">
            <a:avLst/>
          </a:prstGeom>
          <a:noFill/>
        </p:spPr>
        <p:txBody>
          <a:bodyPr wrap="square" rIns="0" rtlCol="0">
            <a:noAutofit/>
          </a:bodyPr>
          <a:lstStyle/>
          <a:p>
            <a:pPr algn="ctr"/>
            <a:r>
              <a:rPr lang="en-US" sz="1600" b="1" dirty="0">
                <a:latin typeface="Aptos" panose="020B0004020202020204" pitchFamily="34" charset="0"/>
                <a:cs typeface="Biome Light" panose="020B0303030204020804" pitchFamily="34" charset="0"/>
              </a:rPr>
              <a:t>Role Clarity</a:t>
            </a:r>
          </a:p>
          <a:p>
            <a:pPr algn="ctr"/>
            <a:endParaRPr lang="en-US" sz="1600" b="1" dirty="0">
              <a:cs typeface="Biome Light" panose="020B0303030204020804" pitchFamily="34" charset="0"/>
            </a:endParaRPr>
          </a:p>
          <a:p>
            <a:pPr algn="ctr"/>
            <a:endParaRPr lang="en-US" sz="1600" b="1" dirty="0">
              <a:cs typeface="Biome Light" panose="020B0303030204020804" pitchFamily="34" charset="0"/>
            </a:endParaRPr>
          </a:p>
          <a:p>
            <a:pPr algn="ctr"/>
            <a:r>
              <a:rPr lang="en-US" dirty="0">
                <a:cs typeface="Biome Light" panose="020B0303030204020804" pitchFamily="34" charset="0"/>
              </a:rPr>
              <a:t>Clarifying roles, responsibilities and expectations to align employee efforts with organizational goals </a:t>
            </a:r>
          </a:p>
          <a:p>
            <a:endParaRPr lang="en-US" sz="1600" b="1" dirty="0">
              <a:cs typeface="Biome Light" panose="020B0303030204020804" pitchFamily="34" charset="0"/>
            </a:endParaRPr>
          </a:p>
        </p:txBody>
      </p:sp>
      <p:sp>
        <p:nvSpPr>
          <p:cNvPr id="4" name="TextBox 3">
            <a:extLst>
              <a:ext uri="{FF2B5EF4-FFF2-40B4-BE49-F238E27FC236}">
                <a16:creationId xmlns:a16="http://schemas.microsoft.com/office/drawing/2014/main" id="{F289E278-8976-4219-B8E5-16D2E65CD0E0}"/>
              </a:ext>
            </a:extLst>
          </p:cNvPr>
          <p:cNvSpPr txBox="1"/>
          <p:nvPr/>
        </p:nvSpPr>
        <p:spPr>
          <a:xfrm>
            <a:off x="3657600" y="2585884"/>
            <a:ext cx="2261389" cy="2605548"/>
          </a:xfrm>
          <a:prstGeom prst="rect">
            <a:avLst/>
          </a:prstGeom>
          <a:noFill/>
        </p:spPr>
        <p:txBody>
          <a:bodyPr wrap="square" rIns="0" rtlCol="0">
            <a:noAutofit/>
          </a:bodyPr>
          <a:lstStyle/>
          <a:p>
            <a:pPr algn="ctr"/>
            <a:r>
              <a:rPr lang="en-US" b="1" dirty="0">
                <a:latin typeface="Aptos" panose="020B0004020202020204" pitchFamily="34" charset="0"/>
                <a:cs typeface="Biome Light" panose="020B0303030204020804" pitchFamily="34" charset="0"/>
              </a:rPr>
              <a:t>Trust and Respect</a:t>
            </a:r>
          </a:p>
          <a:p>
            <a:endParaRPr lang="en-US" b="1" dirty="0">
              <a:latin typeface="Aptos" panose="020B0004020202020204" pitchFamily="34" charset="0"/>
              <a:cs typeface="Biome Light" panose="020B0303030204020804" pitchFamily="34" charset="0"/>
            </a:endParaRPr>
          </a:p>
          <a:p>
            <a:endParaRPr lang="en-US" b="1" dirty="0">
              <a:latin typeface="Aptos" panose="020B0004020202020204" pitchFamily="34" charset="0"/>
              <a:cs typeface="Biome Light" panose="020B0303030204020804" pitchFamily="34" charset="0"/>
            </a:endParaRPr>
          </a:p>
          <a:p>
            <a:pPr algn="ctr"/>
            <a:r>
              <a:rPr lang="en-US" dirty="0">
                <a:cs typeface="Biome Light" panose="020B0303030204020804" pitchFamily="34" charset="0"/>
              </a:rPr>
              <a:t>Investigating factors that contribute to building trust and mutual respect between employees and managers </a:t>
            </a:r>
            <a:br>
              <a:rPr lang="en-US" b="1" dirty="0">
                <a:latin typeface="Aptos" panose="020B0004020202020204" pitchFamily="34" charset="0"/>
                <a:cs typeface="Biome Light" panose="020B0303030204020804" pitchFamily="34" charset="0"/>
              </a:rPr>
            </a:br>
            <a:endParaRPr lang="en-US" b="1" dirty="0">
              <a:latin typeface="Aptos" panose="020B0004020202020204" pitchFamily="34" charset="0"/>
              <a:cs typeface="Biome Light" panose="020B0303030204020804" pitchFamily="34" charset="0"/>
            </a:endParaRPr>
          </a:p>
        </p:txBody>
      </p:sp>
      <p:sp>
        <p:nvSpPr>
          <p:cNvPr id="5" name="TextBox 4">
            <a:extLst>
              <a:ext uri="{FF2B5EF4-FFF2-40B4-BE49-F238E27FC236}">
                <a16:creationId xmlns:a16="http://schemas.microsoft.com/office/drawing/2014/main" id="{9E60F69B-8088-4A76-862A-5DC3B7B099A1}"/>
              </a:ext>
            </a:extLst>
          </p:cNvPr>
          <p:cNvSpPr txBox="1"/>
          <p:nvPr/>
        </p:nvSpPr>
        <p:spPr>
          <a:xfrm>
            <a:off x="6321754" y="2585884"/>
            <a:ext cx="2301136" cy="2605547"/>
          </a:xfrm>
          <a:prstGeom prst="rect">
            <a:avLst/>
          </a:prstGeom>
          <a:noFill/>
        </p:spPr>
        <p:txBody>
          <a:bodyPr wrap="square" rIns="0" rtlCol="0">
            <a:noAutofit/>
          </a:bodyPr>
          <a:lstStyle/>
          <a:p>
            <a:pPr algn="ctr"/>
            <a:r>
              <a:rPr lang="en-US" sz="1600" b="1" dirty="0">
                <a:latin typeface="Aptos" panose="020B0004020202020204" pitchFamily="34" charset="0"/>
                <a:cs typeface="Biome Light" panose="020B0303030204020804" pitchFamily="34" charset="0"/>
              </a:rPr>
              <a:t>Decision Making Processes </a:t>
            </a:r>
          </a:p>
          <a:p>
            <a:endParaRPr lang="en-US" sz="1600" b="1" dirty="0">
              <a:latin typeface="Aptos" panose="020B0004020202020204" pitchFamily="34" charset="0"/>
              <a:cs typeface="Biome Light" panose="020B0303030204020804" pitchFamily="34" charset="0"/>
            </a:endParaRPr>
          </a:p>
          <a:p>
            <a:pPr algn="ctr"/>
            <a:r>
              <a:rPr lang="en-US" dirty="0">
                <a:cs typeface="Biome Light" panose="020B0303030204020804" pitchFamily="34" charset="0"/>
              </a:rPr>
              <a:t>Analyzing how decisions are made and communicated within organization and their impact on employee morale</a:t>
            </a:r>
          </a:p>
        </p:txBody>
      </p:sp>
      <p:sp>
        <p:nvSpPr>
          <p:cNvPr id="7" name="TextBox 6">
            <a:extLst>
              <a:ext uri="{FF2B5EF4-FFF2-40B4-BE49-F238E27FC236}">
                <a16:creationId xmlns:a16="http://schemas.microsoft.com/office/drawing/2014/main" id="{F44673B4-C0B9-43A0-B642-C8D78A87A514}"/>
              </a:ext>
            </a:extLst>
          </p:cNvPr>
          <p:cNvSpPr txBox="1"/>
          <p:nvPr/>
        </p:nvSpPr>
        <p:spPr>
          <a:xfrm>
            <a:off x="8963945" y="2585883"/>
            <a:ext cx="2343152" cy="2605547"/>
          </a:xfrm>
          <a:prstGeom prst="rect">
            <a:avLst/>
          </a:prstGeom>
          <a:noFill/>
        </p:spPr>
        <p:txBody>
          <a:bodyPr wrap="square" rIns="0" rtlCol="0">
            <a:noAutofit/>
          </a:bodyPr>
          <a:lstStyle/>
          <a:p>
            <a:pPr algn="ctr"/>
            <a:r>
              <a:rPr lang="en-US" sz="1600" b="1" dirty="0">
                <a:latin typeface="Aptos" panose="020B0004020202020204" pitchFamily="34" charset="0"/>
                <a:cs typeface="Biome Light" panose="020B0303030204020804" pitchFamily="34" charset="0"/>
              </a:rPr>
              <a:t>Leadership and Communication</a:t>
            </a:r>
          </a:p>
          <a:p>
            <a:endParaRPr lang="en-US" sz="1600" b="1" dirty="0">
              <a:latin typeface="Aptos" panose="020B0004020202020204" pitchFamily="34" charset="0"/>
              <a:cs typeface="Biome Light" panose="020B0303030204020804" pitchFamily="34" charset="0"/>
            </a:endParaRPr>
          </a:p>
          <a:p>
            <a:pPr algn="ctr"/>
            <a:r>
              <a:rPr lang="en-US" dirty="0">
                <a:cs typeface="Biome Light" panose="020B0303030204020804" pitchFamily="34" charset="0"/>
              </a:rPr>
              <a:t>Comparing different managerial approaches and their influence on employee satisfaction and communication patterns which impact trust and clarity  </a:t>
            </a:r>
            <a:br>
              <a:rPr lang="en-US" b="1" dirty="0">
                <a:latin typeface="+mj-lt"/>
                <a:cs typeface="Biome Light" panose="020B0303030204020804" pitchFamily="34" charset="0"/>
              </a:rPr>
            </a:br>
            <a:endParaRPr lang="en-US" b="1" dirty="0">
              <a:latin typeface="+mj-lt"/>
              <a:cs typeface="Biome Light" panose="020B0303030204020804" pitchFamily="34" charset="0"/>
            </a:endParaRPr>
          </a:p>
          <a:p>
            <a:pPr algn="ctr"/>
            <a:endParaRPr lang="en-US" sz="1400" dirty="0">
              <a:cs typeface="Biome Light" panose="020B0303030204020804" pitchFamily="34" charset="0"/>
            </a:endParaRPr>
          </a:p>
        </p:txBody>
      </p:sp>
    </p:spTree>
    <p:extLst>
      <p:ext uri="{BB962C8B-B14F-4D97-AF65-F5344CB8AC3E}">
        <p14:creationId xmlns:p14="http://schemas.microsoft.com/office/powerpoint/2010/main" val="1856314060"/>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TM16401375[[fn=Madison]]</Template>
  <TotalTime>200</TotalTime>
  <Words>547</Words>
  <Application>Microsoft Office PowerPoint</Application>
  <PresentationFormat>Widescreen</PresentationFormat>
  <Paragraphs>56</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Aptos Display</vt:lpstr>
      <vt:lpstr>Arial</vt:lpstr>
      <vt:lpstr>Biome Light</vt:lpstr>
      <vt:lpstr>Calibri</vt:lpstr>
      <vt:lpstr>Calibri Light</vt:lpstr>
      <vt:lpstr>Wingdings</vt:lpstr>
      <vt:lpstr>Office Theme</vt:lpstr>
      <vt:lpstr>EMPLOYEE ATTRITION  ANALYSIS</vt:lpstr>
      <vt:lpstr>OVERVIEW </vt:lpstr>
      <vt:lpstr>Why do Employees Leave?</vt:lpstr>
      <vt:lpstr>Effects of Attrition</vt:lpstr>
      <vt:lpstr>PROBLEM STATEMENT</vt:lpstr>
      <vt:lpstr>Details Of Data  </vt:lpstr>
      <vt:lpstr>PowerPoint Presentation</vt:lpstr>
      <vt:lpstr>Understanding the Analysis  </vt:lpstr>
      <vt:lpstr>Support and Development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SANDRA DARWIN</dc:creator>
  <cp:lastModifiedBy>SANDRA DARWIN</cp:lastModifiedBy>
  <cp:revision>10</cp:revision>
  <dcterms:created xsi:type="dcterms:W3CDTF">2024-06-27T17:23:23Z</dcterms:created>
  <dcterms:modified xsi:type="dcterms:W3CDTF">2024-07-03T08:19:52Z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