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2" r:id="rId6"/>
    <p:sldId id="264" r:id="rId7"/>
    <p:sldId id="260" r:id="rId8"/>
    <p:sldId id="265" r:id="rId9"/>
    <p:sldId id="266" r:id="rId10"/>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73" d="100"/>
          <a:sy n="73" d="100"/>
        </p:scale>
        <p:origin x="582" y="78"/>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t>23/03/2020</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t>23/03/2020</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23/03/2020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23/03/2020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23/03/2020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t>23/03/2020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t>23/03/2020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23/03/2020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23/03/2020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23/03/2020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t>23/03/2020</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hyperlink" Target="https://powerbi.microsoft.com/en-us/get-starte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1961" y="840740"/>
            <a:ext cx="9211733" cy="1082675"/>
          </a:xfrm>
        </p:spPr>
        <p:txBody>
          <a:bodyPr/>
          <a:lstStyle/>
          <a:p>
            <a:pPr algn="ctr"/>
            <a:r>
              <a:rPr lang="en-US" sz="5400" b="1">
                <a:gradFill>
                  <a:gsLst>
                    <a:gs pos="21000">
                      <a:srgbClr val="53575C"/>
                    </a:gs>
                    <a:gs pos="88000">
                      <a:srgbClr val="C5C7CA"/>
                    </a:gs>
                  </a:gsLst>
                  <a:lin ang="5400000"/>
                </a:gradFill>
                <a:effectLst/>
              </a:rPr>
              <a:t>Power BI Introduction</a:t>
            </a:r>
          </a:p>
        </p:txBody>
      </p:sp>
      <p:sp>
        <p:nvSpPr>
          <p:cNvPr id="5" name="Text Box 4"/>
          <p:cNvSpPr txBox="1"/>
          <p:nvPr/>
        </p:nvSpPr>
        <p:spPr>
          <a:xfrm>
            <a:off x="9697720" y="5627370"/>
            <a:ext cx="2361565" cy="337185"/>
          </a:xfrm>
          <a:prstGeom prst="rect">
            <a:avLst/>
          </a:prstGeom>
          <a:noFill/>
        </p:spPr>
        <p:txBody>
          <a:bodyPr wrap="square" rtlCol="0">
            <a:spAutoFit/>
          </a:bodyPr>
          <a:lstStyle/>
          <a:p>
            <a:r>
              <a:rPr lang="en-US" sz="1600" b="1">
                <a:gradFill>
                  <a:gsLst>
                    <a:gs pos="21000">
                      <a:srgbClr val="53575C"/>
                    </a:gs>
                    <a:gs pos="88000">
                      <a:srgbClr val="C5C7CA"/>
                    </a:gs>
                  </a:gsLst>
                  <a:lin ang="5400000"/>
                </a:gradFill>
                <a:effectLst/>
                <a:latin typeface="+mj-lt"/>
                <a:ea typeface="+mj-ea"/>
                <a:cs typeface="+mj-cs"/>
              </a:rPr>
              <a:t>By Angad singh</a:t>
            </a:r>
            <a:endParaRPr lang="en-US" sz="1600"/>
          </a:p>
        </p:txBody>
      </p:sp>
      <p:sp>
        <p:nvSpPr>
          <p:cNvPr id="6" name="Slide Number Placeholder 5"/>
          <p:cNvSpPr>
            <a:spLocks noGrp="1"/>
          </p:cNvSpPr>
          <p:nvPr>
            <p:ph type="sldNum" sz="quarter" idx="4"/>
          </p:nvPr>
        </p:nvSpPr>
        <p:spPr/>
        <p:txBody>
          <a:bodyPr/>
          <a:lstStyle/>
          <a:p>
            <a:fld id="{B3561BA9-CDCF-4958-B8AB-66F3BF063E13}" type="slidenum">
              <a:rPr lang="en-US" smtClean="0">
                <a:gradFill>
                  <a:gsLst>
                    <a:gs pos="21000">
                      <a:srgbClr val="53575C"/>
                    </a:gs>
                    <a:gs pos="88000">
                      <a:srgbClr val="C5C7CA"/>
                    </a:gs>
                  </a:gsLst>
                  <a:lin ang="5400000"/>
                </a:gradFill>
                <a:effectLst/>
              </a:rPr>
              <a:t>1</a:t>
            </a:fld>
            <a:endParaRPr lang="en-US" smtClean="0">
              <a:gradFill>
                <a:gsLst>
                  <a:gs pos="21000">
                    <a:srgbClr val="53575C"/>
                  </a:gs>
                  <a:gs pos="88000">
                    <a:srgbClr val="C5C7CA"/>
                  </a:gs>
                </a:gsLst>
                <a:lin ang="5400000"/>
              </a:gra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340" y="618490"/>
            <a:ext cx="10132060" cy="582930"/>
          </a:xfrm>
        </p:spPr>
        <p:txBody>
          <a:bodyPr/>
          <a:lstStyle/>
          <a:p>
            <a:r>
              <a:rPr lang="en-US" sz="2400" b="1"/>
              <a:t>Table of Contents</a:t>
            </a:r>
          </a:p>
        </p:txBody>
      </p:sp>
      <p:sp>
        <p:nvSpPr>
          <p:cNvPr id="3" name="Content Placeholder 2"/>
          <p:cNvSpPr>
            <a:spLocks noGrp="1"/>
          </p:cNvSpPr>
          <p:nvPr>
            <p:ph idx="1"/>
          </p:nvPr>
        </p:nvSpPr>
        <p:spPr>
          <a:xfrm>
            <a:off x="1449705" y="1336675"/>
            <a:ext cx="10132695" cy="5384800"/>
          </a:xfrm>
        </p:spPr>
        <p:txBody>
          <a:bodyPr/>
          <a:lstStyle/>
          <a:p>
            <a:pPr marL="457200" indent="-457200" algn="l">
              <a:buFont typeface="+mj-lt"/>
              <a:buAutoNum type="arabicPeriod"/>
            </a:pPr>
            <a:r>
              <a:rPr lang="en-US" sz="2000"/>
              <a:t>Introduction about Power BI</a:t>
            </a:r>
          </a:p>
          <a:p>
            <a:pPr marL="457200" indent="-457200" algn="l">
              <a:buFont typeface="+mj-lt"/>
              <a:buAutoNum type="arabicPeriod"/>
            </a:pPr>
            <a:r>
              <a:rPr lang="en-US" sz="2000">
                <a:sym typeface="+mn-ea"/>
              </a:rPr>
              <a:t>Power BI Desktop</a:t>
            </a:r>
            <a:endParaRPr lang="en-US" sz="2000"/>
          </a:p>
          <a:p>
            <a:pPr marL="914400" lvl="1" indent="-457200" algn="l">
              <a:buFont typeface="+mj-lt"/>
              <a:buAutoNum type="alphaLcPeriod"/>
            </a:pPr>
            <a:r>
              <a:rPr lang="en-US" sz="2000">
                <a:sym typeface="+mn-ea"/>
              </a:rPr>
              <a:t>Report view</a:t>
            </a:r>
            <a:endParaRPr lang="en-US" sz="2000"/>
          </a:p>
          <a:p>
            <a:pPr marL="914400" lvl="1" indent="-457200" algn="l">
              <a:buFont typeface="+mj-lt"/>
              <a:buAutoNum type="alphaLcPeriod"/>
            </a:pPr>
            <a:r>
              <a:rPr lang="en-US" sz="2000">
                <a:sym typeface="+mn-ea"/>
              </a:rPr>
              <a:t>Data view</a:t>
            </a:r>
            <a:endParaRPr lang="en-US" sz="2000"/>
          </a:p>
          <a:p>
            <a:pPr marL="914400" lvl="1" indent="-457200" algn="l">
              <a:buFont typeface="+mj-lt"/>
              <a:buAutoNum type="alphaLcPeriod"/>
            </a:pPr>
            <a:r>
              <a:rPr lang="en-US" sz="2000">
                <a:sym typeface="+mn-ea"/>
              </a:rPr>
              <a:t>Relationships view</a:t>
            </a:r>
            <a:endParaRPr lang="en-US" sz="2000"/>
          </a:p>
          <a:p>
            <a:pPr marL="457200" indent="-457200" algn="l">
              <a:buFont typeface="+mj-lt"/>
              <a:buAutoNum type="arabicPeriod"/>
            </a:pPr>
            <a:r>
              <a:rPr lang="en-US" sz="2000"/>
              <a:t>Power BI Service</a:t>
            </a:r>
          </a:p>
          <a:p>
            <a:pPr marL="914400" lvl="1" indent="-457200" algn="l">
              <a:buFont typeface="+mj-lt"/>
              <a:buAutoNum type="alphaLcPeriod"/>
            </a:pPr>
            <a:r>
              <a:rPr lang="en-US" sz="2000"/>
              <a:t>Datasets</a:t>
            </a:r>
          </a:p>
          <a:p>
            <a:pPr marL="914400" lvl="1" indent="-457200" algn="l">
              <a:buFont typeface="+mj-lt"/>
              <a:buAutoNum type="alphaLcPeriod"/>
            </a:pPr>
            <a:r>
              <a:rPr lang="en-US" sz="2000"/>
              <a:t>Reports</a:t>
            </a:r>
          </a:p>
          <a:p>
            <a:pPr marL="914400" lvl="1" indent="-457200" algn="l">
              <a:buFont typeface="+mj-lt"/>
              <a:buAutoNum type="alphaLcPeriod"/>
            </a:pPr>
            <a:r>
              <a:rPr lang="en-US" sz="2000"/>
              <a:t>Dashboards</a:t>
            </a:r>
          </a:p>
          <a:p>
            <a:pPr marL="914400" lvl="1" indent="-457200" algn="l">
              <a:buFont typeface="+mj-lt"/>
              <a:buAutoNum type="alphaLcPeriod"/>
            </a:pPr>
            <a:r>
              <a:rPr lang="en-US" sz="2000"/>
              <a:t>Workbooks</a:t>
            </a:r>
          </a:p>
          <a:p>
            <a:pPr marL="914400" lvl="1" indent="-457200" algn="l">
              <a:buFont typeface="+mj-lt"/>
              <a:buAutoNum type="alphaLcPeriod"/>
            </a:pPr>
            <a:r>
              <a:rPr lang="en-US" sz="2000"/>
              <a:t>Workspace</a:t>
            </a:r>
          </a:p>
          <a:p>
            <a:pPr marL="457200" indent="-457200" algn="l">
              <a:buFont typeface="+mj-lt"/>
              <a:buAutoNum type="arabicPeriod"/>
            </a:pPr>
            <a:r>
              <a:rPr lang="en-US" sz="2000"/>
              <a:t>Power BI Mobile Apps</a:t>
            </a:r>
          </a:p>
          <a:p>
            <a:pPr marL="457200" indent="-457200" algn="l">
              <a:buFont typeface="+mj-lt"/>
              <a:buAutoNum type="arabicPeriod"/>
            </a:pPr>
            <a:r>
              <a:rPr lang="en-US" sz="2000"/>
              <a:t>Power BI Data connectors</a:t>
            </a:r>
          </a:p>
          <a:p>
            <a:pPr marL="457200" indent="-457200" algn="l">
              <a:buFont typeface="+mj-lt"/>
              <a:buAutoNum type="arabicPeriod"/>
            </a:pPr>
            <a:r>
              <a:rPr lang="en-US" sz="2000"/>
              <a:t>Introduction about visuals</a:t>
            </a:r>
          </a:p>
        </p:txBody>
      </p:sp>
      <p:sp>
        <p:nvSpPr>
          <p:cNvPr id="4" name="Slide Number Placeholder 3"/>
          <p:cNvSpPr>
            <a:spLocks noGrp="1"/>
          </p:cNvSpPr>
          <p:nvPr>
            <p:ph type="sldNum" sz="quarter" idx="12"/>
          </p:nvPr>
        </p:nvSpPr>
        <p:spPr/>
        <p:txBody>
          <a:bodyPr/>
          <a:lstStyle/>
          <a:p>
            <a:fld id="{B3561BA9-CDCF-4958-B8AB-66F3BF063E13}" type="slidenum">
              <a:rPr lang="en-US" smtClean="0"/>
              <a:t>2</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620" y="615315"/>
            <a:ext cx="9468485" cy="2007870"/>
          </a:xfrm>
        </p:spPr>
        <p:txBody>
          <a:bodyPr/>
          <a:lstStyle/>
          <a:p>
            <a:pPr marL="0" indent="0">
              <a:buNone/>
            </a:pPr>
            <a:r>
              <a:rPr lang="en-US" sz="2400" b="1">
                <a:sym typeface="+mn-ea"/>
              </a:rPr>
              <a:t>An overview of Power BI</a:t>
            </a:r>
          </a:p>
          <a:p>
            <a:pPr marL="0" indent="0">
              <a:buNone/>
            </a:pPr>
            <a:r>
              <a:rPr lang="en-US" sz="2000"/>
              <a:t>Power Bi is a visualization tool provided by microsoft. It aims to provide interactive visualizations and business intelligence capabilities with an interface simple enough for end users to create their own reports and dashboards. </a:t>
            </a:r>
          </a:p>
          <a:p>
            <a:pPr marL="0" indent="0">
              <a:buNone/>
            </a:pPr>
            <a:r>
              <a:rPr lang="en-US" sz="2000"/>
              <a:t>It is having three major parts -</a:t>
            </a:r>
          </a:p>
        </p:txBody>
      </p:sp>
      <p:sp>
        <p:nvSpPr>
          <p:cNvPr id="5" name="Slide Number Placeholder 4"/>
          <p:cNvSpPr>
            <a:spLocks noGrp="1"/>
          </p:cNvSpPr>
          <p:nvPr>
            <p:ph type="sldNum" sz="quarter" idx="12"/>
          </p:nvPr>
        </p:nvSpPr>
        <p:spPr/>
        <p:txBody>
          <a:bodyPr/>
          <a:lstStyle/>
          <a:p>
            <a:fld id="{B3561BA9-CDCF-4958-B8AB-66F3BF063E13}" type="slidenum">
              <a:rPr lang="en-US" smtClean="0"/>
              <a:t>3</a:t>
            </a:fld>
            <a:endParaRPr lang="en-US"/>
          </a:p>
        </p:txBody>
      </p:sp>
      <p:cxnSp>
        <p:nvCxnSpPr>
          <p:cNvPr id="129" name="Straight Connector 128"/>
          <p:cNvCxnSpPr/>
          <p:nvPr/>
        </p:nvCxnSpPr>
        <p:spPr>
          <a:xfrm>
            <a:off x="633095" y="3701415"/>
            <a:ext cx="11264900" cy="17145"/>
          </a:xfrm>
          <a:prstGeom prst="line">
            <a:avLst/>
          </a:prstGeom>
          <a:ln w="476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5" name="Rectangle 184"/>
          <p:cNvSpPr/>
          <p:nvPr/>
        </p:nvSpPr>
        <p:spPr bwMode="auto">
          <a:xfrm>
            <a:off x="4506628" y="5187404"/>
            <a:ext cx="3161525" cy="93260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defTabSz="932180">
              <a:spcBef>
                <a:spcPts val="2450"/>
              </a:spcBef>
              <a:spcAft>
                <a:spcPts val="1225"/>
              </a:spcAft>
              <a:defRPr/>
            </a:pPr>
            <a:endParaRPr lang="en-US" sz="1835">
              <a:solidFill>
                <a:srgbClr val="353535"/>
              </a:solidFill>
              <a:cs typeface="Segoe UI" panose="020B0502040204020203" pitchFamily="34" charset="0"/>
            </a:endParaRPr>
          </a:p>
        </p:txBody>
      </p:sp>
      <p:grpSp>
        <p:nvGrpSpPr>
          <p:cNvPr id="27" name="Group 26"/>
          <p:cNvGrpSpPr/>
          <p:nvPr/>
        </p:nvGrpSpPr>
        <p:grpSpPr>
          <a:xfrm>
            <a:off x="856830" y="5142692"/>
            <a:ext cx="2535029" cy="1601684"/>
            <a:chOff x="-3553289" y="1211263"/>
            <a:chExt cx="5901371" cy="3728608"/>
          </a:xfrm>
        </p:grpSpPr>
        <p:pic>
          <p:nvPicPr>
            <p:cNvPr id="162" name="Picture 161"/>
            <p:cNvPicPr>
              <a:picLocks noChangeAspect="1"/>
            </p:cNvPicPr>
            <p:nvPr/>
          </p:nvPicPr>
          <p:blipFill>
            <a:blip r:embed="rId2" cstate="screen"/>
            <a:stretch>
              <a:fillRect/>
            </a:stretch>
          </p:blipFill>
          <p:spPr>
            <a:xfrm>
              <a:off x="-3361116" y="1419883"/>
              <a:ext cx="5511756" cy="2992097"/>
            </a:xfrm>
            <a:prstGeom prst="rect">
              <a:avLst/>
            </a:prstGeom>
          </p:spPr>
        </p:pic>
        <p:sp>
          <p:nvSpPr>
            <p:cNvPr id="163" name="Freeform 7"/>
            <p:cNvSpPr>
              <a:spLocks noChangeAspect="1" noEditPoints="1"/>
            </p:cNvSpPr>
            <p:nvPr/>
          </p:nvSpPr>
          <p:spPr bwMode="auto">
            <a:xfrm>
              <a:off x="-3553289" y="1211263"/>
              <a:ext cx="5901371" cy="3728608"/>
            </a:xfrm>
            <a:custGeom>
              <a:avLst/>
              <a:gdLst>
                <a:gd name="T0" fmla="*/ 16 w 1389"/>
                <a:gd name="T1" fmla="*/ 0 h 878"/>
                <a:gd name="T2" fmla="*/ 0 w 1389"/>
                <a:gd name="T3" fmla="*/ 332 h 878"/>
                <a:gd name="T4" fmla="*/ 0 w 1389"/>
                <a:gd name="T5" fmla="*/ 788 h 878"/>
                <a:gd name="T6" fmla="*/ 198 w 1389"/>
                <a:gd name="T7" fmla="*/ 802 h 878"/>
                <a:gd name="T8" fmla="*/ 647 w 1389"/>
                <a:gd name="T9" fmla="*/ 803 h 878"/>
                <a:gd name="T10" fmla="*/ 647 w 1389"/>
                <a:gd name="T11" fmla="*/ 826 h 878"/>
                <a:gd name="T12" fmla="*/ 355 w 1389"/>
                <a:gd name="T13" fmla="*/ 840 h 878"/>
                <a:gd name="T14" fmla="*/ 345 w 1389"/>
                <a:gd name="T15" fmla="*/ 878 h 878"/>
                <a:gd name="T16" fmla="*/ 1039 w 1389"/>
                <a:gd name="T17" fmla="*/ 864 h 878"/>
                <a:gd name="T18" fmla="*/ 1000 w 1389"/>
                <a:gd name="T19" fmla="*/ 826 h 878"/>
                <a:gd name="T20" fmla="*/ 721 w 1389"/>
                <a:gd name="T21" fmla="*/ 804 h 878"/>
                <a:gd name="T22" fmla="*/ 1374 w 1389"/>
                <a:gd name="T23" fmla="*/ 803 h 878"/>
                <a:gd name="T24" fmla="*/ 1389 w 1389"/>
                <a:gd name="T25" fmla="*/ 14 h 878"/>
                <a:gd name="T26" fmla="*/ 1126 w 1389"/>
                <a:gd name="T27" fmla="*/ 781 h 878"/>
                <a:gd name="T28" fmla="*/ 1107 w 1389"/>
                <a:gd name="T29" fmla="*/ 778 h 878"/>
                <a:gd name="T30" fmla="*/ 1126 w 1389"/>
                <a:gd name="T31" fmla="*/ 774 h 878"/>
                <a:gd name="T32" fmla="*/ 1126 w 1389"/>
                <a:gd name="T33" fmla="*/ 781 h 878"/>
                <a:gd name="T34" fmla="*/ 1144 w 1389"/>
                <a:gd name="T35" fmla="*/ 781 h 878"/>
                <a:gd name="T36" fmla="*/ 1144 w 1389"/>
                <a:gd name="T37" fmla="*/ 774 h 878"/>
                <a:gd name="T38" fmla="*/ 1164 w 1389"/>
                <a:gd name="T39" fmla="*/ 778 h 878"/>
                <a:gd name="T40" fmla="*/ 1194 w 1389"/>
                <a:gd name="T41" fmla="*/ 781 h 878"/>
                <a:gd name="T42" fmla="*/ 1174 w 1389"/>
                <a:gd name="T43" fmla="*/ 778 h 878"/>
                <a:gd name="T44" fmla="*/ 1194 w 1389"/>
                <a:gd name="T45" fmla="*/ 774 h 878"/>
                <a:gd name="T46" fmla="*/ 1194 w 1389"/>
                <a:gd name="T47" fmla="*/ 781 h 878"/>
                <a:gd name="T48" fmla="*/ 1211 w 1389"/>
                <a:gd name="T49" fmla="*/ 781 h 878"/>
                <a:gd name="T50" fmla="*/ 1211 w 1389"/>
                <a:gd name="T51" fmla="*/ 774 h 878"/>
                <a:gd name="T52" fmla="*/ 1231 w 1389"/>
                <a:gd name="T53" fmla="*/ 778 h 878"/>
                <a:gd name="T54" fmla="*/ 1261 w 1389"/>
                <a:gd name="T55" fmla="*/ 781 h 878"/>
                <a:gd name="T56" fmla="*/ 1241 w 1389"/>
                <a:gd name="T57" fmla="*/ 778 h 878"/>
                <a:gd name="T58" fmla="*/ 1261 w 1389"/>
                <a:gd name="T59" fmla="*/ 774 h 878"/>
                <a:gd name="T60" fmla="*/ 1261 w 1389"/>
                <a:gd name="T61" fmla="*/ 781 h 878"/>
                <a:gd name="T62" fmla="*/ 1278 w 1389"/>
                <a:gd name="T63" fmla="*/ 781 h 878"/>
                <a:gd name="T64" fmla="*/ 1278 w 1389"/>
                <a:gd name="T65" fmla="*/ 774 h 878"/>
                <a:gd name="T66" fmla="*/ 1298 w 1389"/>
                <a:gd name="T67" fmla="*/ 778 h 878"/>
                <a:gd name="T68" fmla="*/ 1316 w 1389"/>
                <a:gd name="T69" fmla="*/ 787 h 878"/>
                <a:gd name="T70" fmla="*/ 1316 w 1389"/>
                <a:gd name="T71" fmla="*/ 768 h 878"/>
                <a:gd name="T72" fmla="*/ 1316 w 1389"/>
                <a:gd name="T73" fmla="*/ 787 h 878"/>
                <a:gd name="T74" fmla="*/ 1326 w 1389"/>
                <a:gd name="T75" fmla="*/ 754 h 878"/>
                <a:gd name="T76" fmla="*/ 455 w 1389"/>
                <a:gd name="T77" fmla="*/ 754 h 878"/>
                <a:gd name="T78" fmla="*/ 49 w 1389"/>
                <a:gd name="T79" fmla="*/ 739 h 878"/>
                <a:gd name="T80" fmla="*/ 49 w 1389"/>
                <a:gd name="T81" fmla="*/ 332 h 878"/>
                <a:gd name="T82" fmla="*/ 64 w 1389"/>
                <a:gd name="T83" fmla="*/ 48 h 878"/>
                <a:gd name="T84" fmla="*/ 1340 w 1389"/>
                <a:gd name="T85" fmla="*/ 63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89" h="878">
                  <a:moveTo>
                    <a:pt x="1374" y="0"/>
                  </a:moveTo>
                  <a:cubicBezTo>
                    <a:pt x="16" y="0"/>
                    <a:pt x="16" y="0"/>
                    <a:pt x="16" y="0"/>
                  </a:cubicBezTo>
                  <a:cubicBezTo>
                    <a:pt x="7" y="0"/>
                    <a:pt x="0" y="6"/>
                    <a:pt x="0" y="14"/>
                  </a:cubicBezTo>
                  <a:cubicBezTo>
                    <a:pt x="0" y="139"/>
                    <a:pt x="0" y="244"/>
                    <a:pt x="0" y="332"/>
                  </a:cubicBezTo>
                  <a:cubicBezTo>
                    <a:pt x="0" y="384"/>
                    <a:pt x="0" y="430"/>
                    <a:pt x="0" y="470"/>
                  </a:cubicBezTo>
                  <a:cubicBezTo>
                    <a:pt x="0" y="788"/>
                    <a:pt x="0" y="788"/>
                    <a:pt x="0" y="788"/>
                  </a:cubicBezTo>
                  <a:cubicBezTo>
                    <a:pt x="0" y="796"/>
                    <a:pt x="7" y="802"/>
                    <a:pt x="16" y="802"/>
                  </a:cubicBezTo>
                  <a:cubicBezTo>
                    <a:pt x="16" y="802"/>
                    <a:pt x="16" y="802"/>
                    <a:pt x="198" y="802"/>
                  </a:cubicBezTo>
                  <a:cubicBezTo>
                    <a:pt x="198" y="802"/>
                    <a:pt x="198" y="803"/>
                    <a:pt x="198" y="803"/>
                  </a:cubicBezTo>
                  <a:cubicBezTo>
                    <a:pt x="647" y="803"/>
                    <a:pt x="647" y="803"/>
                    <a:pt x="647" y="803"/>
                  </a:cubicBezTo>
                  <a:cubicBezTo>
                    <a:pt x="647" y="803"/>
                    <a:pt x="647" y="803"/>
                    <a:pt x="647" y="804"/>
                  </a:cubicBezTo>
                  <a:cubicBezTo>
                    <a:pt x="647" y="826"/>
                    <a:pt x="647" y="826"/>
                    <a:pt x="647" y="826"/>
                  </a:cubicBezTo>
                  <a:cubicBezTo>
                    <a:pt x="369" y="826"/>
                    <a:pt x="369" y="826"/>
                    <a:pt x="369" y="826"/>
                  </a:cubicBezTo>
                  <a:cubicBezTo>
                    <a:pt x="362" y="826"/>
                    <a:pt x="355" y="832"/>
                    <a:pt x="355" y="840"/>
                  </a:cubicBezTo>
                  <a:cubicBezTo>
                    <a:pt x="331" y="864"/>
                    <a:pt x="331" y="864"/>
                    <a:pt x="331" y="864"/>
                  </a:cubicBezTo>
                  <a:cubicBezTo>
                    <a:pt x="331" y="872"/>
                    <a:pt x="337" y="878"/>
                    <a:pt x="345" y="878"/>
                  </a:cubicBezTo>
                  <a:cubicBezTo>
                    <a:pt x="1024" y="878"/>
                    <a:pt x="1024" y="878"/>
                    <a:pt x="1024" y="878"/>
                  </a:cubicBezTo>
                  <a:cubicBezTo>
                    <a:pt x="1033" y="878"/>
                    <a:pt x="1039" y="872"/>
                    <a:pt x="1039" y="864"/>
                  </a:cubicBezTo>
                  <a:cubicBezTo>
                    <a:pt x="1015" y="840"/>
                    <a:pt x="1015" y="840"/>
                    <a:pt x="1015" y="840"/>
                  </a:cubicBezTo>
                  <a:cubicBezTo>
                    <a:pt x="1015" y="832"/>
                    <a:pt x="1009" y="826"/>
                    <a:pt x="1000" y="826"/>
                  </a:cubicBezTo>
                  <a:cubicBezTo>
                    <a:pt x="721" y="826"/>
                    <a:pt x="721" y="826"/>
                    <a:pt x="721" y="826"/>
                  </a:cubicBezTo>
                  <a:cubicBezTo>
                    <a:pt x="721" y="804"/>
                    <a:pt x="721" y="804"/>
                    <a:pt x="721" y="804"/>
                  </a:cubicBezTo>
                  <a:cubicBezTo>
                    <a:pt x="721" y="803"/>
                    <a:pt x="721" y="803"/>
                    <a:pt x="721" y="803"/>
                  </a:cubicBezTo>
                  <a:cubicBezTo>
                    <a:pt x="1374" y="803"/>
                    <a:pt x="1374" y="803"/>
                    <a:pt x="1374" y="803"/>
                  </a:cubicBezTo>
                  <a:cubicBezTo>
                    <a:pt x="1383" y="803"/>
                    <a:pt x="1389" y="797"/>
                    <a:pt x="1389" y="789"/>
                  </a:cubicBezTo>
                  <a:cubicBezTo>
                    <a:pt x="1389" y="14"/>
                    <a:pt x="1389" y="14"/>
                    <a:pt x="1389" y="14"/>
                  </a:cubicBezTo>
                  <a:cubicBezTo>
                    <a:pt x="1389" y="6"/>
                    <a:pt x="1383" y="0"/>
                    <a:pt x="1374" y="0"/>
                  </a:cubicBezTo>
                  <a:close/>
                  <a:moveTo>
                    <a:pt x="1126" y="781"/>
                  </a:moveTo>
                  <a:cubicBezTo>
                    <a:pt x="1110" y="781"/>
                    <a:pt x="1110" y="781"/>
                    <a:pt x="1110" y="781"/>
                  </a:cubicBezTo>
                  <a:cubicBezTo>
                    <a:pt x="1108" y="781"/>
                    <a:pt x="1107" y="780"/>
                    <a:pt x="1107" y="778"/>
                  </a:cubicBezTo>
                  <a:cubicBezTo>
                    <a:pt x="1107" y="776"/>
                    <a:pt x="1108" y="774"/>
                    <a:pt x="1110" y="774"/>
                  </a:cubicBezTo>
                  <a:cubicBezTo>
                    <a:pt x="1126" y="774"/>
                    <a:pt x="1126" y="774"/>
                    <a:pt x="1126" y="774"/>
                  </a:cubicBezTo>
                  <a:cubicBezTo>
                    <a:pt x="1129" y="774"/>
                    <a:pt x="1130" y="776"/>
                    <a:pt x="1130" y="778"/>
                  </a:cubicBezTo>
                  <a:cubicBezTo>
                    <a:pt x="1130" y="780"/>
                    <a:pt x="1129" y="781"/>
                    <a:pt x="1126" y="781"/>
                  </a:cubicBezTo>
                  <a:close/>
                  <a:moveTo>
                    <a:pt x="1160" y="781"/>
                  </a:moveTo>
                  <a:cubicBezTo>
                    <a:pt x="1144" y="781"/>
                    <a:pt x="1144" y="781"/>
                    <a:pt x="1144" y="781"/>
                  </a:cubicBezTo>
                  <a:cubicBezTo>
                    <a:pt x="1142" y="781"/>
                    <a:pt x="1140" y="780"/>
                    <a:pt x="1140" y="778"/>
                  </a:cubicBezTo>
                  <a:cubicBezTo>
                    <a:pt x="1140" y="776"/>
                    <a:pt x="1142" y="774"/>
                    <a:pt x="1144" y="774"/>
                  </a:cubicBezTo>
                  <a:cubicBezTo>
                    <a:pt x="1160" y="774"/>
                    <a:pt x="1160" y="774"/>
                    <a:pt x="1160" y="774"/>
                  </a:cubicBezTo>
                  <a:cubicBezTo>
                    <a:pt x="1162" y="774"/>
                    <a:pt x="1164" y="776"/>
                    <a:pt x="1164" y="778"/>
                  </a:cubicBezTo>
                  <a:cubicBezTo>
                    <a:pt x="1164" y="780"/>
                    <a:pt x="1162" y="781"/>
                    <a:pt x="1160" y="781"/>
                  </a:cubicBezTo>
                  <a:close/>
                  <a:moveTo>
                    <a:pt x="1194" y="781"/>
                  </a:moveTo>
                  <a:cubicBezTo>
                    <a:pt x="1177" y="781"/>
                    <a:pt x="1177" y="781"/>
                    <a:pt x="1177" y="781"/>
                  </a:cubicBezTo>
                  <a:cubicBezTo>
                    <a:pt x="1175" y="781"/>
                    <a:pt x="1174" y="780"/>
                    <a:pt x="1174" y="778"/>
                  </a:cubicBezTo>
                  <a:cubicBezTo>
                    <a:pt x="1174" y="776"/>
                    <a:pt x="1175" y="774"/>
                    <a:pt x="1177" y="774"/>
                  </a:cubicBezTo>
                  <a:cubicBezTo>
                    <a:pt x="1194" y="774"/>
                    <a:pt x="1194" y="774"/>
                    <a:pt x="1194" y="774"/>
                  </a:cubicBezTo>
                  <a:cubicBezTo>
                    <a:pt x="1196" y="774"/>
                    <a:pt x="1198" y="776"/>
                    <a:pt x="1198" y="778"/>
                  </a:cubicBezTo>
                  <a:cubicBezTo>
                    <a:pt x="1198" y="780"/>
                    <a:pt x="1196" y="781"/>
                    <a:pt x="1194" y="781"/>
                  </a:cubicBezTo>
                  <a:close/>
                  <a:moveTo>
                    <a:pt x="1228" y="781"/>
                  </a:moveTo>
                  <a:cubicBezTo>
                    <a:pt x="1211" y="781"/>
                    <a:pt x="1211" y="781"/>
                    <a:pt x="1211" y="781"/>
                  </a:cubicBezTo>
                  <a:cubicBezTo>
                    <a:pt x="1209" y="781"/>
                    <a:pt x="1207" y="780"/>
                    <a:pt x="1207" y="778"/>
                  </a:cubicBezTo>
                  <a:cubicBezTo>
                    <a:pt x="1207" y="776"/>
                    <a:pt x="1209" y="774"/>
                    <a:pt x="1211" y="774"/>
                  </a:cubicBezTo>
                  <a:cubicBezTo>
                    <a:pt x="1228" y="774"/>
                    <a:pt x="1228" y="774"/>
                    <a:pt x="1228" y="774"/>
                  </a:cubicBezTo>
                  <a:cubicBezTo>
                    <a:pt x="1230" y="774"/>
                    <a:pt x="1231" y="776"/>
                    <a:pt x="1231" y="778"/>
                  </a:cubicBezTo>
                  <a:cubicBezTo>
                    <a:pt x="1231" y="780"/>
                    <a:pt x="1230" y="781"/>
                    <a:pt x="1228" y="781"/>
                  </a:cubicBezTo>
                  <a:close/>
                  <a:moveTo>
                    <a:pt x="1261" y="781"/>
                  </a:moveTo>
                  <a:cubicBezTo>
                    <a:pt x="1244" y="781"/>
                    <a:pt x="1244" y="781"/>
                    <a:pt x="1244" y="781"/>
                  </a:cubicBezTo>
                  <a:cubicBezTo>
                    <a:pt x="1242" y="781"/>
                    <a:pt x="1241" y="780"/>
                    <a:pt x="1241" y="778"/>
                  </a:cubicBezTo>
                  <a:cubicBezTo>
                    <a:pt x="1241" y="776"/>
                    <a:pt x="1242" y="774"/>
                    <a:pt x="1244" y="774"/>
                  </a:cubicBezTo>
                  <a:cubicBezTo>
                    <a:pt x="1261" y="774"/>
                    <a:pt x="1261" y="774"/>
                    <a:pt x="1261" y="774"/>
                  </a:cubicBezTo>
                  <a:cubicBezTo>
                    <a:pt x="1263" y="774"/>
                    <a:pt x="1265" y="776"/>
                    <a:pt x="1265" y="778"/>
                  </a:cubicBezTo>
                  <a:cubicBezTo>
                    <a:pt x="1265" y="780"/>
                    <a:pt x="1263" y="781"/>
                    <a:pt x="1261" y="781"/>
                  </a:cubicBezTo>
                  <a:close/>
                  <a:moveTo>
                    <a:pt x="1295" y="781"/>
                  </a:moveTo>
                  <a:cubicBezTo>
                    <a:pt x="1278" y="781"/>
                    <a:pt x="1278" y="781"/>
                    <a:pt x="1278" y="781"/>
                  </a:cubicBezTo>
                  <a:cubicBezTo>
                    <a:pt x="1276" y="781"/>
                    <a:pt x="1274" y="780"/>
                    <a:pt x="1274" y="778"/>
                  </a:cubicBezTo>
                  <a:cubicBezTo>
                    <a:pt x="1274" y="776"/>
                    <a:pt x="1276" y="774"/>
                    <a:pt x="1278" y="774"/>
                  </a:cubicBezTo>
                  <a:cubicBezTo>
                    <a:pt x="1295" y="774"/>
                    <a:pt x="1295" y="774"/>
                    <a:pt x="1295" y="774"/>
                  </a:cubicBezTo>
                  <a:cubicBezTo>
                    <a:pt x="1297" y="774"/>
                    <a:pt x="1298" y="776"/>
                    <a:pt x="1298" y="778"/>
                  </a:cubicBezTo>
                  <a:cubicBezTo>
                    <a:pt x="1298" y="780"/>
                    <a:pt x="1297" y="781"/>
                    <a:pt x="1295" y="781"/>
                  </a:cubicBezTo>
                  <a:close/>
                  <a:moveTo>
                    <a:pt x="1316" y="787"/>
                  </a:moveTo>
                  <a:cubicBezTo>
                    <a:pt x="1311" y="787"/>
                    <a:pt x="1307" y="783"/>
                    <a:pt x="1307" y="778"/>
                  </a:cubicBezTo>
                  <a:cubicBezTo>
                    <a:pt x="1307" y="773"/>
                    <a:pt x="1311" y="768"/>
                    <a:pt x="1316" y="768"/>
                  </a:cubicBezTo>
                  <a:cubicBezTo>
                    <a:pt x="1321" y="768"/>
                    <a:pt x="1325" y="773"/>
                    <a:pt x="1325" y="778"/>
                  </a:cubicBezTo>
                  <a:cubicBezTo>
                    <a:pt x="1325" y="783"/>
                    <a:pt x="1321" y="787"/>
                    <a:pt x="1316" y="787"/>
                  </a:cubicBezTo>
                  <a:close/>
                  <a:moveTo>
                    <a:pt x="1340" y="740"/>
                  </a:moveTo>
                  <a:cubicBezTo>
                    <a:pt x="1340" y="748"/>
                    <a:pt x="1334" y="754"/>
                    <a:pt x="1326" y="754"/>
                  </a:cubicBezTo>
                  <a:cubicBezTo>
                    <a:pt x="918" y="754"/>
                    <a:pt x="642" y="754"/>
                    <a:pt x="455" y="754"/>
                  </a:cubicBezTo>
                  <a:cubicBezTo>
                    <a:pt x="455" y="754"/>
                    <a:pt x="455" y="754"/>
                    <a:pt x="455" y="754"/>
                  </a:cubicBezTo>
                  <a:cubicBezTo>
                    <a:pt x="64" y="754"/>
                    <a:pt x="64" y="754"/>
                    <a:pt x="64" y="754"/>
                  </a:cubicBezTo>
                  <a:cubicBezTo>
                    <a:pt x="56" y="754"/>
                    <a:pt x="49" y="747"/>
                    <a:pt x="49" y="739"/>
                  </a:cubicBezTo>
                  <a:cubicBezTo>
                    <a:pt x="49" y="739"/>
                    <a:pt x="49" y="739"/>
                    <a:pt x="49" y="470"/>
                  </a:cubicBezTo>
                  <a:cubicBezTo>
                    <a:pt x="49" y="417"/>
                    <a:pt x="49" y="372"/>
                    <a:pt x="49" y="332"/>
                  </a:cubicBezTo>
                  <a:cubicBezTo>
                    <a:pt x="49" y="63"/>
                    <a:pt x="49" y="63"/>
                    <a:pt x="49" y="63"/>
                  </a:cubicBezTo>
                  <a:cubicBezTo>
                    <a:pt x="49" y="55"/>
                    <a:pt x="56" y="48"/>
                    <a:pt x="64" y="48"/>
                  </a:cubicBezTo>
                  <a:cubicBezTo>
                    <a:pt x="1326" y="48"/>
                    <a:pt x="1326" y="48"/>
                    <a:pt x="1326" y="48"/>
                  </a:cubicBezTo>
                  <a:cubicBezTo>
                    <a:pt x="1334" y="48"/>
                    <a:pt x="1340" y="55"/>
                    <a:pt x="1340" y="63"/>
                  </a:cubicBezTo>
                  <a:cubicBezTo>
                    <a:pt x="1340" y="740"/>
                    <a:pt x="1340" y="740"/>
                    <a:pt x="1340" y="740"/>
                  </a:cubicBezTo>
                  <a:close/>
                </a:path>
              </a:pathLst>
            </a:custGeom>
            <a:solidFill>
              <a:schemeClr val="tx1"/>
            </a:solidFill>
            <a:ln w="25400" cap="flat" cmpd="sng" algn="ctr">
              <a:noFill/>
              <a:prstDash val="solid"/>
              <a:headEnd type="none" w="med" len="med"/>
              <a:tailEnd type="none" w="med" len="med"/>
            </a:ln>
            <a:effectLst/>
          </p:spPr>
          <p:txBody>
            <a:bodyPr vert="horz" wrap="square" lIns="124320" tIns="62160" rIns="124320" bIns="62160" numCol="1" rtlCol="0" anchor="ctr" anchorCtr="0" compatLnSpc="1"/>
            <a:lstStyle/>
            <a:p>
              <a:pPr defTabSz="1118870">
                <a:defRPr/>
              </a:pPr>
              <a:endParaRPr lang="en-US" sz="2960" kern="0">
                <a:solidFill>
                  <a:schemeClr val="accent3"/>
                </a:solidFill>
              </a:endParaRPr>
            </a:p>
          </p:txBody>
        </p:sp>
      </p:grpSp>
      <p:grpSp>
        <p:nvGrpSpPr>
          <p:cNvPr id="30" name="Group 29"/>
          <p:cNvGrpSpPr/>
          <p:nvPr/>
        </p:nvGrpSpPr>
        <p:grpSpPr>
          <a:xfrm>
            <a:off x="8707295" y="5142692"/>
            <a:ext cx="3279952" cy="1577369"/>
            <a:chOff x="8481696" y="4869180"/>
            <a:chExt cx="3215931" cy="1546581"/>
          </a:xfrm>
        </p:grpSpPr>
        <p:grpSp>
          <p:nvGrpSpPr>
            <p:cNvPr id="232" name="Group 231"/>
            <p:cNvGrpSpPr/>
            <p:nvPr/>
          </p:nvGrpSpPr>
          <p:grpSpPr>
            <a:xfrm>
              <a:off x="9689274" y="4869180"/>
              <a:ext cx="1584567" cy="1428440"/>
              <a:chOff x="488640" y="1270819"/>
              <a:chExt cx="5359710" cy="4449304"/>
            </a:xfrm>
          </p:grpSpPr>
          <p:sp>
            <p:nvSpPr>
              <p:cNvPr id="233" name="Freeform 57"/>
              <p:cNvSpPr/>
              <p:nvPr/>
            </p:nvSpPr>
            <p:spPr bwMode="auto">
              <a:xfrm>
                <a:off x="488640" y="1270819"/>
                <a:ext cx="5359710" cy="3786955"/>
              </a:xfrm>
              <a:custGeom>
                <a:avLst/>
                <a:gdLst>
                  <a:gd name="T0" fmla="*/ 1464 w 1464"/>
                  <a:gd name="T1" fmla="*/ 825 h 873"/>
                  <a:gd name="T2" fmla="*/ 1417 w 1464"/>
                  <a:gd name="T3" fmla="*/ 873 h 873"/>
                  <a:gd name="T4" fmla="*/ 48 w 1464"/>
                  <a:gd name="T5" fmla="*/ 873 h 873"/>
                  <a:gd name="T6" fmla="*/ 0 w 1464"/>
                  <a:gd name="T7" fmla="*/ 825 h 873"/>
                  <a:gd name="T8" fmla="*/ 0 w 1464"/>
                  <a:gd name="T9" fmla="*/ 48 h 873"/>
                  <a:gd name="T10" fmla="*/ 48 w 1464"/>
                  <a:gd name="T11" fmla="*/ 0 h 873"/>
                  <a:gd name="T12" fmla="*/ 1417 w 1464"/>
                  <a:gd name="T13" fmla="*/ 0 h 873"/>
                  <a:gd name="T14" fmla="*/ 1464 w 1464"/>
                  <a:gd name="T15" fmla="*/ 48 h 873"/>
                  <a:gd name="T16" fmla="*/ 1464 w 1464"/>
                  <a:gd name="T17" fmla="*/ 825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4" h="873">
                    <a:moveTo>
                      <a:pt x="1464" y="825"/>
                    </a:moveTo>
                    <a:cubicBezTo>
                      <a:pt x="1464" y="851"/>
                      <a:pt x="1443" y="873"/>
                      <a:pt x="1417" y="873"/>
                    </a:cubicBezTo>
                    <a:cubicBezTo>
                      <a:pt x="48" y="873"/>
                      <a:pt x="48" y="873"/>
                      <a:pt x="48" y="873"/>
                    </a:cubicBezTo>
                    <a:cubicBezTo>
                      <a:pt x="22" y="873"/>
                      <a:pt x="0" y="851"/>
                      <a:pt x="0" y="825"/>
                    </a:cubicBezTo>
                    <a:cubicBezTo>
                      <a:pt x="0" y="48"/>
                      <a:pt x="0" y="48"/>
                      <a:pt x="0" y="48"/>
                    </a:cubicBezTo>
                    <a:cubicBezTo>
                      <a:pt x="0" y="22"/>
                      <a:pt x="22" y="0"/>
                      <a:pt x="48" y="0"/>
                    </a:cubicBezTo>
                    <a:cubicBezTo>
                      <a:pt x="1417" y="0"/>
                      <a:pt x="1417" y="0"/>
                      <a:pt x="1417" y="0"/>
                    </a:cubicBezTo>
                    <a:cubicBezTo>
                      <a:pt x="1443" y="0"/>
                      <a:pt x="1464" y="22"/>
                      <a:pt x="1464" y="48"/>
                    </a:cubicBezTo>
                    <a:lnTo>
                      <a:pt x="1464" y="825"/>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3260" tIns="46630" rIns="93260" bIns="46630" numCol="1" anchor="ctr" anchorCtr="0" compatLnSpc="1"/>
              <a:lstStyle/>
              <a:p>
                <a:pPr defTabSz="932180">
                  <a:defRPr/>
                </a:pPr>
                <a:endParaRPr lang="en-US" sz="1835">
                  <a:solidFill>
                    <a:srgbClr val="353535"/>
                  </a:solidFill>
                </a:endParaRPr>
              </a:p>
            </p:txBody>
          </p:sp>
          <p:pic>
            <p:nvPicPr>
              <p:cNvPr id="234" name="Picture 3" descr="image002"/>
              <p:cNvPicPr>
                <a:picLocks noChangeAspect="1" noChangeArrowheads="1"/>
              </p:cNvPicPr>
              <p:nvPr/>
            </p:nvPicPr>
            <p:blipFill rotWithShape="1">
              <a:blip r:embed="rId3" cstate="screen"/>
              <a:srcRect r="10753"/>
              <a:stretch>
                <a:fillRect/>
              </a:stretch>
            </p:blipFill>
            <p:spPr bwMode="auto">
              <a:xfrm>
                <a:off x="716840" y="1533007"/>
                <a:ext cx="4903311" cy="3258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Rectangle 55"/>
              <p:cNvSpPr>
                <a:spLocks noChangeArrowheads="1"/>
              </p:cNvSpPr>
              <p:nvPr/>
            </p:nvSpPr>
            <p:spPr bwMode="auto">
              <a:xfrm>
                <a:off x="3070042" y="4957912"/>
                <a:ext cx="196906" cy="724100"/>
              </a:xfrm>
              <a:prstGeom prst="rect">
                <a:avLst/>
              </a:prstGeom>
              <a:solidFill>
                <a:srgbClr val="333333"/>
              </a:solidFill>
              <a:ln>
                <a:noFill/>
              </a:ln>
            </p:spPr>
            <p:txBody>
              <a:bodyPr vert="horz" wrap="square" lIns="93260" tIns="46630" rIns="93260" bIns="46630" numCol="1" anchor="ctr" anchorCtr="0" compatLnSpc="1"/>
              <a:lstStyle/>
              <a:p>
                <a:pPr defTabSz="932180">
                  <a:defRPr/>
                </a:pPr>
                <a:endParaRPr lang="en-US" sz="1835">
                  <a:solidFill>
                    <a:srgbClr val="353535"/>
                  </a:solidFill>
                </a:endParaRPr>
              </a:p>
            </p:txBody>
          </p:sp>
          <p:sp>
            <p:nvSpPr>
              <p:cNvPr id="236" name="Rectangle 56"/>
              <p:cNvSpPr>
                <a:spLocks noChangeArrowheads="1"/>
              </p:cNvSpPr>
              <p:nvPr/>
            </p:nvSpPr>
            <p:spPr bwMode="auto">
              <a:xfrm>
                <a:off x="2053761" y="5643902"/>
                <a:ext cx="2229468" cy="76221"/>
              </a:xfrm>
              <a:prstGeom prst="rect">
                <a:avLst/>
              </a:prstGeom>
              <a:solidFill>
                <a:srgbClr val="333333"/>
              </a:solidFill>
              <a:ln>
                <a:noFill/>
              </a:ln>
            </p:spPr>
            <p:txBody>
              <a:bodyPr vert="horz" wrap="square" lIns="93260" tIns="46630" rIns="93260" bIns="46630" numCol="1" anchor="ctr" anchorCtr="0" compatLnSpc="1"/>
              <a:lstStyle/>
              <a:p>
                <a:pPr defTabSz="932180">
                  <a:defRPr/>
                </a:pPr>
                <a:endParaRPr lang="en-US" sz="1835">
                  <a:solidFill>
                    <a:srgbClr val="353535"/>
                  </a:solidFill>
                </a:endParaRPr>
              </a:p>
            </p:txBody>
          </p:sp>
        </p:grpSp>
        <p:grpSp>
          <p:nvGrpSpPr>
            <p:cNvPr id="223" name="Group 222"/>
            <p:cNvGrpSpPr/>
            <p:nvPr/>
          </p:nvGrpSpPr>
          <p:grpSpPr>
            <a:xfrm>
              <a:off x="11101293" y="5370123"/>
              <a:ext cx="596334" cy="1021750"/>
              <a:chOff x="1730012" y="3915446"/>
              <a:chExt cx="1798512" cy="2877238"/>
            </a:xfrm>
          </p:grpSpPr>
          <p:pic>
            <p:nvPicPr>
              <p:cNvPr id="224" name="Picture 223"/>
              <p:cNvPicPr>
                <a:picLocks noChangeAspect="1"/>
              </p:cNvPicPr>
              <p:nvPr/>
            </p:nvPicPr>
            <p:blipFill>
              <a:blip r:embed="rId4" cstate="screen"/>
              <a:stretch>
                <a:fillRect/>
              </a:stretch>
            </p:blipFill>
            <p:spPr>
              <a:xfrm>
                <a:off x="1730012" y="3915446"/>
                <a:ext cx="1798512" cy="2877238"/>
              </a:xfrm>
              <a:prstGeom prst="rect">
                <a:avLst/>
              </a:prstGeom>
            </p:spPr>
          </p:pic>
          <p:pic>
            <p:nvPicPr>
              <p:cNvPr id="225" name="Picture 224"/>
              <p:cNvPicPr>
                <a:picLocks noChangeAspect="1"/>
              </p:cNvPicPr>
              <p:nvPr/>
            </p:nvPicPr>
            <p:blipFill>
              <a:blip r:embed="rId5" cstate="screen"/>
              <a:stretch>
                <a:fillRect/>
              </a:stretch>
            </p:blipFill>
            <p:spPr>
              <a:xfrm>
                <a:off x="2074021" y="4433423"/>
                <a:ext cx="1118193" cy="1838372"/>
              </a:xfrm>
              <a:prstGeom prst="rect">
                <a:avLst/>
              </a:prstGeom>
            </p:spPr>
          </p:pic>
        </p:grpSp>
        <p:grpSp>
          <p:nvGrpSpPr>
            <p:cNvPr id="226" name="Group 225"/>
            <p:cNvGrpSpPr/>
            <p:nvPr/>
          </p:nvGrpSpPr>
          <p:grpSpPr>
            <a:xfrm>
              <a:off x="8481696" y="5348391"/>
              <a:ext cx="1662176" cy="1067370"/>
              <a:chOff x="3807317" y="3792663"/>
              <a:chExt cx="3586905" cy="2303338"/>
            </a:xfrm>
          </p:grpSpPr>
          <p:grpSp>
            <p:nvGrpSpPr>
              <p:cNvPr id="227" name="Group 226"/>
              <p:cNvGrpSpPr/>
              <p:nvPr/>
            </p:nvGrpSpPr>
            <p:grpSpPr>
              <a:xfrm>
                <a:off x="3807317" y="3792663"/>
                <a:ext cx="3586905" cy="2303338"/>
                <a:chOff x="3785545" y="3988606"/>
                <a:chExt cx="3987468" cy="2303338"/>
              </a:xfrm>
            </p:grpSpPr>
            <p:pic>
              <p:nvPicPr>
                <p:cNvPr id="230" name="Picture 4" descr="https://pbiwebprod.blob.core.windows.net/webassets/images/Homepage_metal_large_2.png"/>
                <p:cNvPicPr>
                  <a:picLocks noChangeAspect="1" noChangeArrowheads="1"/>
                </p:cNvPicPr>
                <p:nvPr/>
              </p:nvPicPr>
              <p:blipFill>
                <a:blip r:embed="rId6" cstate="screen"/>
                <a:srcRect/>
                <a:stretch>
                  <a:fillRect/>
                </a:stretch>
              </p:blipFill>
              <p:spPr bwMode="auto">
                <a:xfrm>
                  <a:off x="3785545" y="3988606"/>
                  <a:ext cx="3987468" cy="2303338"/>
                </a:xfrm>
                <a:prstGeom prst="rect">
                  <a:avLst/>
                </a:prstGeom>
                <a:noFill/>
                <a:extLst>
                  <a:ext uri="{909E8E84-426E-40DD-AFC4-6F175D3DCCD1}">
                    <a14:hiddenFill xmlns:a14="http://schemas.microsoft.com/office/drawing/2010/main">
                      <a:solidFill>
                        <a:srgbClr val="FFFFFF"/>
                      </a:solidFill>
                    </a14:hiddenFill>
                  </a:ext>
                </a:extLst>
              </p:spPr>
            </p:pic>
            <p:pic>
              <p:nvPicPr>
                <p:cNvPr id="231" name="Picture 230"/>
                <p:cNvPicPr>
                  <a:picLocks noChangeAspect="1"/>
                </p:cNvPicPr>
                <p:nvPr/>
              </p:nvPicPr>
              <p:blipFill>
                <a:blip r:embed="rId7" cstate="screen"/>
                <a:stretch>
                  <a:fillRect/>
                </a:stretch>
              </p:blipFill>
              <p:spPr>
                <a:xfrm>
                  <a:off x="4308676" y="4301327"/>
                  <a:ext cx="2962982" cy="1631387"/>
                </a:xfrm>
                <a:prstGeom prst="rect">
                  <a:avLst/>
                </a:prstGeom>
              </p:spPr>
            </p:pic>
          </p:grpSp>
          <p:pic>
            <p:nvPicPr>
              <p:cNvPr id="228" name="Picture 227" descr="A picture containing screenshot&#10;&#10;Description generated with very high confidence"/>
              <p:cNvPicPr>
                <a:picLocks noChangeAspect="1"/>
              </p:cNvPicPr>
              <p:nvPr/>
            </p:nvPicPr>
            <p:blipFill rotWithShape="1">
              <a:blip r:embed="rId8" cstate="screen"/>
              <a:srcRect r="786"/>
              <a:stretch>
                <a:fillRect/>
              </a:stretch>
            </p:blipFill>
            <p:spPr>
              <a:xfrm>
                <a:off x="4273732" y="4131279"/>
                <a:ext cx="2669696" cy="1604333"/>
              </a:xfrm>
              <a:prstGeom prst="rect">
                <a:avLst/>
              </a:prstGeom>
            </p:spPr>
          </p:pic>
          <p:sp>
            <p:nvSpPr>
              <p:cNvPr id="229" name="Oval 228"/>
              <p:cNvSpPr/>
              <p:nvPr/>
            </p:nvSpPr>
            <p:spPr bwMode="auto">
              <a:xfrm>
                <a:off x="5333909" y="5441158"/>
                <a:ext cx="163377" cy="142188"/>
              </a:xfrm>
              <a:prstGeom prst="ellipse">
                <a:avLst/>
              </a:prstGeom>
              <a:solidFill>
                <a:srgbClr val="FFC000"/>
              </a:solidFill>
              <a:ln>
                <a:noFill/>
              </a:ln>
            </p:spPr>
            <p:txBody>
              <a:bodyPr vert="horz" wrap="square" lIns="93260" tIns="46630" rIns="93260" bIns="46630" numCol="1" rtlCol="0" anchor="ctr" anchorCtr="0" compatLnSpc="1">
                <a:noAutofit/>
              </a:bodyPr>
              <a:lstStyle/>
              <a:p>
                <a:pPr algn="ctr" defTabSz="932180">
                  <a:defRPr/>
                </a:pPr>
                <a:endParaRPr lang="en-US" sz="1835">
                  <a:solidFill>
                    <a:srgbClr val="353535"/>
                  </a:solidFill>
                </a:endParaRPr>
              </a:p>
            </p:txBody>
          </p:sp>
        </p:grpSp>
      </p:grpSp>
      <p:grpSp>
        <p:nvGrpSpPr>
          <p:cNvPr id="7" name="Group 6"/>
          <p:cNvGrpSpPr/>
          <p:nvPr/>
        </p:nvGrpSpPr>
        <p:grpSpPr>
          <a:xfrm>
            <a:off x="543582" y="2752297"/>
            <a:ext cx="3161525" cy="2207880"/>
            <a:chOff x="604330" y="2481286"/>
            <a:chExt cx="3099816" cy="2164785"/>
          </a:xfrm>
        </p:grpSpPr>
        <p:cxnSp>
          <p:nvCxnSpPr>
            <p:cNvPr id="126" name="Straight Connector 125"/>
            <p:cNvCxnSpPr/>
            <p:nvPr/>
          </p:nvCxnSpPr>
          <p:spPr>
            <a:xfrm>
              <a:off x="1203553" y="4646071"/>
              <a:ext cx="1901371" cy="0"/>
            </a:xfrm>
            <a:prstGeom prst="line">
              <a:avLst/>
            </a:prstGeom>
            <a:ln>
              <a:gradFill flip="none" rotWithShape="1">
                <a:gsLst>
                  <a:gs pos="0">
                    <a:schemeClr val="bg1"/>
                  </a:gs>
                  <a:gs pos="53000">
                    <a:schemeClr val="tx2"/>
                  </a:gs>
                  <a:gs pos="100000">
                    <a:schemeClr val="bg1"/>
                  </a:gs>
                </a:gsLst>
                <a:lin ang="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bwMode="auto">
            <a:xfrm>
              <a:off x="604330" y="3921064"/>
              <a:ext cx="3099816" cy="5539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defTabSz="932180">
                <a:spcBef>
                  <a:spcPct val="0"/>
                </a:spcBef>
                <a:defRPr/>
              </a:pPr>
              <a:r>
                <a:rPr lang="en-US" sz="1630" dirty="0">
                  <a:solidFill>
                    <a:schemeClr val="tx1"/>
                  </a:solidFill>
                  <a:cs typeface="Segoe UI" panose="020B0502040204020203" pitchFamily="34" charset="0"/>
                </a:rPr>
                <a:t>Create interactive reports</a:t>
              </a:r>
              <a:br>
                <a:rPr lang="en-US" sz="1630" dirty="0">
                  <a:solidFill>
                    <a:schemeClr val="tx1"/>
                  </a:solidFill>
                  <a:cs typeface="Segoe UI" panose="020B0502040204020203" pitchFamily="34" charset="0"/>
                </a:rPr>
              </a:br>
              <a:r>
                <a:rPr lang="en-US" sz="1630" dirty="0">
                  <a:solidFill>
                    <a:schemeClr val="tx1"/>
                  </a:solidFill>
                  <a:cs typeface="Segoe UI" panose="020B0502040204020203" pitchFamily="34" charset="0"/>
                </a:rPr>
                <a:t>in Power BI Desktop</a:t>
              </a:r>
            </a:p>
          </p:txBody>
        </p:sp>
        <p:sp>
          <p:nvSpPr>
            <p:cNvPr id="131" name="Rectangle 130"/>
            <p:cNvSpPr/>
            <p:nvPr/>
          </p:nvSpPr>
          <p:spPr>
            <a:xfrm>
              <a:off x="838313" y="2481286"/>
              <a:ext cx="2631850" cy="37670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algn="ctr" defTabSz="1132840">
                <a:spcBef>
                  <a:spcPct val="0"/>
                </a:spcBef>
                <a:spcAft>
                  <a:spcPct val="35000"/>
                </a:spcAft>
                <a:defRPr/>
              </a:pPr>
              <a:r>
                <a:rPr lang="en-US" sz="2450">
                  <a:solidFill>
                    <a:schemeClr val="tx2"/>
                  </a:solidFill>
                </a:rPr>
                <a:t>Create</a:t>
              </a:r>
            </a:p>
          </p:txBody>
        </p:sp>
        <p:sp>
          <p:nvSpPr>
            <p:cNvPr id="135" name="Oval 134"/>
            <p:cNvSpPr/>
            <p:nvPr/>
          </p:nvSpPr>
          <p:spPr bwMode="auto">
            <a:xfrm>
              <a:off x="1788478" y="3066812"/>
              <a:ext cx="731520" cy="731520"/>
            </a:xfrm>
            <a:prstGeom prst="ellipse">
              <a:avLst/>
            </a:prstGeom>
            <a:solidFill>
              <a:schemeClr val="bg1"/>
            </a:solidFill>
            <a:ln w="47625">
              <a:solidFill>
                <a:schemeClr val="bg1">
                  <a:lumMod val="7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6521" tIns="149217" rIns="186521" bIns="149217" numCol="1" spcCol="0" rtlCol="0" fromWordArt="0" anchor="ctr" anchorCtr="0" forceAA="0" compatLnSpc="1">
              <a:noAutofit/>
            </a:bodyPr>
            <a:lstStyle/>
            <a:p>
              <a:pPr algn="ctr" defTabSz="950595" fontAlgn="base">
                <a:spcBef>
                  <a:spcPct val="0"/>
                </a:spcBef>
                <a:spcAft>
                  <a:spcPct val="0"/>
                </a:spcAft>
                <a:defRPr/>
              </a:pPr>
              <a:endParaRPr lang="en-US" sz="245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pic>
          <p:nvPicPr>
            <p:cNvPr id="8" name="Graphic 4"/>
            <p:cNvPicPr>
              <a:picLocks noChangeAspect="1"/>
            </p:cNvPicPr>
            <p:nvPr/>
          </p:nvPicPr>
          <p:blipFill>
            <a:blip r:embed="rId9"/>
            <a:stretch>
              <a:fillRect/>
            </a:stretch>
          </p:blipFill>
          <p:spPr>
            <a:xfrm>
              <a:off x="1952467" y="3230880"/>
              <a:ext cx="403542" cy="403542"/>
            </a:xfrm>
            <a:prstGeom prst="rect">
              <a:avLst/>
            </a:prstGeom>
          </p:spPr>
        </p:pic>
      </p:grpSp>
      <p:grpSp>
        <p:nvGrpSpPr>
          <p:cNvPr id="9" name="Group 8"/>
          <p:cNvGrpSpPr/>
          <p:nvPr/>
        </p:nvGrpSpPr>
        <p:grpSpPr>
          <a:xfrm>
            <a:off x="4655045" y="2752297"/>
            <a:ext cx="3161525" cy="2207880"/>
            <a:chOff x="4629101" y="2481286"/>
            <a:chExt cx="3099816" cy="2164785"/>
          </a:xfrm>
        </p:grpSpPr>
        <p:sp>
          <p:nvSpPr>
            <p:cNvPr id="132" name="Rectangle 131"/>
            <p:cNvSpPr/>
            <p:nvPr/>
          </p:nvSpPr>
          <p:spPr>
            <a:xfrm>
              <a:off x="4863084" y="2481286"/>
              <a:ext cx="2631850" cy="37670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algn="ctr" defTabSz="1132840">
                <a:spcBef>
                  <a:spcPct val="0"/>
                </a:spcBef>
                <a:spcAft>
                  <a:spcPct val="35000"/>
                </a:spcAft>
                <a:defRPr/>
              </a:pPr>
              <a:r>
                <a:rPr lang="en-US" sz="2450">
                  <a:solidFill>
                    <a:schemeClr val="tx2"/>
                  </a:solidFill>
                </a:rPr>
                <a:t>Publish</a:t>
              </a:r>
            </a:p>
          </p:txBody>
        </p:sp>
        <p:sp>
          <p:nvSpPr>
            <p:cNvPr id="142" name="Oval 141"/>
            <p:cNvSpPr/>
            <p:nvPr/>
          </p:nvSpPr>
          <p:spPr bwMode="auto">
            <a:xfrm>
              <a:off x="5813249" y="3066812"/>
              <a:ext cx="731520" cy="731520"/>
            </a:xfrm>
            <a:prstGeom prst="ellipse">
              <a:avLst/>
            </a:prstGeom>
            <a:solidFill>
              <a:schemeClr val="bg1"/>
            </a:solidFill>
            <a:ln w="47625">
              <a:solidFill>
                <a:schemeClr val="bg1">
                  <a:lumMod val="7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6521" tIns="149217" rIns="186521" bIns="149217" numCol="1" spcCol="0" rtlCol="0" fromWordArt="0" anchor="ctr" anchorCtr="0" forceAA="0" compatLnSpc="1">
              <a:noAutofit/>
            </a:bodyPr>
            <a:lstStyle/>
            <a:p>
              <a:pPr algn="ctr" defTabSz="950595" fontAlgn="base">
                <a:spcBef>
                  <a:spcPct val="0"/>
                </a:spcBef>
                <a:spcAft>
                  <a:spcPct val="0"/>
                </a:spcAft>
                <a:defRPr/>
              </a:pPr>
              <a:endParaRPr lang="en-US" sz="245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cxnSp>
          <p:nvCxnSpPr>
            <p:cNvPr id="182" name="Straight Connector 181"/>
            <p:cNvCxnSpPr/>
            <p:nvPr/>
          </p:nvCxnSpPr>
          <p:spPr>
            <a:xfrm>
              <a:off x="5228324" y="4646071"/>
              <a:ext cx="1901371" cy="0"/>
            </a:xfrm>
            <a:prstGeom prst="line">
              <a:avLst/>
            </a:prstGeom>
            <a:ln>
              <a:gradFill flip="none" rotWithShape="1">
                <a:gsLst>
                  <a:gs pos="0">
                    <a:schemeClr val="bg1"/>
                  </a:gs>
                  <a:gs pos="53000">
                    <a:schemeClr val="tx2"/>
                  </a:gs>
                  <a:gs pos="100000">
                    <a:schemeClr val="bg1"/>
                  </a:gs>
                </a:gsLst>
                <a:lin ang="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84" name="Rectangle 183"/>
            <p:cNvSpPr/>
            <p:nvPr/>
          </p:nvSpPr>
          <p:spPr bwMode="auto">
            <a:xfrm>
              <a:off x="4629101" y="3921064"/>
              <a:ext cx="3099816" cy="5539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defTabSz="932180">
                <a:spcBef>
                  <a:spcPct val="0"/>
                </a:spcBef>
                <a:defRPr/>
              </a:pPr>
              <a:r>
                <a:rPr lang="en-US" sz="1630" dirty="0">
                  <a:solidFill>
                    <a:schemeClr val="tx1"/>
                  </a:solidFill>
                  <a:cs typeface="Segoe UI" panose="020B0502040204020203" pitchFamily="34" charset="0"/>
                </a:rPr>
                <a:t>Publish to Power BI Services</a:t>
              </a:r>
            </a:p>
          </p:txBody>
        </p:sp>
        <p:pic>
          <p:nvPicPr>
            <p:cNvPr id="10" name="Graphic 6"/>
            <p:cNvPicPr>
              <a:picLocks noChangeAspect="1"/>
            </p:cNvPicPr>
            <p:nvPr/>
          </p:nvPicPr>
          <p:blipFill>
            <a:blip r:embed="rId10"/>
            <a:stretch>
              <a:fillRect/>
            </a:stretch>
          </p:blipFill>
          <p:spPr>
            <a:xfrm>
              <a:off x="5896910" y="3150473"/>
              <a:ext cx="564198" cy="564198"/>
            </a:xfrm>
            <a:prstGeom prst="rect">
              <a:avLst/>
            </a:prstGeom>
          </p:spPr>
        </p:pic>
      </p:grpSp>
      <p:sp>
        <p:nvSpPr>
          <p:cNvPr id="133" name="Rectangle 132"/>
          <p:cNvSpPr/>
          <p:nvPr/>
        </p:nvSpPr>
        <p:spPr>
          <a:xfrm>
            <a:off x="9005148" y="2752297"/>
            <a:ext cx="2684243" cy="38420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algn="ctr" defTabSz="1132840">
              <a:spcBef>
                <a:spcPct val="0"/>
              </a:spcBef>
              <a:spcAft>
                <a:spcPct val="35000"/>
              </a:spcAft>
              <a:defRPr/>
            </a:pPr>
            <a:r>
              <a:rPr lang="en-US" sz="2450">
                <a:solidFill>
                  <a:schemeClr val="tx2"/>
                </a:solidFill>
              </a:rPr>
              <a:t>Consume</a:t>
            </a:r>
          </a:p>
        </p:txBody>
      </p:sp>
      <p:sp>
        <p:nvSpPr>
          <p:cNvPr id="143" name="Oval 142"/>
          <p:cNvSpPr/>
          <p:nvPr/>
        </p:nvSpPr>
        <p:spPr bwMode="auto">
          <a:xfrm>
            <a:off x="9974228" y="3349479"/>
            <a:ext cx="746083" cy="746083"/>
          </a:xfrm>
          <a:prstGeom prst="ellipse">
            <a:avLst/>
          </a:prstGeom>
          <a:solidFill>
            <a:schemeClr val="bg1"/>
          </a:solidFill>
          <a:ln w="47625">
            <a:solidFill>
              <a:schemeClr val="bg1">
                <a:lumMod val="7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6521" tIns="149217" rIns="186521" bIns="149217" numCol="1" spcCol="0" rtlCol="0" fromWordArt="0" anchor="ctr" anchorCtr="0" forceAA="0" compatLnSpc="1">
            <a:noAutofit/>
          </a:bodyPr>
          <a:lstStyle/>
          <a:p>
            <a:pPr algn="ctr" defTabSz="950595" fontAlgn="base">
              <a:spcBef>
                <a:spcPct val="0"/>
              </a:spcBef>
              <a:spcAft>
                <a:spcPct val="0"/>
              </a:spcAft>
              <a:defRPr/>
            </a:pPr>
            <a:endParaRPr lang="en-US" sz="245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cxnSp>
        <p:nvCxnSpPr>
          <p:cNvPr id="144" name="Straight Connector 143"/>
          <p:cNvCxnSpPr/>
          <p:nvPr/>
        </p:nvCxnSpPr>
        <p:spPr>
          <a:xfrm>
            <a:off x="9377660" y="4960177"/>
            <a:ext cx="1939222" cy="0"/>
          </a:xfrm>
          <a:prstGeom prst="line">
            <a:avLst/>
          </a:prstGeom>
          <a:ln>
            <a:gradFill flip="none" rotWithShape="1">
              <a:gsLst>
                <a:gs pos="0">
                  <a:schemeClr val="bg1"/>
                </a:gs>
                <a:gs pos="53000">
                  <a:schemeClr val="tx2"/>
                </a:gs>
                <a:gs pos="100000">
                  <a:schemeClr val="bg1"/>
                </a:gs>
              </a:gsLst>
              <a:lin ang="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bwMode="auto">
          <a:xfrm>
            <a:off x="8766507" y="4220702"/>
            <a:ext cx="3161525" cy="50231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defTabSz="932180">
              <a:spcBef>
                <a:spcPct val="0"/>
              </a:spcBef>
              <a:defRPr/>
            </a:pPr>
            <a:r>
              <a:rPr lang="en-US" sz="1630" dirty="0">
                <a:solidFill>
                  <a:schemeClr val="tx1"/>
                </a:solidFill>
                <a:cs typeface="Segoe UI" panose="020B0502040204020203" pitchFamily="34" charset="0"/>
              </a:rPr>
              <a:t>View and interact in</a:t>
            </a:r>
            <a:br>
              <a:rPr lang="en-US" sz="1630" dirty="0">
                <a:solidFill>
                  <a:schemeClr val="tx1"/>
                </a:solidFill>
                <a:cs typeface="Segoe UI" panose="020B0502040204020203" pitchFamily="34" charset="0"/>
              </a:rPr>
            </a:br>
            <a:r>
              <a:rPr lang="en-US" sz="1630" dirty="0">
                <a:solidFill>
                  <a:schemeClr val="tx1"/>
                </a:solidFill>
                <a:cs typeface="Segoe UI" panose="020B0502040204020203" pitchFamily="34" charset="0"/>
              </a:rPr>
              <a:t>Power BI Mobile or web browser</a:t>
            </a:r>
          </a:p>
        </p:txBody>
      </p:sp>
      <p:grpSp>
        <p:nvGrpSpPr>
          <p:cNvPr id="47" name="Group 46"/>
          <p:cNvGrpSpPr/>
          <p:nvPr/>
        </p:nvGrpSpPr>
        <p:grpSpPr>
          <a:xfrm>
            <a:off x="10111328" y="3584829"/>
            <a:ext cx="471886" cy="268097"/>
            <a:chOff x="9942517" y="1474522"/>
            <a:chExt cx="400046" cy="227282"/>
          </a:xfrm>
        </p:grpSpPr>
        <p:grpSp>
          <p:nvGrpSpPr>
            <p:cNvPr id="48" name="Group 47"/>
            <p:cNvGrpSpPr/>
            <p:nvPr/>
          </p:nvGrpSpPr>
          <p:grpSpPr>
            <a:xfrm>
              <a:off x="10104100" y="1500925"/>
              <a:ext cx="238463" cy="183434"/>
              <a:chOff x="4112635" y="4369440"/>
              <a:chExt cx="692456" cy="532659"/>
            </a:xfrm>
            <a:solidFill>
              <a:schemeClr val="tx2"/>
            </a:solidFill>
          </p:grpSpPr>
          <p:sp>
            <p:nvSpPr>
              <p:cNvPr id="50" name="Freeform 33"/>
              <p:cNvSpPr/>
              <p:nvPr/>
            </p:nvSpPr>
            <p:spPr bwMode="auto">
              <a:xfrm>
                <a:off x="4112635" y="4369440"/>
                <a:ext cx="514470" cy="404041"/>
              </a:xfrm>
              <a:custGeom>
                <a:avLst/>
                <a:gdLst>
                  <a:gd name="T0" fmla="*/ 396 w 396"/>
                  <a:gd name="T1" fmla="*/ 311 h 311"/>
                  <a:gd name="T2" fmla="*/ 32 w 396"/>
                  <a:gd name="T3" fmla="*/ 311 h 311"/>
                  <a:gd name="T4" fmla="*/ 32 w 396"/>
                  <a:gd name="T5" fmla="*/ 284 h 311"/>
                  <a:gd name="T6" fmla="*/ 370 w 396"/>
                  <a:gd name="T7" fmla="*/ 284 h 311"/>
                  <a:gd name="T8" fmla="*/ 370 w 396"/>
                  <a:gd name="T9" fmla="*/ 27 h 311"/>
                  <a:gd name="T10" fmla="*/ 0 w 396"/>
                  <a:gd name="T11" fmla="*/ 27 h 311"/>
                  <a:gd name="T12" fmla="*/ 0 w 396"/>
                  <a:gd name="T13" fmla="*/ 0 h 311"/>
                  <a:gd name="T14" fmla="*/ 396 w 396"/>
                  <a:gd name="T15" fmla="*/ 0 h 311"/>
                  <a:gd name="T16" fmla="*/ 396 w 396"/>
                  <a:gd name="T17" fmla="*/ 311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311">
                    <a:moveTo>
                      <a:pt x="396" y="311"/>
                    </a:moveTo>
                    <a:lnTo>
                      <a:pt x="32" y="311"/>
                    </a:lnTo>
                    <a:lnTo>
                      <a:pt x="32" y="284"/>
                    </a:lnTo>
                    <a:lnTo>
                      <a:pt x="370" y="284"/>
                    </a:lnTo>
                    <a:lnTo>
                      <a:pt x="370" y="27"/>
                    </a:lnTo>
                    <a:lnTo>
                      <a:pt x="0" y="27"/>
                    </a:lnTo>
                    <a:lnTo>
                      <a:pt x="0" y="0"/>
                    </a:lnTo>
                    <a:lnTo>
                      <a:pt x="396" y="0"/>
                    </a:lnTo>
                    <a:lnTo>
                      <a:pt x="396" y="3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3260" tIns="46630" rIns="93260" bIns="46630" numCol="1" anchor="ctr" anchorCtr="0" compatLnSpc="1"/>
              <a:lstStyle/>
              <a:p>
                <a:pPr defTabSz="932180">
                  <a:defRPr/>
                </a:pPr>
                <a:endParaRPr lang="en-US" sz="1835">
                  <a:solidFill>
                    <a:srgbClr val="353535"/>
                  </a:solidFill>
                </a:endParaRPr>
              </a:p>
            </p:txBody>
          </p:sp>
          <p:sp>
            <p:nvSpPr>
              <p:cNvPr id="51" name="Rectangle 34"/>
              <p:cNvSpPr>
                <a:spLocks noChangeArrowheads="1"/>
              </p:cNvSpPr>
              <p:nvPr/>
            </p:nvSpPr>
            <p:spPr bwMode="auto">
              <a:xfrm>
                <a:off x="4323100" y="4756592"/>
                <a:ext cx="33778" cy="1286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ctr" anchorCtr="0" compatLnSpc="1"/>
              <a:lstStyle/>
              <a:p>
                <a:pPr defTabSz="932180">
                  <a:defRPr/>
                </a:pPr>
                <a:endParaRPr lang="en-US" sz="1835">
                  <a:solidFill>
                    <a:srgbClr val="353535"/>
                  </a:solidFill>
                </a:endParaRPr>
              </a:p>
            </p:txBody>
          </p:sp>
          <p:sp>
            <p:nvSpPr>
              <p:cNvPr id="52" name="Freeform 35"/>
              <p:cNvSpPr/>
              <p:nvPr/>
            </p:nvSpPr>
            <p:spPr bwMode="auto">
              <a:xfrm>
                <a:off x="4534864" y="4438296"/>
                <a:ext cx="270227" cy="463803"/>
              </a:xfrm>
              <a:custGeom>
                <a:avLst/>
                <a:gdLst>
                  <a:gd name="T0" fmla="*/ 208 w 208"/>
                  <a:gd name="T1" fmla="*/ 357 h 357"/>
                  <a:gd name="T2" fmla="*/ 0 w 208"/>
                  <a:gd name="T3" fmla="*/ 357 h 357"/>
                  <a:gd name="T4" fmla="*/ 0 w 208"/>
                  <a:gd name="T5" fmla="*/ 245 h 357"/>
                  <a:gd name="T6" fmla="*/ 26 w 208"/>
                  <a:gd name="T7" fmla="*/ 245 h 357"/>
                  <a:gd name="T8" fmla="*/ 26 w 208"/>
                  <a:gd name="T9" fmla="*/ 330 h 357"/>
                  <a:gd name="T10" fmla="*/ 182 w 208"/>
                  <a:gd name="T11" fmla="*/ 330 h 357"/>
                  <a:gd name="T12" fmla="*/ 182 w 208"/>
                  <a:gd name="T13" fmla="*/ 27 h 357"/>
                  <a:gd name="T14" fmla="*/ 58 w 208"/>
                  <a:gd name="T15" fmla="*/ 27 h 357"/>
                  <a:gd name="T16" fmla="*/ 58 w 208"/>
                  <a:gd name="T17" fmla="*/ 0 h 357"/>
                  <a:gd name="T18" fmla="*/ 208 w 208"/>
                  <a:gd name="T19" fmla="*/ 0 h 357"/>
                  <a:gd name="T20" fmla="*/ 208 w 208"/>
                  <a:gd name="T21" fmla="*/ 35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8" h="357">
                    <a:moveTo>
                      <a:pt x="208" y="357"/>
                    </a:moveTo>
                    <a:lnTo>
                      <a:pt x="0" y="357"/>
                    </a:lnTo>
                    <a:lnTo>
                      <a:pt x="0" y="245"/>
                    </a:lnTo>
                    <a:lnTo>
                      <a:pt x="26" y="245"/>
                    </a:lnTo>
                    <a:lnTo>
                      <a:pt x="26" y="330"/>
                    </a:lnTo>
                    <a:lnTo>
                      <a:pt x="182" y="330"/>
                    </a:lnTo>
                    <a:lnTo>
                      <a:pt x="182" y="27"/>
                    </a:lnTo>
                    <a:lnTo>
                      <a:pt x="58" y="27"/>
                    </a:lnTo>
                    <a:lnTo>
                      <a:pt x="58" y="0"/>
                    </a:lnTo>
                    <a:lnTo>
                      <a:pt x="208" y="0"/>
                    </a:lnTo>
                    <a:lnTo>
                      <a:pt x="208" y="3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3260" tIns="46630" rIns="93260" bIns="46630" numCol="1" anchor="ctr" anchorCtr="0" compatLnSpc="1"/>
              <a:lstStyle/>
              <a:p>
                <a:pPr defTabSz="932180">
                  <a:defRPr/>
                </a:pPr>
                <a:endParaRPr lang="en-US" sz="1835">
                  <a:solidFill>
                    <a:srgbClr val="353535"/>
                  </a:solidFill>
                </a:endParaRPr>
              </a:p>
            </p:txBody>
          </p:sp>
          <p:sp>
            <p:nvSpPr>
              <p:cNvPr id="53" name="Rectangle 36"/>
              <p:cNvSpPr>
                <a:spLocks noChangeArrowheads="1"/>
              </p:cNvSpPr>
              <p:nvPr/>
            </p:nvSpPr>
            <p:spPr bwMode="auto">
              <a:xfrm>
                <a:off x="4208774" y="4867021"/>
                <a:ext cx="228653" cy="3507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ctr" anchorCtr="0" compatLnSpc="1"/>
              <a:lstStyle/>
              <a:p>
                <a:pPr defTabSz="932180">
                  <a:defRPr/>
                </a:pPr>
                <a:endParaRPr lang="en-US" sz="1835">
                  <a:solidFill>
                    <a:srgbClr val="353535"/>
                  </a:solidFill>
                </a:endParaRPr>
              </a:p>
            </p:txBody>
          </p:sp>
          <p:sp>
            <p:nvSpPr>
              <p:cNvPr id="54" name="Rectangle 37"/>
              <p:cNvSpPr>
                <a:spLocks noChangeArrowheads="1"/>
              </p:cNvSpPr>
              <p:nvPr/>
            </p:nvSpPr>
            <p:spPr bwMode="auto">
              <a:xfrm>
                <a:off x="4610216" y="4576008"/>
                <a:ext cx="177986" cy="3377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ctr" anchorCtr="0" compatLnSpc="1"/>
              <a:lstStyle/>
              <a:p>
                <a:pPr defTabSz="932180">
                  <a:defRPr/>
                </a:pPr>
                <a:endParaRPr lang="en-US" sz="1835">
                  <a:solidFill>
                    <a:srgbClr val="353535"/>
                  </a:solidFill>
                </a:endParaRPr>
              </a:p>
            </p:txBody>
          </p:sp>
          <p:sp>
            <p:nvSpPr>
              <p:cNvPr id="55" name="Rectangle 38"/>
              <p:cNvSpPr>
                <a:spLocks noChangeArrowheads="1"/>
              </p:cNvSpPr>
              <p:nvPr/>
            </p:nvSpPr>
            <p:spPr bwMode="auto">
              <a:xfrm>
                <a:off x="4610216" y="4687736"/>
                <a:ext cx="177986" cy="3377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ctr" anchorCtr="0" compatLnSpc="1"/>
              <a:lstStyle/>
              <a:p>
                <a:pPr defTabSz="932180">
                  <a:defRPr/>
                </a:pPr>
                <a:endParaRPr lang="en-US" sz="1835">
                  <a:solidFill>
                    <a:srgbClr val="353535"/>
                  </a:solidFill>
                </a:endParaRPr>
              </a:p>
            </p:txBody>
          </p:sp>
          <p:sp>
            <p:nvSpPr>
              <p:cNvPr id="56" name="Freeform 39"/>
              <p:cNvSpPr/>
              <p:nvPr/>
            </p:nvSpPr>
            <p:spPr bwMode="auto">
              <a:xfrm>
                <a:off x="4221765" y="4490263"/>
                <a:ext cx="110429" cy="162396"/>
              </a:xfrm>
              <a:custGeom>
                <a:avLst/>
                <a:gdLst>
                  <a:gd name="T0" fmla="*/ 65 w 85"/>
                  <a:gd name="T1" fmla="*/ 125 h 125"/>
                  <a:gd name="T2" fmla="*/ 0 w 85"/>
                  <a:gd name="T3" fmla="*/ 13 h 125"/>
                  <a:gd name="T4" fmla="*/ 26 w 85"/>
                  <a:gd name="T5" fmla="*/ 0 h 125"/>
                  <a:gd name="T6" fmla="*/ 85 w 85"/>
                  <a:gd name="T7" fmla="*/ 112 h 125"/>
                  <a:gd name="T8" fmla="*/ 65 w 85"/>
                  <a:gd name="T9" fmla="*/ 125 h 125"/>
                </a:gdLst>
                <a:ahLst/>
                <a:cxnLst>
                  <a:cxn ang="0">
                    <a:pos x="T0" y="T1"/>
                  </a:cxn>
                  <a:cxn ang="0">
                    <a:pos x="T2" y="T3"/>
                  </a:cxn>
                  <a:cxn ang="0">
                    <a:pos x="T4" y="T5"/>
                  </a:cxn>
                  <a:cxn ang="0">
                    <a:pos x="T6" y="T7"/>
                  </a:cxn>
                  <a:cxn ang="0">
                    <a:pos x="T8" y="T9"/>
                  </a:cxn>
                </a:cxnLst>
                <a:rect l="0" t="0" r="r" b="b"/>
                <a:pathLst>
                  <a:path w="85" h="125">
                    <a:moveTo>
                      <a:pt x="65" y="125"/>
                    </a:moveTo>
                    <a:lnTo>
                      <a:pt x="0" y="13"/>
                    </a:lnTo>
                    <a:lnTo>
                      <a:pt x="26" y="0"/>
                    </a:lnTo>
                    <a:lnTo>
                      <a:pt x="85" y="112"/>
                    </a:lnTo>
                    <a:lnTo>
                      <a:pt x="65"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3260" tIns="46630" rIns="93260" bIns="46630" numCol="1" anchor="ctr" anchorCtr="0" compatLnSpc="1"/>
              <a:lstStyle/>
              <a:p>
                <a:pPr defTabSz="932180">
                  <a:defRPr/>
                </a:pPr>
                <a:endParaRPr lang="en-US" sz="1835">
                  <a:solidFill>
                    <a:srgbClr val="353535"/>
                  </a:solidFill>
                </a:endParaRPr>
              </a:p>
            </p:txBody>
          </p:sp>
          <p:sp>
            <p:nvSpPr>
              <p:cNvPr id="57" name="Freeform 40"/>
              <p:cNvSpPr/>
              <p:nvPr/>
            </p:nvSpPr>
            <p:spPr bwMode="auto">
              <a:xfrm>
                <a:off x="4373768" y="4473373"/>
                <a:ext cx="118224" cy="179285"/>
              </a:xfrm>
              <a:custGeom>
                <a:avLst/>
                <a:gdLst>
                  <a:gd name="T0" fmla="*/ 20 w 91"/>
                  <a:gd name="T1" fmla="*/ 138 h 138"/>
                  <a:gd name="T2" fmla="*/ 0 w 91"/>
                  <a:gd name="T3" fmla="*/ 119 h 138"/>
                  <a:gd name="T4" fmla="*/ 52 w 91"/>
                  <a:gd name="T5" fmla="*/ 72 h 138"/>
                  <a:gd name="T6" fmla="*/ 0 w 91"/>
                  <a:gd name="T7" fmla="*/ 20 h 138"/>
                  <a:gd name="T8" fmla="*/ 20 w 91"/>
                  <a:gd name="T9" fmla="*/ 0 h 138"/>
                  <a:gd name="T10" fmla="*/ 91 w 91"/>
                  <a:gd name="T11" fmla="*/ 72 h 138"/>
                  <a:gd name="T12" fmla="*/ 20 w 91"/>
                  <a:gd name="T13" fmla="*/ 138 h 138"/>
                </a:gdLst>
                <a:ahLst/>
                <a:cxnLst>
                  <a:cxn ang="0">
                    <a:pos x="T0" y="T1"/>
                  </a:cxn>
                  <a:cxn ang="0">
                    <a:pos x="T2" y="T3"/>
                  </a:cxn>
                  <a:cxn ang="0">
                    <a:pos x="T4" y="T5"/>
                  </a:cxn>
                  <a:cxn ang="0">
                    <a:pos x="T6" y="T7"/>
                  </a:cxn>
                  <a:cxn ang="0">
                    <a:pos x="T8" y="T9"/>
                  </a:cxn>
                  <a:cxn ang="0">
                    <a:pos x="T10" y="T11"/>
                  </a:cxn>
                  <a:cxn ang="0">
                    <a:pos x="T12" y="T13"/>
                  </a:cxn>
                </a:cxnLst>
                <a:rect l="0" t="0" r="r" b="b"/>
                <a:pathLst>
                  <a:path w="91" h="138">
                    <a:moveTo>
                      <a:pt x="20" y="138"/>
                    </a:moveTo>
                    <a:lnTo>
                      <a:pt x="0" y="119"/>
                    </a:lnTo>
                    <a:lnTo>
                      <a:pt x="52" y="72"/>
                    </a:lnTo>
                    <a:lnTo>
                      <a:pt x="0" y="20"/>
                    </a:lnTo>
                    <a:lnTo>
                      <a:pt x="20" y="0"/>
                    </a:lnTo>
                    <a:lnTo>
                      <a:pt x="91" y="72"/>
                    </a:lnTo>
                    <a:lnTo>
                      <a:pt x="2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3260" tIns="46630" rIns="93260" bIns="46630" numCol="1" anchor="ctr" anchorCtr="0" compatLnSpc="1"/>
              <a:lstStyle/>
              <a:p>
                <a:pPr defTabSz="932180">
                  <a:defRPr/>
                </a:pPr>
                <a:endParaRPr lang="en-US" sz="1835">
                  <a:solidFill>
                    <a:srgbClr val="353535"/>
                  </a:solidFill>
                </a:endParaRPr>
              </a:p>
            </p:txBody>
          </p:sp>
        </p:grpSp>
        <p:sp>
          <p:nvSpPr>
            <p:cNvPr id="49" name="Freeform 77"/>
            <p:cNvSpPr>
              <a:spLocks noEditPoints="1"/>
            </p:cNvSpPr>
            <p:nvPr/>
          </p:nvSpPr>
          <p:spPr bwMode="auto">
            <a:xfrm>
              <a:off x="9942517" y="1474522"/>
              <a:ext cx="212008" cy="227282"/>
            </a:xfrm>
            <a:custGeom>
              <a:avLst/>
              <a:gdLst>
                <a:gd name="T0" fmla="*/ 144 w 347"/>
                <a:gd name="T1" fmla="*/ 28 h 372"/>
                <a:gd name="T2" fmla="*/ 107 w 347"/>
                <a:gd name="T3" fmla="*/ 56 h 372"/>
                <a:gd name="T4" fmla="*/ 91 w 347"/>
                <a:gd name="T5" fmla="*/ 102 h 372"/>
                <a:gd name="T6" fmla="*/ 102 w 347"/>
                <a:gd name="T7" fmla="*/ 144 h 372"/>
                <a:gd name="T8" fmla="*/ 132 w 347"/>
                <a:gd name="T9" fmla="*/ 175 h 372"/>
                <a:gd name="T10" fmla="*/ 176 w 347"/>
                <a:gd name="T11" fmla="*/ 186 h 372"/>
                <a:gd name="T12" fmla="*/ 220 w 347"/>
                <a:gd name="T13" fmla="*/ 170 h 372"/>
                <a:gd name="T14" fmla="*/ 248 w 347"/>
                <a:gd name="T15" fmla="*/ 132 h 372"/>
                <a:gd name="T16" fmla="*/ 251 w 347"/>
                <a:gd name="T17" fmla="*/ 86 h 372"/>
                <a:gd name="T18" fmla="*/ 230 w 347"/>
                <a:gd name="T19" fmla="*/ 48 h 372"/>
                <a:gd name="T20" fmla="*/ 191 w 347"/>
                <a:gd name="T21" fmla="*/ 27 h 372"/>
                <a:gd name="T22" fmla="*/ 168 w 347"/>
                <a:gd name="T23" fmla="*/ 0 h 372"/>
                <a:gd name="T24" fmla="*/ 223 w 347"/>
                <a:gd name="T25" fmla="*/ 14 h 372"/>
                <a:gd name="T26" fmla="*/ 262 w 347"/>
                <a:gd name="T27" fmla="*/ 51 h 372"/>
                <a:gd name="T28" fmla="*/ 276 w 347"/>
                <a:gd name="T29" fmla="*/ 104 h 372"/>
                <a:gd name="T30" fmla="*/ 263 w 347"/>
                <a:gd name="T31" fmla="*/ 158 h 372"/>
                <a:gd name="T32" fmla="*/ 227 w 347"/>
                <a:gd name="T33" fmla="*/ 195 h 372"/>
                <a:gd name="T34" fmla="*/ 288 w 347"/>
                <a:gd name="T35" fmla="*/ 231 h 372"/>
                <a:gd name="T36" fmla="*/ 331 w 347"/>
                <a:gd name="T37" fmla="*/ 288 h 372"/>
                <a:gd name="T38" fmla="*/ 347 w 347"/>
                <a:gd name="T39" fmla="*/ 360 h 372"/>
                <a:gd name="T40" fmla="*/ 343 w 347"/>
                <a:gd name="T41" fmla="*/ 368 h 372"/>
                <a:gd name="T42" fmla="*/ 334 w 347"/>
                <a:gd name="T43" fmla="*/ 372 h 372"/>
                <a:gd name="T44" fmla="*/ 326 w 347"/>
                <a:gd name="T45" fmla="*/ 368 h 372"/>
                <a:gd name="T46" fmla="*/ 322 w 347"/>
                <a:gd name="T47" fmla="*/ 360 h 372"/>
                <a:gd name="T48" fmla="*/ 307 w 347"/>
                <a:gd name="T49" fmla="*/ 295 h 372"/>
                <a:gd name="T50" fmla="*/ 266 w 347"/>
                <a:gd name="T51" fmla="*/ 243 h 372"/>
                <a:gd name="T52" fmla="*/ 207 w 347"/>
                <a:gd name="T53" fmla="*/ 215 h 372"/>
                <a:gd name="T54" fmla="*/ 139 w 347"/>
                <a:gd name="T55" fmla="*/ 215 h 372"/>
                <a:gd name="T56" fmla="*/ 80 w 347"/>
                <a:gd name="T57" fmla="*/ 243 h 372"/>
                <a:gd name="T58" fmla="*/ 39 w 347"/>
                <a:gd name="T59" fmla="*/ 295 h 372"/>
                <a:gd name="T60" fmla="*/ 24 w 347"/>
                <a:gd name="T61" fmla="*/ 360 h 372"/>
                <a:gd name="T62" fmla="*/ 20 w 347"/>
                <a:gd name="T63" fmla="*/ 368 h 372"/>
                <a:gd name="T64" fmla="*/ 12 w 347"/>
                <a:gd name="T65" fmla="*/ 372 h 372"/>
                <a:gd name="T66" fmla="*/ 3 w 347"/>
                <a:gd name="T67" fmla="*/ 368 h 372"/>
                <a:gd name="T68" fmla="*/ 0 w 347"/>
                <a:gd name="T69" fmla="*/ 360 h 372"/>
                <a:gd name="T70" fmla="*/ 15 w 347"/>
                <a:gd name="T71" fmla="*/ 288 h 372"/>
                <a:gd name="T72" fmla="*/ 56 w 347"/>
                <a:gd name="T73" fmla="*/ 231 h 372"/>
                <a:gd name="T74" fmla="*/ 118 w 347"/>
                <a:gd name="T75" fmla="*/ 195 h 372"/>
                <a:gd name="T76" fmla="*/ 80 w 347"/>
                <a:gd name="T77" fmla="*/ 155 h 372"/>
                <a:gd name="T78" fmla="*/ 67 w 347"/>
                <a:gd name="T79" fmla="*/ 99 h 372"/>
                <a:gd name="T80" fmla="*/ 83 w 347"/>
                <a:gd name="T81" fmla="*/ 50 h 372"/>
                <a:gd name="T82" fmla="*/ 119 w 347"/>
                <a:gd name="T83" fmla="*/ 15 h 372"/>
                <a:gd name="T84" fmla="*/ 168 w 347"/>
                <a:gd name="T8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72">
                  <a:moveTo>
                    <a:pt x="168" y="24"/>
                  </a:moveTo>
                  <a:lnTo>
                    <a:pt x="144" y="28"/>
                  </a:lnTo>
                  <a:lnTo>
                    <a:pt x="124" y="40"/>
                  </a:lnTo>
                  <a:lnTo>
                    <a:pt x="107" y="56"/>
                  </a:lnTo>
                  <a:lnTo>
                    <a:pt x="96" y="78"/>
                  </a:lnTo>
                  <a:lnTo>
                    <a:pt x="91" y="102"/>
                  </a:lnTo>
                  <a:lnTo>
                    <a:pt x="94" y="124"/>
                  </a:lnTo>
                  <a:lnTo>
                    <a:pt x="102" y="144"/>
                  </a:lnTo>
                  <a:lnTo>
                    <a:pt x="115" y="162"/>
                  </a:lnTo>
                  <a:lnTo>
                    <a:pt x="132" y="175"/>
                  </a:lnTo>
                  <a:lnTo>
                    <a:pt x="152" y="183"/>
                  </a:lnTo>
                  <a:lnTo>
                    <a:pt x="176" y="186"/>
                  </a:lnTo>
                  <a:lnTo>
                    <a:pt x="199" y="180"/>
                  </a:lnTo>
                  <a:lnTo>
                    <a:pt x="220" y="170"/>
                  </a:lnTo>
                  <a:lnTo>
                    <a:pt x="236" y="154"/>
                  </a:lnTo>
                  <a:lnTo>
                    <a:pt x="248" y="132"/>
                  </a:lnTo>
                  <a:lnTo>
                    <a:pt x="252" y="108"/>
                  </a:lnTo>
                  <a:lnTo>
                    <a:pt x="251" y="86"/>
                  </a:lnTo>
                  <a:lnTo>
                    <a:pt x="242" y="66"/>
                  </a:lnTo>
                  <a:lnTo>
                    <a:pt x="230" y="48"/>
                  </a:lnTo>
                  <a:lnTo>
                    <a:pt x="212" y="35"/>
                  </a:lnTo>
                  <a:lnTo>
                    <a:pt x="191" y="27"/>
                  </a:lnTo>
                  <a:lnTo>
                    <a:pt x="168" y="24"/>
                  </a:lnTo>
                  <a:close/>
                  <a:moveTo>
                    <a:pt x="168" y="0"/>
                  </a:moveTo>
                  <a:lnTo>
                    <a:pt x="196" y="3"/>
                  </a:lnTo>
                  <a:lnTo>
                    <a:pt x="223" y="14"/>
                  </a:lnTo>
                  <a:lnTo>
                    <a:pt x="244" y="30"/>
                  </a:lnTo>
                  <a:lnTo>
                    <a:pt x="262" y="51"/>
                  </a:lnTo>
                  <a:lnTo>
                    <a:pt x="272" y="76"/>
                  </a:lnTo>
                  <a:lnTo>
                    <a:pt x="276" y="104"/>
                  </a:lnTo>
                  <a:lnTo>
                    <a:pt x="274" y="132"/>
                  </a:lnTo>
                  <a:lnTo>
                    <a:pt x="263" y="158"/>
                  </a:lnTo>
                  <a:lnTo>
                    <a:pt x="247" y="178"/>
                  </a:lnTo>
                  <a:lnTo>
                    <a:pt x="227" y="195"/>
                  </a:lnTo>
                  <a:lnTo>
                    <a:pt x="259" y="210"/>
                  </a:lnTo>
                  <a:lnTo>
                    <a:pt x="288" y="231"/>
                  </a:lnTo>
                  <a:lnTo>
                    <a:pt x="312" y="258"/>
                  </a:lnTo>
                  <a:lnTo>
                    <a:pt x="331" y="288"/>
                  </a:lnTo>
                  <a:lnTo>
                    <a:pt x="342" y="323"/>
                  </a:lnTo>
                  <a:lnTo>
                    <a:pt x="347" y="360"/>
                  </a:lnTo>
                  <a:lnTo>
                    <a:pt x="346" y="364"/>
                  </a:lnTo>
                  <a:lnTo>
                    <a:pt x="343" y="368"/>
                  </a:lnTo>
                  <a:lnTo>
                    <a:pt x="339" y="371"/>
                  </a:lnTo>
                  <a:lnTo>
                    <a:pt x="334" y="372"/>
                  </a:lnTo>
                  <a:lnTo>
                    <a:pt x="330" y="371"/>
                  </a:lnTo>
                  <a:lnTo>
                    <a:pt x="326" y="368"/>
                  </a:lnTo>
                  <a:lnTo>
                    <a:pt x="323" y="364"/>
                  </a:lnTo>
                  <a:lnTo>
                    <a:pt x="322" y="360"/>
                  </a:lnTo>
                  <a:lnTo>
                    <a:pt x="318" y="326"/>
                  </a:lnTo>
                  <a:lnTo>
                    <a:pt x="307" y="295"/>
                  </a:lnTo>
                  <a:lnTo>
                    <a:pt x="290" y="267"/>
                  </a:lnTo>
                  <a:lnTo>
                    <a:pt x="266" y="243"/>
                  </a:lnTo>
                  <a:lnTo>
                    <a:pt x="239" y="226"/>
                  </a:lnTo>
                  <a:lnTo>
                    <a:pt x="207" y="215"/>
                  </a:lnTo>
                  <a:lnTo>
                    <a:pt x="174" y="211"/>
                  </a:lnTo>
                  <a:lnTo>
                    <a:pt x="139" y="215"/>
                  </a:lnTo>
                  <a:lnTo>
                    <a:pt x="107" y="226"/>
                  </a:lnTo>
                  <a:lnTo>
                    <a:pt x="80" y="243"/>
                  </a:lnTo>
                  <a:lnTo>
                    <a:pt x="56" y="267"/>
                  </a:lnTo>
                  <a:lnTo>
                    <a:pt x="39" y="295"/>
                  </a:lnTo>
                  <a:lnTo>
                    <a:pt x="28" y="326"/>
                  </a:lnTo>
                  <a:lnTo>
                    <a:pt x="24" y="360"/>
                  </a:lnTo>
                  <a:lnTo>
                    <a:pt x="23" y="364"/>
                  </a:lnTo>
                  <a:lnTo>
                    <a:pt x="20" y="368"/>
                  </a:lnTo>
                  <a:lnTo>
                    <a:pt x="16" y="371"/>
                  </a:lnTo>
                  <a:lnTo>
                    <a:pt x="12" y="372"/>
                  </a:lnTo>
                  <a:lnTo>
                    <a:pt x="7" y="371"/>
                  </a:lnTo>
                  <a:lnTo>
                    <a:pt x="3" y="368"/>
                  </a:lnTo>
                  <a:lnTo>
                    <a:pt x="0" y="364"/>
                  </a:lnTo>
                  <a:lnTo>
                    <a:pt x="0" y="360"/>
                  </a:lnTo>
                  <a:lnTo>
                    <a:pt x="4" y="323"/>
                  </a:lnTo>
                  <a:lnTo>
                    <a:pt x="15" y="288"/>
                  </a:lnTo>
                  <a:lnTo>
                    <a:pt x="34" y="258"/>
                  </a:lnTo>
                  <a:lnTo>
                    <a:pt x="56" y="231"/>
                  </a:lnTo>
                  <a:lnTo>
                    <a:pt x="86" y="210"/>
                  </a:lnTo>
                  <a:lnTo>
                    <a:pt x="118" y="195"/>
                  </a:lnTo>
                  <a:lnTo>
                    <a:pt x="96" y="178"/>
                  </a:lnTo>
                  <a:lnTo>
                    <a:pt x="80" y="155"/>
                  </a:lnTo>
                  <a:lnTo>
                    <a:pt x="70" y="128"/>
                  </a:lnTo>
                  <a:lnTo>
                    <a:pt x="67" y="99"/>
                  </a:lnTo>
                  <a:lnTo>
                    <a:pt x="72" y="74"/>
                  </a:lnTo>
                  <a:lnTo>
                    <a:pt x="83" y="50"/>
                  </a:lnTo>
                  <a:lnTo>
                    <a:pt x="99" y="30"/>
                  </a:lnTo>
                  <a:lnTo>
                    <a:pt x="119" y="15"/>
                  </a:lnTo>
                  <a:lnTo>
                    <a:pt x="142" y="4"/>
                  </a:lnTo>
                  <a:lnTo>
                    <a:pt x="168" y="0"/>
                  </a:lnTo>
                  <a:close/>
                </a:path>
              </a:pathLst>
            </a:custGeom>
            <a:solidFill>
              <a:schemeClr val="tx2"/>
            </a:solidFill>
            <a:ln w="0">
              <a:noFill/>
              <a:prstDash val="solid"/>
              <a:round/>
            </a:ln>
          </p:spPr>
          <p:txBody>
            <a:bodyPr vert="horz" wrap="square" lIns="95103" tIns="47551" rIns="95103" bIns="47551" numCol="1" anchor="ctr" anchorCtr="0" compatLnSpc="1"/>
            <a:lstStyle/>
            <a:p>
              <a:pPr defTabSz="932180">
                <a:defRPr/>
              </a:pPr>
              <a:endParaRPr lang="en-US" sz="1875" kern="0">
                <a:solidFill>
                  <a:sysClr val="windowText" lastClr="000000"/>
                </a:solidFill>
              </a:endParaRPr>
            </a:p>
          </p:txBody>
        </p:sp>
      </p:grpSp>
      <p:grpSp>
        <p:nvGrpSpPr>
          <p:cNvPr id="63" name="Group 62"/>
          <p:cNvGrpSpPr/>
          <p:nvPr/>
        </p:nvGrpSpPr>
        <p:grpSpPr>
          <a:xfrm>
            <a:off x="4431001" y="5286799"/>
            <a:ext cx="1861797" cy="1036421"/>
            <a:chOff x="2239855" y="3984224"/>
            <a:chExt cx="3178283" cy="1769278"/>
          </a:xfrm>
        </p:grpSpPr>
        <p:pic>
          <p:nvPicPr>
            <p:cNvPr id="64" name="Picture 4" descr="https://pbiwebprod.blob.core.windows.net/webassets/images/Homepage_metal_large_2.png"/>
            <p:cNvPicPr>
              <a:picLocks noChangeAspect="1" noChangeArrowheads="1"/>
            </p:cNvPicPr>
            <p:nvPr/>
          </p:nvPicPr>
          <p:blipFill>
            <a:blip r:embed="rId11" cstate="screen"/>
            <a:srcRect/>
            <a:stretch>
              <a:fillRect/>
            </a:stretch>
          </p:blipFill>
          <p:spPr bwMode="auto">
            <a:xfrm>
              <a:off x="2239855" y="3984224"/>
              <a:ext cx="3178283" cy="1769278"/>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p:cNvPicPr>
              <a:picLocks noChangeAspect="1"/>
            </p:cNvPicPr>
            <p:nvPr/>
          </p:nvPicPr>
          <p:blipFill>
            <a:blip r:embed="rId12" cstate="screen"/>
            <a:stretch>
              <a:fillRect/>
            </a:stretch>
          </p:blipFill>
          <p:spPr>
            <a:xfrm>
              <a:off x="2657256" y="4233026"/>
              <a:ext cx="2356579" cy="1247023"/>
            </a:xfrm>
            <a:prstGeom prst="rect">
              <a:avLst/>
            </a:prstGeom>
          </p:spPr>
        </p:pic>
      </p:grpSp>
      <p:grpSp>
        <p:nvGrpSpPr>
          <p:cNvPr id="66" name="Group 65"/>
          <p:cNvGrpSpPr/>
          <p:nvPr/>
        </p:nvGrpSpPr>
        <p:grpSpPr>
          <a:xfrm>
            <a:off x="6403481" y="5287623"/>
            <a:ext cx="1858309" cy="1033946"/>
            <a:chOff x="4157555" y="2963060"/>
            <a:chExt cx="1678095" cy="934157"/>
          </a:xfrm>
        </p:grpSpPr>
        <p:grpSp>
          <p:nvGrpSpPr>
            <p:cNvPr id="67" name="Group 66"/>
            <p:cNvGrpSpPr/>
            <p:nvPr/>
          </p:nvGrpSpPr>
          <p:grpSpPr>
            <a:xfrm>
              <a:off x="4157555" y="2963060"/>
              <a:ext cx="1678095" cy="934157"/>
              <a:chOff x="4411555" y="3375810"/>
              <a:chExt cx="3178283" cy="1769278"/>
            </a:xfrm>
          </p:grpSpPr>
          <p:pic>
            <p:nvPicPr>
              <p:cNvPr id="69" name="Picture 4" descr="https://pbiwebprod.blob.core.windows.net/webassets/images/Homepage_metal_large_2.png"/>
              <p:cNvPicPr>
                <a:picLocks noChangeAspect="1" noChangeArrowheads="1"/>
              </p:cNvPicPr>
              <p:nvPr/>
            </p:nvPicPr>
            <p:blipFill>
              <a:blip r:embed="rId13" cstate="screen"/>
              <a:srcRect/>
              <a:stretch>
                <a:fillRect/>
              </a:stretch>
            </p:blipFill>
            <p:spPr bwMode="auto">
              <a:xfrm>
                <a:off x="4411555" y="3375810"/>
                <a:ext cx="3178283" cy="1769278"/>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9"/>
              <p:cNvPicPr>
                <a:picLocks noChangeAspect="1"/>
              </p:cNvPicPr>
              <p:nvPr/>
            </p:nvPicPr>
            <p:blipFill>
              <a:blip r:embed="rId14" cstate="screen"/>
              <a:stretch>
                <a:fillRect/>
              </a:stretch>
            </p:blipFill>
            <p:spPr>
              <a:xfrm>
                <a:off x="4809278" y="3633739"/>
                <a:ext cx="2382837" cy="1224358"/>
              </a:xfrm>
              <a:prstGeom prst="rect">
                <a:avLst/>
              </a:prstGeom>
            </p:spPr>
          </p:pic>
        </p:grpSp>
        <p:sp>
          <p:nvSpPr>
            <p:cNvPr id="68" name="Oval 67"/>
            <p:cNvSpPr/>
            <p:nvPr/>
          </p:nvSpPr>
          <p:spPr bwMode="auto">
            <a:xfrm>
              <a:off x="4846638" y="3609612"/>
              <a:ext cx="194468" cy="100375"/>
            </a:xfrm>
            <a:prstGeom prst="ellipse">
              <a:avLst/>
            </a:prstGeom>
            <a:noFill/>
            <a:ln w="63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noAutofit/>
            </a:bodyPr>
            <a:lstStyle/>
            <a:p>
              <a:pPr algn="ctr" defTabSz="950595" fontAlgn="base">
                <a:spcBef>
                  <a:spcPct val="0"/>
                </a:spcBef>
                <a:spcAft>
                  <a:spcPct val="0"/>
                </a:spcAft>
                <a:defRPr/>
              </a:pPr>
              <a:endParaRPr lang="en-US" sz="245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grpSp>
      <p:sp>
        <p:nvSpPr>
          <p:cNvPr id="72" name="Line 83"/>
          <p:cNvSpPr>
            <a:spLocks noChangeShapeType="1"/>
          </p:cNvSpPr>
          <p:nvPr/>
        </p:nvSpPr>
        <p:spPr bwMode="auto">
          <a:xfrm rot="10800000" flipH="1">
            <a:off x="6219507" y="5781311"/>
            <a:ext cx="186521" cy="0"/>
          </a:xfrm>
          <a:prstGeom prst="line">
            <a:avLst/>
          </a:prstGeom>
          <a:solidFill>
            <a:schemeClr val="bg1">
              <a:lumMod val="75000"/>
            </a:schemeClr>
          </a:solidFill>
          <a:ln w="22225" cap="rnd">
            <a:solidFill>
              <a:schemeClr val="bg1">
                <a:lumMod val="75000"/>
              </a:schemeClr>
            </a:solidFill>
            <a:prstDash val="solid"/>
            <a:round/>
          </a:ln>
        </p:spPr>
        <p:txBody>
          <a:bodyPr vert="horz" wrap="square" lIns="93247" tIns="46623" rIns="93247" bIns="46623" numCol="1" anchor="t" anchorCtr="0" compatLnSpc="1"/>
          <a:lstStyle/>
          <a:p>
            <a:pPr defTabSz="932180">
              <a:defRPr/>
            </a:pPr>
            <a:endParaRPr lang="en-US" sz="1835">
              <a:solidFill>
                <a:srgbClr val="505050"/>
              </a:solidFill>
              <a:latin typeface="Segoe UI Light" panose="020B0502040204020203"/>
            </a:endParaRPr>
          </a:p>
        </p:txBody>
      </p:sp>
      <p:sp>
        <p:nvSpPr>
          <p:cNvPr id="73" name="Freeform 84"/>
          <p:cNvSpPr/>
          <p:nvPr/>
        </p:nvSpPr>
        <p:spPr bwMode="auto">
          <a:xfrm rot="10800000">
            <a:off x="6376736" y="5723031"/>
            <a:ext cx="118791" cy="118179"/>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chemeClr val="bg1">
              <a:lumMod val="75000"/>
            </a:schemeClr>
          </a:solidFill>
          <a:ln w="0">
            <a:solidFill>
              <a:schemeClr val="bg1">
                <a:lumMod val="75000"/>
              </a:schemeClr>
            </a:solidFill>
            <a:prstDash val="solid"/>
            <a:round/>
          </a:ln>
        </p:spPr>
        <p:txBody>
          <a:bodyPr vert="horz" wrap="square" lIns="93247" tIns="46623" rIns="93247" bIns="46623" numCol="1" anchor="t" anchorCtr="0" compatLnSpc="1"/>
          <a:lstStyle/>
          <a:p>
            <a:pPr defTabSz="932180">
              <a:defRPr/>
            </a:pPr>
            <a:endParaRPr lang="en-US" sz="1835">
              <a:solidFill>
                <a:srgbClr val="505050"/>
              </a:solidFill>
              <a:latin typeface="Segoe UI Light" panose="020B05020402040202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655" y="725170"/>
            <a:ext cx="9541510" cy="4307205"/>
          </a:xfrm>
        </p:spPr>
        <p:txBody>
          <a:bodyPr/>
          <a:lstStyle/>
          <a:p>
            <a:pPr marL="0" indent="0">
              <a:buNone/>
            </a:pPr>
            <a:r>
              <a:rPr lang="en-US" sz="2400" b="1" dirty="0"/>
              <a:t>What is Power BI Desktop?</a:t>
            </a:r>
            <a:endParaRPr lang="en-US" sz="2000" b="1" dirty="0"/>
          </a:p>
          <a:p>
            <a:pPr marL="0" indent="0">
              <a:buNone/>
            </a:pPr>
            <a:r>
              <a:rPr lang="en-US" sz="2000" dirty="0"/>
              <a:t>Power BI Desktop is a free application you can install on your local computer that lets you connect to, transform, and visualize your data. </a:t>
            </a:r>
          </a:p>
          <a:p>
            <a:pPr marL="0" indent="0">
              <a:buNone/>
            </a:pPr>
            <a:r>
              <a:rPr lang="en-US" sz="2000" dirty="0"/>
              <a:t>Power BI Desktop can be divided into three categories or views, for how you </a:t>
            </a:r>
            <a:r>
              <a:rPr lang="en-US" sz="2000" dirty="0" smtClean="0"/>
              <a:t>can interact </a:t>
            </a:r>
            <a:r>
              <a:rPr lang="en-US" sz="2000" dirty="0"/>
              <a:t>with data and create reports:-</a:t>
            </a:r>
          </a:p>
          <a:p>
            <a:pPr marL="457200" lvl="1" indent="0">
              <a:lnSpc>
                <a:spcPct val="100000"/>
              </a:lnSpc>
              <a:buNone/>
            </a:pPr>
            <a:r>
              <a:rPr lang="en-US" sz="1800" b="1" dirty="0"/>
              <a:t>Report view:</a:t>
            </a:r>
            <a:r>
              <a:rPr lang="en-US" sz="1800" dirty="0"/>
              <a:t> A canvas for building and viewing reports based on the datasets defined in Data view.</a:t>
            </a:r>
          </a:p>
          <a:p>
            <a:pPr marL="457200" lvl="1" indent="0">
              <a:buNone/>
            </a:pPr>
            <a:r>
              <a:rPr lang="en-US" sz="1800" b="1" dirty="0"/>
              <a:t>Data view:</a:t>
            </a:r>
            <a:r>
              <a:rPr lang="en-US" sz="1800" dirty="0"/>
              <a:t> Data View helps you inspect, explore, and understand data in your Power BI Desktop model. </a:t>
            </a:r>
          </a:p>
          <a:p>
            <a:pPr marL="457200" lvl="1" indent="0">
              <a:buNone/>
            </a:pPr>
            <a:r>
              <a:rPr lang="en-US" sz="1800" b="1" dirty="0"/>
              <a:t>Relationships view:</a:t>
            </a:r>
            <a:r>
              <a:rPr lang="en-US" sz="1800" dirty="0"/>
              <a:t> Identified relationships between the datasets defined in Data view. When possible, Power BI Desktop identifies the relationships automatically, but you can also define them manually.</a:t>
            </a:r>
          </a:p>
        </p:txBody>
      </p:sp>
      <p:sp>
        <p:nvSpPr>
          <p:cNvPr id="4" name="Slide Number Placeholder 3"/>
          <p:cNvSpPr>
            <a:spLocks noGrp="1"/>
          </p:cNvSpPr>
          <p:nvPr>
            <p:ph type="sldNum" sz="quarter" idx="12"/>
          </p:nvPr>
        </p:nvSpPr>
        <p:spPr/>
        <p:txBody>
          <a:bodyPr/>
          <a:lstStyle/>
          <a:p>
            <a:fld id="{B3561BA9-CDCF-4958-B8AB-66F3BF063E13}" type="slidenum">
              <a:rPr lang="en-US" smtClean="0"/>
              <a:t>4</a:t>
            </a:fld>
            <a:endParaRPr lang="en-US"/>
          </a:p>
        </p:txBody>
      </p:sp>
      <p:sp>
        <p:nvSpPr>
          <p:cNvPr id="6" name="Text Box 5"/>
          <p:cNvSpPr txBox="1"/>
          <p:nvPr/>
        </p:nvSpPr>
        <p:spPr>
          <a:xfrm>
            <a:off x="549275" y="5031740"/>
            <a:ext cx="9780270" cy="922020"/>
          </a:xfrm>
          <a:prstGeom prst="rect">
            <a:avLst/>
          </a:prstGeom>
          <a:noFill/>
          <a:ln>
            <a:noFill/>
          </a:ln>
        </p:spPr>
        <p:txBody>
          <a:bodyPr wrap="square" rtlCol="0">
            <a:spAutoFit/>
          </a:bodyPr>
          <a:lstStyle/>
          <a:p>
            <a:r>
              <a:rPr lang="en-US" b="1" dirty="0"/>
              <a:t>Install Power Bi desktop   ---&gt; </a:t>
            </a:r>
            <a:r>
              <a:rPr lang="en-US" dirty="0">
                <a:solidFill>
                  <a:srgbClr val="0070C0"/>
                </a:solidFill>
                <a:hlinkClick r:id="rId2" action="ppaction://hlinkfile"/>
              </a:rPr>
              <a:t>Download free</a:t>
            </a:r>
          </a:p>
          <a:p>
            <a:r>
              <a:rPr lang="en-US" b="1" dirty="0"/>
              <a:t>Signing up for Power BI Service</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655" y="785495"/>
            <a:ext cx="9541510" cy="5460365"/>
          </a:xfrm>
        </p:spPr>
        <p:txBody>
          <a:bodyPr/>
          <a:lstStyle/>
          <a:p>
            <a:pPr marL="0" indent="0">
              <a:buNone/>
            </a:pPr>
            <a:r>
              <a:rPr lang="en-US" sz="2000" b="1" dirty="0"/>
              <a:t>Power BI service</a:t>
            </a:r>
          </a:p>
          <a:p>
            <a:pPr marL="0" indent="0">
              <a:buNone/>
            </a:pPr>
            <a:r>
              <a:rPr lang="en-US" sz="2000" dirty="0"/>
              <a:t>Power BI service is a cloud-based business analytics service that enables anyone to visualize and analyze data with greater speed, efficiency, and understanding.</a:t>
            </a:r>
          </a:p>
          <a:p>
            <a:pPr marL="0" indent="0">
              <a:buNone/>
            </a:pPr>
            <a:r>
              <a:rPr lang="en-US" sz="2000" dirty="0"/>
              <a:t>These four items represent the primary components of Power Bi service:-</a:t>
            </a:r>
          </a:p>
          <a:p>
            <a:pPr marL="457200" lvl="1" indent="0">
              <a:buNone/>
            </a:pPr>
            <a:r>
              <a:rPr lang="en-US" sz="1800" b="1" dirty="0"/>
              <a:t>Dataset:</a:t>
            </a:r>
            <a:r>
              <a:rPr lang="en-US" sz="1800" dirty="0"/>
              <a:t> Collection of related data that you import or connect to. A dataset is similar to a database table.</a:t>
            </a:r>
          </a:p>
          <a:p>
            <a:pPr marL="457200" lvl="1" indent="0">
              <a:buNone/>
            </a:pPr>
            <a:r>
              <a:rPr lang="en-US" sz="1800" b="1" dirty="0"/>
              <a:t>Report: </a:t>
            </a:r>
            <a:r>
              <a:rPr lang="en-US" sz="1800" dirty="0"/>
              <a:t>One or more pages of visualizations based on a single dataset. A report can be associated with only one workspace, but it can be associated with multiple dashboards within that workspace. </a:t>
            </a:r>
          </a:p>
          <a:p>
            <a:pPr marL="457200" lvl="1" indent="0">
              <a:buNone/>
            </a:pPr>
            <a:r>
              <a:rPr lang="en-US" sz="1800" b="1" dirty="0"/>
              <a:t>Dashboard:</a:t>
            </a:r>
            <a:r>
              <a:rPr lang="en-US" sz="1800" dirty="0"/>
              <a:t> A presentation canvas that contains zero or more tiles or widgets. A dashboard can be associated with only one workspace, but it can display visualizations from multiple datasets or reports.</a:t>
            </a:r>
          </a:p>
          <a:p>
            <a:pPr marL="457200" lvl="1" indent="0">
              <a:buNone/>
            </a:pPr>
            <a:r>
              <a:rPr lang="en-US" sz="1800" b="1" dirty="0"/>
              <a:t>Workspace:</a:t>
            </a:r>
            <a:r>
              <a:rPr lang="en-US" sz="1800" dirty="0"/>
              <a:t> A container for datasets, reports, and dashboards. The Power BI service supports two types of workspaces: My Workspace and app workspaces, which you access through the Workspaces section in the left navigation pane. My Workspace is a personal work area provided automatically when you log into the service. Only you can access this space. An app workspace is used to share and collaborate on content. </a:t>
            </a:r>
          </a:p>
        </p:txBody>
      </p:sp>
      <p:sp>
        <p:nvSpPr>
          <p:cNvPr id="4" name="Slide Number Placeholder 3"/>
          <p:cNvSpPr>
            <a:spLocks noGrp="1"/>
          </p:cNvSpPr>
          <p:nvPr>
            <p:ph type="sldNum" sz="quarter" idx="12"/>
          </p:nvPr>
        </p:nvSpPr>
        <p:spPr/>
        <p:txBody>
          <a:bodyPr/>
          <a:lstStyle/>
          <a:p>
            <a:fld id="{B3561BA9-CDCF-4958-B8AB-66F3BF063E13}"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54175"/>
            <a:ext cx="4932045" cy="3461385"/>
          </a:xfrm>
        </p:spPr>
        <p:txBody>
          <a:bodyPr/>
          <a:lstStyle/>
          <a:p>
            <a:pPr marL="0" indent="0">
              <a:buNone/>
            </a:pPr>
            <a:r>
              <a:rPr lang="en-US" sz="2400" b="1" dirty="0">
                <a:sym typeface="+mn-ea"/>
              </a:rPr>
              <a:t>Power BI Mobile Apps</a:t>
            </a:r>
            <a:endParaRPr lang="en-US" sz="2000" b="1" dirty="0">
              <a:sym typeface="+mn-ea"/>
            </a:endParaRPr>
          </a:p>
          <a:p>
            <a:pPr marL="0" indent="0">
              <a:buNone/>
            </a:pPr>
            <a:r>
              <a:rPr lang="en-US" sz="2000" dirty="0"/>
              <a:t>Microsoft offers Power BI mobile apps for iOS, Android, and Windows mobile devices. The apps make it possible to provide specific users with access the Power BI dashboards, reports, and apps, while taking into account the form factor of the smaller devices.</a:t>
            </a:r>
            <a:endParaRPr lang="en-US" sz="1800" dirty="0"/>
          </a:p>
        </p:txBody>
      </p:sp>
      <p:sp>
        <p:nvSpPr>
          <p:cNvPr id="4" name="Slide Number Placeholder 3"/>
          <p:cNvSpPr>
            <a:spLocks noGrp="1"/>
          </p:cNvSpPr>
          <p:nvPr>
            <p:ph type="sldNum" sz="quarter" idx="12"/>
          </p:nvPr>
        </p:nvSpPr>
        <p:spPr/>
        <p:txBody>
          <a:bodyPr/>
          <a:lstStyle/>
          <a:p>
            <a:fld id="{B3561BA9-CDCF-4958-B8AB-66F3BF063E13}" type="slidenum">
              <a:rPr lang="en-US" smtClean="0"/>
              <a:t>6</a:t>
            </a:fld>
            <a:endParaRPr lang="en-US"/>
          </a:p>
        </p:txBody>
      </p:sp>
      <p:pic>
        <p:nvPicPr>
          <p:cNvPr id="2" name="Content Placeholder 1"/>
          <p:cNvPicPr>
            <a:picLocks noGrp="1" noChangeAspect="1"/>
          </p:cNvPicPr>
          <p:nvPr>
            <p:ph sz="half" idx="2"/>
          </p:nvPr>
        </p:nvPicPr>
        <p:blipFill>
          <a:blip r:embed="rId2"/>
          <a:stretch>
            <a:fillRect/>
          </a:stretch>
        </p:blipFill>
        <p:spPr>
          <a:xfrm>
            <a:off x="5647055" y="1805305"/>
            <a:ext cx="5935345" cy="33102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3561BA9-CDCF-4958-B8AB-66F3BF063E13}" type="slidenum">
              <a:rPr lang="en-US" smtClean="0"/>
              <a:t>7</a:t>
            </a:fld>
            <a:endParaRPr lang="en-US"/>
          </a:p>
        </p:txBody>
      </p:sp>
      <p:sp>
        <p:nvSpPr>
          <p:cNvPr id="5" name="Text Box 4"/>
          <p:cNvSpPr txBox="1"/>
          <p:nvPr/>
        </p:nvSpPr>
        <p:spPr>
          <a:xfrm>
            <a:off x="700405" y="656590"/>
            <a:ext cx="9155430" cy="768350"/>
          </a:xfrm>
          <a:prstGeom prst="rect">
            <a:avLst/>
          </a:prstGeom>
          <a:noFill/>
        </p:spPr>
        <p:txBody>
          <a:bodyPr wrap="square" rtlCol="0">
            <a:spAutoFit/>
          </a:bodyPr>
          <a:lstStyle/>
          <a:p>
            <a:r>
              <a:rPr lang="en-US" sz="2400" b="1"/>
              <a:t>Power BI Data connectors</a:t>
            </a:r>
            <a:endParaRPr lang="en-US" sz="2000" b="1"/>
          </a:p>
          <a:p>
            <a:r>
              <a:rPr lang="en-US" sz="2000">
                <a:sym typeface="+mn-ea"/>
              </a:rPr>
              <a:t>With Power BI Desktop, you can connect to data from many different sources.</a:t>
            </a:r>
            <a:endParaRPr lang="en-US" sz="2000" b="1"/>
          </a:p>
        </p:txBody>
      </p:sp>
      <p:sp>
        <p:nvSpPr>
          <p:cNvPr id="6" name="Text Box 5"/>
          <p:cNvSpPr txBox="1"/>
          <p:nvPr/>
        </p:nvSpPr>
        <p:spPr>
          <a:xfrm>
            <a:off x="700405" y="1583055"/>
            <a:ext cx="5590540" cy="3692525"/>
          </a:xfrm>
          <a:prstGeom prst="rect">
            <a:avLst/>
          </a:prstGeom>
          <a:noFill/>
        </p:spPr>
        <p:txBody>
          <a:bodyPr wrap="square" rtlCol="0">
            <a:spAutoFit/>
          </a:bodyPr>
          <a:lstStyle/>
          <a:p>
            <a:r>
              <a:rPr lang="en-US" dirty="0"/>
              <a:t>To connect to data, select Get Data from the Home ribbon. Selecting the down arrow, or the Get Data text on the button.</a:t>
            </a:r>
          </a:p>
          <a:p>
            <a:endParaRPr lang="en-US" dirty="0"/>
          </a:p>
          <a:p>
            <a:r>
              <a:rPr lang="en-US" dirty="0"/>
              <a:t>Data types are organized in the following categories:</a:t>
            </a:r>
          </a:p>
          <a:p>
            <a:pPr marL="742950" lvl="1" indent="-285750">
              <a:buFont typeface="Wingdings" panose="05000000000000000000" charset="0"/>
              <a:buChar char="Ø"/>
            </a:pPr>
            <a:r>
              <a:rPr lang="en-US" dirty="0"/>
              <a:t>All</a:t>
            </a:r>
          </a:p>
          <a:p>
            <a:pPr marL="742950" lvl="1" indent="-285750">
              <a:buFont typeface="Wingdings" panose="05000000000000000000" charset="0"/>
              <a:buChar char="Ø"/>
            </a:pPr>
            <a:r>
              <a:rPr lang="en-US" dirty="0"/>
              <a:t>File</a:t>
            </a:r>
          </a:p>
          <a:p>
            <a:pPr marL="742950" lvl="1" indent="-285750">
              <a:buFont typeface="Wingdings" panose="05000000000000000000" charset="0"/>
              <a:buChar char="Ø"/>
            </a:pPr>
            <a:r>
              <a:rPr lang="en-US" dirty="0"/>
              <a:t>Database</a:t>
            </a:r>
          </a:p>
          <a:p>
            <a:pPr marL="742950" lvl="1" indent="-285750">
              <a:buFont typeface="Wingdings" panose="05000000000000000000" charset="0"/>
              <a:buChar char="Ø"/>
            </a:pPr>
            <a:r>
              <a:rPr lang="en-US" dirty="0"/>
              <a:t>Power BI</a:t>
            </a:r>
          </a:p>
          <a:p>
            <a:pPr marL="742950" lvl="1" indent="-285750">
              <a:buFont typeface="Wingdings" panose="05000000000000000000" charset="0"/>
              <a:buChar char="Ø"/>
            </a:pPr>
            <a:r>
              <a:rPr lang="en-US" dirty="0"/>
              <a:t>Azure</a:t>
            </a:r>
          </a:p>
          <a:p>
            <a:pPr marL="742950" lvl="1" indent="-285750">
              <a:buFont typeface="Wingdings" panose="05000000000000000000" charset="0"/>
              <a:buChar char="Ø"/>
            </a:pPr>
            <a:r>
              <a:rPr lang="en-US" dirty="0"/>
              <a:t>Online Services</a:t>
            </a:r>
          </a:p>
          <a:p>
            <a:pPr marL="742950" lvl="1" indent="-285750">
              <a:buFont typeface="Wingdings" panose="05000000000000000000" charset="0"/>
              <a:buChar char="Ø"/>
            </a:pPr>
            <a:r>
              <a:rPr lang="en-US" dirty="0"/>
              <a:t>Other</a:t>
            </a:r>
          </a:p>
          <a:p>
            <a:pPr marL="285750" indent="-285750"/>
            <a:endParaRPr lang="en-US" dirty="0"/>
          </a:p>
        </p:txBody>
      </p:sp>
      <p:pic>
        <p:nvPicPr>
          <p:cNvPr id="7" name="Content Placeholder 6"/>
          <p:cNvPicPr>
            <a:picLocks noGrp="1" noChangeAspect="1"/>
          </p:cNvPicPr>
          <p:nvPr>
            <p:ph idx="1"/>
          </p:nvPr>
        </p:nvPicPr>
        <p:blipFill>
          <a:blip r:embed="rId2"/>
          <a:stretch>
            <a:fillRect/>
          </a:stretch>
        </p:blipFill>
        <p:spPr>
          <a:xfrm>
            <a:off x="6412230" y="1940560"/>
            <a:ext cx="5487035" cy="44411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1820"/>
            <a:ext cx="10972800" cy="582613"/>
          </a:xfrm>
        </p:spPr>
        <p:txBody>
          <a:bodyPr/>
          <a:lstStyle/>
          <a:p>
            <a:r>
              <a:rPr lang="en-US" sz="2400" b="1">
                <a:sym typeface="+mn-ea"/>
              </a:rPr>
              <a:t>Introduction about visuals</a:t>
            </a:r>
            <a:endParaRPr lang="en-US" sz="2400" b="1"/>
          </a:p>
        </p:txBody>
      </p:sp>
      <p:sp>
        <p:nvSpPr>
          <p:cNvPr id="3" name="Content Placeholder 2"/>
          <p:cNvSpPr>
            <a:spLocks noGrp="1"/>
          </p:cNvSpPr>
          <p:nvPr>
            <p:ph idx="1"/>
          </p:nvPr>
        </p:nvSpPr>
        <p:spPr>
          <a:xfrm>
            <a:off x="609600" y="1174750"/>
            <a:ext cx="10972800" cy="4891405"/>
          </a:xfrm>
        </p:spPr>
        <p:txBody>
          <a:bodyPr/>
          <a:lstStyle/>
          <a:p>
            <a:pPr marL="0" indent="0">
              <a:buNone/>
            </a:pPr>
            <a:r>
              <a:rPr lang="en-US" sz="2000" dirty="0"/>
              <a:t>Visualization is the basic building blocks of any Business Intelligence tool.</a:t>
            </a:r>
          </a:p>
          <a:p>
            <a:pPr marL="0" indent="0">
              <a:buNone/>
            </a:pPr>
            <a:r>
              <a:rPr lang="en-US" sz="2000" b="1" dirty="0"/>
              <a:t>Default visuals</a:t>
            </a:r>
            <a:endParaRPr lang="en-US" sz="2000" dirty="0"/>
          </a:p>
          <a:p>
            <a:pPr marL="0" indent="0">
              <a:buNone/>
            </a:pPr>
            <a:r>
              <a:rPr lang="en-US" sz="2000" dirty="0"/>
              <a:t>Power BI contains various default data visualization components that include simple bar charts to pie charts to maps, and also complex models such as waterfalls, funnels, gauges, and many other components.</a:t>
            </a:r>
          </a:p>
          <a:p>
            <a:pPr marL="0" indent="0">
              <a:buNone/>
            </a:pPr>
            <a:r>
              <a:rPr lang="en-US" sz="2000" dirty="0"/>
              <a:t>In Power BI, you can create visualization in two ways. First is by adding from the right side pane to Report Canvas. By default, it is the </a:t>
            </a:r>
            <a:r>
              <a:rPr lang="en-US" sz="2000" dirty="0" smtClean="0"/>
              <a:t>table/chart </a:t>
            </a:r>
            <a:r>
              <a:rPr lang="en-US" sz="2000" dirty="0"/>
              <a:t>type visualization, which is </a:t>
            </a:r>
            <a:r>
              <a:rPr lang="en-US" sz="2000" dirty="0" smtClean="0"/>
              <a:t>selected by the Power </a:t>
            </a:r>
            <a:r>
              <a:rPr lang="en-US" sz="2000" dirty="0"/>
              <a:t>BI. Another way is to drag the fields from right side bar to the axis and value axis under Visualization. You can add multiple fields to each axis as per the requirement.</a:t>
            </a:r>
          </a:p>
          <a:p>
            <a:pPr marL="0" indent="0">
              <a:buNone/>
            </a:pPr>
            <a:r>
              <a:rPr lang="en-US" sz="2000" b="1" dirty="0"/>
              <a:t>Marketplace visuals</a:t>
            </a:r>
            <a:endParaRPr lang="en-US" sz="2000" dirty="0"/>
          </a:p>
          <a:p>
            <a:pPr marL="0" indent="0">
              <a:buNone/>
            </a:pPr>
            <a:r>
              <a:rPr lang="en-US" sz="2000" dirty="0"/>
              <a:t>Members of the community, as well as Microsoft, have contributed their custom visuals to the benefit of the public and published them to AppSource marketplace. These visuals can be downloaded and added to Power BI reports. All of these custom visuals have been tested and approved by Microsoft for functionality and quality.</a:t>
            </a:r>
          </a:p>
        </p:txBody>
      </p:sp>
      <p:sp>
        <p:nvSpPr>
          <p:cNvPr id="4" name="Slide Number Placeholder 3"/>
          <p:cNvSpPr>
            <a:spLocks noGrp="1"/>
          </p:cNvSpPr>
          <p:nvPr>
            <p:ph type="sldNum" sz="quarter" idx="12"/>
          </p:nvPr>
        </p:nvSpPr>
        <p:spPr/>
        <p:txBody>
          <a:bodyPr/>
          <a:lstStyle/>
          <a:p>
            <a:fld id="{B3561BA9-CDCF-4958-B8AB-66F3BF063E13}"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0270"/>
            <a:ext cx="10972800" cy="5237480"/>
          </a:xfrm>
        </p:spPr>
        <p:txBody>
          <a:bodyPr anchor="ctr" anchorCtr="0"/>
          <a:lstStyle/>
          <a:p>
            <a:pPr marL="0" indent="0" algn="ctr">
              <a:buNone/>
            </a:pPr>
            <a:r>
              <a:rPr lang="en-US" sz="8000" b="1" dirty="0">
                <a:gradFill>
                  <a:gsLst>
                    <a:gs pos="21000">
                      <a:srgbClr val="53575C"/>
                    </a:gs>
                    <a:gs pos="88000">
                      <a:srgbClr val="C5C7CA"/>
                    </a:gs>
                  </a:gsLst>
                  <a:lin ang="5400000"/>
                </a:gradFill>
                <a:effectLst/>
                <a:sym typeface="+mn-ea"/>
              </a:rPr>
              <a:t>Questions?</a:t>
            </a:r>
          </a:p>
        </p:txBody>
      </p:sp>
      <p:sp>
        <p:nvSpPr>
          <p:cNvPr id="4" name="Slide Number Placeholder 3"/>
          <p:cNvSpPr>
            <a:spLocks noGrp="1"/>
          </p:cNvSpPr>
          <p:nvPr>
            <p:ph type="sldNum" sz="quarter" idx="12"/>
          </p:nvPr>
        </p:nvSpPr>
        <p:spPr/>
        <p:txBody>
          <a:bodyPr/>
          <a:lstStyle/>
          <a:p>
            <a:fld id="{B3561BA9-CDCF-4958-B8AB-66F3BF063E13}" type="slidenum">
              <a:rPr lang="en-US" smtClean="0"/>
              <a:t>9</a:t>
            </a:fld>
            <a:endParaRPr lang="en-US"/>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771</Words>
  <Application>Microsoft Office PowerPoint</Application>
  <PresentationFormat>Widescreen</PresentationFormat>
  <Paragraphs>72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SimSun</vt:lpstr>
      <vt:lpstr>Arial</vt:lpstr>
      <vt:lpstr>Calibri</vt:lpstr>
      <vt:lpstr>Segoe UI</vt:lpstr>
      <vt:lpstr>Segoe UI Light</vt:lpstr>
      <vt:lpstr>Wingdings</vt:lpstr>
      <vt:lpstr>Gear Drives</vt:lpstr>
      <vt:lpstr>Power BI Introduction</vt:lpstr>
      <vt:lpstr>Table of Contents</vt:lpstr>
      <vt:lpstr>PowerPoint Presentation</vt:lpstr>
      <vt:lpstr>PowerPoint Presentation</vt:lpstr>
      <vt:lpstr>PowerPoint Presentation</vt:lpstr>
      <vt:lpstr>PowerPoint Presentation</vt:lpstr>
      <vt:lpstr>PowerPoint Presentation</vt:lpstr>
      <vt:lpstr>Introduction about visuals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Introduction</dc:title>
  <dc:creator>angadk</dc:creator>
  <cp:lastModifiedBy>Angad Kumar Singh</cp:lastModifiedBy>
  <cp:revision>11</cp:revision>
  <dcterms:created xsi:type="dcterms:W3CDTF">2019-04-05T05:55:00Z</dcterms:created>
  <dcterms:modified xsi:type="dcterms:W3CDTF">2020-03-23T08:20:09Z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1033-10.2.0.7644</vt:lpwstr>
  </property>
</Properties>
</file>