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2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61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446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8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7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6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9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3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2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9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4DB7-7EA9-4747-B9D6-C16ECABE3D2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5CF5C9-5A9D-49A5-A9AD-6A9AE2913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4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27FF4-BF41-9F4F-5636-A86B72D36431}"/>
              </a:ext>
            </a:extLst>
          </p:cNvPr>
          <p:cNvSpPr txBox="1"/>
          <p:nvPr/>
        </p:nvSpPr>
        <p:spPr>
          <a:xfrm>
            <a:off x="403122" y="175663"/>
            <a:ext cx="7531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Message decoded to be transmitted for moving vehicle at a speed of 1m/s.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ID: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0x130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IN" dirty="0"/>
              <a:t>A2V_DriveCtrl)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7FB1F-C249-93AE-4E25-CA18D17F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7751"/>
              </p:ext>
            </p:extLst>
          </p:nvPr>
        </p:nvGraphicFramePr>
        <p:xfrm>
          <a:off x="-4" y="791216"/>
          <a:ext cx="12192003" cy="34325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96274">
                  <a:extLst>
                    <a:ext uri="{9D8B030D-6E8A-4147-A177-3AD203B41FA5}">
                      <a16:colId xmlns:a16="http://schemas.microsoft.com/office/drawing/2014/main" val="50678095"/>
                    </a:ext>
                  </a:extLst>
                </a:gridCol>
                <a:gridCol w="1724625">
                  <a:extLst>
                    <a:ext uri="{9D8B030D-6E8A-4147-A177-3AD203B41FA5}">
                      <a16:colId xmlns:a16="http://schemas.microsoft.com/office/drawing/2014/main" val="232674078"/>
                    </a:ext>
                  </a:extLst>
                </a:gridCol>
                <a:gridCol w="1305929">
                  <a:extLst>
                    <a:ext uri="{9D8B030D-6E8A-4147-A177-3AD203B41FA5}">
                      <a16:colId xmlns:a16="http://schemas.microsoft.com/office/drawing/2014/main" val="2190930516"/>
                    </a:ext>
                  </a:extLst>
                </a:gridCol>
                <a:gridCol w="957017">
                  <a:extLst>
                    <a:ext uri="{9D8B030D-6E8A-4147-A177-3AD203B41FA5}">
                      <a16:colId xmlns:a16="http://schemas.microsoft.com/office/drawing/2014/main" val="870375195"/>
                    </a:ext>
                  </a:extLst>
                </a:gridCol>
                <a:gridCol w="737701">
                  <a:extLst>
                    <a:ext uri="{9D8B030D-6E8A-4147-A177-3AD203B41FA5}">
                      <a16:colId xmlns:a16="http://schemas.microsoft.com/office/drawing/2014/main" val="3434811134"/>
                    </a:ext>
                  </a:extLst>
                </a:gridCol>
                <a:gridCol w="986924">
                  <a:extLst>
                    <a:ext uri="{9D8B030D-6E8A-4147-A177-3AD203B41FA5}">
                      <a16:colId xmlns:a16="http://schemas.microsoft.com/office/drawing/2014/main" val="2544817500"/>
                    </a:ext>
                  </a:extLst>
                </a:gridCol>
                <a:gridCol w="917142">
                  <a:extLst>
                    <a:ext uri="{9D8B030D-6E8A-4147-A177-3AD203B41FA5}">
                      <a16:colId xmlns:a16="http://schemas.microsoft.com/office/drawing/2014/main" val="1564524311"/>
                    </a:ext>
                  </a:extLst>
                </a:gridCol>
                <a:gridCol w="947048">
                  <a:extLst>
                    <a:ext uri="{9D8B030D-6E8A-4147-A177-3AD203B41FA5}">
                      <a16:colId xmlns:a16="http://schemas.microsoft.com/office/drawing/2014/main" val="1748017921"/>
                    </a:ext>
                  </a:extLst>
                </a:gridCol>
                <a:gridCol w="737701">
                  <a:extLst>
                    <a:ext uri="{9D8B030D-6E8A-4147-A177-3AD203B41FA5}">
                      <a16:colId xmlns:a16="http://schemas.microsoft.com/office/drawing/2014/main" val="3934826867"/>
                    </a:ext>
                  </a:extLst>
                </a:gridCol>
                <a:gridCol w="1036769">
                  <a:extLst>
                    <a:ext uri="{9D8B030D-6E8A-4147-A177-3AD203B41FA5}">
                      <a16:colId xmlns:a16="http://schemas.microsoft.com/office/drawing/2014/main" val="3060386735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1038303202"/>
                    </a:ext>
                  </a:extLst>
                </a:gridCol>
              </a:tblGrid>
              <a:tr h="331174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MSB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→ → → → → → → →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LSB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b="1" dirty="0" err="1"/>
                        <a:t>HexaDecimal</a:t>
                      </a:r>
                      <a:endParaRPr lang="en-IN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86193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1660"/>
                  </a:ext>
                </a:extLst>
              </a:tr>
              <a:tr h="2759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Byte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53915"/>
                  </a:ext>
                </a:extLst>
              </a:tr>
              <a:tr h="27597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4876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MSB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71345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955818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1175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2982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9781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0586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 → 0x0F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33189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LSB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Byte 0 XOR Byte1 XOR Byte2 XOR Byte3 XOR Byte4 XOR Byte5 XOR Byte6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---------------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712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D10362-4CCF-BEFA-077F-F6B7CACA2977}"/>
              </a:ext>
            </a:extLst>
          </p:cNvPr>
          <p:cNvSpPr txBox="1"/>
          <p:nvPr/>
        </p:nvSpPr>
        <p:spPr>
          <a:xfrm>
            <a:off x="314634" y="4374013"/>
            <a:ext cx="10323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0) 0x11: Signify Vehicle Drive Control Enable is Enabled, Used in Speed Control Mode in Drive Gear.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1) 0x64: It is only valid in Speed Control Mode. So for 1m/s speed, we have to give a decimal value of (1/0.01 = 100) where 0.01 is the given factor and 100 = 0x64.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2) 0x00: As speed control mode is used, we will keep the throttle mode to 0.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3) 0x00: No description is given for this.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4) 0x00: No description is given for this.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5) 0x00: No description is given for this.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6) 0x00 </a:t>
            </a:r>
            <a:r>
              <a:rPr lang="en-IN" sz="1400" dirty="0"/>
              <a:t>→ </a:t>
            </a:r>
            <a:r>
              <a:rPr lang="en-IN" sz="1600" dirty="0"/>
              <a:t>0x0F: Keep Adding 1 to the last 4 bits until it becomes F and then repeat from 0.</a:t>
            </a:r>
          </a:p>
          <a:p>
            <a:pPr lvl="1"/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7): We must do XOR of all the first 7 bytes to make it a checksum value.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6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27FF4-BF41-9F4F-5636-A86B72D36431}"/>
              </a:ext>
            </a:extLst>
          </p:cNvPr>
          <p:cNvSpPr txBox="1"/>
          <p:nvPr/>
        </p:nvSpPr>
        <p:spPr>
          <a:xfrm>
            <a:off x="619430" y="175663"/>
            <a:ext cx="12192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Message decoded to be transmitted to stop vehicle motion by applying break.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ID: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0x131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IN" dirty="0"/>
              <a:t>A2V_BrakeCtrl)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7FB1F-C249-93AE-4E25-CA18D17F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1081"/>
              </p:ext>
            </p:extLst>
          </p:nvPr>
        </p:nvGraphicFramePr>
        <p:xfrm>
          <a:off x="-4" y="791216"/>
          <a:ext cx="12192003" cy="34325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96274">
                  <a:extLst>
                    <a:ext uri="{9D8B030D-6E8A-4147-A177-3AD203B41FA5}">
                      <a16:colId xmlns:a16="http://schemas.microsoft.com/office/drawing/2014/main" val="50678095"/>
                    </a:ext>
                  </a:extLst>
                </a:gridCol>
                <a:gridCol w="1724625">
                  <a:extLst>
                    <a:ext uri="{9D8B030D-6E8A-4147-A177-3AD203B41FA5}">
                      <a16:colId xmlns:a16="http://schemas.microsoft.com/office/drawing/2014/main" val="232674078"/>
                    </a:ext>
                  </a:extLst>
                </a:gridCol>
                <a:gridCol w="1305929">
                  <a:extLst>
                    <a:ext uri="{9D8B030D-6E8A-4147-A177-3AD203B41FA5}">
                      <a16:colId xmlns:a16="http://schemas.microsoft.com/office/drawing/2014/main" val="2190930516"/>
                    </a:ext>
                  </a:extLst>
                </a:gridCol>
                <a:gridCol w="957017">
                  <a:extLst>
                    <a:ext uri="{9D8B030D-6E8A-4147-A177-3AD203B41FA5}">
                      <a16:colId xmlns:a16="http://schemas.microsoft.com/office/drawing/2014/main" val="870375195"/>
                    </a:ext>
                  </a:extLst>
                </a:gridCol>
                <a:gridCol w="737701">
                  <a:extLst>
                    <a:ext uri="{9D8B030D-6E8A-4147-A177-3AD203B41FA5}">
                      <a16:colId xmlns:a16="http://schemas.microsoft.com/office/drawing/2014/main" val="3434811134"/>
                    </a:ext>
                  </a:extLst>
                </a:gridCol>
                <a:gridCol w="986924">
                  <a:extLst>
                    <a:ext uri="{9D8B030D-6E8A-4147-A177-3AD203B41FA5}">
                      <a16:colId xmlns:a16="http://schemas.microsoft.com/office/drawing/2014/main" val="2544817500"/>
                    </a:ext>
                  </a:extLst>
                </a:gridCol>
                <a:gridCol w="917142">
                  <a:extLst>
                    <a:ext uri="{9D8B030D-6E8A-4147-A177-3AD203B41FA5}">
                      <a16:colId xmlns:a16="http://schemas.microsoft.com/office/drawing/2014/main" val="1564524311"/>
                    </a:ext>
                  </a:extLst>
                </a:gridCol>
                <a:gridCol w="947048">
                  <a:extLst>
                    <a:ext uri="{9D8B030D-6E8A-4147-A177-3AD203B41FA5}">
                      <a16:colId xmlns:a16="http://schemas.microsoft.com/office/drawing/2014/main" val="1748017921"/>
                    </a:ext>
                  </a:extLst>
                </a:gridCol>
                <a:gridCol w="737701">
                  <a:extLst>
                    <a:ext uri="{9D8B030D-6E8A-4147-A177-3AD203B41FA5}">
                      <a16:colId xmlns:a16="http://schemas.microsoft.com/office/drawing/2014/main" val="3934826867"/>
                    </a:ext>
                  </a:extLst>
                </a:gridCol>
                <a:gridCol w="1036769">
                  <a:extLst>
                    <a:ext uri="{9D8B030D-6E8A-4147-A177-3AD203B41FA5}">
                      <a16:colId xmlns:a16="http://schemas.microsoft.com/office/drawing/2014/main" val="3060386735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1038303202"/>
                    </a:ext>
                  </a:extLst>
                </a:gridCol>
              </a:tblGrid>
              <a:tr h="331174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MSB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→ → → → → → → → →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LSB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b="1" dirty="0" err="1"/>
                        <a:t>HexaDecimal</a:t>
                      </a:r>
                      <a:endParaRPr lang="en-IN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86193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1660"/>
                  </a:ext>
                </a:extLst>
              </a:tr>
              <a:tr h="2759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Byte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53915"/>
                  </a:ext>
                </a:extLst>
              </a:tr>
              <a:tr h="27597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4876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MSB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71345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0xC8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955818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1175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2982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9781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0586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 → 0x0F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33189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LSB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Byte 0 XOR Byte1 XOR Byte2 XOR Byte3 XOR Byte4 XOR Byte5 XOR Byte6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---------------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712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D10362-4CCF-BEFA-077F-F6B7CACA2977}"/>
              </a:ext>
            </a:extLst>
          </p:cNvPr>
          <p:cNvSpPr txBox="1"/>
          <p:nvPr/>
        </p:nvSpPr>
        <p:spPr>
          <a:xfrm>
            <a:off x="619431" y="4374013"/>
            <a:ext cx="9507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0) 0x03: Signify Vehicle Break Enable and brake light will be on when break applied.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1) 0xC8: When a vehicle is moving, we will apply 20% of break which is (20/0.1 = 200 in decimal) where 0.1 is the given factor and 0b200 = 0xC8 in hexadecimal.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2) 0x00: No description is given for this.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3) 0x01: This is Parking Control which will be 1 for applying brake.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4) 0x00: No description is given for this.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5) 0x00: No description is given for this.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6) 0x00 </a:t>
            </a:r>
            <a:r>
              <a:rPr lang="en-IN" sz="1400" dirty="0"/>
              <a:t>→ 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0x0F: Keep Adding 1 to the last 4 bits until it becomes F and then repeat from 0.</a:t>
            </a:r>
          </a:p>
          <a:p>
            <a:pPr lvl="1"/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7): We must do XOR of all the first 7 bytes to make it a checksum value.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27FF4-BF41-9F4F-5636-A86B72D36431}"/>
              </a:ext>
            </a:extLst>
          </p:cNvPr>
          <p:cNvSpPr txBox="1"/>
          <p:nvPr/>
        </p:nvSpPr>
        <p:spPr>
          <a:xfrm>
            <a:off x="619430" y="0"/>
            <a:ext cx="12192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Message decoded to be transmitted to move steering of vehicle.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ID: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0x132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IN" dirty="0"/>
              <a:t>A2V_SteerCtrl)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7FB1F-C249-93AE-4E25-CA18D17F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51476"/>
              </p:ext>
            </p:extLst>
          </p:nvPr>
        </p:nvGraphicFramePr>
        <p:xfrm>
          <a:off x="-3" y="615553"/>
          <a:ext cx="12192003" cy="34325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96274">
                  <a:extLst>
                    <a:ext uri="{9D8B030D-6E8A-4147-A177-3AD203B41FA5}">
                      <a16:colId xmlns:a16="http://schemas.microsoft.com/office/drawing/2014/main" val="50678095"/>
                    </a:ext>
                  </a:extLst>
                </a:gridCol>
                <a:gridCol w="1724625">
                  <a:extLst>
                    <a:ext uri="{9D8B030D-6E8A-4147-A177-3AD203B41FA5}">
                      <a16:colId xmlns:a16="http://schemas.microsoft.com/office/drawing/2014/main" val="232674078"/>
                    </a:ext>
                  </a:extLst>
                </a:gridCol>
                <a:gridCol w="1305929">
                  <a:extLst>
                    <a:ext uri="{9D8B030D-6E8A-4147-A177-3AD203B41FA5}">
                      <a16:colId xmlns:a16="http://schemas.microsoft.com/office/drawing/2014/main" val="2190930516"/>
                    </a:ext>
                  </a:extLst>
                </a:gridCol>
                <a:gridCol w="957017">
                  <a:extLst>
                    <a:ext uri="{9D8B030D-6E8A-4147-A177-3AD203B41FA5}">
                      <a16:colId xmlns:a16="http://schemas.microsoft.com/office/drawing/2014/main" val="870375195"/>
                    </a:ext>
                  </a:extLst>
                </a:gridCol>
                <a:gridCol w="737701">
                  <a:extLst>
                    <a:ext uri="{9D8B030D-6E8A-4147-A177-3AD203B41FA5}">
                      <a16:colId xmlns:a16="http://schemas.microsoft.com/office/drawing/2014/main" val="3434811134"/>
                    </a:ext>
                  </a:extLst>
                </a:gridCol>
                <a:gridCol w="986924">
                  <a:extLst>
                    <a:ext uri="{9D8B030D-6E8A-4147-A177-3AD203B41FA5}">
                      <a16:colId xmlns:a16="http://schemas.microsoft.com/office/drawing/2014/main" val="2544817500"/>
                    </a:ext>
                  </a:extLst>
                </a:gridCol>
                <a:gridCol w="917142">
                  <a:extLst>
                    <a:ext uri="{9D8B030D-6E8A-4147-A177-3AD203B41FA5}">
                      <a16:colId xmlns:a16="http://schemas.microsoft.com/office/drawing/2014/main" val="1564524311"/>
                    </a:ext>
                  </a:extLst>
                </a:gridCol>
                <a:gridCol w="947048">
                  <a:extLst>
                    <a:ext uri="{9D8B030D-6E8A-4147-A177-3AD203B41FA5}">
                      <a16:colId xmlns:a16="http://schemas.microsoft.com/office/drawing/2014/main" val="1748017921"/>
                    </a:ext>
                  </a:extLst>
                </a:gridCol>
                <a:gridCol w="737701">
                  <a:extLst>
                    <a:ext uri="{9D8B030D-6E8A-4147-A177-3AD203B41FA5}">
                      <a16:colId xmlns:a16="http://schemas.microsoft.com/office/drawing/2014/main" val="3934826867"/>
                    </a:ext>
                  </a:extLst>
                </a:gridCol>
                <a:gridCol w="1036769">
                  <a:extLst>
                    <a:ext uri="{9D8B030D-6E8A-4147-A177-3AD203B41FA5}">
                      <a16:colId xmlns:a16="http://schemas.microsoft.com/office/drawing/2014/main" val="3060386735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1038303202"/>
                    </a:ext>
                  </a:extLst>
                </a:gridCol>
              </a:tblGrid>
              <a:tr h="331174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MSB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→ → → → → → → → →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LSB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b="1" dirty="0" err="1"/>
                        <a:t>HexaDecimal</a:t>
                      </a:r>
                      <a:endParaRPr lang="en-IN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86193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1660"/>
                  </a:ext>
                </a:extLst>
              </a:tr>
              <a:tr h="2759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Byte 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bit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bit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53915"/>
                  </a:ext>
                </a:extLst>
              </a:tr>
              <a:tr h="27597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4876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MSB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71345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955818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1175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2982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9781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05866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0→1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0x00 → 0x0F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33189"/>
                  </a:ext>
                </a:extLst>
              </a:tr>
              <a:tr h="275978">
                <a:tc>
                  <a:txBody>
                    <a:bodyPr/>
                    <a:lstStyle/>
                    <a:p>
                      <a:pPr algn="ctr" fontAlgn="ctr"/>
                      <a:r>
                        <a:rPr lang="en-IN"/>
                        <a:t>LSB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Byte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Byte 0 XOR Byte1 XOR Byte2 XOR Byte3 XOR Byte4 XOR Byte5 XOR Byte6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2EFD9"/>
                        </a:highligh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---------------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712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D10362-4CCF-BEFA-077F-F6B7CACA2977}"/>
              </a:ext>
            </a:extLst>
          </p:cNvPr>
          <p:cNvSpPr txBox="1"/>
          <p:nvPr/>
        </p:nvSpPr>
        <p:spPr>
          <a:xfrm>
            <a:off x="-118324" y="4057233"/>
            <a:ext cx="117977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0) 0x11: Signify enables steering control along with the type of vehicle control. 0x11 is for control of front and rear steering at the same angle.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1) 0x64: It signifies the steering angle for the selected mode in byte 1 for the front wheels.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2) 0x00: 0x00 describe +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(means right direction) movement of wheels. 0xFF will be for left-direction movement. This is for front wheels.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3) 0x00: It signifies the steering angle for the selected mode in byte 1 for the rear wheels.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4) 0x00: 0x00 describe +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(means right direction) movement of wheels. 0xFF will be for left-direction movement. This is for the rear wheels.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5) 0x0A: This describes the angular velocity by which wheels should move.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6) 0x00 </a:t>
            </a:r>
            <a:r>
              <a:rPr lang="en-IN" sz="1400" dirty="0"/>
              <a:t>→ 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0x0F: Keep Adding 1 to the last 4 bits until it becomes F and then repeat from 0.</a:t>
            </a:r>
          </a:p>
          <a:p>
            <a:pPr lvl="1"/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(Byte 7): We must do XOR of all the first 7 bytes to make it a checksum value.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4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3BFF-A140-6B09-EE3B-4F9E1290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7" y="156238"/>
            <a:ext cx="10970875" cy="7373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Transmitted Messages for </a:t>
            </a:r>
            <a:r>
              <a:rPr lang="en-IN" b="1" dirty="0" err="1">
                <a:solidFill>
                  <a:schemeClr val="tx1"/>
                </a:solidFill>
              </a:rPr>
              <a:t>Pixkit</a:t>
            </a:r>
            <a:r>
              <a:rPr lang="en-IN" b="1" dirty="0">
                <a:solidFill>
                  <a:schemeClr val="tx1"/>
                </a:solidFill>
              </a:rPr>
              <a:t> Control using </a:t>
            </a:r>
            <a:r>
              <a:rPr lang="en-IN" b="1" dirty="0" err="1">
                <a:solidFill>
                  <a:schemeClr val="tx1"/>
                </a:solidFill>
              </a:rPr>
              <a:t>SavvyCAN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7E26-961F-3F9B-4718-B02FD9B1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51" y="893618"/>
            <a:ext cx="11563157" cy="5590309"/>
          </a:xfrm>
        </p:spPr>
        <p:txBody>
          <a:bodyPr/>
          <a:lstStyle/>
          <a:p>
            <a:r>
              <a:rPr lang="en-IN" dirty="0"/>
              <a:t>For vehicle speed</a:t>
            </a:r>
          </a:p>
          <a:p>
            <a:pPr marL="0" indent="0">
              <a:buNone/>
            </a:pPr>
            <a:r>
              <a:rPr lang="en-IN" dirty="0"/>
              <a:t>ID: 0x130 </a:t>
            </a:r>
            <a:br>
              <a:rPr lang="en-IN" dirty="0"/>
            </a:br>
            <a:r>
              <a:rPr lang="en-IN" dirty="0"/>
              <a:t>Transmitted Message: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Brake Control</a:t>
            </a:r>
          </a:p>
          <a:p>
            <a:pPr marL="0" indent="0">
              <a:buNone/>
            </a:pPr>
            <a:r>
              <a:rPr lang="en-IN" dirty="0"/>
              <a:t>ID: 0x131</a:t>
            </a:r>
            <a:br>
              <a:rPr lang="en-IN" dirty="0"/>
            </a:br>
            <a:r>
              <a:rPr lang="en-IN" dirty="0"/>
              <a:t>Transmitted Message: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Steering Control</a:t>
            </a:r>
          </a:p>
          <a:p>
            <a:pPr marL="0" indent="0">
              <a:buNone/>
            </a:pPr>
            <a:r>
              <a:rPr lang="en-IN" dirty="0"/>
              <a:t>ID: 0x132</a:t>
            </a:r>
            <a:br>
              <a:rPr lang="en-IN" dirty="0"/>
            </a:br>
            <a:r>
              <a:rPr lang="en-IN" dirty="0"/>
              <a:t>Transmitted Message: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B8180C-63EC-F4E6-F534-D0ACF1DF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5873"/>
              </p:ext>
            </p:extLst>
          </p:nvPr>
        </p:nvGraphicFramePr>
        <p:xfrm>
          <a:off x="2655456" y="1298489"/>
          <a:ext cx="95365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730401586"/>
                    </a:ext>
                  </a:extLst>
                </a:gridCol>
                <a:gridCol w="883227">
                  <a:extLst>
                    <a:ext uri="{9D8B030D-6E8A-4147-A177-3AD203B41FA5}">
                      <a16:colId xmlns:a16="http://schemas.microsoft.com/office/drawing/2014/main" val="3894472430"/>
                    </a:ext>
                  </a:extLst>
                </a:gridCol>
                <a:gridCol w="904009">
                  <a:extLst>
                    <a:ext uri="{9D8B030D-6E8A-4147-A177-3AD203B41FA5}">
                      <a16:colId xmlns:a16="http://schemas.microsoft.com/office/drawing/2014/main" val="3132544864"/>
                    </a:ext>
                  </a:extLst>
                </a:gridCol>
                <a:gridCol w="852055">
                  <a:extLst>
                    <a:ext uri="{9D8B030D-6E8A-4147-A177-3AD203B41FA5}">
                      <a16:colId xmlns:a16="http://schemas.microsoft.com/office/drawing/2014/main" val="15216053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28927654"/>
                    </a:ext>
                  </a:extLst>
                </a:gridCol>
                <a:gridCol w="987136">
                  <a:extLst>
                    <a:ext uri="{9D8B030D-6E8A-4147-A177-3AD203B41FA5}">
                      <a16:colId xmlns:a16="http://schemas.microsoft.com/office/drawing/2014/main" val="3466673383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3083786516"/>
                    </a:ext>
                  </a:extLst>
                </a:gridCol>
                <a:gridCol w="2497280">
                  <a:extLst>
                    <a:ext uri="{9D8B030D-6E8A-4147-A177-3AD203B41FA5}">
                      <a16:colId xmlns:a16="http://schemas.microsoft.com/office/drawing/2014/main" val="172688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 → 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XOR of Byte 0 to Byte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171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E884FB-F2E9-3426-1E34-07816C93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325"/>
              </p:ext>
            </p:extLst>
          </p:nvPr>
        </p:nvGraphicFramePr>
        <p:xfrm>
          <a:off x="2655456" y="2649220"/>
          <a:ext cx="953654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730401586"/>
                    </a:ext>
                  </a:extLst>
                </a:gridCol>
                <a:gridCol w="883227">
                  <a:extLst>
                    <a:ext uri="{9D8B030D-6E8A-4147-A177-3AD203B41FA5}">
                      <a16:colId xmlns:a16="http://schemas.microsoft.com/office/drawing/2014/main" val="3894472430"/>
                    </a:ext>
                  </a:extLst>
                </a:gridCol>
                <a:gridCol w="904009">
                  <a:extLst>
                    <a:ext uri="{9D8B030D-6E8A-4147-A177-3AD203B41FA5}">
                      <a16:colId xmlns:a16="http://schemas.microsoft.com/office/drawing/2014/main" val="3132544864"/>
                    </a:ext>
                  </a:extLst>
                </a:gridCol>
                <a:gridCol w="2192480">
                  <a:extLst>
                    <a:ext uri="{9D8B030D-6E8A-4147-A177-3AD203B41FA5}">
                      <a16:colId xmlns:a16="http://schemas.microsoft.com/office/drawing/2014/main" val="1521605331"/>
                    </a:ext>
                  </a:extLst>
                </a:gridCol>
                <a:gridCol w="1267691">
                  <a:extLst>
                    <a:ext uri="{9D8B030D-6E8A-4147-A177-3AD203B41FA5}">
                      <a16:colId xmlns:a16="http://schemas.microsoft.com/office/drawing/2014/main" val="528927654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3466673383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083786516"/>
                    </a:ext>
                  </a:extLst>
                </a:gridCol>
                <a:gridCol w="1188027">
                  <a:extLst>
                    <a:ext uri="{9D8B030D-6E8A-4147-A177-3AD203B41FA5}">
                      <a16:colId xmlns:a16="http://schemas.microsoft.com/office/drawing/2014/main" val="172688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0x01 (To Apply Handbrake)</a:t>
                      </a:r>
                    </a:p>
                    <a:p>
                      <a:pPr algn="ctr"/>
                      <a:r>
                        <a:rPr lang="en-IN" dirty="0"/>
                        <a:t>0x02 (To remove Handbrake)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 → 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XOR of Byte 0 to Byte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171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A96A3C-88DF-1AA5-688F-A41B4A57B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08746"/>
              </p:ext>
            </p:extLst>
          </p:nvPr>
        </p:nvGraphicFramePr>
        <p:xfrm>
          <a:off x="2655456" y="4654203"/>
          <a:ext cx="95365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730401586"/>
                    </a:ext>
                  </a:extLst>
                </a:gridCol>
                <a:gridCol w="883227">
                  <a:extLst>
                    <a:ext uri="{9D8B030D-6E8A-4147-A177-3AD203B41FA5}">
                      <a16:colId xmlns:a16="http://schemas.microsoft.com/office/drawing/2014/main" val="3894472430"/>
                    </a:ext>
                  </a:extLst>
                </a:gridCol>
                <a:gridCol w="904009">
                  <a:extLst>
                    <a:ext uri="{9D8B030D-6E8A-4147-A177-3AD203B41FA5}">
                      <a16:colId xmlns:a16="http://schemas.microsoft.com/office/drawing/2014/main" val="3132544864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52160533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528927654"/>
                    </a:ext>
                  </a:extLst>
                </a:gridCol>
                <a:gridCol w="1132609">
                  <a:extLst>
                    <a:ext uri="{9D8B030D-6E8A-4147-A177-3AD203B41FA5}">
                      <a16:colId xmlns:a16="http://schemas.microsoft.com/office/drawing/2014/main" val="3466673383"/>
                    </a:ext>
                  </a:extLst>
                </a:gridCol>
                <a:gridCol w="1589809">
                  <a:extLst>
                    <a:ext uri="{9D8B030D-6E8A-4147-A177-3AD203B41FA5}">
                      <a16:colId xmlns:a16="http://schemas.microsoft.com/office/drawing/2014/main" val="3083786516"/>
                    </a:ext>
                  </a:extLst>
                </a:gridCol>
                <a:gridCol w="1925782">
                  <a:extLst>
                    <a:ext uri="{9D8B030D-6E8A-4147-A177-3AD203B41FA5}">
                      <a16:colId xmlns:a16="http://schemas.microsoft.com/office/drawing/2014/main" val="172688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0x00 → 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XOR of Byte 0 to Byte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1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118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1203</Words>
  <Application>Microsoft Office PowerPoint</Application>
  <PresentationFormat>Widescreen</PresentationFormat>
  <Paragraphs>389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Helvetica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Transmitted Messages for Pixkit Control using SavvyCAN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Jain</dc:creator>
  <cp:lastModifiedBy>Sanket Jain</cp:lastModifiedBy>
  <cp:revision>10</cp:revision>
  <dcterms:created xsi:type="dcterms:W3CDTF">2024-05-29T11:14:13Z</dcterms:created>
  <dcterms:modified xsi:type="dcterms:W3CDTF">2024-07-03T07:35:48Z</dcterms:modified>
</cp:coreProperties>
</file>