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530" r:id="rId5"/>
    <p:sldId id="531" r:id="rId6"/>
    <p:sldId id="533" r:id="rId7"/>
    <p:sldId id="534"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43" r:id="rId28"/>
    <p:sldId id="54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91" autoAdjust="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Data Analysis Project</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Data Analysis Project</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Data Analysis Project</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dirty="0"/>
              <a:t>Data Analysis Project</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Data Analysis Project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Data Analysis Project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Data Analysis Project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Data Analysis Project</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dirty="0"/>
              <a:t>Data Analysis Project</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dirty="0"/>
              <a:t>Data Analysis Project</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dirty="0"/>
              <a:t>Data Analysis Project</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Data Analysis Project</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dirty="0"/>
              <a:t>Data Analysis Project</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TMDB Movie data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Sanket Bhosale</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Task-3:-Display the movie categories that have a budget greater than $220,000.</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292438" y="1257300"/>
            <a:ext cx="5439314" cy="4457998"/>
          </a:xfrm>
        </p:spPr>
        <p:txBody>
          <a:bodyPr/>
          <a:lstStyle/>
          <a:p>
            <a:r>
              <a:rPr lang="en-US" sz="1600" dirty="0"/>
              <a:t>For this task, the data is in json format</a:t>
            </a:r>
          </a:p>
          <a:p>
            <a:r>
              <a:rPr lang="en-US" sz="1600" dirty="0"/>
              <a:t>First, we need to extract the data for this extracting we define a function for it.</a:t>
            </a:r>
          </a:p>
          <a:p>
            <a:r>
              <a:rPr lang="en-US" sz="1600" dirty="0"/>
              <a:t>In this function we extract the column </a:t>
            </a:r>
          </a:p>
          <a:p>
            <a:r>
              <a:rPr lang="en-US" sz="1600" dirty="0"/>
              <a:t>Now we apply the filter for the movie category whose budget is greater than 220000.</a:t>
            </a:r>
          </a:p>
          <a:p>
            <a:r>
              <a:rPr lang="en-US" sz="1600" dirty="0"/>
              <a:t>We got a total of </a:t>
            </a:r>
            <a:r>
              <a:rPr lang="en-US" sz="1600" b="1" dirty="0"/>
              <a:t>3684</a:t>
            </a:r>
            <a:r>
              <a:rPr lang="en-US" sz="1600" dirty="0"/>
              <a:t> rows in output.</a:t>
            </a:r>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1440F27D-827C-909F-40F5-4C4E7CB5213E}"/>
              </a:ext>
            </a:extLst>
          </p:cNvPr>
          <p:cNvPicPr>
            <a:picLocks noChangeAspect="1"/>
          </p:cNvPicPr>
          <p:nvPr/>
        </p:nvPicPr>
        <p:blipFill>
          <a:blip r:embed="rId2"/>
          <a:stretch>
            <a:fillRect/>
          </a:stretch>
        </p:blipFill>
        <p:spPr>
          <a:xfrm>
            <a:off x="740377" y="1227270"/>
            <a:ext cx="4115374" cy="4963218"/>
          </a:xfrm>
          <a:prstGeom prst="rect">
            <a:avLst/>
          </a:prstGeom>
        </p:spPr>
      </p:pic>
    </p:spTree>
    <p:extLst>
      <p:ext uri="{BB962C8B-B14F-4D97-AF65-F5344CB8AC3E}">
        <p14:creationId xmlns:p14="http://schemas.microsoft.com/office/powerpoint/2010/main" val="116533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Task-4:-Display the movie categories that have a revenue greater than $961,000,000.</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292438" y="1842868"/>
            <a:ext cx="5439314" cy="3872430"/>
          </a:xfrm>
        </p:spPr>
        <p:txBody>
          <a:bodyPr/>
          <a:lstStyle/>
          <a:p>
            <a:r>
              <a:rPr lang="en-US" sz="1600" dirty="0"/>
              <a:t>In this task, we filter the dt for the categories whose revenue is greater than 961,000,000.</a:t>
            </a:r>
          </a:p>
          <a:p>
            <a:r>
              <a:rPr lang="en-US" sz="1600" dirty="0"/>
              <a:t>we got a total of 26 rows in the output.</a:t>
            </a:r>
          </a:p>
          <a:p>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6E46F8D6-950D-CF31-2A14-BF9B3A22DFBF}"/>
              </a:ext>
            </a:extLst>
          </p:cNvPr>
          <p:cNvPicPr>
            <a:picLocks noChangeAspect="1"/>
          </p:cNvPicPr>
          <p:nvPr/>
        </p:nvPicPr>
        <p:blipFill>
          <a:blip r:embed="rId2"/>
          <a:stretch>
            <a:fillRect/>
          </a:stretch>
        </p:blipFill>
        <p:spPr>
          <a:xfrm>
            <a:off x="850391" y="1066612"/>
            <a:ext cx="4059233" cy="4909739"/>
          </a:xfrm>
          <a:prstGeom prst="rect">
            <a:avLst/>
          </a:prstGeom>
        </p:spPr>
      </p:pic>
    </p:spTree>
    <p:extLst>
      <p:ext uri="{BB962C8B-B14F-4D97-AF65-F5344CB8AC3E}">
        <p14:creationId xmlns:p14="http://schemas.microsoft.com/office/powerpoint/2010/main" val="340763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Task-5:-In the dataset, there are some movies for which the budget and revenue columns have the value 0. Which means an unknown value. Remove the row with the value 0 from both the budget and revenue columns..</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292438" y="1257300"/>
            <a:ext cx="5439314" cy="4457998"/>
          </a:xfrm>
        </p:spPr>
        <p:txBody>
          <a:bodyPr/>
          <a:lstStyle/>
          <a:p>
            <a:pPr marL="171450" indent="-171450">
              <a:lnSpc>
                <a:spcPct val="150000"/>
              </a:lnSpc>
            </a:pPr>
            <a:r>
              <a:rPr lang="en-US" sz="1600" dirty="0"/>
              <a:t>we deleted the rows whose revenue and budget column contains the 0 value.</a:t>
            </a:r>
          </a:p>
          <a:p>
            <a:pPr marL="171450" indent="-171450">
              <a:lnSpc>
                <a:spcPct val="150000"/>
              </a:lnSpc>
            </a:pPr>
            <a:r>
              <a:rPr lang="en-US" sz="1600" dirty="0"/>
              <a:t>We use the filter method to analyze the data</a:t>
            </a:r>
          </a:p>
          <a:p>
            <a:pPr marL="171450" indent="-171450">
              <a:lnSpc>
                <a:spcPct val="150000"/>
              </a:lnSpc>
            </a:pPr>
            <a:r>
              <a:rPr lang="en-US" sz="1600" dirty="0"/>
              <a:t> After this process, we got a total of 3229 rows in output.</a:t>
            </a:r>
            <a:endParaRPr lang="en-US" sz="12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55BACFBF-9876-CAF2-4148-FEA261281453}"/>
              </a:ext>
            </a:extLst>
          </p:cNvPr>
          <p:cNvPicPr>
            <a:picLocks noChangeAspect="1"/>
          </p:cNvPicPr>
          <p:nvPr/>
        </p:nvPicPr>
        <p:blipFill>
          <a:blip r:embed="rId2"/>
          <a:stretch>
            <a:fillRect/>
          </a:stretch>
        </p:blipFill>
        <p:spPr>
          <a:xfrm>
            <a:off x="693133" y="1257300"/>
            <a:ext cx="5439315" cy="4330619"/>
          </a:xfrm>
          <a:prstGeom prst="rect">
            <a:avLst/>
          </a:prstGeom>
        </p:spPr>
      </p:pic>
    </p:spTree>
    <p:extLst>
      <p:ext uri="{BB962C8B-B14F-4D97-AF65-F5344CB8AC3E}">
        <p14:creationId xmlns:p14="http://schemas.microsoft.com/office/powerpoint/2010/main" val="293631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Task-6:-List the top 10 movies with the highest revenue.</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320989"/>
            <a:ext cx="5439314" cy="4457998"/>
          </a:xfrm>
        </p:spPr>
        <p:txBody>
          <a:bodyPr/>
          <a:lstStyle/>
          <a:p>
            <a:pPr marL="171450" indent="-171450">
              <a:lnSpc>
                <a:spcPct val="150000"/>
              </a:lnSpc>
            </a:pPr>
            <a:r>
              <a:rPr lang="en-US" sz="1600" dirty="0"/>
              <a:t>In this task, we’re finding the top 10 movies with the highest revenue.</a:t>
            </a:r>
          </a:p>
          <a:p>
            <a:pPr marL="171450" indent="-171450">
              <a:lnSpc>
                <a:spcPct val="150000"/>
              </a:lnSpc>
            </a:pPr>
            <a:r>
              <a:rPr lang="en-US" sz="1600" dirty="0"/>
              <a:t>The Avatar movie has the highest revenue generated around 2.7 billion Dollars.</a:t>
            </a:r>
          </a:p>
          <a:p>
            <a:pPr marL="171450" indent="-171450">
              <a:lnSpc>
                <a:spcPct val="150000"/>
              </a:lnSpc>
            </a:pPr>
            <a:r>
              <a:rPr lang="en-US" sz="1600" dirty="0"/>
              <a:t>Th Captain America in 10</a:t>
            </a:r>
            <a:r>
              <a:rPr lang="en-US" sz="1600" baseline="30000" dirty="0"/>
              <a:t>th</a:t>
            </a:r>
            <a:r>
              <a:rPr lang="en-US" sz="1600" dirty="0"/>
              <a:t> place which generated around 1.1 billion dollars,</a:t>
            </a:r>
          </a:p>
          <a:p>
            <a:pPr marL="171450" indent="-171450">
              <a:lnSpc>
                <a:spcPct val="150000"/>
              </a:lnSpc>
            </a:pPr>
            <a:endParaRPr lang="en-US" sz="12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8" name="Picture 7">
            <a:extLst>
              <a:ext uri="{FF2B5EF4-FFF2-40B4-BE49-F238E27FC236}">
                <a16:creationId xmlns:a16="http://schemas.microsoft.com/office/drawing/2014/main" id="{5DA31981-86A1-FF0F-6912-A34674E03711}"/>
              </a:ext>
            </a:extLst>
          </p:cNvPr>
          <p:cNvPicPr>
            <a:picLocks noChangeAspect="1"/>
          </p:cNvPicPr>
          <p:nvPr/>
        </p:nvPicPr>
        <p:blipFill>
          <a:blip r:embed="rId2"/>
          <a:stretch>
            <a:fillRect/>
          </a:stretch>
        </p:blipFill>
        <p:spPr>
          <a:xfrm>
            <a:off x="7641728" y="886265"/>
            <a:ext cx="3326120" cy="2857397"/>
          </a:xfrm>
          <a:prstGeom prst="rect">
            <a:avLst/>
          </a:prstGeom>
        </p:spPr>
      </p:pic>
      <p:pic>
        <p:nvPicPr>
          <p:cNvPr id="7" name="Picture 6">
            <a:extLst>
              <a:ext uri="{FF2B5EF4-FFF2-40B4-BE49-F238E27FC236}">
                <a16:creationId xmlns:a16="http://schemas.microsoft.com/office/drawing/2014/main" id="{89772FE4-E955-6441-E5FD-D80DA7A2A348}"/>
              </a:ext>
            </a:extLst>
          </p:cNvPr>
          <p:cNvPicPr>
            <a:picLocks noChangeAspect="1"/>
          </p:cNvPicPr>
          <p:nvPr/>
        </p:nvPicPr>
        <p:blipFill>
          <a:blip r:embed="rId3"/>
          <a:stretch>
            <a:fillRect/>
          </a:stretch>
        </p:blipFill>
        <p:spPr>
          <a:xfrm>
            <a:off x="6713133" y="3743662"/>
            <a:ext cx="5012523" cy="3114338"/>
          </a:xfrm>
          <a:prstGeom prst="rect">
            <a:avLst/>
          </a:prstGeom>
        </p:spPr>
      </p:pic>
    </p:spTree>
    <p:extLst>
      <p:ext uri="{BB962C8B-B14F-4D97-AF65-F5344CB8AC3E}">
        <p14:creationId xmlns:p14="http://schemas.microsoft.com/office/powerpoint/2010/main" val="1405656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Task-7:- How are populations of movies related to the movie budgets? Are they correlated or totally uncorrelated with each other? Write an interpretation of your analysis</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320989"/>
            <a:ext cx="5439314" cy="4457998"/>
          </a:xfrm>
        </p:spPr>
        <p:txBody>
          <a:bodyPr/>
          <a:lstStyle/>
          <a:p>
            <a:pPr marL="171450" indent="-171450">
              <a:lnSpc>
                <a:spcPct val="150000"/>
              </a:lnSpc>
            </a:pPr>
            <a:r>
              <a:rPr lang="en-US" sz="1600" dirty="0"/>
              <a:t>In this task, firstly we calculate the correlation between the budget and popularity</a:t>
            </a:r>
          </a:p>
          <a:p>
            <a:pPr marL="171450" indent="-171450">
              <a:lnSpc>
                <a:spcPct val="150000"/>
              </a:lnSpc>
            </a:pPr>
            <a:r>
              <a:rPr lang="en-US" sz="1600" dirty="0"/>
              <a:t> the correlation is 0.43 </a:t>
            </a:r>
          </a:p>
          <a:p>
            <a:pPr marL="171450" indent="-171450">
              <a:lnSpc>
                <a:spcPct val="150000"/>
              </a:lnSpc>
            </a:pPr>
            <a:r>
              <a:rPr lang="en-US" sz="1600" dirty="0"/>
              <a:t> This is the weak positive correlation between the budget and popularity column.</a:t>
            </a:r>
          </a:p>
          <a:p>
            <a:pPr marL="171450" indent="-171450">
              <a:lnSpc>
                <a:spcPct val="150000"/>
              </a:lnSpc>
            </a:pPr>
            <a:r>
              <a:rPr lang="en-US" sz="1600" dirty="0"/>
              <a:t>we are using the scatter plot to visualize the correlation </a:t>
            </a:r>
            <a:r>
              <a:rPr lang="en-US" sz="1600"/>
              <a:t>between them.</a:t>
            </a:r>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8" name="Picture 7">
            <a:extLst>
              <a:ext uri="{FF2B5EF4-FFF2-40B4-BE49-F238E27FC236}">
                <a16:creationId xmlns:a16="http://schemas.microsoft.com/office/drawing/2014/main" id="{430C6ADB-7886-7CE7-C579-FD1D6245604F}"/>
              </a:ext>
            </a:extLst>
          </p:cNvPr>
          <p:cNvPicPr>
            <a:picLocks noChangeAspect="1"/>
          </p:cNvPicPr>
          <p:nvPr/>
        </p:nvPicPr>
        <p:blipFill>
          <a:blip r:embed="rId2"/>
          <a:stretch>
            <a:fillRect/>
          </a:stretch>
        </p:blipFill>
        <p:spPr>
          <a:xfrm>
            <a:off x="6685196" y="1280950"/>
            <a:ext cx="5046556" cy="4765034"/>
          </a:xfrm>
          <a:prstGeom prst="rect">
            <a:avLst/>
          </a:prstGeom>
        </p:spPr>
      </p:pic>
    </p:spTree>
    <p:extLst>
      <p:ext uri="{BB962C8B-B14F-4D97-AF65-F5344CB8AC3E}">
        <p14:creationId xmlns:p14="http://schemas.microsoft.com/office/powerpoint/2010/main" val="311287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Task-8:- Identify and display the names of all production along with the number of times they appear in the dataset.</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320989"/>
            <a:ext cx="5245608" cy="4457998"/>
          </a:xfrm>
        </p:spPr>
        <p:txBody>
          <a:bodyPr/>
          <a:lstStyle/>
          <a:p>
            <a:pPr marL="171450" indent="-171450">
              <a:lnSpc>
                <a:spcPct val="150000"/>
              </a:lnSpc>
            </a:pPr>
            <a:r>
              <a:rPr lang="en-US" sz="1600" dirty="0"/>
              <a:t>In this task, we want to count the numbers of the production that appear in the dataset.</a:t>
            </a:r>
          </a:p>
          <a:p>
            <a:pPr marL="171450" indent="-171450">
              <a:lnSpc>
                <a:spcPct val="150000"/>
              </a:lnSpc>
            </a:pPr>
            <a:r>
              <a:rPr lang="en-US" sz="1600" dirty="0"/>
              <a:t>As per output, the </a:t>
            </a:r>
            <a:r>
              <a:rPr lang="en-US" sz="1600" b="1" dirty="0"/>
              <a:t>paramount</a:t>
            </a:r>
            <a:r>
              <a:rPr lang="en-US" sz="1600" dirty="0"/>
              <a:t> production appears more time in the dataset which is </a:t>
            </a:r>
            <a:r>
              <a:rPr lang="en-US" sz="1600" b="1" dirty="0"/>
              <a:t>48</a:t>
            </a:r>
            <a:r>
              <a:rPr lang="en-US" sz="1600" dirty="0"/>
              <a:t> times.</a:t>
            </a:r>
          </a:p>
          <a:p>
            <a:pPr marL="171450" indent="-171450">
              <a:lnSpc>
                <a:spcPct val="150000"/>
              </a:lnSpc>
            </a:pPr>
            <a:r>
              <a:rPr lang="en-US" sz="1600" dirty="0"/>
              <a:t>There are a total of 2633 rows in output.</a:t>
            </a:r>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B1D99D32-716D-CC7F-502B-9A5951829064}"/>
              </a:ext>
            </a:extLst>
          </p:cNvPr>
          <p:cNvPicPr>
            <a:picLocks noChangeAspect="1"/>
          </p:cNvPicPr>
          <p:nvPr/>
        </p:nvPicPr>
        <p:blipFill>
          <a:blip r:embed="rId2"/>
          <a:stretch>
            <a:fillRect/>
          </a:stretch>
        </p:blipFill>
        <p:spPr>
          <a:xfrm>
            <a:off x="6096000" y="1707169"/>
            <a:ext cx="6087356" cy="3443661"/>
          </a:xfrm>
          <a:prstGeom prst="rect">
            <a:avLst/>
          </a:prstGeom>
        </p:spPr>
      </p:pic>
    </p:spTree>
    <p:extLst>
      <p:ext uri="{BB962C8B-B14F-4D97-AF65-F5344CB8AC3E}">
        <p14:creationId xmlns:p14="http://schemas.microsoft.com/office/powerpoint/2010/main" val="123184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Task-9:- Display the names of the top 25 production companies based on the number of movies they have produced in descending order of the number of movies produced</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320989"/>
            <a:ext cx="5245608" cy="4457998"/>
          </a:xfrm>
        </p:spPr>
        <p:txBody>
          <a:bodyPr/>
          <a:lstStyle/>
          <a:p>
            <a:pPr marL="171450" indent="-171450">
              <a:lnSpc>
                <a:spcPct val="150000"/>
              </a:lnSpc>
            </a:pPr>
            <a:r>
              <a:rPr lang="en-US" sz="1600" dirty="0"/>
              <a:t>In this task, we sort the dataset into the descending form.</a:t>
            </a:r>
          </a:p>
          <a:p>
            <a:pPr marL="171450" indent="-171450">
              <a:lnSpc>
                <a:spcPct val="150000"/>
              </a:lnSpc>
            </a:pPr>
            <a:r>
              <a:rPr lang="en-US" sz="1600" dirty="0"/>
              <a:t>So, we can identify the top production houses in the dataset.</a:t>
            </a:r>
          </a:p>
          <a:p>
            <a:pPr marL="171450" indent="-171450">
              <a:lnSpc>
                <a:spcPct val="150000"/>
              </a:lnSpc>
            </a:pPr>
            <a:r>
              <a:rPr lang="en-US" sz="1600" dirty="0"/>
              <a:t>as per the output, the </a:t>
            </a:r>
            <a:r>
              <a:rPr lang="en-US" sz="1600" b="1" dirty="0"/>
              <a:t>Paramount Pictures </a:t>
            </a:r>
            <a:r>
              <a:rPr lang="en-US" sz="1600" dirty="0"/>
              <a:t>production house has the highest number of movie counts.</a:t>
            </a:r>
          </a:p>
          <a:p>
            <a:pPr marL="171450" indent="-171450">
              <a:lnSpc>
                <a:spcPct val="150000"/>
              </a:lnSpc>
            </a:pPr>
            <a:r>
              <a:rPr lang="en-US" sz="1600" dirty="0"/>
              <a:t>The paramount picture has </a:t>
            </a:r>
            <a:r>
              <a:rPr lang="en-US" sz="1600" b="1" dirty="0"/>
              <a:t>48</a:t>
            </a:r>
            <a:r>
              <a:rPr lang="en-US" sz="1600" dirty="0"/>
              <a:t> movie counts.</a:t>
            </a:r>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9BDB38A8-6E0E-9A8D-4FF0-2E8FBBD82B99}"/>
              </a:ext>
            </a:extLst>
          </p:cNvPr>
          <p:cNvPicPr>
            <a:picLocks noChangeAspect="1"/>
          </p:cNvPicPr>
          <p:nvPr/>
        </p:nvPicPr>
        <p:blipFill>
          <a:blip r:embed="rId2"/>
          <a:stretch>
            <a:fillRect/>
          </a:stretch>
        </p:blipFill>
        <p:spPr>
          <a:xfrm>
            <a:off x="6096000" y="1861130"/>
            <a:ext cx="6096000" cy="3135740"/>
          </a:xfrm>
          <a:prstGeom prst="rect">
            <a:avLst/>
          </a:prstGeom>
        </p:spPr>
      </p:pic>
    </p:spTree>
    <p:extLst>
      <p:ext uri="{BB962C8B-B14F-4D97-AF65-F5344CB8AC3E}">
        <p14:creationId xmlns:p14="http://schemas.microsoft.com/office/powerpoint/2010/main" val="78734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1"/>
            <a:ext cx="10881360" cy="1681105"/>
          </a:xfrm>
        </p:spPr>
        <p:txBody>
          <a:bodyPr anchor="ctr"/>
          <a:lstStyle/>
          <a:p>
            <a:pPr algn="l"/>
            <a:r>
              <a:rPr lang="en-US" sz="2000" spc="0" dirty="0"/>
              <a:t>Task 10:- Sort the data in descending order based on revenue and filter the to 500 movies. Find the measures of central tendency of the following columns using the filtered data. </a:t>
            </a:r>
            <a:br>
              <a:rPr lang="en-US" sz="2000" spc="0" dirty="0"/>
            </a:br>
            <a:r>
              <a:rPr lang="en-US" sz="2000" spc="0" dirty="0"/>
              <a:t>1) Budget </a:t>
            </a:r>
            <a:br>
              <a:rPr lang="en-US" sz="2000" spc="0" dirty="0"/>
            </a:br>
            <a:r>
              <a:rPr lang="en-US" sz="2000" spc="0" dirty="0"/>
              <a:t>2) Revenue </a:t>
            </a:r>
            <a:br>
              <a:rPr lang="en-US" sz="2000" spc="0" dirty="0"/>
            </a:br>
            <a:r>
              <a:rPr lang="en-US" sz="2000" spc="0" dirty="0"/>
              <a:t>3) Runtime  </a:t>
            </a:r>
            <a:br>
              <a:rPr lang="en-US" sz="2000" spc="0" dirty="0"/>
            </a:br>
            <a:r>
              <a:rPr lang="en-US" sz="2000" spc="0" dirty="0"/>
              <a:t>Perform outlier analysis for the above three columns using box plots.</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747076" y="2346579"/>
            <a:ext cx="5439314" cy="3981069"/>
          </a:xfrm>
        </p:spPr>
        <p:txBody>
          <a:bodyPr/>
          <a:lstStyle/>
          <a:p>
            <a:pPr marL="171450" indent="-171450">
              <a:lnSpc>
                <a:spcPct val="150000"/>
              </a:lnSpc>
            </a:pPr>
            <a:r>
              <a:rPr lang="en-US" sz="1600" dirty="0"/>
              <a:t>In this task, first we sort the data with the help of the revenue by descending order. </a:t>
            </a:r>
          </a:p>
          <a:p>
            <a:pPr marL="171450" indent="-171450">
              <a:lnSpc>
                <a:spcPct val="150000"/>
              </a:lnSpc>
            </a:pPr>
            <a:r>
              <a:rPr lang="en-US" sz="1600" dirty="0"/>
              <a:t>We assign variables to sorted data</a:t>
            </a:r>
          </a:p>
          <a:p>
            <a:pPr marL="171450" indent="-171450">
              <a:lnSpc>
                <a:spcPct val="150000"/>
              </a:lnSpc>
            </a:pPr>
            <a:r>
              <a:rPr lang="en-US" sz="1600" dirty="0"/>
              <a:t> After sorting we set a limit for 500 columns only.</a:t>
            </a:r>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92A960AB-4A35-FF29-D2A5-AF67D9223CD5}"/>
              </a:ext>
            </a:extLst>
          </p:cNvPr>
          <p:cNvPicPr>
            <a:picLocks noChangeAspect="1"/>
          </p:cNvPicPr>
          <p:nvPr/>
        </p:nvPicPr>
        <p:blipFill>
          <a:blip r:embed="rId2"/>
          <a:stretch>
            <a:fillRect/>
          </a:stretch>
        </p:blipFill>
        <p:spPr>
          <a:xfrm>
            <a:off x="850392" y="2346579"/>
            <a:ext cx="5896684" cy="3589913"/>
          </a:xfrm>
          <a:prstGeom prst="rect">
            <a:avLst/>
          </a:prstGeom>
        </p:spPr>
      </p:pic>
    </p:spTree>
    <p:extLst>
      <p:ext uri="{BB962C8B-B14F-4D97-AF65-F5344CB8AC3E}">
        <p14:creationId xmlns:p14="http://schemas.microsoft.com/office/powerpoint/2010/main" val="20908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1"/>
            <a:ext cx="10881360" cy="1045001"/>
          </a:xfrm>
        </p:spPr>
        <p:txBody>
          <a:bodyPr anchor="ctr"/>
          <a:lstStyle/>
          <a:p>
            <a:pPr algn="l"/>
            <a:r>
              <a:rPr lang="en-US" sz="2000" spc="0" dirty="0"/>
              <a:t>Task 10 (contd.)</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096000" y="1438465"/>
            <a:ext cx="5439314" cy="3981069"/>
          </a:xfrm>
        </p:spPr>
        <p:txBody>
          <a:bodyPr/>
          <a:lstStyle/>
          <a:p>
            <a:pPr marL="171450" indent="-171450">
              <a:lnSpc>
                <a:spcPct val="150000"/>
              </a:lnSpc>
            </a:pPr>
            <a:r>
              <a:rPr lang="en-US" sz="1600" dirty="0"/>
              <a:t>In this task, we select the budget, revenue, and runtime columns for further calculations.</a:t>
            </a:r>
          </a:p>
          <a:p>
            <a:pPr marL="171450" indent="-171450">
              <a:lnSpc>
                <a:spcPct val="150000"/>
              </a:lnSpc>
            </a:pPr>
            <a:r>
              <a:rPr lang="en-US" sz="1600" dirty="0"/>
              <a:t>We assign variable ‘df’ for this data </a:t>
            </a:r>
          </a:p>
          <a:p>
            <a:pPr marL="0" indent="0">
              <a:lnSpc>
                <a:spcPct val="150000"/>
              </a:lnSpc>
              <a:buNone/>
            </a:pPr>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8" name="Picture 7">
            <a:extLst>
              <a:ext uri="{FF2B5EF4-FFF2-40B4-BE49-F238E27FC236}">
                <a16:creationId xmlns:a16="http://schemas.microsoft.com/office/drawing/2014/main" id="{684D1AF1-3B0E-8C77-6DD8-FC4E0D2E5D4E}"/>
              </a:ext>
            </a:extLst>
          </p:cNvPr>
          <p:cNvPicPr>
            <a:picLocks noChangeAspect="1"/>
          </p:cNvPicPr>
          <p:nvPr/>
        </p:nvPicPr>
        <p:blipFill>
          <a:blip r:embed="rId2"/>
          <a:stretch>
            <a:fillRect/>
          </a:stretch>
        </p:blipFill>
        <p:spPr>
          <a:xfrm>
            <a:off x="850392" y="921556"/>
            <a:ext cx="3893774" cy="4497978"/>
          </a:xfrm>
          <a:prstGeom prst="rect">
            <a:avLst/>
          </a:prstGeom>
        </p:spPr>
      </p:pic>
    </p:spTree>
    <p:extLst>
      <p:ext uri="{BB962C8B-B14F-4D97-AF65-F5344CB8AC3E}">
        <p14:creationId xmlns:p14="http://schemas.microsoft.com/office/powerpoint/2010/main" val="131140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1"/>
            <a:ext cx="10881360" cy="1045001"/>
          </a:xfrm>
        </p:spPr>
        <p:txBody>
          <a:bodyPr anchor="ctr"/>
          <a:lstStyle/>
          <a:p>
            <a:pPr algn="l"/>
            <a:r>
              <a:rPr lang="en-US" sz="2000" spc="0" dirty="0"/>
              <a:t>Task 10 (contd.)</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096000" y="1438465"/>
            <a:ext cx="5439314" cy="3981069"/>
          </a:xfrm>
        </p:spPr>
        <p:txBody>
          <a:bodyPr/>
          <a:lstStyle/>
          <a:p>
            <a:pPr marL="171450" indent="-171450">
              <a:lnSpc>
                <a:spcPct val="150000"/>
              </a:lnSpc>
            </a:pPr>
            <a:r>
              <a:rPr lang="en-US" sz="1600" dirty="0"/>
              <a:t>In this task, we find the central tendency of the sorted data</a:t>
            </a:r>
          </a:p>
          <a:p>
            <a:pPr marL="171450" indent="-171450">
              <a:lnSpc>
                <a:spcPct val="150000"/>
              </a:lnSpc>
            </a:pPr>
            <a:r>
              <a:rPr lang="en-US" sz="1600" dirty="0"/>
              <a:t>In central tendency there are mainly calculated three things which are Mean, Mode, and Median.</a:t>
            </a:r>
          </a:p>
          <a:p>
            <a:pPr marL="171450" indent="-171450">
              <a:lnSpc>
                <a:spcPct val="150000"/>
              </a:lnSpc>
            </a:pPr>
            <a:r>
              <a:rPr lang="en-US" sz="1600" dirty="0"/>
              <a:t>This process is repeated for three columns. We define a function for it.</a:t>
            </a:r>
          </a:p>
          <a:p>
            <a:pPr marL="171450" indent="-171450">
              <a:lnSpc>
                <a:spcPct val="150000"/>
              </a:lnSpc>
            </a:pPr>
            <a:r>
              <a:rPr lang="en-US" sz="1600" dirty="0"/>
              <a:t> After calling the function we got the output for all the columns.</a:t>
            </a:r>
          </a:p>
          <a:p>
            <a:pPr marL="171450" indent="-171450">
              <a:lnSpc>
                <a:spcPct val="150000"/>
              </a:lnSpc>
            </a:pPr>
            <a:endParaRPr lang="en-US" sz="1600" dirty="0"/>
          </a:p>
          <a:p>
            <a:pPr marL="171450" indent="-171450">
              <a:lnSpc>
                <a:spcPct val="150000"/>
              </a:lnSpc>
            </a:pPr>
            <a:endParaRPr lang="en-US" sz="1600" dirty="0"/>
          </a:p>
          <a:p>
            <a:pPr marL="171450" indent="-171450">
              <a:lnSpc>
                <a:spcPct val="150000"/>
              </a:lnSpc>
            </a:pPr>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CE78947A-997F-F822-254F-E23CB65A6F6D}"/>
              </a:ext>
            </a:extLst>
          </p:cNvPr>
          <p:cNvPicPr>
            <a:picLocks noChangeAspect="1"/>
          </p:cNvPicPr>
          <p:nvPr/>
        </p:nvPicPr>
        <p:blipFill>
          <a:blip r:embed="rId2"/>
          <a:stretch>
            <a:fillRect/>
          </a:stretch>
        </p:blipFill>
        <p:spPr>
          <a:xfrm>
            <a:off x="850392" y="1695442"/>
            <a:ext cx="5066463" cy="3467116"/>
          </a:xfrm>
          <a:prstGeom prst="rect">
            <a:avLst/>
          </a:prstGeom>
        </p:spPr>
      </p:pic>
    </p:spTree>
    <p:extLst>
      <p:ext uri="{BB962C8B-B14F-4D97-AF65-F5344CB8AC3E}">
        <p14:creationId xmlns:p14="http://schemas.microsoft.com/office/powerpoint/2010/main" val="221599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Tasks Perform</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Conclusion</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Data Analysis Project</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1"/>
            <a:ext cx="10881360" cy="1045001"/>
          </a:xfrm>
        </p:spPr>
        <p:txBody>
          <a:bodyPr anchor="ctr"/>
          <a:lstStyle/>
          <a:p>
            <a:pPr algn="l"/>
            <a:r>
              <a:rPr lang="en-US" sz="2000" spc="0" dirty="0"/>
              <a:t>Task 10 (contd.)</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096000" y="1438465"/>
            <a:ext cx="5439314" cy="3981069"/>
          </a:xfrm>
        </p:spPr>
        <p:txBody>
          <a:bodyPr/>
          <a:lstStyle/>
          <a:p>
            <a:pPr marL="171450" indent="-171450">
              <a:lnSpc>
                <a:spcPct val="150000"/>
              </a:lnSpc>
            </a:pPr>
            <a:r>
              <a:rPr lang="en-US" sz="1600" dirty="0"/>
              <a:t>In this task, we find the Dispersion of the sorted data</a:t>
            </a:r>
          </a:p>
          <a:p>
            <a:pPr marL="171450" indent="-171450">
              <a:lnSpc>
                <a:spcPct val="150000"/>
              </a:lnSpc>
            </a:pPr>
            <a:r>
              <a:rPr lang="en-US" sz="1600" dirty="0"/>
              <a:t>In Dispersion there are mainly calculated three things which are Mean, Standard deviation, and Coefficient of variance.</a:t>
            </a:r>
          </a:p>
          <a:p>
            <a:pPr marL="171450" indent="-171450">
              <a:lnSpc>
                <a:spcPct val="150000"/>
              </a:lnSpc>
            </a:pPr>
            <a:r>
              <a:rPr lang="en-US" sz="1600" dirty="0"/>
              <a:t>This process is repeated for three columns. We define a function for it.</a:t>
            </a:r>
          </a:p>
          <a:p>
            <a:pPr marL="171450" indent="-171450">
              <a:lnSpc>
                <a:spcPct val="150000"/>
              </a:lnSpc>
            </a:pPr>
            <a:r>
              <a:rPr lang="en-US" sz="1600" dirty="0"/>
              <a:t> After calling the function we got the output for all the columns.</a:t>
            </a:r>
          </a:p>
          <a:p>
            <a:pPr marL="171450" indent="-171450">
              <a:lnSpc>
                <a:spcPct val="150000"/>
              </a:lnSpc>
            </a:pPr>
            <a:endParaRPr lang="en-US" sz="1600" dirty="0"/>
          </a:p>
          <a:p>
            <a:pPr marL="171450" indent="-171450">
              <a:lnSpc>
                <a:spcPct val="150000"/>
              </a:lnSpc>
            </a:pPr>
            <a:endParaRPr lang="en-US" sz="1600" dirty="0"/>
          </a:p>
          <a:p>
            <a:pPr marL="171450" indent="-171450">
              <a:lnSpc>
                <a:spcPct val="150000"/>
              </a:lnSpc>
            </a:pPr>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8" name="Picture 7">
            <a:extLst>
              <a:ext uri="{FF2B5EF4-FFF2-40B4-BE49-F238E27FC236}">
                <a16:creationId xmlns:a16="http://schemas.microsoft.com/office/drawing/2014/main" id="{2F9C6D6A-9395-D4BC-5B41-70B9758DA0B2}"/>
              </a:ext>
            </a:extLst>
          </p:cNvPr>
          <p:cNvPicPr>
            <a:picLocks noChangeAspect="1"/>
          </p:cNvPicPr>
          <p:nvPr/>
        </p:nvPicPr>
        <p:blipFill>
          <a:blip r:embed="rId2"/>
          <a:stretch>
            <a:fillRect/>
          </a:stretch>
        </p:blipFill>
        <p:spPr>
          <a:xfrm>
            <a:off x="688060" y="1438465"/>
            <a:ext cx="5407940" cy="3945036"/>
          </a:xfrm>
          <a:prstGeom prst="rect">
            <a:avLst/>
          </a:prstGeom>
        </p:spPr>
      </p:pic>
    </p:spTree>
    <p:extLst>
      <p:ext uri="{BB962C8B-B14F-4D97-AF65-F5344CB8AC3E}">
        <p14:creationId xmlns:p14="http://schemas.microsoft.com/office/powerpoint/2010/main" val="2523242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1"/>
            <a:ext cx="10881360" cy="1045001"/>
          </a:xfrm>
        </p:spPr>
        <p:txBody>
          <a:bodyPr anchor="ctr"/>
          <a:lstStyle/>
          <a:p>
            <a:pPr algn="l"/>
            <a:r>
              <a:rPr lang="en-US" sz="2000" spc="0" dirty="0"/>
              <a:t>Task 10 (contd.)</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096000" y="877859"/>
            <a:ext cx="5439314" cy="3667637"/>
          </a:xfrm>
        </p:spPr>
        <p:txBody>
          <a:bodyPr/>
          <a:lstStyle/>
          <a:p>
            <a:pPr marL="171450" indent="-171450">
              <a:lnSpc>
                <a:spcPct val="150000"/>
              </a:lnSpc>
            </a:pPr>
            <a:r>
              <a:rPr lang="en-US" sz="1600" dirty="0"/>
              <a:t>In this task, we find the outliers in the data</a:t>
            </a:r>
          </a:p>
          <a:p>
            <a:pPr marL="171450" indent="-171450">
              <a:lnSpc>
                <a:spcPct val="150000"/>
              </a:lnSpc>
            </a:pPr>
            <a:r>
              <a:rPr lang="en-US" sz="1600" dirty="0"/>
              <a:t>In Dispersion there are mainly calculated few things which are the Upper Fence, Lower Fence, First Quartile, Third Quartile, Inter-quartile range(IQR), and Outliers.</a:t>
            </a:r>
          </a:p>
          <a:p>
            <a:pPr marL="171450" indent="-171450">
              <a:lnSpc>
                <a:spcPct val="150000"/>
              </a:lnSpc>
            </a:pPr>
            <a:r>
              <a:rPr lang="en-US" sz="1600" dirty="0"/>
              <a:t>This process is repeated for three columns. We define a function for it.</a:t>
            </a:r>
          </a:p>
          <a:p>
            <a:pPr marL="171450" indent="-171450">
              <a:lnSpc>
                <a:spcPct val="150000"/>
              </a:lnSpc>
            </a:pPr>
            <a:r>
              <a:rPr lang="en-US" sz="1600" dirty="0"/>
              <a:t> After calling the function we got the outliers for all the columns.</a:t>
            </a:r>
          </a:p>
          <a:p>
            <a:pPr marL="171450" indent="-171450">
              <a:lnSpc>
                <a:spcPct val="150000"/>
              </a:lnSpc>
            </a:pPr>
            <a:endParaRPr lang="en-US" sz="1600" dirty="0"/>
          </a:p>
          <a:p>
            <a:pPr marL="171450" indent="-171450">
              <a:lnSpc>
                <a:spcPct val="150000"/>
              </a:lnSpc>
            </a:pPr>
            <a:endParaRPr lang="en-US" sz="1600" dirty="0"/>
          </a:p>
          <a:p>
            <a:pPr marL="171450" indent="-171450">
              <a:lnSpc>
                <a:spcPct val="150000"/>
              </a:lnSpc>
            </a:pPr>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21</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997549F0-02BD-F448-B509-49883188EC99}"/>
              </a:ext>
            </a:extLst>
          </p:cNvPr>
          <p:cNvPicPr>
            <a:picLocks noChangeAspect="1"/>
          </p:cNvPicPr>
          <p:nvPr/>
        </p:nvPicPr>
        <p:blipFill>
          <a:blip r:embed="rId2"/>
          <a:stretch>
            <a:fillRect/>
          </a:stretch>
        </p:blipFill>
        <p:spPr>
          <a:xfrm>
            <a:off x="757627" y="946405"/>
            <a:ext cx="4648849" cy="3667637"/>
          </a:xfrm>
          <a:prstGeom prst="rect">
            <a:avLst/>
          </a:prstGeom>
        </p:spPr>
      </p:pic>
      <p:pic>
        <p:nvPicPr>
          <p:cNvPr id="10" name="Picture 9">
            <a:extLst>
              <a:ext uri="{FF2B5EF4-FFF2-40B4-BE49-F238E27FC236}">
                <a16:creationId xmlns:a16="http://schemas.microsoft.com/office/drawing/2014/main" id="{00A59C45-7E09-3104-00E3-8C7D74B1026D}"/>
              </a:ext>
            </a:extLst>
          </p:cNvPr>
          <p:cNvPicPr>
            <a:picLocks noChangeAspect="1"/>
          </p:cNvPicPr>
          <p:nvPr/>
        </p:nvPicPr>
        <p:blipFill>
          <a:blip r:embed="rId3"/>
          <a:stretch>
            <a:fillRect/>
          </a:stretch>
        </p:blipFill>
        <p:spPr>
          <a:xfrm>
            <a:off x="757627" y="4639221"/>
            <a:ext cx="7206930" cy="1560625"/>
          </a:xfrm>
          <a:prstGeom prst="rect">
            <a:avLst/>
          </a:prstGeom>
        </p:spPr>
      </p:pic>
    </p:spTree>
    <p:extLst>
      <p:ext uri="{BB962C8B-B14F-4D97-AF65-F5344CB8AC3E}">
        <p14:creationId xmlns:p14="http://schemas.microsoft.com/office/powerpoint/2010/main" val="206967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1"/>
            <a:ext cx="10881360" cy="1045001"/>
          </a:xfrm>
        </p:spPr>
        <p:txBody>
          <a:bodyPr anchor="ctr"/>
          <a:lstStyle/>
          <a:p>
            <a:pPr algn="l"/>
            <a:r>
              <a:rPr lang="en-US" sz="2000" spc="0" dirty="0"/>
              <a:t>Task 10 (contd.)</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1000172" y="1232452"/>
            <a:ext cx="10731580" cy="3667637"/>
          </a:xfrm>
        </p:spPr>
        <p:txBody>
          <a:bodyPr/>
          <a:lstStyle/>
          <a:p>
            <a:pPr marL="171450" indent="-171450">
              <a:lnSpc>
                <a:spcPct val="150000"/>
              </a:lnSpc>
            </a:pPr>
            <a:r>
              <a:rPr lang="en-US" sz="1600" dirty="0"/>
              <a:t>In this task, we visualize the boxplot for each of the columns.</a:t>
            </a:r>
          </a:p>
          <a:p>
            <a:pPr marL="171450" indent="-171450">
              <a:lnSpc>
                <a:spcPct val="150000"/>
              </a:lnSpc>
            </a:pPr>
            <a:r>
              <a:rPr lang="en-US" sz="1600" dirty="0"/>
              <a:t> first we convert the data into the list.</a:t>
            </a:r>
          </a:p>
          <a:p>
            <a:pPr marL="171450" indent="-171450">
              <a:lnSpc>
                <a:spcPct val="150000"/>
              </a:lnSpc>
            </a:pPr>
            <a:r>
              <a:rPr lang="en-US" sz="1600" dirty="0"/>
              <a:t>We use the seaborn to visualize the boxplot.</a:t>
            </a:r>
          </a:p>
          <a:p>
            <a:pPr marL="171450" indent="-171450">
              <a:lnSpc>
                <a:spcPct val="150000"/>
              </a:lnSpc>
            </a:pPr>
            <a:endParaRPr lang="en-US" sz="1600" dirty="0"/>
          </a:p>
          <a:p>
            <a:pPr marL="171450" indent="-171450">
              <a:lnSpc>
                <a:spcPct val="150000"/>
              </a:lnSpc>
            </a:pPr>
            <a:endParaRPr lang="en-US" sz="1600" dirty="0"/>
          </a:p>
          <a:p>
            <a:pPr marL="171450" indent="-171450">
              <a:lnSpc>
                <a:spcPct val="150000"/>
              </a:lnSpc>
            </a:pPr>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22</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B82A7FCB-F721-B4C3-607B-99E4AB0394C0}"/>
              </a:ext>
            </a:extLst>
          </p:cNvPr>
          <p:cNvPicPr>
            <a:picLocks noChangeAspect="1"/>
          </p:cNvPicPr>
          <p:nvPr/>
        </p:nvPicPr>
        <p:blipFill>
          <a:blip r:embed="rId2"/>
          <a:stretch>
            <a:fillRect/>
          </a:stretch>
        </p:blipFill>
        <p:spPr>
          <a:xfrm>
            <a:off x="2247554" y="2797171"/>
            <a:ext cx="8236816" cy="3667637"/>
          </a:xfrm>
          <a:prstGeom prst="rect">
            <a:avLst/>
          </a:prstGeom>
        </p:spPr>
      </p:pic>
    </p:spTree>
    <p:extLst>
      <p:ext uri="{BB962C8B-B14F-4D97-AF65-F5344CB8AC3E}">
        <p14:creationId xmlns:p14="http://schemas.microsoft.com/office/powerpoint/2010/main" val="130947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1"/>
            <a:ext cx="10881360" cy="1045001"/>
          </a:xfrm>
        </p:spPr>
        <p:txBody>
          <a:bodyPr anchor="ctr"/>
          <a:lstStyle/>
          <a:p>
            <a:pPr algn="l"/>
            <a:r>
              <a:rPr lang="en-US" sz="2000" spc="0" dirty="0"/>
              <a:t>Task 11:- Identify and display the names of the movies along with their run times for those movies that have above-average runtime, using the data from the previous task</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456481"/>
            <a:ext cx="5439314" cy="3667637"/>
          </a:xfrm>
        </p:spPr>
        <p:txBody>
          <a:bodyPr/>
          <a:lstStyle/>
          <a:p>
            <a:pPr marL="171450" indent="-171450">
              <a:lnSpc>
                <a:spcPct val="150000"/>
              </a:lnSpc>
            </a:pPr>
            <a:r>
              <a:rPr lang="en-US" sz="1600" dirty="0"/>
              <a:t>The Titanic movie has the highest runtime in the Data set.</a:t>
            </a:r>
          </a:p>
          <a:p>
            <a:pPr marL="171450" indent="-171450">
              <a:lnSpc>
                <a:spcPct val="150000"/>
              </a:lnSpc>
            </a:pPr>
            <a:r>
              <a:rPr lang="en-US" sz="1600" dirty="0"/>
              <a:t>We got a total of 234 rows of movies whose runtime is greater than the average runtime.</a:t>
            </a:r>
          </a:p>
          <a:p>
            <a:pPr marL="171450" indent="-171450">
              <a:lnSpc>
                <a:spcPct val="150000"/>
              </a:lnSpc>
            </a:pPr>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23</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2C1B8BD2-B663-2E09-5549-53BAB5DEF1C4}"/>
              </a:ext>
            </a:extLst>
          </p:cNvPr>
          <p:cNvPicPr>
            <a:picLocks noChangeAspect="1"/>
          </p:cNvPicPr>
          <p:nvPr/>
        </p:nvPicPr>
        <p:blipFill>
          <a:blip r:embed="rId2"/>
          <a:stretch>
            <a:fillRect/>
          </a:stretch>
        </p:blipFill>
        <p:spPr>
          <a:xfrm>
            <a:off x="6971805" y="1647006"/>
            <a:ext cx="4962015" cy="3971915"/>
          </a:xfrm>
          <a:prstGeom prst="rect">
            <a:avLst/>
          </a:prstGeom>
        </p:spPr>
      </p:pic>
    </p:spTree>
    <p:extLst>
      <p:ext uri="{BB962C8B-B14F-4D97-AF65-F5344CB8AC3E}">
        <p14:creationId xmlns:p14="http://schemas.microsoft.com/office/powerpoint/2010/main" val="153402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dirty="0">
                <a:ln w="28575">
                  <a:noFill/>
                  <a:prstDash val="solid"/>
                </a:ln>
                <a:latin typeface="Tw Cen MT" panose="020B0602020104020603" pitchFamily="34" charset="77"/>
                <a:ea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428999"/>
            <a:ext cx="7735824" cy="2395025"/>
          </a:xfrm>
        </p:spPr>
        <p:txBody>
          <a:bodyPr/>
          <a:lstStyle/>
          <a:p>
            <a:pPr marL="285750" indent="-285750" algn="l">
              <a:buFont typeface="Arial" panose="020B0604020202020204" pitchFamily="34" charset="0"/>
              <a:buChar char="•"/>
            </a:pPr>
            <a:r>
              <a:rPr lang="en-US" sz="1800" dirty="0">
                <a:solidFill>
                  <a:schemeClr val="bg1"/>
                </a:solidFill>
                <a:latin typeface="Segoe UI Light" panose="020B0502040204020203" pitchFamily="34" charset="0"/>
                <a:ea typeface="+mn-lt"/>
                <a:cs typeface="Segoe UI Light" panose="020B0502040204020203" pitchFamily="34" charset="0"/>
              </a:rPr>
              <a:t>As per the analysis, there are positive responses from the people for new movies. </a:t>
            </a:r>
          </a:p>
          <a:p>
            <a:pPr marL="285750" indent="-285750" algn="l">
              <a:buFont typeface="Arial" panose="020B0604020202020204" pitchFamily="34" charset="0"/>
              <a:buChar char="•"/>
            </a:pPr>
            <a:r>
              <a:rPr lang="en-US" sz="1800" dirty="0">
                <a:solidFill>
                  <a:schemeClr val="bg1"/>
                </a:solidFill>
                <a:latin typeface="Segoe UI Light" panose="020B0502040204020203" pitchFamily="34" charset="0"/>
                <a:ea typeface="+mn-lt"/>
                <a:cs typeface="Segoe UI Light" panose="020B0502040204020203" pitchFamily="34" charset="0"/>
              </a:rPr>
              <a:t>also preferred for reality-based, action movies and sc</a:t>
            </a:r>
            <a:r>
              <a:rPr lang="en-US" dirty="0">
                <a:latin typeface="Segoe UI Light" panose="020B0502040204020203" pitchFamily="34" charset="0"/>
                <a:ea typeface="+mn-lt"/>
                <a:cs typeface="Segoe UI Light" panose="020B0502040204020203" pitchFamily="34" charset="0"/>
              </a:rPr>
              <a:t>i-fi movies.</a:t>
            </a:r>
          </a:p>
          <a:p>
            <a:pPr marL="285750" indent="-285750" algn="l">
              <a:buFont typeface="Arial" panose="020B0604020202020204" pitchFamily="34" charset="0"/>
              <a:buChar char="•"/>
            </a:pPr>
            <a:r>
              <a:rPr lang="en-US" sz="1800" dirty="0">
                <a:solidFill>
                  <a:schemeClr val="bg1"/>
                </a:solidFill>
                <a:latin typeface="Segoe UI Light" panose="020B0502040204020203" pitchFamily="34" charset="0"/>
                <a:ea typeface="+mn-lt"/>
                <a:cs typeface="Segoe UI Light" panose="020B0502040204020203" pitchFamily="34" charset="0"/>
              </a:rPr>
              <a:t>As per correlation there are weak positive correlations between popularity and budget.</a:t>
            </a:r>
          </a:p>
          <a:p>
            <a:pPr marL="285750" indent="-285750" algn="l">
              <a:buFont typeface="Arial" panose="020B0604020202020204" pitchFamily="34" charset="0"/>
              <a:buChar char="•"/>
            </a:pPr>
            <a:r>
              <a:rPr lang="en-US" dirty="0">
                <a:latin typeface="Segoe UI Light" panose="020B0502040204020203" pitchFamily="34" charset="0"/>
                <a:ea typeface="+mn-lt"/>
                <a:cs typeface="Segoe UI Light" panose="020B0502040204020203" pitchFamily="34" charset="0"/>
              </a:rPr>
              <a:t>The Paramount Pictures production house has generated large amounts of movies.</a:t>
            </a:r>
            <a:endParaRPr lang="en-US" sz="1800" dirty="0">
              <a:solidFill>
                <a:schemeClr val="bg1"/>
              </a:solidFill>
              <a:latin typeface="Segoe UI Light" panose="020B0502040204020203" pitchFamily="34" charset="0"/>
              <a:ea typeface="+mn-lt"/>
              <a:cs typeface="Segoe UI Light" panose="020B0502040204020203" pitchFamily="34" charset="0"/>
            </a:endParaRP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Sanket Bhosale</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345184"/>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2415032"/>
            <a:ext cx="7735824" cy="3097784"/>
          </a:xfrm>
        </p:spPr>
        <p:txBody>
          <a:bodyPr/>
          <a:lstStyle/>
          <a:p>
            <a:pPr marL="285750" indent="-285750" algn="l">
              <a:buFont typeface="Arial" panose="020B0604020202020204" pitchFamily="34" charset="0"/>
              <a:buChar char="•"/>
            </a:pPr>
            <a:r>
              <a:rPr lang="en-US" dirty="0"/>
              <a:t>Movies that cost over $100 million can `still fail.</a:t>
            </a:r>
          </a:p>
          <a:p>
            <a:pPr marL="285750" indent="-285750" algn="l">
              <a:buFont typeface="Arial" panose="020B0604020202020204" pitchFamily="34" charset="0"/>
              <a:buChar char="•"/>
            </a:pPr>
            <a:r>
              <a:rPr lang="en-US" dirty="0"/>
              <a:t>Movie lovers might have different interests.</a:t>
            </a:r>
          </a:p>
          <a:p>
            <a:pPr marL="285750" indent="-285750" algn="l">
              <a:buFont typeface="Arial" panose="020B0604020202020204" pitchFamily="34" charset="0"/>
              <a:buChar char="•"/>
            </a:pPr>
            <a:r>
              <a:rPr lang="en-US" dirty="0"/>
              <a:t>A Production company wants to analyze a movie data set to identify what kind of movies perform well in cinemas, which genres they belong to, and so on. It will help the company predict if a movie will be a commercial success, if the movie will be highly rated etc.</a:t>
            </a:r>
          </a:p>
          <a:p>
            <a:pPr marL="285750" indent="-285750" algn="l">
              <a:buFont typeface="Arial" panose="020B0604020202020204" pitchFamily="34" charset="0"/>
              <a:buChar char="•"/>
            </a:pPr>
            <a:r>
              <a:rPr lang="en-US" dirty="0"/>
              <a:t>To begin with the management has asked Peter, a Data Analyst, to answer certain questions by carrying out the upcoming tasks.</a:t>
            </a:r>
          </a:p>
          <a:p>
            <a:pPr algn="l"/>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Tasks performed</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dirty="0"/>
              <a:t>Importing the Libraries and Modules</a:t>
            </a:r>
            <a:endParaRPr lang="en-IN" sz="200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481328"/>
            <a:ext cx="5439314" cy="4457998"/>
          </a:xfrm>
        </p:spPr>
        <p:txBody>
          <a:bodyPr/>
          <a:lstStyle/>
          <a:p>
            <a:r>
              <a:rPr lang="en-US" sz="1600" dirty="0"/>
              <a:t>Before starting the tasks we need to add some Libraries and Modules for performing the tasks. </a:t>
            </a:r>
          </a:p>
          <a:p>
            <a:r>
              <a:rPr lang="en-US" sz="1600" dirty="0"/>
              <a:t> These libraries help to analyze the data, visualize it, etc.</a:t>
            </a:r>
          </a:p>
          <a:p>
            <a:r>
              <a:rPr lang="en-IN" sz="1600" dirty="0"/>
              <a:t>We added the library/modules listed below:-</a:t>
            </a:r>
          </a:p>
          <a:p>
            <a:pPr lvl="1">
              <a:buFont typeface="Wingdings" panose="05000000000000000000" pitchFamily="2" charset="2"/>
              <a:buChar char="v"/>
            </a:pPr>
            <a:r>
              <a:rPr lang="en-IN" sz="1200" dirty="0"/>
              <a:t>NumPy</a:t>
            </a:r>
          </a:p>
          <a:p>
            <a:pPr lvl="1">
              <a:buFont typeface="Wingdings" panose="05000000000000000000" pitchFamily="2" charset="2"/>
              <a:buChar char="v"/>
            </a:pPr>
            <a:r>
              <a:rPr lang="en-IN" sz="1200" dirty="0"/>
              <a:t>Pandas</a:t>
            </a:r>
          </a:p>
          <a:p>
            <a:pPr lvl="1">
              <a:buFont typeface="Wingdings" panose="05000000000000000000" pitchFamily="2" charset="2"/>
              <a:buChar char="v"/>
            </a:pPr>
            <a:r>
              <a:rPr lang="en-IN" sz="1200" dirty="0"/>
              <a:t>Matplotlib</a:t>
            </a:r>
          </a:p>
          <a:p>
            <a:pPr lvl="1">
              <a:buFont typeface="Wingdings" panose="05000000000000000000" pitchFamily="2" charset="2"/>
              <a:buChar char="v"/>
            </a:pPr>
            <a:r>
              <a:rPr lang="en-IN" sz="1200" dirty="0"/>
              <a:t>Pyplot</a:t>
            </a:r>
          </a:p>
          <a:p>
            <a:pPr lvl="1">
              <a:buFont typeface="Wingdings" panose="05000000000000000000" pitchFamily="2" charset="2"/>
              <a:buChar char="v"/>
            </a:pPr>
            <a:r>
              <a:rPr lang="en-IN" sz="1200" dirty="0"/>
              <a:t>Seaborn</a:t>
            </a:r>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descr="A screen shot of a computer&#10;&#10;Description automatically generated">
            <a:extLst>
              <a:ext uri="{FF2B5EF4-FFF2-40B4-BE49-F238E27FC236}">
                <a16:creationId xmlns:a16="http://schemas.microsoft.com/office/drawing/2014/main" id="{DE777DED-CD2D-BA82-5BC0-3DF0B6F4E79F}"/>
              </a:ext>
            </a:extLst>
          </p:cNvPr>
          <p:cNvPicPr>
            <a:picLocks noChangeAspect="1"/>
          </p:cNvPicPr>
          <p:nvPr/>
        </p:nvPicPr>
        <p:blipFill>
          <a:blip r:embed="rId2"/>
          <a:stretch>
            <a:fillRect/>
          </a:stretch>
        </p:blipFill>
        <p:spPr>
          <a:xfrm>
            <a:off x="6901293" y="1608056"/>
            <a:ext cx="4029637" cy="1590897"/>
          </a:xfrm>
          <a:prstGeom prst="rect">
            <a:avLst/>
          </a:prstGeom>
        </p:spPr>
      </p:pic>
    </p:spTree>
    <p:extLst>
      <p:ext uri="{BB962C8B-B14F-4D97-AF65-F5344CB8AC3E}">
        <p14:creationId xmlns:p14="http://schemas.microsoft.com/office/powerpoint/2010/main" val="295894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Task-1:-Load the movie dataset in the Python notebook.</a:t>
            </a:r>
            <a:br>
              <a:rPr lang="en-US" sz="2000" spc="0" dirty="0"/>
            </a:br>
            <a:r>
              <a:rPr lang="en-US" sz="2000" spc="0" dirty="0"/>
              <a:t>Display the number of rows and columns in the dataset</a:t>
            </a:r>
            <a:br>
              <a:rPr lang="en-US" sz="2000" spc="0" dirty="0"/>
            </a:br>
            <a:r>
              <a:rPr lang="en-US" sz="2000" spc="0" dirty="0"/>
              <a:t>Display the titles and genres of the first 50 movies from the dataset.</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481328"/>
            <a:ext cx="5439314" cy="4457998"/>
          </a:xfrm>
        </p:spPr>
        <p:txBody>
          <a:bodyPr/>
          <a:lstStyle/>
          <a:p>
            <a:r>
              <a:rPr lang="en-US" sz="1600" dirty="0"/>
              <a:t>First we are importing the CSV file into the Jupyter Notebook. For importing we use the ‘</a:t>
            </a:r>
            <a:r>
              <a:rPr lang="en-US" sz="1600" b="1" dirty="0"/>
              <a:t>pd.read_CSV’ </a:t>
            </a:r>
            <a:r>
              <a:rPr lang="en-US" sz="1600" dirty="0"/>
              <a:t>command.</a:t>
            </a:r>
          </a:p>
          <a:p>
            <a:r>
              <a:rPr lang="en-US" sz="1600" dirty="0"/>
              <a:t>After importing, we count the rows and columns of the data frame.</a:t>
            </a:r>
          </a:p>
          <a:p>
            <a:r>
              <a:rPr lang="en-US" sz="1600" dirty="0"/>
              <a:t>In this data we got a total of 4803 Rows and  20 Columns.</a:t>
            </a:r>
          </a:p>
          <a:p>
            <a:endParaRPr lang="en-US" sz="16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8" name="Picture 7">
            <a:extLst>
              <a:ext uri="{FF2B5EF4-FFF2-40B4-BE49-F238E27FC236}">
                <a16:creationId xmlns:a16="http://schemas.microsoft.com/office/drawing/2014/main" id="{84D57049-E1B4-EDD2-DF04-234DB8163947}"/>
              </a:ext>
            </a:extLst>
          </p:cNvPr>
          <p:cNvPicPr>
            <a:picLocks noChangeAspect="1"/>
          </p:cNvPicPr>
          <p:nvPr/>
        </p:nvPicPr>
        <p:blipFill>
          <a:blip r:embed="rId2"/>
          <a:stretch>
            <a:fillRect/>
          </a:stretch>
        </p:blipFill>
        <p:spPr>
          <a:xfrm>
            <a:off x="6472014" y="2026248"/>
            <a:ext cx="5689821" cy="2981588"/>
          </a:xfrm>
          <a:prstGeom prst="rect">
            <a:avLst/>
          </a:prstGeom>
        </p:spPr>
      </p:pic>
    </p:spTree>
    <p:extLst>
      <p:ext uri="{BB962C8B-B14F-4D97-AF65-F5344CB8AC3E}">
        <p14:creationId xmlns:p14="http://schemas.microsoft.com/office/powerpoint/2010/main" val="190897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Task-1:-Load the movie dataset in the Python notebook.</a:t>
            </a:r>
            <a:br>
              <a:rPr lang="en-US" sz="2000" spc="0" dirty="0"/>
            </a:br>
            <a:r>
              <a:rPr lang="en-US" sz="2000" spc="0" dirty="0"/>
              <a:t>Display the number of rows and columns in the dataset</a:t>
            </a:r>
            <a:br>
              <a:rPr lang="en-US" sz="2000" spc="0" dirty="0"/>
            </a:br>
            <a:r>
              <a:rPr lang="en-US" sz="2000" spc="0" dirty="0"/>
              <a:t>Display the titles and genres of the first 50 movies from the dataset.</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481328"/>
            <a:ext cx="5439314" cy="4457998"/>
          </a:xfrm>
        </p:spPr>
        <p:txBody>
          <a:bodyPr/>
          <a:lstStyle/>
          <a:p>
            <a:r>
              <a:rPr lang="en-US" sz="1600" dirty="0"/>
              <a:t>After importing the data, we want to show the first 50 rows of the data</a:t>
            </a:r>
          </a:p>
          <a:p>
            <a:r>
              <a:rPr lang="en-US" sz="1600" dirty="0"/>
              <a:t>For this, we are using the ‘</a:t>
            </a:r>
            <a:r>
              <a:rPr lang="en-US" sz="1600" b="1" dirty="0"/>
              <a:t>head()’ </a:t>
            </a:r>
            <a:r>
              <a:rPr lang="en-US" sz="1600" dirty="0"/>
              <a:t>command</a:t>
            </a:r>
          </a:p>
          <a:p>
            <a:r>
              <a:rPr lang="en-US" sz="1600" dirty="0"/>
              <a:t>In the head we need to specify the limit to show the rows. Here we are entered 50.</a:t>
            </a:r>
          </a:p>
          <a:p>
            <a:r>
              <a:rPr lang="en-US" sz="1600" dirty="0"/>
              <a:t>The Avatar movie is ranked first in the list.</a:t>
            </a:r>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20711B9F-F16B-DB8B-A24A-7B072EDB0371}"/>
              </a:ext>
            </a:extLst>
          </p:cNvPr>
          <p:cNvPicPr>
            <a:picLocks noChangeAspect="1"/>
          </p:cNvPicPr>
          <p:nvPr/>
        </p:nvPicPr>
        <p:blipFill>
          <a:blip r:embed="rId2"/>
          <a:stretch>
            <a:fillRect/>
          </a:stretch>
        </p:blipFill>
        <p:spPr>
          <a:xfrm>
            <a:off x="7750558" y="1143770"/>
            <a:ext cx="4256284" cy="5599287"/>
          </a:xfrm>
          <a:prstGeom prst="rect">
            <a:avLst/>
          </a:prstGeom>
        </p:spPr>
      </p:pic>
    </p:spTree>
    <p:extLst>
      <p:ext uri="{BB962C8B-B14F-4D97-AF65-F5344CB8AC3E}">
        <p14:creationId xmlns:p14="http://schemas.microsoft.com/office/powerpoint/2010/main" val="21349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Task-2:-Identify the columns that have null values and perform value treatment.</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850392" y="1481328"/>
            <a:ext cx="5439314" cy="4457998"/>
          </a:xfrm>
        </p:spPr>
        <p:txBody>
          <a:bodyPr/>
          <a:lstStyle/>
          <a:p>
            <a:r>
              <a:rPr lang="en-US" sz="1600" dirty="0"/>
              <a:t>In this data, we re counting the sum of the null values in the data frame.</a:t>
            </a:r>
          </a:p>
          <a:p>
            <a:endParaRPr lang="en-US" sz="1600" dirty="0"/>
          </a:p>
          <a:p>
            <a:r>
              <a:rPr lang="en-US" sz="1600" dirty="0"/>
              <a:t>We use the isnull() command to find the null values in data set.</a:t>
            </a:r>
          </a:p>
          <a:p>
            <a:r>
              <a:rPr lang="en-US" sz="1600" dirty="0"/>
              <a:t>We got some null values in the listed columns</a:t>
            </a:r>
          </a:p>
          <a:p>
            <a:pPr lvl="1">
              <a:buFont typeface="+mj-lt"/>
              <a:buAutoNum type="arabicPeriod"/>
            </a:pPr>
            <a:r>
              <a:rPr lang="en-US" sz="1200" dirty="0"/>
              <a:t>Homepage</a:t>
            </a:r>
          </a:p>
          <a:p>
            <a:pPr lvl="1">
              <a:buFont typeface="+mj-lt"/>
              <a:buAutoNum type="arabicPeriod"/>
            </a:pPr>
            <a:r>
              <a:rPr lang="en-US" sz="1200" dirty="0"/>
              <a:t>Overview</a:t>
            </a:r>
          </a:p>
          <a:p>
            <a:pPr lvl="1">
              <a:buFont typeface="+mj-lt"/>
              <a:buAutoNum type="arabicPeriod"/>
            </a:pPr>
            <a:r>
              <a:rPr lang="en-US" sz="1200" dirty="0"/>
              <a:t>Release date</a:t>
            </a:r>
          </a:p>
          <a:p>
            <a:pPr lvl="1">
              <a:buFont typeface="+mj-lt"/>
              <a:buAutoNum type="arabicPeriod"/>
            </a:pPr>
            <a:r>
              <a:rPr lang="en-US" sz="1200" dirty="0"/>
              <a:t>Runtime</a:t>
            </a:r>
          </a:p>
          <a:p>
            <a:pPr lvl="1">
              <a:buFont typeface="+mj-lt"/>
              <a:buAutoNum type="arabicPeriod"/>
            </a:pPr>
            <a:r>
              <a:rPr lang="en-US" sz="1200" dirty="0"/>
              <a:t>Tagline</a:t>
            </a:r>
          </a:p>
          <a:p>
            <a:pPr lvl="1">
              <a:buFont typeface="+mj-lt"/>
              <a:buAutoNum type="arabicPeriod"/>
            </a:pPr>
            <a:endParaRPr lang="en-US" sz="1200" dirty="0"/>
          </a:p>
          <a:p>
            <a:r>
              <a:rPr lang="en-US" sz="1600" dirty="0"/>
              <a:t>For this problem we fill the null values by the mode/ mean values.</a:t>
            </a:r>
          </a:p>
          <a:p>
            <a:pPr lvl="1">
              <a:buFont typeface="+mj-lt"/>
              <a:buAutoNum type="arabicPeriod"/>
            </a:pPr>
            <a:endParaRPr lang="en-US" sz="12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8" name="Picture 7">
            <a:extLst>
              <a:ext uri="{FF2B5EF4-FFF2-40B4-BE49-F238E27FC236}">
                <a16:creationId xmlns:a16="http://schemas.microsoft.com/office/drawing/2014/main" id="{893BED9B-7AC1-5A2B-7102-FCA1878CCFD1}"/>
              </a:ext>
            </a:extLst>
          </p:cNvPr>
          <p:cNvPicPr>
            <a:picLocks noChangeAspect="1"/>
          </p:cNvPicPr>
          <p:nvPr/>
        </p:nvPicPr>
        <p:blipFill>
          <a:blip r:embed="rId2"/>
          <a:stretch>
            <a:fillRect/>
          </a:stretch>
        </p:blipFill>
        <p:spPr>
          <a:xfrm>
            <a:off x="6289706" y="1365703"/>
            <a:ext cx="5620534" cy="4391638"/>
          </a:xfrm>
          <a:prstGeom prst="rect">
            <a:avLst/>
          </a:prstGeom>
        </p:spPr>
      </p:pic>
    </p:spTree>
    <p:extLst>
      <p:ext uri="{BB962C8B-B14F-4D97-AF65-F5344CB8AC3E}">
        <p14:creationId xmlns:p14="http://schemas.microsoft.com/office/powerpoint/2010/main" val="178831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00CC-D44B-5093-52D7-6AE95930B3EF}"/>
              </a:ext>
            </a:extLst>
          </p:cNvPr>
          <p:cNvSpPr>
            <a:spLocks noGrp="1"/>
          </p:cNvSpPr>
          <p:nvPr>
            <p:ph type="title"/>
          </p:nvPr>
        </p:nvSpPr>
        <p:spPr>
          <a:xfrm>
            <a:off x="850392" y="187452"/>
            <a:ext cx="10881360" cy="1069848"/>
          </a:xfrm>
        </p:spPr>
        <p:txBody>
          <a:bodyPr anchor="ctr"/>
          <a:lstStyle/>
          <a:p>
            <a:r>
              <a:rPr lang="en-US" sz="2000" spc="0" dirty="0"/>
              <a:t>Task-2:-Identify the columns that have null values and perform value treatment.</a:t>
            </a:r>
            <a:endParaRPr lang="en-IN" sz="2000" spc="0" dirty="0"/>
          </a:p>
        </p:txBody>
      </p:sp>
      <p:sp>
        <p:nvSpPr>
          <p:cNvPr id="3" name="Content Placeholder 2">
            <a:extLst>
              <a:ext uri="{FF2B5EF4-FFF2-40B4-BE49-F238E27FC236}">
                <a16:creationId xmlns:a16="http://schemas.microsoft.com/office/drawing/2014/main" id="{C0528E9D-FA2D-E68E-B307-25C0ABC0CFFB}"/>
              </a:ext>
            </a:extLst>
          </p:cNvPr>
          <p:cNvSpPr>
            <a:spLocks noGrp="1"/>
          </p:cNvSpPr>
          <p:nvPr>
            <p:ph idx="1"/>
          </p:nvPr>
        </p:nvSpPr>
        <p:spPr>
          <a:xfrm>
            <a:off x="6292438" y="1257300"/>
            <a:ext cx="5439314" cy="4457998"/>
          </a:xfrm>
        </p:spPr>
        <p:txBody>
          <a:bodyPr/>
          <a:lstStyle/>
          <a:p>
            <a:r>
              <a:rPr lang="en-US" sz="1600" dirty="0"/>
              <a:t>In this task, we are filling the null values by the mode/mean values.</a:t>
            </a:r>
          </a:p>
          <a:p>
            <a:r>
              <a:rPr lang="en-US" sz="1600" dirty="0"/>
              <a:t>If the data is in </a:t>
            </a:r>
            <a:r>
              <a:rPr lang="en-US" sz="1600" b="1" dirty="0"/>
              <a:t>object</a:t>
            </a:r>
            <a:r>
              <a:rPr lang="en-US" sz="1600" dirty="0"/>
              <a:t> type then we use the </a:t>
            </a:r>
            <a:r>
              <a:rPr lang="en-US" sz="1600" b="1" dirty="0"/>
              <a:t>mode </a:t>
            </a:r>
            <a:r>
              <a:rPr lang="en-US" sz="1600" dirty="0"/>
              <a:t>values to fill the null values.</a:t>
            </a:r>
          </a:p>
          <a:p>
            <a:r>
              <a:rPr lang="en-US" sz="1600" dirty="0"/>
              <a:t>If the data is in the </a:t>
            </a:r>
            <a:r>
              <a:rPr lang="en-US" sz="1600" b="1" dirty="0"/>
              <a:t>int / Float </a:t>
            </a:r>
            <a:r>
              <a:rPr lang="en-US" sz="1600" dirty="0"/>
              <a:t>form, we use </a:t>
            </a:r>
            <a:r>
              <a:rPr lang="en-US" sz="1600" b="1" dirty="0"/>
              <a:t>mean</a:t>
            </a:r>
            <a:r>
              <a:rPr lang="en-US" sz="1600" dirty="0"/>
              <a:t> values.</a:t>
            </a:r>
          </a:p>
          <a:p>
            <a:r>
              <a:rPr lang="en-US" sz="1600" dirty="0"/>
              <a:t>In the mode function we got one or many values, so we use the first appearing value for the process.</a:t>
            </a:r>
          </a:p>
          <a:p>
            <a:r>
              <a:rPr lang="en-US" sz="1600" dirty="0"/>
              <a:t> After this process we completely replaced all null values and we got the 0 for count of null values.</a:t>
            </a:r>
            <a:endParaRPr lang="en-US" sz="1200" dirty="0"/>
          </a:p>
        </p:txBody>
      </p:sp>
      <p:sp>
        <p:nvSpPr>
          <p:cNvPr id="4" name="Slide Number Placeholder 3">
            <a:extLst>
              <a:ext uri="{FF2B5EF4-FFF2-40B4-BE49-F238E27FC236}">
                <a16:creationId xmlns:a16="http://schemas.microsoft.com/office/drawing/2014/main" id="{482F2B35-3FC3-1646-E67E-29F565BB7039}"/>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5" name="Footer Placeholder 4">
            <a:extLst>
              <a:ext uri="{FF2B5EF4-FFF2-40B4-BE49-F238E27FC236}">
                <a16:creationId xmlns:a16="http://schemas.microsoft.com/office/drawing/2014/main" id="{6F7071E4-7D58-DF19-8199-A912DCA745CD}"/>
              </a:ext>
            </a:extLst>
          </p:cNvPr>
          <p:cNvSpPr>
            <a:spLocks noGrp="1"/>
          </p:cNvSpPr>
          <p:nvPr>
            <p:ph type="ftr" sz="quarter" idx="10"/>
          </p:nvPr>
        </p:nvSpPr>
        <p:spPr/>
        <p:txBody>
          <a:bodyPr/>
          <a:lstStyle/>
          <a:p>
            <a:r>
              <a:rPr lang="en-US" dirty="0"/>
              <a:t>Data Analysis Project</a:t>
            </a:r>
          </a:p>
        </p:txBody>
      </p:sp>
      <p:pic>
        <p:nvPicPr>
          <p:cNvPr id="7" name="Picture 6">
            <a:extLst>
              <a:ext uri="{FF2B5EF4-FFF2-40B4-BE49-F238E27FC236}">
                <a16:creationId xmlns:a16="http://schemas.microsoft.com/office/drawing/2014/main" id="{5719A0E0-9AD0-A52F-E12D-7CAD95EBBE66}"/>
              </a:ext>
            </a:extLst>
          </p:cNvPr>
          <p:cNvPicPr>
            <a:picLocks noChangeAspect="1"/>
          </p:cNvPicPr>
          <p:nvPr/>
        </p:nvPicPr>
        <p:blipFill>
          <a:blip r:embed="rId2"/>
          <a:stretch>
            <a:fillRect/>
          </a:stretch>
        </p:blipFill>
        <p:spPr>
          <a:xfrm>
            <a:off x="681285" y="1547191"/>
            <a:ext cx="5609787" cy="3763618"/>
          </a:xfrm>
          <a:prstGeom prst="rect">
            <a:avLst/>
          </a:prstGeom>
        </p:spPr>
      </p:pic>
    </p:spTree>
    <p:extLst>
      <p:ext uri="{BB962C8B-B14F-4D97-AF65-F5344CB8AC3E}">
        <p14:creationId xmlns:p14="http://schemas.microsoft.com/office/powerpoint/2010/main" val="2987624576"/>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944</TotalTime>
  <Words>1583</Words>
  <Application>Microsoft Office PowerPoint</Application>
  <PresentationFormat>Widescreen</PresentationFormat>
  <Paragraphs>159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Segoe UI Light</vt:lpstr>
      <vt:lpstr>Tw Cen MT</vt:lpstr>
      <vt:lpstr>Wingdings</vt:lpstr>
      <vt:lpstr>Office Theme</vt:lpstr>
      <vt:lpstr>TMDB Movie data Analysis</vt:lpstr>
      <vt:lpstr>CONTENTS</vt:lpstr>
      <vt:lpstr>INTRODUCTION</vt:lpstr>
      <vt:lpstr>Tasks performed</vt:lpstr>
      <vt:lpstr>Importing the Libraries and Modules</vt:lpstr>
      <vt:lpstr>Task-1:-Load the movie dataset in the Python notebook. Display the number of rows and columns in the dataset Display the titles and genres of the first 50 movies from the dataset.</vt:lpstr>
      <vt:lpstr>Task-1:-Load the movie dataset in the Python notebook. Display the number of rows and columns in the dataset Display the titles and genres of the first 50 movies from the dataset.</vt:lpstr>
      <vt:lpstr>Task-2:-Identify the columns that have null values and perform value treatment.</vt:lpstr>
      <vt:lpstr>Task-2:-Identify the columns that have null values and perform value treatment.</vt:lpstr>
      <vt:lpstr>Task-3:-Display the movie categories that have a budget greater than $220,000.</vt:lpstr>
      <vt:lpstr>Task-4:-Display the movie categories that have a revenue greater than $961,000,000.</vt:lpstr>
      <vt:lpstr>Task-5:-In the dataset, there are some movies for which the budget and revenue columns have the value 0. Which means an unknown value. Remove the row with the value 0 from both the budget and revenue columns..</vt:lpstr>
      <vt:lpstr>Task-6:-List the top 10 movies with the highest revenue.</vt:lpstr>
      <vt:lpstr>Task-7:- How are populations of movies related to the movie budgets? Are they correlated or totally uncorrelated with each other? Write an interpretation of your analysis</vt:lpstr>
      <vt:lpstr>Task-8:- Identify and display the names of all production along with the number of times they appear in the dataset.</vt:lpstr>
      <vt:lpstr>Task-9:- Display the names of the top 25 production companies based on the number of movies they have produced in descending order of the number of movies produced</vt:lpstr>
      <vt:lpstr>Task 10:- Sort the data in descending order based on revenue and filter the to 500 movies. Find the measures of central tendency of the following columns using the filtered data.  1) Budget  2) Revenue  3) Runtime   Perform outlier analysis for the above three columns using box plots.</vt:lpstr>
      <vt:lpstr>Task 10 (contd.)</vt:lpstr>
      <vt:lpstr>Task 10 (contd.)</vt:lpstr>
      <vt:lpstr>Task 10 (contd.)</vt:lpstr>
      <vt:lpstr>Task 10 (contd.)</vt:lpstr>
      <vt:lpstr>Task 10 (contd.)</vt:lpstr>
      <vt:lpstr>Task 11:- Identify and display the names of the movies along with their run times for those movies that have above-average runtime, using the data from the previous task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TMDB Movie data Analysis</dc:title>
  <dc:creator>sanket bhosale</dc:creator>
  <cp:lastModifiedBy>sanket bhosale</cp:lastModifiedBy>
  <cp:revision>10</cp:revision>
  <dcterms:created xsi:type="dcterms:W3CDTF">2023-09-16T10:26:21Z</dcterms:created>
  <dcterms:modified xsi:type="dcterms:W3CDTF">2023-09-18T18:08:42Z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