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448" r:id="rId5"/>
    <p:sldId id="2462" r:id="rId6"/>
    <p:sldId id="259" r:id="rId7"/>
    <p:sldId id="2465" r:id="rId8"/>
    <p:sldId id="2466" r:id="rId9"/>
    <p:sldId id="2467" r:id="rId10"/>
    <p:sldId id="2468" r:id="rId11"/>
    <p:sldId id="2451" r:id="rId12"/>
    <p:sldId id="2463" r:id="rId13"/>
    <p:sldId id="2469" r:id="rId14"/>
    <p:sldId id="2470" r:id="rId15"/>
    <p:sldId id="2471" r:id="rId16"/>
    <p:sldId id="2472" r:id="rId17"/>
    <p:sldId id="2473" r:id="rId18"/>
    <p:sldId id="2474" r:id="rId19"/>
    <p:sldId id="2475" r:id="rId20"/>
    <p:sldId id="2476" r:id="rId21"/>
    <p:sldId id="2477" r:id="rId22"/>
    <p:sldId id="2478" r:id="rId23"/>
    <p:sldId id="2479" r:id="rId24"/>
    <p:sldId id="2480" r:id="rId25"/>
    <p:sldId id="2481" r:id="rId26"/>
    <p:sldId id="2456" r:id="rId27"/>
    <p:sldId id="243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Sanket bhosale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60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gender-wise percentage of the Attrited and Existing Customers.</a:t>
            </a:r>
          </a:p>
          <a:p>
            <a:r>
              <a:rPr lang="en-IN" dirty="0"/>
              <a:t>As per the output chart, the Female customer has only 9.19% of Attrited customers and 43.70% of Existing customers.</a:t>
            </a:r>
          </a:p>
          <a:p>
            <a:r>
              <a:rPr lang="en-IN" dirty="0"/>
              <a:t>The Male customer has 6.89% of Attrited customers and 40.22% has Existing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8A02F-18A7-AFE2-6DA7-6961D933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51172"/>
            <a:ext cx="6095999" cy="32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771366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region-wise percentage of the Attrited and Existing Customers.</a:t>
            </a:r>
          </a:p>
          <a:p>
            <a:r>
              <a:rPr lang="en-IN" dirty="0"/>
              <a:t>As per the output chart, England has the highest number of customers.</a:t>
            </a:r>
          </a:p>
          <a:p>
            <a:r>
              <a:rPr lang="en-IN" dirty="0"/>
              <a:t>Around 8.70% are attrited and 44.59% are Existing customers.</a:t>
            </a:r>
          </a:p>
          <a:p>
            <a:r>
              <a:rPr lang="en-IN" dirty="0"/>
              <a:t>Northern Ireland has a low amount of customers.</a:t>
            </a:r>
          </a:p>
          <a:p>
            <a:r>
              <a:rPr lang="en-IN" dirty="0"/>
              <a:t>Around 0.84% are attrited and 4.75% are Existing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189A8-6843-F36D-71D4-CAEFF82F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18" y="1900997"/>
            <a:ext cx="6090682" cy="32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771366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category-wise percentage of the Attrited and Existing Customers.</a:t>
            </a:r>
          </a:p>
          <a:p>
            <a:r>
              <a:rPr lang="en-IN" dirty="0"/>
              <a:t>As per the output chart, the Blue Category has the highest number of customers.</a:t>
            </a:r>
          </a:p>
          <a:p>
            <a:r>
              <a:rPr lang="en-IN" dirty="0"/>
              <a:t>Around 16.03% are attrited and 78.27% are Existing customers.</a:t>
            </a:r>
          </a:p>
          <a:p>
            <a:r>
              <a:rPr lang="en-IN" dirty="0"/>
              <a:t> The Platinum category has a low amount of customers.</a:t>
            </a:r>
          </a:p>
          <a:p>
            <a:r>
              <a:rPr lang="en-IN" dirty="0"/>
              <a:t>Around 0.22% are attrited and 0.94% are Existing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Task-4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186D9-749D-7BC1-A75A-01A0D6CE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04835"/>
            <a:ext cx="6072075" cy="30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2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4990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income category-wise percentage of the Attrited and Existing Customers.</a:t>
            </a:r>
          </a:p>
          <a:p>
            <a:r>
              <a:rPr lang="en-IN" dirty="0"/>
              <a:t>As per the output chart, the less than 40k Category has the highest number of customers.</a:t>
            </a:r>
          </a:p>
          <a:p>
            <a:r>
              <a:rPr lang="en-IN" dirty="0"/>
              <a:t>Around 6.03% are attrited and 29.14% are Existing customers.</a:t>
            </a:r>
          </a:p>
          <a:p>
            <a:r>
              <a:rPr lang="en-IN" dirty="0"/>
              <a:t> The Unknown category has a low amount of customers.</a:t>
            </a:r>
          </a:p>
          <a:p>
            <a:r>
              <a:rPr lang="en-IN" dirty="0"/>
              <a:t>Around 1.86% are attrited and 9.13% are Existing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25693-98C3-B581-075F-30A9BDE6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990"/>
            <a:ext cx="6095999" cy="32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4990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region-wise count of Customers.</a:t>
            </a:r>
          </a:p>
          <a:p>
            <a:r>
              <a:rPr lang="en-IN" dirty="0"/>
              <a:t>As per the output chart, England has the highest number of customers.</a:t>
            </a:r>
          </a:p>
          <a:p>
            <a:r>
              <a:rPr lang="en-IN" dirty="0"/>
              <a:t>Around 3964 Billion customers are present in England.</a:t>
            </a:r>
          </a:p>
          <a:p>
            <a:r>
              <a:rPr lang="en-IN" dirty="0"/>
              <a:t> The Northern Ireland has a low amount of customers.</a:t>
            </a:r>
          </a:p>
          <a:p>
            <a:r>
              <a:rPr lang="en-IN" dirty="0"/>
              <a:t>Around 416 Billion customers are present in Northern Ireland.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Task-6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9FF15-5475-BE67-6DB0-35CF15E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" y="1823338"/>
            <a:ext cx="6062441" cy="32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9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492266-172D-8E88-D3AE-9A2D32CD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0"/>
            <a:ext cx="11490325" cy="823913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065ADB-62A3-CB2C-580A-D0E10453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0" y="923911"/>
            <a:ext cx="10362980" cy="58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496275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Income Category-wise credit limit.</a:t>
            </a:r>
          </a:p>
          <a:p>
            <a:r>
              <a:rPr lang="en-IN" dirty="0"/>
              <a:t>As per the output chart, </a:t>
            </a:r>
            <a:r>
              <a:rPr lang="en-IN" b="1" dirty="0"/>
              <a:t>$80k-$20k</a:t>
            </a:r>
            <a:r>
              <a:rPr lang="en-IN" dirty="0"/>
              <a:t> has the highest number of credits allowed.</a:t>
            </a:r>
          </a:p>
          <a:p>
            <a:r>
              <a:rPr lang="en-IN" dirty="0"/>
              <a:t>Around $24 Million credits are allowed.</a:t>
            </a:r>
          </a:p>
          <a:p>
            <a:r>
              <a:rPr lang="en-IN" dirty="0"/>
              <a:t> The $40k-$60k has a low amount of credit allowed.</a:t>
            </a:r>
          </a:p>
          <a:p>
            <a:r>
              <a:rPr lang="en-IN" dirty="0"/>
              <a:t>Around $10 Million credit allowed.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AD9AA-BB41-6DD6-A448-F68BA63C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60" y="2212275"/>
            <a:ext cx="5749695" cy="3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496275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Region-wise transaction amount.</a:t>
            </a:r>
          </a:p>
          <a:p>
            <a:r>
              <a:rPr lang="en-IN" dirty="0"/>
              <a:t>As per the output tree chart, </a:t>
            </a:r>
            <a:r>
              <a:rPr lang="en-IN" b="1" dirty="0"/>
              <a:t>England</a:t>
            </a:r>
            <a:r>
              <a:rPr lang="en-IN" dirty="0"/>
              <a:t> has the highest number of Transactions amount.</a:t>
            </a:r>
          </a:p>
          <a:p>
            <a:r>
              <a:rPr lang="en-IN" dirty="0"/>
              <a:t>Around $23 Million Transaction amount.</a:t>
            </a:r>
          </a:p>
          <a:p>
            <a:r>
              <a:rPr lang="en-IN" dirty="0"/>
              <a:t>Northern Ireland has a low amount of Transaction amount.</a:t>
            </a:r>
          </a:p>
          <a:p>
            <a:r>
              <a:rPr lang="en-IN" dirty="0"/>
              <a:t>Around $2 Million credit allowed.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Task-8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72AC3-4DC1-7680-0CD2-375DD1DC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39092"/>
            <a:ext cx="6042562" cy="31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34811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Marital Status-wise revolving balance.</a:t>
            </a:r>
          </a:p>
          <a:p>
            <a:r>
              <a:rPr lang="en-IN" dirty="0"/>
              <a:t>As per the output Pie chart, </a:t>
            </a:r>
            <a:r>
              <a:rPr lang="en-IN" b="1" dirty="0"/>
              <a:t>Married Customer</a:t>
            </a:r>
            <a:r>
              <a:rPr lang="en-IN" dirty="0"/>
              <a:t> has the highest number of Revolving Balance.</a:t>
            </a:r>
          </a:p>
          <a:p>
            <a:r>
              <a:rPr lang="en-IN" dirty="0"/>
              <a:t>Around $5,579 Thousand Revolving Balance amount.</a:t>
            </a:r>
          </a:p>
          <a:p>
            <a:r>
              <a:rPr lang="en-IN" dirty="0"/>
              <a:t>Divorced has a low amount of Revolving Balance amount.</a:t>
            </a:r>
          </a:p>
          <a:p>
            <a:r>
              <a:rPr lang="en-IN" dirty="0"/>
              <a:t>Around $859 Thousand Revolving Balance.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FEAC4-AE16-A083-0269-17C2B9FC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9" y="966444"/>
            <a:ext cx="431542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34811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Education-wise Client number.</a:t>
            </a:r>
          </a:p>
          <a:p>
            <a:r>
              <a:rPr lang="en-IN" dirty="0"/>
              <a:t>As per the output Bubble chart, </a:t>
            </a:r>
            <a:r>
              <a:rPr lang="en-IN" b="1" dirty="0"/>
              <a:t>Graduate </a:t>
            </a:r>
            <a:r>
              <a:rPr lang="en-IN" dirty="0"/>
              <a:t>has the highest number of Customers.</a:t>
            </a:r>
          </a:p>
          <a:p>
            <a:r>
              <a:rPr lang="en-IN" dirty="0"/>
              <a:t>Around 2,298 Billion Customers.</a:t>
            </a:r>
          </a:p>
          <a:p>
            <a:r>
              <a:rPr lang="en-IN" b="1" dirty="0"/>
              <a:t>Doctorate</a:t>
            </a:r>
            <a:r>
              <a:rPr lang="en-IN" dirty="0"/>
              <a:t> has a low amount of customers.</a:t>
            </a:r>
          </a:p>
          <a:p>
            <a:r>
              <a:rPr lang="en-IN" dirty="0"/>
              <a:t>Around 328 Billion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ECF0A-95AF-9F4E-3701-693F23E0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285737"/>
            <a:ext cx="582058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TASKS PERFORMS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496275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Card Category-wise Total Relationship Count.</a:t>
            </a:r>
          </a:p>
          <a:p>
            <a:r>
              <a:rPr lang="en-IN" dirty="0"/>
              <a:t>As per the output Pie chart, the </a:t>
            </a:r>
            <a:r>
              <a:rPr lang="en-IN" b="1" dirty="0"/>
              <a:t>blue category </a:t>
            </a:r>
            <a:r>
              <a:rPr lang="en-IN" dirty="0"/>
              <a:t>has the highest number of Customers.</a:t>
            </a:r>
          </a:p>
          <a:p>
            <a:r>
              <a:rPr lang="en-IN" dirty="0"/>
              <a:t>Around 94.6% Customers.</a:t>
            </a:r>
          </a:p>
          <a:p>
            <a:r>
              <a:rPr lang="en-IN" b="1" dirty="0"/>
              <a:t>Platinum</a:t>
            </a:r>
            <a:r>
              <a:rPr lang="en-IN" dirty="0"/>
              <a:t> has a low amount of customers.</a:t>
            </a:r>
          </a:p>
          <a:p>
            <a:r>
              <a:rPr lang="en-IN" dirty="0"/>
              <a:t>Around 0.12% customers.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D54B7-CA3A-564D-48D5-4A5363DB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12" y="1299597"/>
            <a:ext cx="328658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496275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Attrition-wise Open-to-buy and Credit limit.</a:t>
            </a:r>
          </a:p>
          <a:p>
            <a:r>
              <a:rPr lang="en-IN" dirty="0"/>
              <a:t>As per the output Bar chart, the </a:t>
            </a:r>
            <a:r>
              <a:rPr lang="en-IN" b="1" dirty="0"/>
              <a:t>Existing Customer </a:t>
            </a:r>
            <a:r>
              <a:rPr lang="en-IN" dirty="0"/>
              <a:t>has the highest number of Credit limits.</a:t>
            </a:r>
          </a:p>
          <a:p>
            <a:r>
              <a:rPr lang="en-IN" dirty="0"/>
              <a:t>Around $74 Million Credit limits and $63 Million Open-to-buy.</a:t>
            </a:r>
          </a:p>
          <a:p>
            <a:r>
              <a:rPr lang="en-IN" b="1" dirty="0"/>
              <a:t>Attrited Customer</a:t>
            </a:r>
            <a:r>
              <a:rPr lang="en-IN" dirty="0"/>
              <a:t> has low Credit limits.</a:t>
            </a:r>
          </a:p>
          <a:p>
            <a:r>
              <a:rPr lang="en-IN" dirty="0"/>
              <a:t>Around 13 Million Credit limits and 12 Million Open-to-buy.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Task-12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AA6DB-BD8A-0908-FD89-54FDD426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64613"/>
            <a:ext cx="6076122" cy="33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2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9A79D-FED9-7B1B-680E-C488B9ED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46990"/>
            <a:ext cx="11490325" cy="823913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0F54E-503E-671A-CE2C-CE83CB1E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02"/>
            <a:ext cx="12192000" cy="5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3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Conclusion 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r>
              <a:rPr lang="en-US" sz="1800" dirty="0"/>
              <a:t>In the data, the number of existing customers is greater than Attrited customers.</a:t>
            </a:r>
          </a:p>
          <a:p>
            <a:r>
              <a:rPr lang="en-US" sz="1800" dirty="0"/>
              <a:t> The England Region is the great hub of the customers.</a:t>
            </a:r>
          </a:p>
          <a:p>
            <a:r>
              <a:rPr lang="en-US" sz="1800" dirty="0"/>
              <a:t>Most of the customers are Graduates.</a:t>
            </a:r>
          </a:p>
          <a:p>
            <a:r>
              <a:rPr lang="en-US" sz="1800" dirty="0"/>
              <a:t> The income of the customers is less than $40k.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239" y="2697480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3665" y="3875134"/>
            <a:ext cx="3064668" cy="518795"/>
          </a:xfrm>
        </p:spPr>
        <p:txBody>
          <a:bodyPr/>
          <a:lstStyle/>
          <a:p>
            <a:r>
              <a:rPr lang="en-US" dirty="0"/>
              <a:t>SANKET BHOSALE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A certain bank in North America to perform customer churn analysis, as the credit card business of the bank is not performing very well.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Churn analysis will help the bank evaluate the customers who have stopped purchasing credit cards the figure out measures to reduce the bank customer loss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02658E-D0F8-6380-BECA-D8E6BB629E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889" r="13889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FCF8A0-74FA-6971-D99A-BFFDFFD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6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B0CC-A1DC-2CB7-C0CA-FE34A330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156B5-B75F-6FEC-A828-AE7050F1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63703"/>
            <a:ext cx="5897218" cy="4704600"/>
          </a:xfrm>
        </p:spPr>
        <p:txBody>
          <a:bodyPr/>
          <a:lstStyle/>
          <a:p>
            <a:r>
              <a:rPr lang="en-US" dirty="0"/>
              <a:t>First we import the dataset into Python for pre-processing on it.</a:t>
            </a:r>
          </a:p>
          <a:p>
            <a:r>
              <a:rPr lang="en-US" dirty="0"/>
              <a:t>In this data we got a total of 10127 rows and 20 columns.</a:t>
            </a:r>
          </a:p>
          <a:p>
            <a:r>
              <a:rPr lang="en-IN" dirty="0"/>
              <a:t>There are three data types present in the dataset.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Flot64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Object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2908D-40ED-84C2-F737-75F56B63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of Dataset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0BEF6F-4BA9-3AD1-97A5-E8AE77F9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5" y="49149"/>
            <a:ext cx="5325748" cy="3117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264F1-AA0D-16C3-5FA2-B0B2AF22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0" y="3166821"/>
            <a:ext cx="3196021" cy="36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B0CC-A1DC-2CB7-C0CA-FE34A330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156B5-B75F-6FEC-A828-AE7050F1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63703"/>
            <a:ext cx="5897218" cy="4704600"/>
          </a:xfrm>
        </p:spPr>
        <p:txBody>
          <a:bodyPr/>
          <a:lstStyle/>
          <a:p>
            <a:r>
              <a:rPr lang="en-US" dirty="0"/>
              <a:t>After importing the data we are checking for null values present in the dataset.</a:t>
            </a:r>
          </a:p>
          <a:p>
            <a:r>
              <a:rPr lang="en-US" dirty="0"/>
              <a:t>We found that two columns have null values present in them.</a:t>
            </a:r>
          </a:p>
          <a:p>
            <a:r>
              <a:rPr lang="en-IN" dirty="0"/>
              <a:t>The card category column has 132 null values</a:t>
            </a:r>
          </a:p>
          <a:p>
            <a:r>
              <a:rPr lang="en-IN" dirty="0"/>
              <a:t>The credit limit column has 60 null values.</a:t>
            </a:r>
          </a:p>
          <a:p>
            <a:r>
              <a:rPr lang="en-IN" dirty="0"/>
              <a:t>This null value affects the dt in further operations so, we need to process 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2908D-40ED-84C2-F737-75F56B63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missing values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33C4-C852-480F-3547-D0D2CE12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1298713"/>
            <a:ext cx="5896073" cy="4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B0CC-A1DC-2CB7-C0CA-FE34A330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156B5-B75F-6FEC-A828-AE7050F1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63703"/>
            <a:ext cx="5897218" cy="4704600"/>
          </a:xfrm>
        </p:spPr>
        <p:txBody>
          <a:bodyPr/>
          <a:lstStyle/>
          <a:p>
            <a:r>
              <a:rPr lang="en-US" dirty="0"/>
              <a:t>For process on null values there are two methods.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Remove the null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it with the mode/mean value</a:t>
            </a:r>
          </a:p>
          <a:p>
            <a:r>
              <a:rPr lang="en-US" dirty="0"/>
              <a:t>In the first column of the card category, we are using the replacing method to replace the null values with the mode value.</a:t>
            </a:r>
          </a:p>
          <a:p>
            <a:r>
              <a:rPr lang="en-IN" dirty="0"/>
              <a:t>For this method we use the </a:t>
            </a:r>
            <a:r>
              <a:rPr lang="en-IN" b="1" dirty="0"/>
              <a:t>‘fillna</a:t>
            </a:r>
            <a:r>
              <a:rPr lang="en-IN" dirty="0"/>
              <a:t>’ command</a:t>
            </a:r>
          </a:p>
          <a:p>
            <a:r>
              <a:rPr lang="en-IN" dirty="0"/>
              <a:t>In the second column of the card limit, we use the remove method to remove the null values from the Dataset.</a:t>
            </a:r>
          </a:p>
          <a:p>
            <a:r>
              <a:rPr lang="en-IN" dirty="0"/>
              <a:t>For removing the rows we use the </a:t>
            </a:r>
            <a:r>
              <a:rPr lang="en-IN" b="1" dirty="0"/>
              <a:t>‘drop’ </a:t>
            </a:r>
            <a:r>
              <a:rPr lang="en-IN" dirty="0"/>
              <a:t>command.</a:t>
            </a:r>
          </a:p>
          <a:p>
            <a:r>
              <a:rPr lang="en-IN" dirty="0"/>
              <a:t> After the process we </a:t>
            </a:r>
            <a:r>
              <a:rPr lang="en-IN" b="1" dirty="0"/>
              <a:t>export</a:t>
            </a:r>
            <a:r>
              <a:rPr lang="en-IN" dirty="0"/>
              <a:t> the file into </a:t>
            </a:r>
            <a:r>
              <a:rPr lang="en-IN" b="1" dirty="0"/>
              <a:t>CSV</a:t>
            </a:r>
            <a:r>
              <a:rPr lang="en-IN" dirty="0"/>
              <a:t> format for Tableau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2908D-40ED-84C2-F737-75F56B63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Data imputation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1B29B-00B0-69EF-DBA9-4C959BA5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612037"/>
            <a:ext cx="5897216" cy="58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performed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9C613C-7BA8-3A4B-E39D-DEC7612B8C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1326" r="11326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DD92-4998-7EB8-02B4-F16DBAEB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1E95-E6C1-AC01-929E-75059671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60"/>
            <a:ext cx="5897217" cy="4474597"/>
          </a:xfrm>
        </p:spPr>
        <p:txBody>
          <a:bodyPr/>
          <a:lstStyle/>
          <a:p>
            <a:r>
              <a:rPr lang="en-US" dirty="0"/>
              <a:t>In this task, we are showing the percentage of the Attrited and Existing Customers.</a:t>
            </a:r>
          </a:p>
          <a:p>
            <a:r>
              <a:rPr lang="en-IN" dirty="0"/>
              <a:t>As per the output pie chart, the Attrited customer has only 16.08%.</a:t>
            </a:r>
          </a:p>
          <a:p>
            <a:r>
              <a:rPr lang="en-IN" dirty="0"/>
              <a:t>The Existing customer has the highest number of counts around 83.92%.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082348-2CB5-3806-1B5D-50272A8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8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283</TotalTime>
  <Words>1056</Words>
  <Application>Microsoft Office PowerPoint</Application>
  <PresentationFormat>Widescreen</PresentationFormat>
  <Paragraphs>134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Customer Churn Analysis</vt:lpstr>
      <vt:lpstr>Agenda</vt:lpstr>
      <vt:lpstr>INTRODUCTION</vt:lpstr>
      <vt:lpstr>DATA PRE-PROCESSING</vt:lpstr>
      <vt:lpstr>Summary statistics of Dataset</vt:lpstr>
      <vt:lpstr>Identifying the missing values</vt:lpstr>
      <vt:lpstr>Perform Data imputation</vt:lpstr>
      <vt:lpstr>Tasks performed</vt:lpstr>
      <vt:lpstr>Task-1</vt:lpstr>
      <vt:lpstr>Task-2</vt:lpstr>
      <vt:lpstr>Task-3</vt:lpstr>
      <vt:lpstr>Task-4</vt:lpstr>
      <vt:lpstr>Task-5</vt:lpstr>
      <vt:lpstr>Task-6</vt:lpstr>
      <vt:lpstr>Dashboard</vt:lpstr>
      <vt:lpstr>Task-7</vt:lpstr>
      <vt:lpstr>Task-8</vt:lpstr>
      <vt:lpstr>Task-9</vt:lpstr>
      <vt:lpstr>Task-10</vt:lpstr>
      <vt:lpstr>Task-11</vt:lpstr>
      <vt:lpstr>Task-12</vt:lpstr>
      <vt:lpstr>Dashboard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sanket bhosale</dc:creator>
  <cp:lastModifiedBy>sanket bhosale</cp:lastModifiedBy>
  <cp:revision>3</cp:revision>
  <dcterms:created xsi:type="dcterms:W3CDTF">2023-09-17T12:17:20Z</dcterms:created>
  <dcterms:modified xsi:type="dcterms:W3CDTF">2023-09-17T17:00:43Z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