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58" r:id="rId7"/>
    <p:sldId id="260" r:id="rId8"/>
    <p:sldId id="275" r:id="rId9"/>
    <p:sldId id="259" r:id="rId10"/>
    <p:sldId id="276" r:id="rId11"/>
    <p:sldId id="257" r:id="rId12"/>
    <p:sldId id="262" r:id="rId13"/>
    <p:sldId id="261" r:id="rId14"/>
    <p:sldId id="277" r:id="rId15"/>
    <p:sldId id="278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3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85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7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18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79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1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18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7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8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1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432-AF59-4757-932E-CD562E87BAD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4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8432-AF59-4757-932E-CD562E87BAD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9E9F2-87E6-46B8-8E4C-B03A47695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7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89185"/>
            <a:ext cx="8663796" cy="1370612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системы MAP/G/1 работающей с использованием энергии, генерируемой в режиме реального времени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36543"/>
            <a:ext cx="9144000" cy="220353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Джига Александр Олегович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altLang="ru-RU" dirty="0"/>
              <a:t>Научный руководитель: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доктор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-мат наук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Дудин Александр Николаевич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36453" y="-71794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1800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МИНИСТЕРСТВО ОБРАЗОВАНИЯ РЕСПУБЛИКИ БЕЛАРУСЬ</a:t>
            </a:r>
            <a:r>
              <a:rPr lang="ru-RU" altLang="ru-RU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ru-RU" altLang="ru-RU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ru-RU" altLang="ru-RU" sz="1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БЕЛОРУССКИЙ ГОСУДАРСТВЕННЫЙ УНИВЕРСИТЕТ</a:t>
            </a:r>
            <a:r>
              <a:rPr lang="ru-RU" altLang="ru-RU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ru-RU" altLang="ru-RU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ru-RU" altLang="ru-RU" sz="1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ФАКУЛЬТЕТ ПРИКЛАДНОЙ МАТЕМАТИКИ И ИНФОРМАТИКИ</a:t>
            </a:r>
            <a:r>
              <a:rPr lang="ru-RU" altLang="ru-RU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ru-RU" altLang="ru-RU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ru-RU" altLang="ru-RU" sz="1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Кафедра теории вероятностей и математической статистики</a:t>
            </a:r>
            <a:r>
              <a:rPr lang="ru-RU" altLang="ru-RU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ru-RU" altLang="ru-RU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эргодичности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эргодичности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 котором система способна уменьшать число заявок в системе, когда она перегружена, т.е. среднее число заявок, поступающих за время обслуживания одной заявки, должно быть меньше единицы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эргодичности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вычислить такой ключевой параметр системы, как ее пропускная способность.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1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508958"/>
            <a:ext cx="10515600" cy="56680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системе условие эргодичности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вид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u0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выражается из системы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время обслуживания одной заявки.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существования стационарного режима в системе совпадает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условием эргодичности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вложенной цепи Маркова.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91" y="1771045"/>
            <a:ext cx="1601638" cy="3666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3862"/>
            <a:ext cx="60198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Матрично-аналитический метод для нахождения стационарного распределения вероятностей цепи Маркова (метод М.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Ньютса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Краеугольным понятием в подходе М.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Ньютса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понятие фундаментального периода. Фундаментальный период — это интервал времени с момента, когда значение счетной компоненты равно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 первого момента, когда значение этой компоненты станет равным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 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Из определения ЦМ типа MAP|G|1 следует, что длина фундаментального периода не зависит от значения i.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5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954" y="203858"/>
            <a:ext cx="10515600" cy="653337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матрицу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решение нелинейного матричного уравнения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Вычисляем матрицы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формулам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Вычисляем матрицы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рекуррентным формулам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вектор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единственное решение системы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Ищем необходимое число векторов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формулам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1" y="1061260"/>
            <a:ext cx="1737055" cy="6834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753" y="1984201"/>
            <a:ext cx="541171" cy="3901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091" y="1831611"/>
            <a:ext cx="3200400" cy="6953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753" y="2301915"/>
            <a:ext cx="488134" cy="5473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48" y="2907155"/>
            <a:ext cx="4848225" cy="7239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3405" y="3800703"/>
            <a:ext cx="445168" cy="4769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81" y="4698114"/>
            <a:ext cx="1609725" cy="3524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681" y="5316652"/>
            <a:ext cx="1504950" cy="7143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3807" y="6135282"/>
            <a:ext cx="535015" cy="45141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94629" y="6180017"/>
            <a:ext cx="16097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Стационарное распределение в произвольный момент времени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27266"/>
              </a:xfrm>
            </p:spPr>
            <p:txBody>
              <a:bodyPr>
                <a:no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Обозначим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ru-RU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матрицу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переходных вероятностей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марковского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процесса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момента начала обслуживания, когда процесс находился в состоянии со значение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счетного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компонента в произвольный момент, предшествующий следующему обновлению, когда процесс находится в состоянии со значением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счетного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компонента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также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ru-RU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матрицей переходных вероятностей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марковского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процесса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момента начала обслуживания, когда процесс находился в состоянии со значением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счетного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компонента до произвольного момента, предшествующего следующему обновлению, когда процесс находится в состоянии со значением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счетного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компонента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27266"/>
              </a:xfrm>
              <a:blipFill rotWithShape="0">
                <a:blip r:embed="rId2"/>
                <a:stretch>
                  <a:fillRect l="-1043" t="-1663" r="-1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Обозначим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стационарное распределение системы в произвольный момент времени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считаются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формуле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44" y="3458369"/>
            <a:ext cx="4210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характеристик производительности системы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2493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систему MAP|G|1, поток заявок которой определяется матрицами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среднюю интенсивность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 = 0.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интенсивностью потока энергии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 = 0.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Вмести с ней рассмотрим систему M|G|1, с интенсивностью потока запросов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 = 0.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и интенсивностью потока энергии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 = 0.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графики строятся для значений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 1 до 20 с шагом 1) 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(от 0.5 до 2 с шагом 0.5)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2493"/>
                <a:ext cx="10515600" cy="4351338"/>
              </a:xfrm>
              <a:blipFill rotWithShape="0">
                <a:blip r:embed="rId2"/>
                <a:stretch>
                  <a:fillRect l="-1217" t="-2381" r="-1739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1" y="3182518"/>
            <a:ext cx="60579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количество запросов в системе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02" y="1690688"/>
            <a:ext cx="4351338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619" y="6224138"/>
            <a:ext cx="952500" cy="361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321" y="6186038"/>
            <a:ext cx="647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количество единиц энергии в буфере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878"/>
            <a:ext cx="435133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842878"/>
            <a:ext cx="4351338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619" y="6194216"/>
            <a:ext cx="952500" cy="361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281" y="6194216"/>
            <a:ext cx="647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отсутствия запросов в системе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4636"/>
            <a:ext cx="435133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894636"/>
            <a:ext cx="4351338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619" y="6268947"/>
            <a:ext cx="952500" cy="361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281" y="6268947"/>
            <a:ext cx="647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1</a:t>
            </a:r>
            <a:r>
              <a:rPr lang="ru-RU" dirty="0"/>
              <a:t>. Анализ предметной области. 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ru-RU" dirty="0" smtClean="0"/>
              <a:t>Математическая модель и исследуемый процесс.</a:t>
            </a:r>
            <a:endParaRPr lang="ru-RU" dirty="0"/>
          </a:p>
          <a:p>
            <a:r>
              <a:rPr lang="ru-RU" dirty="0" smtClean="0"/>
              <a:t>3. Построение матриц переходных вероятностей вложенной цепи Маркова.</a:t>
            </a:r>
            <a:endParaRPr lang="ru-RU" dirty="0"/>
          </a:p>
          <a:p>
            <a:r>
              <a:rPr lang="ru-RU" dirty="0" smtClean="0"/>
              <a:t>4. </a:t>
            </a:r>
            <a:r>
              <a:rPr lang="ru-RU" dirty="0" smtClean="0"/>
              <a:t>К</a:t>
            </a:r>
            <a:r>
              <a:rPr lang="ru-RU" dirty="0" smtClean="0"/>
              <a:t>ритерий </a:t>
            </a:r>
            <a:r>
              <a:rPr lang="ru-RU" dirty="0"/>
              <a:t>эргодичности системы.</a:t>
            </a:r>
          </a:p>
          <a:p>
            <a:r>
              <a:rPr lang="ru-RU" dirty="0" smtClean="0"/>
              <a:t>5. </a:t>
            </a:r>
            <a:r>
              <a:rPr lang="ru-RU" dirty="0"/>
              <a:t>Нахождение стационарного распределения вложенной цепи Маркова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6. </a:t>
            </a:r>
            <a:r>
              <a:rPr lang="ru-RU" dirty="0"/>
              <a:t>Нахождение </a:t>
            </a:r>
            <a:r>
              <a:rPr lang="ru-RU" dirty="0" smtClean="0"/>
              <a:t>распределения состояний системы </a:t>
            </a:r>
            <a:r>
              <a:rPr lang="ru-RU" dirty="0"/>
              <a:t>в произвольный момент времени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7. </a:t>
            </a:r>
            <a:r>
              <a:rPr lang="ru-RU" dirty="0"/>
              <a:t>Вычисление основных функций на языке </a:t>
            </a:r>
            <a:r>
              <a:rPr lang="en-US" dirty="0"/>
              <a:t>Java</a:t>
            </a:r>
            <a:r>
              <a:rPr lang="ru-RU" dirty="0"/>
              <a:t>.</a:t>
            </a:r>
          </a:p>
          <a:p>
            <a:r>
              <a:rPr lang="ru-RU" dirty="0" smtClean="0"/>
              <a:t>8. </a:t>
            </a:r>
            <a:r>
              <a:rPr lang="ru-RU" dirty="0"/>
              <a:t>Вычисления и анализ численных характеристик системы </a:t>
            </a:r>
            <a:r>
              <a:rPr lang="en-US" dirty="0"/>
              <a:t>MAP</a:t>
            </a:r>
            <a:r>
              <a:rPr lang="ru-RU" dirty="0"/>
              <a:t>/</a:t>
            </a:r>
            <a:r>
              <a:rPr lang="en-US" dirty="0"/>
              <a:t>G</a:t>
            </a:r>
            <a:r>
              <a:rPr lang="ru-RU" dirty="0"/>
              <a:t>/1 и системы </a:t>
            </a:r>
            <a:r>
              <a:rPr lang="en-US" dirty="0"/>
              <a:t>M</a:t>
            </a:r>
            <a:r>
              <a:rPr lang="ru-RU" dirty="0"/>
              <a:t>/</a:t>
            </a:r>
            <a:r>
              <a:rPr lang="en-US" dirty="0"/>
              <a:t>G</a:t>
            </a:r>
            <a:r>
              <a:rPr lang="ru-RU" dirty="0"/>
              <a:t>/1.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4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отсутствия единиц энергии в буфере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757"/>
            <a:ext cx="435133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868757"/>
            <a:ext cx="4351338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619" y="6301776"/>
            <a:ext cx="952500" cy="361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281" y="6198139"/>
            <a:ext cx="647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Вероятность простоя системы по причине отсутствия единиц энергии в буфере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1889"/>
            <a:ext cx="435133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911889"/>
            <a:ext cx="4351338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619" y="6303453"/>
            <a:ext cx="952500" cy="361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281" y="6284403"/>
            <a:ext cx="647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Путем сравнения характеристик производительности и выявления особенностей поведения системы можно повысить ее эффективность, повлияв на определенные параметры. Стоит отметить, что увеличение объема буфера энергии далеко не всегда способствует улучшению значения соответствующей характеристики т.к., начиная с определенного значения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достаточно малы и это экономически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нецелесобразно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оказывает существенного влияния на работу системы.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Стоит добавить, что при исследовании системы при значениях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&gt; 2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эргодичности начинает выполняться только для достаточно больших значений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0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Беспроводная сенсорная сеть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52" y="1729117"/>
            <a:ext cx="8657895" cy="45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0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5013"/>
            <a:ext cx="10515600" cy="6214194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Беспроводная сенсорная сеть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беспроводная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датчиковая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распределённая, самоорганизующаяся сеть множества датчиков и исполнительных устройств, объединённых между собой посредством радиоканала. Область покрытия подобной сети может составлять от нескольких метров до нескольких километров за счёт способности ретрансляции сообщений от одного узла к другому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датчиковые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сети состоят из миниатюрных вычислительных устройств —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снабжённых датчиками (например, температуры, давления, освещённости, уровня вибрации, местоположения и т. п.) и передатчиками, работающими в заданном радиодиапазоне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узел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датчиковой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сети может содержать различные датчики для контроля внешней среды,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микровычислитель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радиоприёмопередатчик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позволяет устройству проводить измерения, самостоятельно проводить начальную обработку данных и поддерживать связь с внешней информационной системой.</a:t>
            </a:r>
          </a:p>
        </p:txBody>
      </p:sp>
    </p:spTree>
    <p:extLst>
      <p:ext uri="{BB962C8B-B14F-4D97-AF65-F5344CB8AC3E}">
        <p14:creationId xmlns:p14="http://schemas.microsoft.com/office/powerpoint/2010/main" val="39910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«Классическая» архитектура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датчиковой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сети основана на типовом узле, который включает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радиотракт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процессорный модуль;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питания;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датчики.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1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MAP/G/1 с генерацией энергии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поступают в прибор в порядке FIFO. Время обслуживания прибора имеет функцию распределения B(t).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обслуживания одного запроса необходима одна единица энергия. Единица энергии берется сразу после того, как запрос поступит на обслуживание.  Если же буфер для хранения энергии пуст, то система переходит в режим ожидания до тех пор, пока не поступит единица энергии. Если буфер энергии заполнен,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поступающие единицы энергии теряются.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3765"/>
            <a:ext cx="3983277" cy="12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63631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Переходные вероятности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18" y="1357372"/>
            <a:ext cx="9016762" cy="53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33245" y="897146"/>
                <a:ext cx="10396268" cy="56244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Введем стационарные вероятности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Которые объединим в вектора </a:t>
                </a:r>
                <a:br>
                  <a:rPr lang="ru-RU" dirty="0" smtClean="0"/>
                </a:br>
                <a:r>
                  <a:rPr lang="ru-RU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которые</a:t>
                </a:r>
                <a:r>
                  <a:rPr lang="ru-RU" dirty="0"/>
                  <a:t>, в свою очередь, образуют вектор стационарных вероятностей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Нахождение переходных вероятностей </a:t>
                </a:r>
                <a:r>
                  <a:rPr lang="ru-RU" dirty="0" smtClean="0"/>
                  <a:t>проводится </a:t>
                </a:r>
                <a:r>
                  <a:rPr lang="ru-RU" dirty="0"/>
                  <a:t>путем анализа поведения цепи Маркова между моментами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и использования </a:t>
                </a:r>
                <a:r>
                  <a:rPr lang="ru-RU" dirty="0"/>
                  <a:t>формулы полной </a:t>
                </a:r>
                <a:r>
                  <a:rPr lang="ru-RU" dirty="0" smtClean="0"/>
                  <a:t>вероятности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245" y="897146"/>
                <a:ext cx="10396268" cy="5624425"/>
              </a:xfrm>
              <a:blipFill rotWithShape="0">
                <a:blip r:embed="rId2"/>
                <a:stretch>
                  <a:fillRect l="-1172" t="-1733" r="-528" b="-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21" y="1367016"/>
            <a:ext cx="3487756" cy="4197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46" y="1386696"/>
            <a:ext cx="5210175" cy="400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21" y="2417492"/>
            <a:ext cx="5219700" cy="5905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21" y="4081192"/>
            <a:ext cx="3781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вероятностей перехода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 P вероятностей одношаговых переходов рассматриваемого процесса имеет следующую форму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 ≥ 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Можно показать, что</a:t>
                </a: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 зависят от i и j, а зависят только от j - i. Тогда</a:t>
                </a: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обозначим матрицы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 = 0, j ≥ 0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как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элементами которых будут переходные вероятности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{(0, k) → (j, k` )},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k, 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[0, K].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0, j ≥ 0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свою очередь, обозначим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элементами которых</a:t>
                </a: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будут переходные вероятности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{(1, k) → (j, k`)} 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k, 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[O, K].</a:t>
                </a: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Матрица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вероятностей одношаговых переходов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имеет следующую структуру: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46" y="5012216"/>
            <a:ext cx="2914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8378</TotalTime>
  <Words>543</Words>
  <Application>Microsoft Office PowerPoint</Application>
  <PresentationFormat>Широкоэкранный</PresentationFormat>
  <Paragraphs>100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Тема Office</vt:lpstr>
      <vt:lpstr>Исследование системы MAP/G/1 работающей с использованием энергии, генерируемой в режиме реального времени</vt:lpstr>
      <vt:lpstr>Задачи</vt:lpstr>
      <vt:lpstr>Беспроводная сенсорная сеть </vt:lpstr>
      <vt:lpstr>Презентация PowerPoint</vt:lpstr>
      <vt:lpstr>«Классическая» архитектура датчиковой сети основана на типовом узле, который включает в себя:</vt:lpstr>
      <vt:lpstr>Модель системы MAP/G/1 с генерацией энергии</vt:lpstr>
      <vt:lpstr>Переходные вероятности</vt:lpstr>
      <vt:lpstr>Презентация PowerPoint</vt:lpstr>
      <vt:lpstr>Матрица вероятностей перехода</vt:lpstr>
      <vt:lpstr>Критерий эргодичности системы</vt:lpstr>
      <vt:lpstr>Презентация PowerPoint</vt:lpstr>
      <vt:lpstr>Матрично-аналитический метод для нахождения стационарного распределения вероятностей цепи Маркова (метод М. Ньютса</vt:lpstr>
      <vt:lpstr>Презентация PowerPoint</vt:lpstr>
      <vt:lpstr>Стационарное распределение в произвольный момент времени</vt:lpstr>
      <vt:lpstr>Презентация PowerPoint</vt:lpstr>
      <vt:lpstr>Анализ характеристик производительности системы</vt:lpstr>
      <vt:lpstr>Среднее количество запросов в системе</vt:lpstr>
      <vt:lpstr>Среднее количество единиц энергии в буфере</vt:lpstr>
      <vt:lpstr>Вероятность отсутствия запросов в системе</vt:lpstr>
      <vt:lpstr>Вероятность отсутствия единиц энергии в буфере</vt:lpstr>
      <vt:lpstr>Вероятность простоя системы по причине отсутствия единиц энергии в буфере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системы MAP/G/1 работающей с использованием энергии, генерируемой в режиме реального времени</dc:title>
  <dc:creator>Alexander Dziha</dc:creator>
  <cp:lastModifiedBy>Alexander Dziha</cp:lastModifiedBy>
  <cp:revision>27</cp:revision>
  <dcterms:created xsi:type="dcterms:W3CDTF">2019-05-27T23:14:57Z</dcterms:created>
  <dcterms:modified xsi:type="dcterms:W3CDTF">2019-06-19T21:08:42Z</dcterms:modified>
</cp:coreProperties>
</file>