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sldIdLst>
    <p:sldId id="256" r:id="rId2"/>
    <p:sldId id="265" r:id="rId3"/>
    <p:sldId id="264" r:id="rId4"/>
    <p:sldId id="267" r:id="rId5"/>
    <p:sldId id="268" r:id="rId6"/>
    <p:sldId id="257" r:id="rId7"/>
    <p:sldId id="266" r:id="rId8"/>
    <p:sldId id="258" r:id="rId9"/>
    <p:sldId id="259" r:id="rId10"/>
    <p:sldId id="260" r:id="rId11"/>
    <p:sldId id="261" r:id="rId12"/>
    <p:sldId id="26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FE1DC-6BE7-47F1-B166-40DD76BE1F3C}" v="361" dt="2021-03-02T18:33:18.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1" d="100"/>
          <a:sy n="91" d="100"/>
        </p:scale>
        <p:origin x="139"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02111984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9952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8833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24520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9007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34457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2520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52861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385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2650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6124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19-Mar-22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28941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09A250-FF31-4206-8172-F9D3106AACB1}" type="datetimeFigureOut">
              <a:rPr lang="en-US" smtClean="0"/>
              <a:pPr/>
              <a:t>19-Mar-22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02111984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5294249"/>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llthingspaper.net/2013/02/love-ly-quilling-by-manuela-koosch.html"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46315" y="5606711"/>
            <a:ext cx="2499369" cy="1683316"/>
          </a:xfrm>
        </p:spPr>
        <p:txBody>
          <a:bodyPr>
            <a:normAutofit/>
          </a:bodyPr>
          <a:lstStyle/>
          <a:p>
            <a:pPr algn="l"/>
            <a:r>
              <a:rPr lang="en-US" sz="2400" b="1" cap="none" dirty="0">
                <a:effectLst>
                  <a:outerShdw blurRad="38100" dist="38100" dir="2700000" algn="tl">
                    <a:srgbClr val="000000">
                      <a:alpha val="43137"/>
                    </a:srgbClr>
                  </a:outerShdw>
                </a:effectLst>
                <a:latin typeface="Times"/>
                <a:cs typeface="Times"/>
              </a:rPr>
              <a:t>Presented By:</a:t>
            </a:r>
          </a:p>
          <a:p>
            <a:pPr marL="342900" indent="-342900" algn="l">
              <a:buFont typeface="Wingdings" panose="05000000000000000000" pitchFamily="2" charset="2"/>
              <a:buChar char="Ø"/>
            </a:pPr>
            <a:r>
              <a:rPr lang="en-US" b="1" dirty="0">
                <a:effectLst>
                  <a:outerShdw blurRad="38100" dist="38100" dir="2700000" algn="tl">
                    <a:srgbClr val="000000">
                      <a:alpha val="43137"/>
                    </a:srgbClr>
                  </a:outerShdw>
                </a:effectLst>
                <a:latin typeface="Times"/>
                <a:cs typeface="Times"/>
              </a:rPr>
              <a:t>S. Santosh</a:t>
            </a:r>
          </a:p>
          <a:p>
            <a:endParaRPr lang="en-US" b="1" dirty="0">
              <a:solidFill>
                <a:schemeClr val="bg1"/>
              </a:solidFill>
            </a:endParaRPr>
          </a:p>
        </p:txBody>
      </p:sp>
      <p:pic>
        <p:nvPicPr>
          <p:cNvPr id="4" name="Picture 4" descr="A picture containing outdoor, sky, water, beach&#10;&#10;Description automatically generated">
            <a:extLst>
              <a:ext uri="{FF2B5EF4-FFF2-40B4-BE49-F238E27FC236}">
                <a16:creationId xmlns:a16="http://schemas.microsoft.com/office/drawing/2014/main" id="{01E6F21B-6643-42FD-B79F-8EE9BB965568}"/>
              </a:ext>
            </a:extLst>
          </p:cNvPr>
          <p:cNvPicPr>
            <a:picLocks noChangeAspect="1"/>
          </p:cNvPicPr>
          <p:nvPr/>
        </p:nvPicPr>
        <p:blipFill>
          <a:blip r:embed="rId2"/>
          <a:stretch>
            <a:fillRect/>
          </a:stretch>
        </p:blipFill>
        <p:spPr>
          <a:xfrm>
            <a:off x="1826060" y="2355805"/>
            <a:ext cx="8783782" cy="33666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194" name="AutoShape 2" descr="Tripadvisor Official Si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3"/>
          <a:srcRect/>
          <a:stretch>
            <a:fillRect/>
          </a:stretch>
        </p:blipFill>
        <p:spPr bwMode="auto">
          <a:xfrm>
            <a:off x="4425447" y="1279482"/>
            <a:ext cx="3443935" cy="948541"/>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EB335D95-D456-47E2-8654-5B4FBB88AF3E}"/>
              </a:ext>
            </a:extLst>
          </p:cNvPr>
          <p:cNvSpPr/>
          <p:nvPr/>
        </p:nvSpPr>
        <p:spPr>
          <a:xfrm>
            <a:off x="751270" y="281850"/>
            <a:ext cx="9604702" cy="830997"/>
          </a:xfrm>
          <a:prstGeom prst="rect">
            <a:avLst/>
          </a:prstGeom>
        </p:spPr>
        <p:txBody>
          <a:bodyPr wrap="square">
            <a:spAutoFit/>
          </a:bodyPr>
          <a:lstStyle/>
          <a:p>
            <a:pPr algn="ctr"/>
            <a:r>
              <a:rPr lang="en-US" sz="4800" b="1" dirty="0">
                <a:effectLst>
                  <a:outerShdw blurRad="38100" dist="38100" dir="2700000" algn="tl">
                    <a:srgbClr val="000000">
                      <a:alpha val="43137"/>
                    </a:srgbClr>
                  </a:outerShdw>
                </a:effectLst>
                <a:latin typeface="Times New Roman" panose="02020603050405020304" pitchFamily="18" charset="0"/>
                <a:ea typeface="+mj-lt"/>
                <a:cs typeface="Times New Roman" panose="02020603050405020304" pitchFamily="18" charset="0"/>
              </a:rPr>
              <a:t>Travel Reviews Dataset by</a:t>
            </a:r>
            <a:endParaRPr lang="en-IN" sz="4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A5182-0EF0-426B-94C6-66E325F23F15}"/>
              </a:ext>
            </a:extLst>
          </p:cNvPr>
          <p:cNvSpPr>
            <a:spLocks noGrp="1"/>
          </p:cNvSpPr>
          <p:nvPr>
            <p:ph sz="half" idx="1"/>
          </p:nvPr>
        </p:nvSpPr>
        <p:spPr>
          <a:xfrm>
            <a:off x="1011382" y="967408"/>
            <a:ext cx="4926479" cy="4584220"/>
          </a:xfrm>
        </p:spPr>
        <p:txBody>
          <a:bodyPr vert="horz" lIns="91440" tIns="45720" rIns="91440" bIns="45720" rtlCol="0" anchor="t">
            <a:normAutofit/>
          </a:bodyPr>
          <a:lstStyle/>
          <a:p>
            <a:pPr marL="0" indent="0">
              <a:buNone/>
            </a:pPr>
            <a:r>
              <a:rPr lang="en-US" sz="2400" b="1" dirty="0">
                <a:latin typeface="Times New Roman" panose="02020603050405020304" pitchFamily="18" charset="0"/>
                <a:cs typeface="Times New Roman" panose="02020603050405020304" pitchFamily="18" charset="0"/>
              </a:rPr>
              <a:t>Popularity-based Recommendation</a:t>
            </a:r>
          </a:p>
          <a:p>
            <a:r>
              <a:rPr lang="en-US" sz="2400" dirty="0">
                <a:latin typeface="Times New Roman" panose="02020603050405020304" pitchFamily="18" charset="0"/>
                <a:cs typeface="Times New Roman" panose="02020603050405020304" pitchFamily="18" charset="0"/>
              </a:rPr>
              <a:t>It is a type of recommendation</a:t>
            </a:r>
            <a:r>
              <a:rPr lang="en-US" sz="2400" u="sng"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system which works on the principle of popularity and or anything which is in trend. These systems check about the product or movie which are in trend or are most popular among the users and directly recommend those.</a:t>
            </a:r>
            <a:endParaRPr lang="en-US" sz="28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DDE9F79-C531-4773-BCB4-0A71524D5508}"/>
              </a:ext>
            </a:extLst>
          </p:cNvPr>
          <p:cNvPicPr>
            <a:picLocks noGrp="1" noChangeAspect="1"/>
          </p:cNvPicPr>
          <p:nvPr>
            <p:ph sz="half" idx="2"/>
          </p:nvPr>
        </p:nvPicPr>
        <p:blipFill>
          <a:blip r:embed="rId2"/>
          <a:stretch>
            <a:fillRect/>
          </a:stretch>
        </p:blipFill>
        <p:spPr>
          <a:xfrm>
            <a:off x="5937861" y="1105458"/>
            <a:ext cx="5401013" cy="3120177"/>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653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F443-C568-4729-8862-00EA00EA5E60}"/>
              </a:ext>
            </a:extLst>
          </p:cNvPr>
          <p:cNvSpPr>
            <a:spLocks noGrp="1"/>
          </p:cNvSpPr>
          <p:nvPr>
            <p:ph type="title"/>
          </p:nvPr>
        </p:nvSpPr>
        <p:spPr>
          <a:xfrm>
            <a:off x="1305805" y="247928"/>
            <a:ext cx="9291215" cy="1049235"/>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70CD706E-2A5A-4E5D-A4EF-4C967AE14CDB}"/>
              </a:ext>
            </a:extLst>
          </p:cNvPr>
          <p:cNvSpPr>
            <a:spLocks noGrp="1"/>
          </p:cNvSpPr>
          <p:nvPr>
            <p:ph idx="1"/>
          </p:nvPr>
        </p:nvSpPr>
        <p:spPr>
          <a:xfrm>
            <a:off x="1019607" y="1855304"/>
            <a:ext cx="10633584" cy="3949148"/>
          </a:xfrm>
        </p:spPr>
        <p:txBody>
          <a:bodyPr vert="horz" lIns="91440" tIns="45720" rIns="91440" bIns="45720" rtlCol="0" anchor="t">
            <a:normAutofit/>
          </a:bodyPr>
          <a:lstStyle/>
          <a:p>
            <a:pPr algn="just"/>
            <a:r>
              <a:rPr lang="en-US" sz="2500" dirty="0">
                <a:latin typeface="Times New Roman" panose="02020603050405020304" pitchFamily="18" charset="0"/>
                <a:ea typeface="+mj-lt"/>
                <a:cs typeface="Times New Roman" panose="02020603050405020304" pitchFamily="18" charset="0"/>
              </a:rPr>
              <a:t>We are comparing both the cluster and we can say that the parks/picnic sports, religious institutions and beaches are mostly visited by user.</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ea typeface="+mj-lt"/>
                <a:cs typeface="Times New Roman" panose="02020603050405020304" pitchFamily="18" charset="0"/>
              </a:rPr>
              <a:t>Users of cluster 0 visited museums more than the cluster 1.</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ea typeface="+mj-lt"/>
                <a:cs typeface="Times New Roman" panose="02020603050405020304" pitchFamily="18" charset="0"/>
              </a:rPr>
              <a:t>We observe the avg rating in both the cluster for every category is different.</a:t>
            </a: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ea typeface="+mj-lt"/>
                <a:cs typeface="Times New Roman" panose="02020603050405020304" pitchFamily="18" charset="0"/>
              </a:rPr>
              <a:t>While comparing the LDA and random forest classifier, the random forest classifier is overfitting so we will consider LDA with 0.94 accuracy is the good model.</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80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Review rating of each cluster.png"/>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733136" y="160337"/>
            <a:ext cx="8935634" cy="5577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26" name="AutoShape 2" descr="data:image/png;base64,iVBORw0KGgoAAAANSUhEUgAABaQAAALWCAYAAAC5l5TgAAAABHNCSVQICAgIfAhkiAAAAAlwSFlzAAALEgAACxIB0t1+/AAAADh0RVh0U29mdHdhcmUAbWF0cGxvdGxpYiB2ZXJzaW9uMy4xLjEsIGh0dHA6Ly9tYXRwbG90bGliLm9yZy8QZhcZAAAgAElEQVR4nOzdeZhkVXk/8O8LQwTZRhRRIzqKCrgvI26IEDExMRF3/amJxIXHLUYNGhM1wUiM+24SMRE0EjWKGqNGVGQ0IAgMm6K4RDBRiTsgCCpwfn/c21I01d3VM923punP53nuU13nbm/dqpp5++1zzq3WWgAAAAAAYLltNe0AAAAAAABYHRSkAQAAAAAYhII0AAAAAACDUJAGAAAAAGAQCtIAAAAAAAxCQRoAAAAAgEEoSAMrRlW1qtow7Tg2RVWt6+M/alb7UX37uinFdVh//v1ntU/9Wk/72iyVqrpJVb2rqr5TVVf2r2ntMp1r6u8bADB9KzknkDcv3rSvzVKRN8PqoSANXEv/n/PocmVV/aSqNlTVwVVV046RTv+etGnHsSnmSuqvg45K8odJPpfk8CQvS3L5JDtW1e5V9cqq2lhVP62qX1XVD6rqM1X1p1W18/KFPVF8B/fv4cFTjuPdVfWjmX+bquq+fVyPmWefXarqjVV1flX9oqq+V1XvrKqbDxc5ACudvHnlkDevCEdF3rzccSwqb66qB1XV66rquP7ftlZVJwwbNddFa6YdALBFe1n/uE2S2yR5eJIHJFmf5NlTiGfvJD+fwnmX018keWWS707p/G9N8r4k/zOl889n2tdms1XVbyR5UJLPtNaesMh9n5ru/blekrOSvDfJT5PcMMm+Sd6Y5KVJbrSUMa9QByTZ0Fqb+SXzgUlakuPHbVxVN0zyhSS3S/LZdN+BvZL8cZKHVNV9WmvfWvaoAbgukTcvv2nnhvLmZSRvHsyi8uYkz0pyULo/DHwzyQ2WPUJWBQVpYE6ttcNGn1fV/ZJ8Pskzq+p1rbXzBo7n3CHPN4TW2gVJLpji+X+U5EfTOv98pn1tlshN0o1G+t5idqqqxyd5R7pE+pGttY+P2eZ+Sd62FEGuZFV1uyQ3T/KKkeYDk3yptfbDOXZ7Rbpi9Btaa88fOdZzkrwpyd8nefDyRAzAdZG8eflNOzeUNy87efMy28S8+VVJXpzk3CS7Jxn03zKuu0zZAUystXZiuv+IKsk9xm1TVb9TVZ/ohwH9oqr+u6peMzr3V1VtW1UX9kOoxv5hrKr+sR8O9JCRtrHzfFXVmqp6ZlWdXFUXV9XPq+qMqnp2VW01st0OVfXLqjpx1v7bVdXl/fH/cNa6Z/btT57kGlXVjlX1+urmPbu8qs6tqudnjn9va4753qrqof2wqAtGphP4XFU9s1+/rh9y+ICRazOzbBg5zvn9slMf1/n98LXD+vXzDv+rqptV1b/079Vl/RC4x4/Zbt4haOPiSvLX/dPjR+Nf6Nr06x5TVZ+vqov6uL5UVX9RVdcbs+3MNbh+/1n8n/6afrOq/nxmuNqkquq21Q11+27/efpe//y2s8+b5Nv90yeNvMajFjj+jkne0j993LikOvn19/FeE8Q733Xcv1932Kz2W1fVEf01uqy64Xlf6r+XN+y32ZDkyH6XI2d9BteNHGui72e/7a/njKyq21XV+/vP3lWjn9Gqus3MkuSRffP5fdveSe6d5OyR7W48su/26YaCXpqrP4Mz3prk/CS/U1W3XujaAsBc5M0LK3nzwXMcR94sb94i8ub+2p3UWjuntXblQtcPFkMPaWCxZpKQX11rRdVfpRuu+JMkH0vygyR3TnJokt+rbhj8xa21y6vq/UkOSfK7Sf5j1nGul+QxSb6f5Nh5g6napt//d5J8Lcm/phtOdEC65ORe6YpPaa1dUlWnJLlXVe3YWvtZf5j7pRvelXRDlv5l5BS/1T8eN18cI3Efl+Se6YaKHZ1kbbrhYQ9YaP+R4xyS5O1J/q9/bT9KcuN01/KP0/XevDDdtT44yS1z9TDRpCuojfqNdNMS7JLkU0kuzmR/2b5BumkNLkyXQK1N974cXVW/2Vp7zaSvaYw3JnlYuuvyrjExz6mqXpFuWOKP0r3fl6T7HL0iXSHxQa212Z/PbdK99psl+c8kV/Tnf2WSbXPN6zffue+Z5DNJdkzy0SRfSTfVwxOSHFRVD2ytnTbyGtcl+dN0n4eP9O1nLnCaR6V7r05urX1qvg1ba7+YJO7FqKqbJjk1yU5JPpHkmHTX6FbpvktvTfLjdHP8XZhuCN+/55qv68L+WBN/P2fZI8kXk3w93fdou3Sf2xnfGLPPJ2Y9f2K/JN1n7OD+5/v0x/vUyL8BSZLW2lVV9al0/zYdkMS0HQBsDnnz3LHImycnb56bvHl582ZYPq01i8ViucaSbg6pNqZ9vyRXJvlFkpvOWndAv98Xkqydte7gft0bRtru07d9cMx5Ht2ve92YuDbMajusb39Lkq1H2rdO8s/9uoNG2v+mb3vISNvfpUu0Ppvkf0fat0qXvP33hNftL/tjH5Nkq5H2W6X7ZaMlOWrWPkf17etG2jb21/jGY85xo1nPN4x7r0bWn98f/zNJth+zfub67T/uM5Dk3+Z4Lb9Mcusx7/HB83ym5nrv9p9jn3HXZuZz8z9JbjLSviZdAteS/OUc1+ATSbYbab9xugTwwiTbTPD+VpKv9sd6wqx1j+3bz511vdaNe98XOM/M5/bwxXxv57nO17qOI+v279cdNtL2J33bn47ZfvtZ13Ch933mPZ70+zlzvVqSV8zzOh/VL49Ol6gfN9L28XS/+D92pG39yL7PmolpjmMf2q9/1WKvv8VisVhW3zLz/9aYdnnz/NdN3ixvljdv3vdz5notW9485lgz5zxhsdfbYpm9mLIDmFM/LO2wqvrbvmfGZ9IlF4e2bp6yUc/pH5/WWrtwdEVr7ah0fwV+wkjbSen+ivsHVbXLrGM9qX981wLxbZXuJjH/l+R5bWQYUf/zn6VPgkZ2m+mx8cCRtgemS2aPSXLz6ubWSpK7prsRxoK9PHp/nOSqJC9srV01Est5Sd484TFmXJExvWlaN3fdpviz1tqli9znyiR/Psdr2Sbj/0K/3GaGgB7eWvu/kbiuSPd+X5XkqXPs+5zW2mUj+/wgXQ+FnZPsOcG575uuV8dJrbWjR1e01t6f5IT+OPtO9lLmdNP+8TubeZzNddnshtbapaPXcD6b+P2c8f3M0/umtfbB1toH0/0ic70k7x9pu0GS01trv25rV/e+Sbr3O0kumuPwM+1r51gPANcib5Y3R948St583cibYdmYsgOYz1/Pet6SPKW1duSYbe+TLhF8dFU9esz630iya1XdsLX2477tXUn+Nsnj0g2nS1Xtlm6Y0hmttbMXiO926RLfbyR5yRxTml2W7i7jM07q2x7Yn2/nJHdP8up0PT3Sr/t6rh52+NksoJ+/7Dbpeor895hNNuTa13MuRyd5XZJz+l9oPpfkxDb3jSYWcnmSha7lOP/Txt+AZ0O613K3TYxnc9y9f7zWe9Ja+3pVfSfJrapq7axf8C5qrX1zzPH+t3+c5G7Rc557pH3fdNfl8xMcby4zH+S2GcfYHB9NN4zzbVX1O+mG/56Y5CuttcXEtCnfzxlntcmGVc58R49Pkqq6fpL16YZ9bqppX38AViZ5c0fefE0bIm8eR958TSs1b4ZNpiANzKm1VsmvbwJ2n3RDhf6xqr7dWpudXNww3b8pCyWPO6SbRytJ3p3k5el6dvx93/aE/jjz9vIYOWeS3HaB8+4w80Nr7ZdVdUKSA/sbNtwn3TCo41prX62q76VLrP+hf2yZILHO1b0uvz/H+v+bo/1aWmuvr6ofJXlmuh40z03SqupzSV6wCX+1/sEiE6IZC72WnedYv5xmzjnXXcQvSHKLfrvRxPrC8Zvniv5x6yU6d7L5PWtn7ix+8808ziZprX27qvZJN2zwwUke0a/636p6bWtt0l5Li/5+jhj7fanuJk/PHWl6WLpf6J/QJ+43S9cLaY+RG858pLU2Ok/fTA/ouT6/O83aDgAWJG+WN8/RLm+e+9yJvHnGlpo3w7JRkAYW1A9Z+0xV/UGS05O8q6r2bK39fGSzi9LNATZ7GOF8x/1OVX02XZK7V2vt3HRJ9q/S3cRhITMFow+31h4x75bX9NkkD0r3V+L7ppt3buYO4scn+d3+Riv3T3JOP0Rt0lh2m2P9TRYRX1pr707y7j6RuG+Sh6cbdndsVe09YUy/Ptxizj1iodcyWrCbGZ54rf9XauRO8Utg5pw3STKuR81NZ223lEbPPc5SnfuEdO/1A9Pd2GdzzfneZI5fAlprX03y2Kpak+QuSQ5MN0fem6rq0tbaP09w3k39fiZzf2bXZnySPrvtEbn6F4Lzc80bx3ytf7xdxpu56/vX5w8RAK5N3ixvnkXePJ68+Zq21LwZlo05pIGJ9UMB35HuL9DPm7X65CQ3qKo7LPKwR/WPT6qqu6a7I/Z/TjjM7tx0f8G/d39X4kmNzof3W+mG9V0+sm6XJM9IdyOKiebBa92dx7+Z5Derao8xm+y/iPhGj3tha+0TrbWnpbtWu6RL+GdcmSRVNUlPhcW6RVWtG9O+f/94xkjbT/vH3cdsv36O48/MjbaY2GfOuf/sFVV1m3SfzfNmz8e4ROY896z20zfzPB9MdwOc+1TVgfNt2P8CuJBNeW+SdHMMttY2ttZeleT/9c0PG9lkvvdwU7+f88Vzfmut+l5od+6bDx5pOyXdXdZrZDlq1mFOTjfk8X79kOFf6+fv++3+6fFLETMAq5O8eW7yZnlz5M2zbal5MywbBWlgsQ5PN7faoVU1On/YG/rHd1TVzWbvVFXbV9W9xxzvQ0kuTvLEdHceTq5OtufVuhtyvCXdX9jfXFXbjTnvTavq9rOaN6b7D/+gJHfINZPnmZ//on+cZNjhjCPT/bv6qr6wNRPDrXL1zWsWVFUP7v/CPtuN+8fRHjYzwzhvsYg4J7V15n4tVyR5z8i2p6XrUfD4fj6yme13STfP4DibEvs7+8eXVNWuI+fZOslr013/SXohbIoT0/Wu3beqHjW6on++X7petSdszkn6X9JmPi/v7+eju5b++3TSBIc8pX982qz975TkT8ccd59+TsrZZtom+vxtxvdzUgf0jxv6Y+2Qbr7CDfPt1Fq7JMm/pPvF+bBZq5+d7u7hx7bWvrWJcQHADHnz3OTN8mZ5c29LzZthOZmyA1iU1tp3q+rt6f5DfmH6BLS1dlxVvSjJ3yX5RlV9Isl56ea5umWSB6RLOB4863iXVdUHkjwl3dxvP07y8UWE9PJ0Q6Oenu7O459N8t10Sehtk9wvyYuTfGXknFf188od1DcdN7Luf6rqv5Pske6v2J9bRCyvS/dX8EcmOb2qjk03f9pj092s46ETHud9SS7v5+w7P93NOu6f5J7pfin4zMi2xyV5dJIP9df8siTfbq39yyLinsvZSe6VZGNVfSpXv5a16e6I/uuhf621C6rq6HR3ED+zqj6ebi7e30v32sfdyOX4dMn431XVHdP3SGitHT5XQK21L1TVq9N99r5cVR9McmmS301yx3Sfsdds1que+9ytqp6U5NPpEt5/T9ebYc907/vPkvxRG7m7+mac6+g+EX1rkk9W1ZlJvpDuGt0w3RyOd0kyyd3j/z3dDVL+X1XdPMkX0yXCB/XrHjNr+8cneVb/Hflmf849kvxBumG6ozc+OSldov3c/peomfkT39Jauyib8P1chAOSnN9a+3b//P7p8poNE+z7l+l65jy/72F2SrqbxByU5AdJnrUJ8QDANcib5yVvljfLmztbdN5cVfsmeWr/dGYO69tW1VEz27TWDt6EmFjtWmsWi8VyjSXdPFRtnvW7pUtmLk2y26x1+yb5t3Q3mPhlkh+mm4fq9UnWz3G8fWfOme4/5Pni2jCmvdIldMelG7L1y3T/eZ+QrvC0+5h9/qQ/3kVJtp617u39ui9uwrXbqX+t303XI+bcJH+W5Nb9MY+atf1Rffu6kbanJ/lwkm+lS1p+km7Y2wuT7Dhr/63T3dn5W+nmELzGNUqXmJ8/T7yH9fvsP+5ap7vZxXvSFekuTzes7vFzHOt66ZLa7/TvwTfT/eK1Zp737on95+Oy2Z+7cddmZN3j+vf3Z31c56RL0LYds+2c12Cu17/Ae7xnuh62F/TX/IL+Gu05Ztt14973RZxr9ySv6q/7hf35fpjul5LnJtlpwu/I7kne33+WLktyarq54vbv9zlsZNt7pbs50Vkj238zXU+mO4459oPTJdiX5Orv8ejneeLv56TXqz/mj5McOdL2yv767DDhtd0lyZuSfLuP6YJ0PYluvinvlcVisVhW5zI7fxmzXt48d4zyZnnz6Lbrxr3viziXvHn8ddmsvDndaIw237Ip75fFUq21AAAAAADAcjOHNAAAAAAAg1CQBgAAAABgEArSAAAAAAAMQkEaAAAAAIBBKEgDAAAAADAIBWkAAAAAAAahIA0AAAAAwCAUpAEAAAAAGISCNAAAAAAAg1CQBgAAAABgEArSAAAAAAAMQkEaAAAAAIBBKEgDAAAAADAIBWkAAAAAAAahIA0AAAAAwCAUpAEAAAAAGISCNAAAAAAAg1CQBgAAAABgEGumHQBbhhvd6EZt3bp10w4DAGCLtHHjxh+11naddhxMn7wZAGC8SXNmBWmSJOvWrctpp5027TAAALZIVfXtacfAlkHeDAAw3qQ5syk7AAAAAAAYhII0AAAAAACDUJAGAAAAAGAQCtIAAAAAAAzCTQ1Jkvzw0kvyD6d+ftphrGrPuOd+0w4BAIAFyJunT94MACubHtIAAAAAAAxCQRoAAAAAgEEoSAMAAAAAMAgFaQAAAAAABqEgDQAAAADAIBSkAQAAAAAYhII0AAAAAACDUJAGAAAAAGAQCtIAAAAAAAxCQRoAAAAAgEEoSAMAAAAAMAgFaQAAAAAABqEgDQAAAADAIBSkAQAAAAAYhII0AAAAAACDUJAGAAAAAGAQCtIAAAAAAAxCQRoAAAAAgEEoSAMAAAAAMAgFaQAAAAAABqEgDQAAAADAIBSkJ1RVz62q6y/Rsfavqo/1Px9cVW9d5P7rq+rNSxELAAAsJXkzAADzUZCeQFVtneS5SZYksd7MWNa01k5rrT1n2rEAAMAoeTMAAAtZ9QXpqvpIVW2sqnOq6pCR9kuq6m+q6otJXpzkZkmOr6rjxxzj96rq3Ko6oarePNKLY5+q+kJVndE/7rlALLtW1TFVdWq/3K9vP6yqjqiqTyV596yeIttX1Tv77c+oqoP69jtU1SlVdWZVnV1Vt12qawYAwOojbwYAYCmsmXYAW4Ant9Z+UlXbJTm1qo5prf04yfZJvtxa+6skqaonJzmgtfaj0Z2ratskb0+yX2vtvKp678jqc/v2K6rqwCSvSPLIeWJ5U5I3tNZOqKpbJDk2yd79unsk2be1dllV7T+yz4uTfLa19uSqWpvklKr6TJKnJ3lTa+3oqvqNJFtvwrUBAIAZ8mYAADabgnTynKp6eP/z7klum+THSa5McswE+++V5FuttfP65+9NMtNjZOck7+p7WbQk2yxwrAOT3L6qZp7vVFU79j9/tLV22Zh9fjvJQ6vq0P75tklukeSkJC+uqpsn+VBr7Ruzd+x7thySJLvcZLcFQgMAYJWTN0feDACwuVZ1QbrvMXFgkvu01n5eVRvSJaZJcnlr7cpJDjPPupcnOb619vCqWpdkwwLH2qqP5RoJdJ9oXzrP+R/ZWvvarPav9sMmH5Lk2Kp6amvts6MbtNaOSHJEktxy773aArEBALBKyZvlzQAAS2W1zyG9c5Kf9kn1XknuPc+2P0uy45j2c5Pcuk+ck+Sxs47/3f7ngyeI51NJnj3zpKruOsE+xyb5k+qz76q6W/9463Q9UN6c5KNJ7jzBsQAAYBx5MwAAS2K1F6Q/mWRNVZ2drlfGyfNse0SS/5x9c5a+V8Yzk3yyqk5I8v0kF/WrX53k76rqxEw2F91zkqzvb6bylXTz2S3k5emGNJ5dVV/unyddgv/lqjoz3fDId09wLAAAGEfeDADAkqjWjDjbXFW1Q2vtkr63xduSfKO19oZpx7UYt9x7r/aidx8x7TBWtWfcc79phwAAzKGqNrbW1k87jpVO3sxSkDcDwJZp0px5tfeQXipP63tUnJNuuOHbpxwPAABsieTNAACr3Kq+qeFS6Xt1rKieHQAAMDR5MwAAekgDAAAAADAIBWkAAAAAAAahIA0AAAAAwCAUpAEAAAAAGISCNAAAAAAAg1CQBgAAAABgEArSAAAAAAAMQkEaAAAAAIBBKEgDAAAAADAIBWkAAAAAAAahIA0AAAAAwCAUpAEAAAAAGISCNAAAAAAAg1CQBgAAAABgEArSAAAAAAAMQkEaAAAAAIBBKEgDAAAAADAIBWkAAAAAAAahIA0AAAAAwCDWTDsAtgy7br9DnnHP/aYdBgAAbNHkzQAAm0cPaQAAAAAABqEgDQAAAADAIBSkAQAAAAAYhII0AAAAAACDUJAGAAAAAGAQCtIAAAAAAAxCQRoAAAAAgEEoSAMAAAAAMAgFaQAAAAAABqEgDQAAAADAIBSkAQAAAAAYhII0AAAAAACDWDPtANgyXHXVz3LZZcdNOwxWge22e+C0QwAA2GTyZjaXfBiA1U4PaQAAAAAABqEgDQAAAADAIBSkAQAAAAAYhII0AAAAAACDUJAGAAAAAGAQCtIAAAAAAAxCQRoAAAAAgEEoSAMAAAAAMAgFaQAAAAAABqEgDQAAAADAIBSkAQAAAAAYhII0AAAAAACDUJAGAAAAAGAQCtIAAAAAAAxCQRoAAAAAgEEoSAMAAAAAMAgFaQAAAAAABqEgDQAAAADAIBSkAQAAAAAYhII0AAAAAACDUJAGAAAAAGAQCtIjquqwqjp02nHMqKrzq+pGC2yzoarWDxUTAADImwEA2FQK0gAAAAAADGLVF6Sr6sVV9bWq+kySPUfan1ZVp1bVWVV1TFVdv28/qqreXFVfqKpvVdWjRvZ5YVV9qd/nlX3bHlX1yaraWFX/VVV7jYlhh6o6st/37Kp65Kz166rqyyPPD62qw0Y2eWIfz5erap9+mwdU1Zn9ckZV7bhElwwAgFVI3gwAwFJYM+0Apqmq7pHkcUnulu5anJ5kY7/6Q621d/TbHZ7kKUne0q+7aZJ9k+yV5KNJPlhVv5vkYUnu1Vr7eVXt0m97RJKnt9a+UVX3SvL3SX5rVigvTXJRa+1O/flusMiXsn1r7b5VtV+Sdya5Y5JDkzyrtXZiVe2Q5PJFHhMAAJLImwEAWDqruiCd5P5JPtxa+3mSVNVHR9bdsU+o1ybZIcmxI+s+0lq7KslXqmq3vu3AJEfOHKu19pM+ob1vkg9U1cy+1xsTx4HpEvz0+/50ka/jvf1+n6+qnapqbZITk7y+qo5O90vCd2bvVFWHJDkkSXbf/caLPCUAAKuIvFneDACwJFb9lB1J2hztRyV5dt/74mVJth1Z94uRn2vkcfaxtkpyYWvtriPL3mPONW7fUVfkmu/VtrPWz963tdZemeSpSbZLcvK4IY+ttSNaa+tba+tvdKO185weAADkzfJmAIDNt9oL0p9P8vCq2q6fK+4PRtbtmOSCqtomyRMmONankjx5ZM68XVprFyc5r6oe3bdVVd1ljn2fPfNkzNDD7ye5cVXdsKqul+T3Z61/bL/fvumGMF5UVXu01r7UWntVktPSDZMEAIBNIW8GAGBJrOqCdGvt9CTvT3JmkmOS/NfI6pcm+WKSTyc5d4JjfTLdvHinVdWZ6eaiS7qk/ClVdVaSc5IcNGb3w5PcoL+5yllJDph17F8l+Zs+no+NieenVfWFJP+Ybs6+JHnuyPEuS/KfC70GAAAYR94MAMBSqdbmG/HGanH3u+/ZTjzx76cdBqvAdts9cNohAMCiVdXG1tr6acfB9Mmb2VzyYQCuqybNmVd1D2kAAAAAAIajIA0AAAAAwCAUpAEAAAAAGISCNAAAAAAAg1CQBgAAAABgEArSAAAAAAAMQkEaAAAAAIBBKEgDAAAAADAIBWkAAAAAAAahIA0AAAAAwCAUpAEAAAAAGISCNAAAAAAAg1CQBgAAAABgEArSAAAAAAAMQkEaAAAAAIBBKEgDAAAAADAIBWkAAAAAAAahIA0AAAAAwCAUpAEAAAAAGISCNAAAAAAAg1CQBgAAAABgEGumHQBbhq222jHbbffAaYcBAABbNHkzAMDm0UMaAAAAAIBBKEgDAAAAADAIBWkAAAAAAAahIA0AAAAAwCAUpAEAAAAAGISCNAAAAAAAg1CQBgAAAABgEArSAAAAAAAMQkEaAAAAAIBBKEgDAAAAADAIBWkAAAAAAAahIA0AAAAAwCDWTDsAtgyX/OzyfP74r047DBjcfgfsPe0QAIAVZCXlzfIcAGBLpIc0AAAAAACDUJAGAAAAAGAQCtIAAAAAAAxCQRoAAAAAgEEoSAMAAAAAMAgFaQAAAAAABqEgDQAAAADAIBSkAQAAAAAYhII0AAAAAACDUJAGAAAAAGAQCtIAAAAAAAxCQRoAAAAAgEEoSAMAAAAAMAgFaQAAAAAABqEgDQAAAADAIBSkAQAAAAAYhII0AAAAAACDUJAGAAAAAGAQCtIAAAAAAAxCQRoAAAAAgEEoSAMAAAAAMAgF6UWqqi8ssP6fqur2m3mO/avqY5tzDAAAmCZ5MwAA46yZdgArTWvtvgusf+pQscylqrZurV057TgAAFi95M0AAIyjh/QiVdUls3tiVNVbq+rg/ucNVbW+//nBVXV6VZ1VVcf1bdtX1Tur6tSqOqOqDprjVDtV1Yer6itV9Y9VtVW//z9U1WlVdU5VvWwkhvOr6q+q6oQkj66q5/T7nl1V71umywEAAGPJmwEAGEcP6WVSVbsmeUeS/Vpr51XVLv2qFyf5bGvtyVW1NskpVfWZ1tqlsw6xT5LbJ/l2kk8meUSSDyZ5cWvtJ1W1dZLjqurOrbWz+30ub63t25//e0lu1Vr7RX+ecTEekuSQJNltt5su1UsHAICJyZsBAFYXPaSXz1b2bfsAACAASURBVL2TfL61dl6StNZ+0rf/dpIXVdWZSTYk2TbJLcbsf0pr7Vv9EML3Jtm3b39MVZ2e5Iwkd0iXfM94/8jPZyc5uqqemOSKcQG21o5ora1vra1fu/Mu4zYBAIDlJm8GAFhF9JDeNFfkmsX8bcdsU0naHO2PbK19bYFzzN63VdWtkhya5J6ttZ9W1VGzzj3aW+QhSfZL8tAkL62qO7TWxibYAACwTOTNAABcgx7Sm+bbSW5fVderqp2TPHDMNicleUCfDGdk6OGxSf6kqqpvv9sc59inqm7Vz4H32CQnJNkpXfJ8UVXtluR3x+3Y77N7a+34JC9MsjbJDpvwOgEAYHPImwEAuAY9pBevtdb+t6r+Ld3wvm+kGwY4e6Mf9nPNfahPdH+Q5EFJXp7kjUnO7pPr85P8/pjznJTklUnulOTzST7cWruqqs5Ick6SbyU5cY4Yt07ynj7pryRvaK1duKkvGAAANoG8GQCAa6nWxo2OY5yqumGS01trt5x2LEttrz3v2I74xw9MOwwY3H4H7D3tEABYAapqY2tt/bTjWCnkzVsGeQ4AMKRJc2ZTdkyoqm6WrvfFa6cdCwAAbKnkzQAAzMeUHRNqrX0vye2mHQcAAGzJ5M0AAMxHD2kAAAAAAAahIA0AAAAAwCAUpAEAAAAAGISCNAAAAAAAg1CQBgAAAABgEArSAAAAAAAMQkEaAAAAAIBBKEgDAAAAADAIBWkAAAAAAAahIA0AAAAAwCAUpAEAAAAAGISCNAAAAAAAg1CQBgAAAABgEArSAAAAAAAMQkEaAAAAAIBBKEgDAAAAADAIBWkAAAAAAAahIA0AAAAAwCDWTDsAtgw77Lht9jtg72mHAQAAWzR5MwDA5tFDGgAAAACAQShIAwAAAAAwCAVpAAAAAAAGoSANAAAAAMAgFKQBAAAAABiEgjQAAAAAAINQkAYAAAAAYBAK0gAAAAAADEJBGgAAAACAQShIAwAAAAAwCAVpAAAAAAAGoSANAAAAAMAg1kw7ALYMV3z/gvzwDYdPO4yp2/V5L5l2CAAAbMGuK3mzvBcAmBY9pAEAAAAAGISCNAAAAAAAg1CQBgAAAABgEArSAAAAAAAMQkEaAAAAAIBBKEgDAAAAADAIBWkAAAAAAAahIA0AAAAAwCAUpAEAAAAAGISCNAAAAAAAg1CQBgAAAABgEArSAAAAAAAMQkEaAAAAAIBBKEgDAAAAADAIBWkAAAAAAAahIA0AAAAAwCAUpAEAAAAAGISCNAAAAAAAg1CQBgAAAABgEArSAAAAAAAMQkEaAAAAAIBBKEgDAAAAADAIBeklUFUPq6rbr/YYAABgPltCzrolxAAAsJopSI9RncVcm4clWZKktqq23sRdlywGAACYhLwZAIDFUpDuVdW6qvpqVf19ktOT/GFVnVRVp1fVB6pqh367V1bVV6rq7Kp6bVXdN8lDk7ymqs6sqj2q6mlVdWpVnVVVx1TV9ft9j6qqR42c85L+cf+qOr6q/jXJl/q2j1TVxqo6p6oOGd2nqv62P/bJVbXbHDE8ZyTO9w10GQEAuI6TNwMAsDnWTDuALcyeSf44yV8l+VCSA1trl1bVnyd5flW9NcnDk+zVWmtVtba1dmFVfTTJx1prH0ySqrqwtfaO/ufDkzwlyVsWOPc+Se7YWjuvf/7k1tpPqmq7JKdW1TGttR8n2T7Jya21F1fVq5M8rbV2+JgYXpTkVq21X1TV2nEn7BP2Q5Lk5jfYeVOuFwAAq5O8GQCATaKH9DV9u7V2cpJ7pxvGd2JVnZnkSUlumeTiJJcn+aeqekSSn89xnDtW1X9V1ZeSPCHJHSY49ykjSXWSPKeqzkpycpLdk9y2b/9lko/1P29Msm6O452d5OiqemKSK8Zt0Fo7orW2vrW2/obbbz9BiAAAkETeDADAJlKQvqZL+8dK8unW2l375fattae01q5I1yPjmHRzz31yjuMcleTZrbU7JXlZkm379ivSX/OqqiS/Mebcqar9kxyY5D6ttbskOWPkGL9qrbX+5yszdy/3hyR5W5J7JNlYVXrDAwCwVOTNAABsEgXp8U5Ocr+quk2SVNX1q+p2/Xx4O7fWPpHkuUnu2m//syQ7juy/Y5ILqmqbdD09ZpyfLtFNkoOSbDPH+XdO8tPW2s+raq90PU8W8usYqruxzO6tteOTvDDJ2iQ7THAMAABYDHkzAACLoiA9Rmvth0kOTvLeqjo7XaK9V7rE9WN92+eSPK/f5X1JXlBVZ1TVHklemuSLST6d5NyRQ78jyQOq6pQk98pI745ZPplkTX+el/fnX8ivY0g3TPE9/dDHM5K8obV24UQvHgAAJiRvBgBgserqUWysZnfd/Tfbp5//jGmHMXW7Pu8l0w4BANgCVdXG1tr6acfB9F1X8mZ5LwCw1CbNmfWQBgAAAABgEArSAAAAAAAMQkEaAAAAAIBBKEgDAAAAADAIBWkAAAAAAAahIA0AAAAAwCAUpAEAAAAAGISCNAAAAAAAg1CQBgAAAABgEArSAAAAAAAMQkEaAAAAAIBBKEgDAAAAADAIBWkAAAAAAAahIA0AAAAAwCAUpAEAAAAAGISCNAAAAAAAg1CQBgAAAABgEArSAAAAAAAMQkEaAAAAAIBBKEgDAAAAADCINdMOgC3Dmt1uml2f95JphwEAAFs0eTMAwObRQxoAAAAAgEEoSAMAAAAAMAgFaQAAAAAABqEgDQAAAADAIBSkAQAAAAAYhII0AAAAAACDUJAGAAAAAGAQCtIAAAAAAAxCQRoAAAAAgEEoSAMAAAAAMAgFaQAAAAAABqEgDQAAAADAINZMOwC2DP934aV5zUdOmXYYbOFe8LB9ph0CAMBUyZuXhzwTAFYPPaQBAAAAABiEgjQAAAAAAINQkAYAAAAAYBAK0gAAAAAADEJBGgAAAACAQShIAwAAAAAwCAVpAAAAAAAGoSANAAAAAMAgFKQBAAAAABiEgjQAAAAAAINQkAYAAAAAYBAK0gAAAAAADEJBGgAAAACAQShIAwAAAAAwCAVpAAAAAAAGoSANAAAAAMAgFKQBAAAAABiEgjQAAAAAAINQkAYAAAAAYBAK0gAAAAAADEJBGgAAAACAQShIAwAAAAAwCAVpAAAAAAAGoSC9CFW1rqrOrap/qqovV9XRVXVgVZ1YVd+oqn2q6rCqOnRkny/3+21fVR+vqrP6tsf26+9RVZ+rqo1VdWxV3bRv31BV6/ufb1RV5/c/H1xVH6mq/6iq86rq2VX1/Ko6o6pOrqpd+u2eU1Vfqaqzq+p9g18sAABWLXkzAABzUZBevNskeVOSOyfZK8njk+yb5NAkfznPfg9O8r3W2l1aa3dM8smq2ibJW5I8qrV2jyTvTPK3E8Rwx/68+/Tb/7y1drckJyX5o36bFyW5W2vtzkmevriXCAAAm03eDADAtShIL955rbUvtdauSnJOkuNaay3Jl5Ksm2e/LyU5sKpeVVX3b61dlGTPdEnyp6vqzCQvSXLzCWI4vrX2s9baD5NclOQ/Rs4xE8PZSY6uqicmuWLcQarqkKo6rapOu/TiCyc4LQAATEzeDADAtShIL94vRn6+auT5VUnWpEtiR6/rtknSWvt6knukS37/rqr+KkklOae1dtd+uVNr7bf7/UaPs+0iY0iShyR5W3/OjVW1JrO01o5ora1vra3ffqe1C79yAACYnLwZAIBrUZBeeucnuXuSVNXdk9yq//lm6YYIvifJa/ttvpZk16q6T7/NNlV1h5Hj3KP/+VGLCaCqtkqye2vt+CQvTLI2yQ6b/pIAAGDJnR95MwDAqnOtv/6z2Y5J8kf9UMJTk3y9b79TktdU1VVJfpXkGa21X1bVo5K8uap2Tvd+vDHdkMbXJvm3qvrDJJ9dZAxbJ3lPf8xK8obWmrGFAABsSeTNAACrUHXTuLHa3fw2e7c/fe27ph0GW7gXPGyfaYcAAFNRVRtba+unHQfTJ29eHvJMAFj5Js2ZTdkBAAAAAMAgFKQBAAAAABiEgjQAAAAAAINYdEG6qm5QVXdejmAAAOC6QM4MAADjTVSQrqoNVbVTVe2S5KwkR1bV65c3NAAAWDnkzAAAsLBJe0jv3Fq7OMkjkhzZWrtHkgOXLywAAFhx5MwAALCASQvSa6rqpkkek+RjyxgPAACsVHJmAABYwKQF6b9JcmyS/26tnVpVt07yjeULCwAAVhw5MwAALGDNJBu11j6Q5AMjz7+V5JHLFRQAAKw0cmYAAFjYpDc1vF1VHVdVX+6f37mqXrK8oQEAwMohZwYAgIVNOmXHO5L8RZJfJUlr7ewkj1uuoAAAYAWSMwMAwAImLUhfv7V2yqy2K5Y6GAAAWMHkzAAAsIBJC9I/qqo9krQkqapHJblg2aICAICVR84MAAALmOimhkmeleSIJHtV1XeTnJfkicsWFQAArDxyZgAAWMBEBen+DuEHVtX2SbZqrf1secMCAICVRc4MAAALm7cgXVVPbK29p6qeP6s9SdJae/0yxgYAAFs8OTMAAExuoR7S2/ePOy53IAAAsELJmQEAYELzFqRba2+vqq2TXNxae8NAMQEAwIohZwYAgMlttdAGrbUrkzx0gFgAAGBFkjMDAMBkJrqpYZIvVNVbk7w/yaUzja2105clKgAAWHnkzAAAsIBJC9L37R//ZqStJfmtpQ0HAABWLDkzAAAsYKKCdGvtgOUOhOm6ydrt84KH7TPtMAAAViw58+ogbwYA2DwLziGdJFW1c1W9vqpO65fXVdXOyx0cAACsFHJmAABY2EQF6STvTPKzJI/pl4uTHLlcQQEAwAokZwYAgAVMOof0Hq21R448f1lVnbkcAQEAwAolZwYAgAVM2kP6sqrad+ZJVd0vyWXLExIAAKxIcmYAAFjApD2kn5HkXf0ceJXkJ0kOXq6gAABgBZIzAwDAAiYqSLfWzkxyl6raqX9+8bJGBQAAK4ycGQAAFjZRQbqqnj/reZJclGRjn3gDAMCqJmcGAICFTTqH9PokT0/ym/1ySJL9k7yjql64PKEBAMCKImcGAIAFTDqH9A2T3L21dkmSVNVfJ/lgkv2SbEzy6uUJDwAAVgw5MwAALGDSHtK3SPLLkee/SnLL1tplSX6x5FEBAMDKI2cGAIAFTNpD+l+TnFxV/94//4Mk762q7ZN8ZVkiAwCAlUXODAAAC5ioIN1ae3lVfSLJvkkqydNba6f1q5+wXMEBAMBKIWcGAICFTdpDOkm2S3Jxa+3Iqtq1qm7VWjtvuQJjWFdc9J388GPutQMku/6+KU4BNoOc+TpO3sx1ibwPgGmYaA7p/oYsf57kL/qmbZK8Z7mCAgCAlUbODAAAC5v0poYPT/LQJJcmSWvte0l2XK6gAID/3969h9tWl/UC/76yVVAQSslAPWIoGKBudWciZmjYKTJFpay0k2WSWRb2aNo5ZVZ6wjLzlhV5DMtbiZiJeCFFTAyV+8VrJZVpKRkICCn4nj/W2Lncrr3XYu+1fnOtuT+f51nPGnPMMX7jHXNwefd3/+YYwAakZwYAgGWsNJD+cnd3kk6S6cEsAADA1+iZAQBgGSsNpP+yqv44yX5V9eQkf5PklWtXFgAAbDh6ZgAAWMaKHmrY3S+sqocn+WKSQ5M8p7vPXNPKAABgA9EzAwDA8lYUSFfVC7r7WUnOXGIdAADs9vTMAACwvJXesuPhS6z7/tUsBAAANjg9MwAALGOHM6Sr6meTPDXJt1XVJYve2ifJOWtZGAAAbAR6ZgAAWLnlbtnxuiRvT/LbSZ69aP013f2FNasKAAA2Dj0zAACs0A4D6e6+OsnVSX40SarqW5LsmWTvqtq7u/957UsEAID1S88MAAArt6J7SFfVD1bVJ5N8KsnZSa7IwiwQAAAgemYAAFiJlT7U8HlJHpjkE919tyTfE/fDAwCAxfTMAACwjJUG0l/p7v9IcouqukV3n5Vk8xrWBQAAG42eGQAAlrHcQw23uqqq9k7yviSvrarPJblx7coCAIANR88MAADL2GEgXVV3T3LHJI9Kcn2Spyd5fJK7JnnamlcHAADrnJ4ZAABWbrlbdrw4yTXdfV13f7W7b+zuVyc5I8lz17w6AABY//TMAACwQssF0gd19yXbruzu85IctCYVAQDAxqJnBgCAFVoukN5zB+/ttZqFAADABqVnBgCAFVoukP5wVT1525VV9aQk569NSQAAsKHomQEAYIV2+FDDJCcmeXNVPT5fa6a3JLlVkkevZWEAALBB6JkBAGCFdhhId/e/J3lQVT00yRHT6rd193vWvDIAANgA9MwAALByy82QTpJ091lJzlrjWtgFVXV0ki939wdmXQsAwO5Iz7wx6JsBAGZruXtIs8pqwap+7lW1KcnRSR60muMCAMCs6JsBAObTimZIs2uq6qAkb8/CjJkjk7y4qp6S5NZJ/iHJT3b3tVV1UpJHJrkxybu6+xlVddckr0qyf5LPT9v+c1WdkuQLSe47/T4qyU1V9YQkT0vyrUl+PclNSa7u7ocMOl0AANgp+mYAgPknkB7n0CQ/meQ5SU5Lckx3X1dVz0ryS1X18iw89Oae3d1Vtd+038uT/Fl3v7qqfirJS5McN713yDTOTVX13CTXdvcLk6SqLk3yP7v7XxeNBQAA652+GQBgjrllxzj/1N3nJnlgksOSnFNVFyX5iSR3TfLFJDckeWVVPSbJl6b9jkzyumn5z5M8eNGYb+zum7ZzvHOSnFJVT06yx1IbVNUJVXVeVZ33H1dfvwunBgAAq0bfDAAwxwTS41w3/a4kZ3b35unnsO5+UnffmOQBSd6UhZkc79jOOL3EmN+4UfdTkvxqkrskuaiqbr/ENid395bu3nL7fffaiVMCAIBVp28GAJhjAunxzk1yVFXdPUmq6jZVdUhV7Z1k3+4+I8mJSTZP238gyY9My49P8v7tjHtNkn22vqiqg7v7g939nCRXZqHBBgCAjULfDAAwh9xDerDu/nxVPTHJ66vq1tPqX81CY/yWqtozC7NBnj699wtJXlVVz8z0cJbtDP3WJKdW1aOy8HCWp1fVPaax3p3k4rU4HwAAWAv6ZgCA+SSQHqC7r0hyxKLX70nyHUts+oDt7PuwJdY/cZvXn0hy70Wr/nanigUAgBnRNwMAzD+37AAAAAAAYAiBNAAAAAAAQwikAQAAAAAYQiANAAAAAMAQAmkAAAAAAIYQSAMAAAAAMIRAGgAAAACAIQTSAAAAAAAMIZAGAAAAAGAIgTQAAAAAAEMIpAEAAAAAGEIgDQAAAADAEAJpAAAAAACGEEgDAAAAADCEQBoAAAAAgCEE0gAAAAAADCGQBgAAAABgCIE0AAAAAABDCKQBAAAAABhCIA0AAAAAwBCbZl0A68Omfe+c/R/xO7MuAwAA1jV9MwDArjFDGgAAAACAIQTSAAAAAAAMIZAGAAAAAGAIgTQAAAAAAEMIpAEAAAAAGEIgDQAAAADAEAJpAAAAAACGEEgDAAAAADCEQBoAAAAAgCEE0gAAAAAADCGQBgAAAABgCIE0AAAAAABDbJp1AawPV33pX/NXF/3KrMsAYJUct/m3Z10CwFzSNwPMDz0zzIYZ0gAAAAAADCGQBgAAAABgCIE0AAAAAABDCKQBAAAAABhCIA0AAAAAwBACaQAAAAAAhhBIAwAAAAAwhEAaAAAAAIAhBNIAAAAAAAwhkAYAAAAAYAiBNAAAAAAAQwikAQAAAAAYQiANAAAAAMAQAmkAAAAAAIYQSAMAAAAAMIRAGgAAAACAIQTSAAAAAAAMIZAGAAAAAGAIgTQAAAAAAEMIpAEAAAAAGEIgDQAAAADAEAJpAAAAAACGmJtAuqpOqarjb8b2B1TVu5bZ5oyq2m8najmwqk69ufvtiqo6qKp+bOQxAQDYePTN+mYAgFmai0C6qjbtxG7fl+SdO9qgu4/t7qtu7sDd/ZnuXnGTv0oOSqKxBgBgu/TNSfTNAAAztS4C6WmWwseq6tVVdUlVnVpVt5nee05VfbiqLquqk6uqpvXvrar/W1VnJ/nFbcb7rWnmxy2q6qSq+sg07gsXbfZ9Sd5eVUdX1fuq6s3Tdn9UVbeYxrmiqu4wLf+vaYyLq+rPp3WnVNVLq+oDVfWPW2eaTOdz2bS8R1W9sKounfZ/2hLn/wuLanzDtO65VfXnVfWeqvpkVT15Wl9V9bvT53FpVT1uGuakJN9VVRdV1dOr6vCq+tD0+pKquscqXS4AAGZE36xvBgDY6HZmhsRaOTTJk7r7nKp6VZKnJnlhkpd3928mydTQPiLJW6d99uvu757eO2X6/TtJ9k3yk0m+Kcmjk9yzu7umrxFW1R5JDu3uj1TVtyR5QJLDkvxTknckeUyS//7qYFUdnuT/JDmqu6+sqm9eVPcBSR6c5J5J/nrxfpMTktwtyX27+8Zt9t3q2Unu1t3/VV//Vcd7J3lgktsmubCq3pbkyCSbk9wnyR2SfLiq3jeN8YzufsRU88uSvKS7X1tVt0qyx7YHraoTpvqy/wG3W6IsAADWIX2zvhkAYMNaFzOkJ//S3edMy6/JQrOaJA+tqg9W1aVJHpbk8EX7/MU2Y/xaFprtn+nuTvLFJDckeWVVPSbJl6btvjPJBxft96Hu/sfuvinJ6xcde6uHJTm1u69Mku7+wqL3/qq7v9rdH0lyxyXO65gkf9TdNy6x71aXJHltVT0hyY2L1r+lu6+fjntWFv4A8OAkr+/um7r735OcneQ7lhjz75L876p6VpK7dvf1227Q3Sd395bu3nK7/W6zxBAAAKxD+mZ9MwDAhrWeAune9nVV7ZnkFUmO7+57JfmTJHsu2ua6bfb5cJL7b51NMTWzD0jypiTHZWEWR5J8/6LlJY+9zetaYt1W/7XNdtva0b5b/UCSP0hy/yTn19fu7bdUXUsd4xt09+uSPDLJ9UneWVUPW8l+AACse/pmfTMAwIa1ngLp/1FVR07LP5rk/flaE31lVe2dZLkHnrwjC/eEe1tV7TPts293n5HkxCx8ZS9JvifJuxft94Cqutt0D7zHTcde7N1Jfriqbp8k2/n64Pa8K8lTtjbL2+47HfMu3X1Wkl9Osl+Svae3H1VVe07HPToLf3B4X5LHTffY2z/JQ5J8KMk1SfZZNO63JfnH7n5pFr4See+bUTMAAOuXvlnfDACwYa2ne0h/NMlPVNUfJ/lkkj/s7i9V1Z8kuTTJFVloLHeou99YVftkoZn8sSRvmWaMVJKnT83oDd39xUW7/V0WGvJ7ZaFxffM2Y15eVc9PcnZV3ZTkwiRPXOF5vTLJIUkuqaqvZGG2yssXvb9HktdU1b5Tjb/f3VfVwjNoPpTkbUn+R5Lf6u7PVNWbs3A/vIuzMPPjl7v736rqP5LcWFUXJzklC38oecJ0zH9L8psrrBcAgPVN36xvBgDYsGrhlnEzLqLqoCSnd/cRA471hCR37u6TptdHZ9FDTdaLqnpukmu7+4XLbbsa7n7YAf3C1z1xxKEAGOC4zb896xJgrlTV+d29ZR3UcVD0zV9H3wzAztIzw+paac+8nmZID9Hdr5l1DQAAsN7pmwEAWAvrIpDu7iuSrPksj+0c+71J3juLY+9Idz931jUAALC+6Ju/kb4ZAGBjWU8PNQQAAAAAYI4JpAEAAAAAGEIgDQAAAADAEAJpAAAAAACGEEgDAAAAADCEQBoAAAAAgCEE0gAAAAAADCGQBgAAAABgCIE0AAAAAABDCKQBAAAAABhCIA0AAAAAwBACaQAAAAAAhhBIAwAAAAAwhEAaAAAAAIAhBNIAAAAAAAwhkAYAAAAAYAiBNAAAAAAAQwikAQAAAAAYYtOsC2B92O82d8pxm3971mUAAMC6pm8GANg1ZkgDAAAAADCEQBoAAAAAgCEE0gAAAAAADCGQBgAAAABgCIE0AAAAAABDCKQBAAAAABhCIA0AAAAAwBACaQAAAAAAhhBIAwAAAAAwhEAaAAAAAIAhBNIAAAAAAAwhkAYAAAAAYIhNsy6A9eGr138l11/2mVmXAbCu7XXEgbMuAYAZ0zcDLE/fDOyIGdIAAAAAAAwhkAYAAAAAYAiBNAAAAAAAQwikAQAAAAAYQiANAAAAAMAQAmkAAAAAAIYQSAMAAAAAMIRAGgAAAACAIQTSAAAAAAAMIZAGAAAAAGAIgTQAAAAAAEMIpAEAAAAAGEIgDQAAAADAEAJpAAAAAACGEEgDAAAAADCEQBoAAAAAgCEE0gAAAAAADCGQBgAAAABgCIE0AAAAAABDCKQBAAAAABhCIA0AAAAAwBAC6VVSVddu5PEBAGAEfTMAwO5NIA0AAAAAwBAC6VVUVb9XVRdU1burav9p3cFV9Y6qOr+q/raq7jmt/8Gq+mBVXVhVf1NVd5zW711Vf1pVl1bVJVX12EXjP7+qLq6qcxdtv39VvamqPjz9HDWt/+6qumj6ubCq9hn/iQAAwDfSNwMA7L4E0qvntkku6O77JTk7ya9P609O8rTuvn+SZyR5xbT+/Uke2N33TfKGJL88rf+1JFd39726+95J3rNo/HO7+z5J3pfkydP6lyT5/e7+jiSPTfLKaf0zkvxcd29O8l1Jrl/tEwYAgJ2gbwYA2I1tmnUBc+SrSf5iWn5NktOqau8kD0ryxqraut2tp993TvIXVXVAklsl+dS0/pgkP7J14+7+z2nxy0lOn5bPT/LwRdsftmj8202zOs5J8qKqem2S07r709sWXFUnJDkhSe5ywJ124pQBAOBm0zcDAOzGzJBeO52Fz/eq7t686Ofbp/dfluTl3X2vJD+TZM9pfU37busr3b11/U352l8m3CLJkYvGv1N3X9PdJyX56SR7JTl361cev67A7pO7e0t3b7nDN91+Nc4ZAABuLn0zAMBuRCC9em6R5Php+ceSvL+7v5jkU1X1Q0lSC+4zbbNvkn+dln9i0TjvSvLzW19U1Tctc9xtt988/T64yi/lmgAAErlJREFUuy/t7hckOS/JNzTWAAAwA/pmAIDdmEB69VyX5PCqOj/Jw5L85rT+8UmeVFUXJ7k8yaOm9c/NwlcS/zbJlYvGeV6Sb6qqy6Z9HrrMcX8hyZbpQS4fSfKUaf2Ji8a4Psnbd+30AABgVeibAQB2Y/W1b7OxO7vf4ffpc/5C7w2wI3sdceCsSwBmpKrO7+4ts66D2dM3AyxP3wy7p5X2zGZIAwAAAAAwhEAaAAAAAIAhBNIAAAAAAAwhkAYAAAAAYAiBNAAAAAAAQwikAQAAAAAYQiANAAAAAMAQAmkAAAAAAIYQSAMAAAAAMIRAGgAAAACAIQTSAAAAAAAMIZAGAAAAAGAIgTQAAAAAAEMIpAEAAAAAGEIgDQAAAADAEAJpAAAAAACGEEgDAAAAADCEQBoAAAAAgCEE0gAAAAAADCGQBgAAAABgCIE0AAAAAABDbJp1AawPt9jrltnriANnXQYAAKxr+mYAgF1jhjQAAAAAAEMIpAEAAAAAGEIgDQAAAADAEAJpAAAAAACGEEgDAAAAADCEQBoAAAAAgCEE0gAAAAAADCGQBgAAAABgCIE0AAAAAABDCKQBAAAAABhCIA0AAAAAwBACaQAAAAAAhtg06wJYH2644YZ84hOfmHUZsGoOOeSQWZcAAMwhfTMbiZ4YgPXIDGkAAAAAAIYQSAMAAAAAMIRAGgAAAACAIQTSAAAAAAAMIZAGAAAAAGAIgTQAAAAAAEMIpAEAAAAAGEIgDQAAAADAEAJpAAAAAACGEEgDAAAAADCEQBoAAAAAgCEE0gAAAAAADCGQBgAAAABgCIE0AAAAAABDCKQBAAAAABhCIA0AAAAAwBACaQAAAAAAhhBIAwAAAAAwhEAaAAAAAIAhBNIAAAAAAAwhkAYAAAAAYAiB9Cqoqv2q6qnT8tFVdfoqjXtcVR22GmMBAMCs6ZsBABBIr479kjx1DcY9LsnNaqyratMa1AEAAKtB3wwAsJvThK2Ok5IcXFUXJflKkuuq6tQkRyQ5P8kTurur6v5JXpRk7yRXJnlid3+2qp6c5IQkt0ry90l+PMnmJI9M8t1V9atJHjsd6w+S7J/kS0me3N0fq6pTknwhyX2TXFBVf53kJdP2neQh3X3Nmn4CAACwPH0zAMBuTiC9Op6d5Iju3lxVRyd5S5LDk3wmyTlJjqqqDyZ5WZJHdffnq+pxSZ6f5KeSnNbdf5IkVfW8JE/q7pdNDfLp3X3q9N67kzyluz9ZVd+Z5BVJHjbVcEiSY7r7pqp6a5Kf6+5zqmrvJDcM+RQAAGDH9M0AALs5gfTa+FB3fzpJptkfByW5KgszP86sqiTZI8lnp+2PmBrq/bIwC+Sd2w44NcgPSvLGaf8kufWiTd7Y3TdNy+ckeVFVvTYLTfunlyqyqk7IwgyTHHjggTt1ogAAsAv0zQAAuxmB9Nr4r0XLN2Xhc64kl3f3kUtsf0qS47r74qp6YpKjl9jmFkmu6u7N2znmdVsXuvukqnpbkmOTnFtVx3T3x7bdobtPTnJykhxxxBG93EkBAMAq0zcDAOxmPNRwdVyTZJ9ltvl4kv2r6sgkqapbVtXh03v7JPlsVd0yyeOXGre7v5jkU1X1Q9P+VVX3WepAVXVwd1/a3S9Icl6Se+7keQEAwGrSNwMA7OYE0qugu/8jyTlVdVmS393ONl9OcnySF1TVxUkuysJXCZPk15J8MMmZSRbPyHhDkmdW1YVVdXAWmu4nTftfnuRR2ynpxKq6bNru+iRv36UTBACAVaBvBgCgun3jjIWvHp522mmzLgNWzSGHHDLrEgCYI1V1fndvmXUdzJ6+mY1ETwzASCvtmc2QBgAAAABgCIE0AAAAAABDCKQBAAAAABhCIA0AAAAAwBACaQAAAAAAhhBIAwAAAAAwhEAaAAAAAIAhBNIAAAAAAAwhkAYAAAAAYAiBNAAAAAAAQwikAQAAAAAYQiANAAAAAMAQAmkAAAAAAIYQSAMAAAAAMIRAGgAAAACAIQTSAAAAAAAMIZAGAAAAAGAIgTQAAAAAAEMIpAEAAAAAGEIgDQAAAADAEAJpAAAAAACG2DTrAlgf9txzzxxyyCGzLgMAANY1fTMAwK4xQxoAAAAAgCEE0gAAAAAADCGQBgAAAABgCIE0AAAAAABDCKQBAAAAABhCIA0AAAAAwBACaQAAAAAAhhBIAwAAAAAwhEAaAAAAAIAhBNIAAAAAAAwhkAYAAAAAYAiBNAAAAAAAQ2yadQGsD1f/29U54wVnzLoMgCTJsc86dtYlAMCS9M0Aa8+fB2C+mSENAAAAAMAQAmkAAAAAAIYQSAMAAAAAMIRAGgAAAACAIQTSAAAAAAAMIZAGAAAAAGAIgTQAAAAAAEMIpAEAAAAAGEIgDQAAAADAEAJpAAAAAACGEEgDAAAAADCEQBoAAAAAgCEE0gAAAAAADCGQBgAAAABgCIE0AAAAAABDCKQBAAAAABhCIA0AAAAAwBACaQAAAAAAhhBIAwAAAAAwhEAaAAAAAIAhBNIAAAAAAAwx80C6qt5bVVum5TOqar9ltv/NqjpmDev5wE7ud1xVHbbo9X/XWVUnVtVtdmUMAAB2b/rmlY0BAMD6tuaBdC1Y0XG6+9juvmqZbZ7T3X+zOtUtOf6DdnLX45L8d1O8TZ0nJlm2sV5mDAAA5pi+OYm+GQBg7q1JIF1VB1XVR6vqFUkuSHKXqvreqvq7qrqgqt5YVXsvsd8VVXWHafnXqupjVXVmVb2+qp4xrT+lqo6flr+nqi6sqkur6lVVdeslxtlSVe+dlr+7qi6afi6sqn2WqOHa6ffR0yyUU6c6XltVNb13UlV9pKouqaoXVtWDkjwyye9OYx+8tc6q+oUkByY5q6rOWnyMafn4advtjrGCc/2N6XO9tKruudJzBQBgtvTN+mYAgN3NWs6QPjTJn3X3fZNcl+RXkxzT3fdLcl6SX9rejrXwVcTHJrlvksck2bLENnsmOSXJ47r7Xkk2JfnZZWp6RpKf6+7NSb4ryfXLbH/fLMzSOCzJtyU5qqq+Ocmjkxze3fdO8rzu/kCSv07yzO7e3N3/sHWA7n5pks8keWh3P3R7B9rRGCs41yunz/UPp3Nc0blW1QlVdV5VnXf1dVcv81EAALBG9M3RNwMA7C7WMpD+p+4+d1p+YBaa03Oq6qIkP5HkrjvY98FJ3tLd13f3NUneusQ2hyb5VHd/Ynr96iQPWaamc5K8aJp9sV9337jM9h/q7k9391eTXJTkoCRfTHJDkldW1WOSfGmZMVbDcud62vT7/KnGZAXn2t0nd/eW7t6y7233XZvKAQBYjr559eibAQDWubUMpK9btFxJzpxmMGzu7sO6+0k72LdWMP6OtrkxXzu3Pbeu7O6Tkvx0kr2SnLv1a3o78F+Llm9KsmlqUB+Q5E1ZuHfdO1ZQ67Z60fKe293qa5b7PLbWeVMWZoHszLkCADAb+ubt0zcDAMyZNX+o4eTcLHxt7+5JUlW3qapDdrD9+5P8YFXtOd0z7weW2OZjSQ7aOmaSH09y9rR8RZL7T8uP3bpDVR3c3Zd29wuy8PXHm91sTvXs291nZOFriZunt65Jsr37zW373r9X1bfXwkNrHr2D7bba0blur85dPlcAAIbTN+ubAQDm2pBAurs/n+SJSV5fVZdkodHebqPX3R/Own3hLs7C1+rOS3L1NtvckOQnk7yxqi5N8tUkfzS9/RtJXlJVf5uF2Q9bnVhVl1XVxVm4N9zbd+J09kly+nQeZyd5+rT+DUmeOT0I5eBt9jk5ydu3PpwlybOTnJ7kPUk+u2i7JcdY5ly3ZzXOFQCAgfTN+mYAgHlX3b38VjNQVXt397VVdZsk70tyQndfMOu65tU97nyPfsnTXjLrMgCSJMc+69hZlwDwdarq/O7+hgcGrgf65rH0zQBrz58HYGNaac+8aUQxO+nkqjosC/eKe7WmGgAAlqRvBgBgw1i3gXR3/9isawAAgPVO3wwAwEYy6qGGAAAAAADs5gTSAAAAAAAMIZAGAAAAAGAIgTQAAAAAAEMIpAEAAAAAGEIgDQAAAADAEAJpAAAAAACGEEgDAAAAADCEQBoAAAAAgCEE0gAAAAAADCGQBgAAAABgCIE0AAAAAABDCKQBAAAAABhCIA0AAAAAwBACaQAAAAAAhhBIAwAAAAAwhEAaAAAAAIAhBNIAAAAAAAyxadYFsD7s+6375thnHTvrMgAAYF3TNwMA7BozpAEAAAAAGEIgDQAAAADAEAJpAAAAAACGEEgDAAAAADCEQBoAAAAAgCEE0gAAAAAADFHdPesaWAeq6pokH591HayqOyS5ctZFsOpc1/njms4f13Q+Hdrd+8y6CGZP3zyX/Hd7/rim88c1nU+u6/xZUc+8aUQlbAgf7+4tsy6C1VNV57mm88d1nT+u6fxxTedTVZ036xpYN/TNc8Z/t+ePazp/XNP55LrOn5X2zG7ZAQAAAADAEAJpAAAAAACGEEiz1cmzLoBV55rOJ9d1/rim88c1nU+uK1v5Z2H+uKbzxzWdP67pfHJd58+KrqmHGgIAAAAAMIQZ0gAAAAAADCGQJlX1fVX18ar6+6p69qzrYddU1auq6nNVddmsa2F1VNVdquqsqvpoVV1eVb8465rYdVW1Z1V9qKounq7rb8y6JlZHVe1RVRdW1emzroVdV1VXVNWlVXXRSp8aznzSM88fffP80TfPHz3z/NIzz5+b0ze7Zcdurqr2SPKJJA9P8ukkH07yo939kZkWxk6rqockuTbJn3X3EbOuh11XVQckOaC7L6iqfZKcn+Q4/55ubFVVSW7b3ddW1S2TvD/JL3b3uTMujV1UVb+UZEuS23X3I2ZdD7umqq5IsqW7r5x1LcyOnnk+6Zvnj755/uiZ55eeef7cnL7ZDGkekOTvu/sfu/vLSd6Q5FEzrold0N3vS/KFWdfB6unuz3b3BdPyNUk+muROs62KXdULrp1e3nL68bfEG1xV3TnJDyR55axrAVaVnnkO6Zvnj755/uiZ55OeGYE0d0ryL4tefzr+hw3rVlUdlOS+ST4420pYDdPX1C5K8rkkZ3a367rxvTjJLyf56qwLYdV0kndV1flVdcKsi2Fm9Mywweib54eeeS7pmefTivtmgTS1xDp/2wjrUFXtneRNSU7s7i/Ouh52XXff1N2bk9w5yQOqyteFN7CqekSSz3X3+bOuhVV1VHffL8n3J/m56Sv+7H70zLCB6Jvni555vuiZ59qK+2aBNJ9OcpdFr++c5DMzqgXYjul+aW9K8truPm3W9bC6uvuqJO9N8n0zLoVdc1SSR073TntDkodV1WtmWxK7qrs/M/3+XJI3Z+HWDex+9MywQeib55eeeW7omefUzembBdJ8OMk9qupuVXWrJD+S5K9nXBOwyPQgj/+X5KPd/aJZ18PqqKr9q2q/aXmvJMck+dhsq2JXdPevdPedu/ugLPz/9D3d/YQZl8UuqKrbTg/FSlXdNsn3JrlstlUxI3pm2AD0zfNHzzx/9Mzz6eb2zQLp3Vx335jk55O8MwsPfPjL7r58tlWxK6rq9Un+LsmhVfXpqnrSrGtilx2V5Mez8DfHF00/x866KHbZAUnOqqpLshB0nNndp8+4JuDr3THJ+6vq4iQfSvK27n7HjGtiBvTM80nfPJf0zfNHzwwbw83qm6vbrc8AAAAAAFh7ZkgDAAAAADCEQBoAAAAAgCEE0gAAAAAADCGQBgAAAABgCIE0AAAAAABDCKQBWFeq6tpZ1wAAAOuZnhnYyATSAAAAAAAMIZAGYE1V1Quq6qmLXj+3qn69qt5dVRdU1aVV9agl9ju6qk5f9PrlVfXEafn+VXV2VZ1fVe+sqgOGnAwAAKwBPTOwOxFIA7DW3pDkcYte/3CSP03y6O6+X5KHJvm9qqqVDFZVt0zysiTHd/f9k7wqyfNXt2QAABhKzwzsNjbNugAA5lt3X1hV31JVBybZP8l/Jvlskt+vqock+WqSOyW5Y5J/W8GQhyY5IsmZUz++xzQeAABsSHpmYHcikAZghFOTHJ/kW7Mw++PxWWi079/dX6mqK5Lsuc0+N+brv8mz9f1Kcnl3H7mmFQMAwFh6ZmC34JYdAIzwhiQ/koUG+9Qk+yb53NRYPzTJXZfY55+SHFZVt66qfZN8z7T+40n2r6ojk4WvI1bV4Wt+BgAAsLb0zMBuwQxpANZcd19eVfsk+dfu/mxVvTbJW6vqvCQXJfnYEvv8S1X9ZZJLknwyyYXT+i9X1fFJXjo13ZuSvDjJ5YNOBwAAVp2eGdhdVHfPugYAAAAAAHYDbtkBAAAAAMAQAmkAAAAAAIYQSAMAAAAAMIRAGgAAAACAIQTSAAAAAAAMIZAGAAAAAGAIgTQAAAAAAEMIpAEAAAAAGOL/A5cBfuMo4w8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BaQAAALWCAYAAAC5l5TgAAAABHNCSVQICAgIfAhkiAAAAAlwSFlzAAALEgAACxIB0t1+/AAAADh0RVh0U29mdHdhcmUAbWF0cGxvdGxpYiB2ZXJzaW9uMy4xLjEsIGh0dHA6Ly9tYXRwbG90bGliLm9yZy8QZhcZAAAgAElEQVR4nOzdeZhkVXk/8O8LQwTZRhRRIzqKCrgvI26IEDExMRF3/amJxIXHLUYNGhM1wUiM+24SMRE0EjWKGqNGVGQ0IAgMm6K4RDBRiTsgCCpwfn/c21I01d3VM923punP53nuU13nbm/dqpp5++1zzq3WWgAAAAAAYLltNe0AAAAAAABYHRSkAQAAAAAYhII0AAAAAACDUJAGAAAAAGAQCtIAAAAAAAxCQRoAAAAAgEEoSAMrRlW1qtow7Tg2RVWt6+M/alb7UX37uinFdVh//v1ntU/9Wk/72iyVqrpJVb2rqr5TVVf2r2ntMp1r6u8bADB9KzknkDcv3rSvzVKRN8PqoSANXEv/n/PocmVV/aSqNlTVwVVV046RTv+etGnHsSnmSuqvg45K8odJPpfk8CQvS3L5JDtW1e5V9cqq2lhVP62qX1XVD6rqM1X1p1W18/KFPVF8B/fv4cFTjuPdVfWjmX+bquq+fVyPmWefXarqjVV1flX9oqq+V1XvrKqbDxc5ACudvHnlkDevCEdF3rzccSwqb66qB1XV66rquP7ftlZVJwwbNddFa6YdALBFe1n/uE2S2yR5eJIHJFmf5NlTiGfvJD+fwnmX018keWWS707p/G9N8r4k/zOl889n2tdms1XVbyR5UJLPtNaesMh9n5ru/blekrOSvDfJT5PcMMm+Sd6Y5KVJbrSUMa9QByTZ0Fqb+SXzgUlakuPHbVxVN0zyhSS3S/LZdN+BvZL8cZKHVNV9WmvfWvaoAbgukTcvv2nnhvLmZSRvHsyi8uYkz0pyULo/DHwzyQ2WPUJWBQVpYE6ttcNGn1fV/ZJ8Pskzq+p1rbXzBo7n3CHPN4TW2gVJLpji+X+U5EfTOv98pn1tlshN0o1G+t5idqqqxyd5R7pE+pGttY+P2eZ+Sd62FEGuZFV1uyQ3T/KKkeYDk3yptfbDOXZ7Rbpi9Btaa88fOdZzkrwpyd8nefDyRAzAdZG8eflNOzeUNy87efMy28S8+VVJXpzk3CS7Jxn03zKuu0zZAUystXZiuv+IKsk9xm1TVb9TVZ/ohwH9oqr+u6peMzr3V1VtW1UX9kOoxv5hrKr+sR8O9JCRtrHzfFXVmqp6ZlWdXFUXV9XPq+qMqnp2VW01st0OVfXLqjpx1v7bVdXl/fH/cNa6Z/btT57kGlXVjlX1+urmPbu8qs6tqudnjn9va4753qrqof2wqAtGphP4XFU9s1+/rh9y+ICRazOzbBg5zvn9slMf1/n98LXD+vXzDv+rqptV1b/079Vl/RC4x4/Zbt4haOPiSvLX/dPjR+Nf6Nr06x5TVZ+vqov6uL5UVX9RVdcbs+3MNbh+/1n8n/6afrOq/nxmuNqkquq21Q11+27/efpe//y2s8+b5Nv90yeNvMajFjj+jkne0j993LikOvn19/FeE8Q733Xcv1932Kz2W1fVEf01uqy64Xlf6r+XN+y32ZDkyH6XI2d9BteNHGui72e/7a/njKyq21XV+/vP3lWjn9Gqus3MkuSRffP5fdveSe6d5OyR7W48su/26YaCXpqrP4Mz3prk/CS/U1W3XujaAsBc5M0LK3nzwXMcR94sb94i8ub+2p3UWjuntXblQtcPFkMPaWCxZpKQX11rRdVfpRuu+JMkH0vygyR3TnJokt+rbhj8xa21y6vq/UkOSfK7Sf5j1nGul+QxSb6f5Nh5g6napt//d5J8Lcm/phtOdEC65ORe6YpPaa1dUlWnJLlXVe3YWvtZf5j7pRvelXRDlv5l5BS/1T8eN18cI3Efl+Se6YaKHZ1kbbrhYQ9YaP+R4xyS5O1J/q9/bT9KcuN01/KP0/XevDDdtT44yS1z9TDRpCuojfqNdNMS7JLkU0kuzmR/2b5BumkNLkyXQK1N974cXVW/2Vp7zaSvaYw3JnlYuuvyrjExz6mqXpFuWOKP0r3fl6T7HL0iXSHxQa212Z/PbdK99psl+c8kV/Tnf2WSbXPN6zffue+Z5DNJdkzy0SRfSTfVwxOSHFRVD2ytnTbyGtcl+dN0n4eP9O1nLnCaR6V7r05urX1qvg1ba7+YJO7FqKqbJjk1yU5JPpHkmHTX6FbpvktvTfLjdHP8XZhuCN+/55qv68L+WBN/P2fZI8kXk3w93fdou3Sf2xnfGLPPJ2Y9f2K/JN1n7OD+5/v0x/vUyL8BSZLW2lVV9al0/zYdkMS0HQBsDnnz3LHImycnb56bvHl582ZYPq01i8ViucaSbg6pNqZ9vyRXJvlFkpvOWndAv98Xkqydte7gft0bRtru07d9cMx5Ht2ve92YuDbMajusb39Lkq1H2rdO8s/9uoNG2v+mb3vISNvfpUu0Ppvkf0fat0qXvP33hNftL/tjH5Nkq5H2W6X7ZaMlOWrWPkf17etG2jb21/jGY85xo1nPN4x7r0bWn98f/zNJth+zfub67T/uM5Dk3+Z4Lb9Mcusx7/HB83ym5nrv9p9jn3HXZuZz8z9JbjLSviZdAteS/OUc1+ATSbYbab9xugTwwiTbTPD+VpKv9sd6wqx1j+3bz511vdaNe98XOM/M5/bwxXxv57nO17qOI+v279cdNtL2J33bn47ZfvtZ13Ch933mPZ70+zlzvVqSV8zzOh/VL49Ol6gfN9L28XS/+D92pG39yL7PmolpjmMf2q9/1WKvv8VisVhW3zLz/9aYdnnz/NdN3ixvljdv3vdz5notW9485lgz5zxhsdfbYpm9mLIDmFM/LO2wqvrbvmfGZ9IlF4e2bp6yUc/pH5/WWrtwdEVr7ah0fwV+wkjbSen+ivsHVbXLrGM9qX981wLxbZXuJjH/l+R5bWQYUf/zn6VPgkZ2m+mx8cCRtgemS2aPSXLz6ubWSpK7prsRxoK9PHp/nOSqJC9srV01Est5Sd484TFmXJExvWlaN3fdpviz1tqli9znyiR/Psdr2Sbj/0K/3GaGgB7eWvu/kbiuSPd+X5XkqXPs+5zW2mUj+/wgXQ+FnZPsOcG575uuV8dJrbWjR1e01t6f5IT+OPtO9lLmdNP+8TubeZzNddnshtbapaPXcD6b+P2c8f3M0/umtfbB1toH0/0ic70k7x9pu0GS01trv25rV/e+Sbr3O0kumuPwM+1r51gPANcib5Y3R948St583cibYdmYsgOYz1/Pet6SPKW1duSYbe+TLhF8dFU9esz630iya1XdsLX2477tXUn+Nsnj0g2nS1Xtlm6Y0hmttbMXiO926RLfbyR5yRxTml2W7i7jM07q2x7Yn2/nJHdP8up0PT3Sr/t6rh52+NksoJ+/7Dbpeor895hNNuTa13MuRyd5XZJz+l9oPpfkxDb3jSYWcnmSha7lOP/Txt+AZ0O613K3TYxnc9y9f7zWe9Ja+3pVfSfJrapq7axf8C5qrX1zzPH+t3+c5G7Rc557pH3fdNfl8xMcby4zH+S2GcfYHB9NN4zzbVX1O+mG/56Y5CuttcXEtCnfzxlntcmGVc58R49Pkqq6fpL16YZ9bqppX38AViZ5c0fefE0bIm8eR958TSs1b4ZNpiANzKm1VsmvbwJ2n3RDhf6xqr7dWpudXNww3b8pCyWPO6SbRytJ3p3k5el6dvx93/aE/jjz9vIYOWeS3HaB8+4w80Nr7ZdVdUKSA/sbNtwn3TCo41prX62q76VLrP+hf2yZILHO1b0uvz/H+v+bo/1aWmuvr6ofJXlmuh40z03SqupzSV6wCX+1/sEiE6IZC72WnedYv5xmzjnXXcQvSHKLfrvRxPrC8Zvniv5x6yU6d7L5PWtn7ix+8808ziZprX27qvZJN2zwwUke0a/636p6bWtt0l5Li/5+jhj7fanuJk/PHWl6WLpf6J/QJ+43S9cLaY+RG858pLU2Ok/fTA/ouT6/O83aDgAWJG+WN8/RLm+e+9yJvHnGlpo3w7JRkAYW1A9Z+0xV/UGS05O8q6r2bK39fGSzi9LNATZ7GOF8x/1OVX02XZK7V2vt3HRJ9q/S3cRhITMFow+31h4x75bX9NkkD0r3V+L7ppt3buYO4scn+d3+Riv3T3JOP0Rt0lh2m2P9TRYRX1pr707y7j6RuG+Sh6cbdndsVe09YUy/Ptxizj1iodcyWrCbGZ54rf9XauRO8Utg5pw3STKuR81NZ223lEbPPc5SnfuEdO/1A9Pd2GdzzfneZI5fAlprX03y2Kpak+QuSQ5MN0fem6rq0tbaP09w3k39fiZzf2bXZnySPrvtEbn6F4Lzc80bx3ytf7xdxpu56/vX5w8RAK5N3ixvnkXePJ68+Zq21LwZlo05pIGJ9UMB35HuL9DPm7X65CQ3qKo7LPKwR/WPT6qqu6a7I/Z/TjjM7tx0f8G/d39X4kmNzof3W+mG9V0+sm6XJM9IdyOKiebBa92dx7+Z5Derao8xm+y/iPhGj3tha+0TrbWnpbtWu6RL+GdcmSRVNUlPhcW6RVWtG9O+f/94xkjbT/vH3cdsv36O48/MjbaY2GfOuf/sFVV1m3SfzfNmz8e4ROY896z20zfzPB9MdwOc+1TVgfNt2P8CuJBNeW+SdHMMttY2ttZeleT/9c0PG9lkvvdwU7+f88Vzfmut+l5od+6bDx5pOyXdXdZrZDlq1mFOTjfk8X79kOFf6+fv++3+6fFLETMAq5O8eW7yZnlz5M2zbal5MywbBWlgsQ5PN7faoVU1On/YG/rHd1TVzWbvVFXbV9W9xxzvQ0kuTvLEdHceTq5OtufVuhtyvCXdX9jfXFXbjTnvTavq9rOaN6b7D/+gJHfINZPnmZ//on+cZNjhjCPT/bv6qr6wNRPDrXL1zWsWVFUP7v/CPtuN+8fRHjYzwzhvsYg4J7V15n4tVyR5z8i2p6XrUfD4fj6yme13STfP4DibEvs7+8eXVNWuI+fZOslr013/SXohbIoT0/Wu3beqHjW6on++X7petSdszkn6X9JmPi/v7+eju5b++3TSBIc8pX982qz975TkT8ccd59+TsrZZtom+vxtxvdzUgf0jxv6Y+2Qbr7CDfPt1Fq7JMm/pPvF+bBZq5+d7u7hx7bWvrWJcQHADHnz3OTN8mZ5c29LzZthOZmyA1iU1tp3q+rt6f5DfmH6BLS1dlxVvSjJ3yX5RlV9Isl56ea5umWSB6RLOB4863iXVdUHkjwl3dxvP07y8UWE9PJ0Q6Oenu7O459N8t10Sehtk9wvyYuTfGXknFf188od1DcdN7Luf6rqv5Pske6v2J9bRCyvS/dX8EcmOb2qjk03f9pj092s46ETHud9SS7v5+w7P93NOu6f5J7pfin4zMi2xyV5dJIP9df8siTfbq39yyLinsvZSe6VZGNVfSpXv5a16e6I/uuhf621C6rq6HR3ED+zqj6ebi7e30v32sfdyOX4dMn431XVHdP3SGitHT5XQK21L1TVq9N99r5cVR9McmmS301yx3Sfsdds1que+9ytqp6U5NPpEt5/T9ebYc907/vPkvxRG7m7+mac6+g+EX1rkk9W1ZlJvpDuGt0w3RyOd0kyyd3j/z3dDVL+X1XdPMkX0yXCB/XrHjNr+8cneVb/Hflmf849kvxBumG6ozc+OSldov3c/peomfkT39Jauyib8P1chAOSnN9a+3b//P7p8poNE+z7l+l65jy/72F2SrqbxByU5AdJnrUJ8QDANcib5yVvljfLmztbdN5cVfsmeWr/dGYO69tW1VEz27TWDt6EmFjtWmsWi8VyjSXdPFRtnvW7pUtmLk2y26x1+yb5t3Q3mPhlkh+mm4fq9UnWz3G8fWfOme4/5Pni2jCmvdIldMelG7L1y3T/eZ+QrvC0+5h9/qQ/3kVJtp617u39ui9uwrXbqX+t303XI+bcJH+W5Nb9MY+atf1Rffu6kbanJ/lwkm+lS1p+km7Y2wuT7Dhr/63T3dn5W+nmELzGNUqXmJ8/T7yH9fvsP+5ap7vZxXvSFekuTzes7vFzHOt66ZLa7/TvwTfT/eK1Zp737on95+Oy2Z+7cddmZN3j+vf3Z31c56RL0LYds+2c12Cu17/Ae7xnuh62F/TX/IL+Gu05Ztt14973RZxr9ySv6q/7hf35fpjul5LnJtlpwu/I7kne33+WLktyarq54vbv9zlsZNt7pbs50Vkj238zXU+mO4459oPTJdiX5Orv8ejneeLv56TXqz/mj5McOdL2yv767DDhtd0lyZuSfLuP6YJ0PYluvinvlcVisVhW5zI7fxmzXt48d4zyZnnz6Lbrxr3viziXvHn8ddmsvDndaIw237Ip75fFUq21AAAAAADAcjOHNAAAAAAAg1CQBgAAAABgEArSAAAAAAAMQkEaAAAAAIBBKEgDAAAAADAIBWkAAAAAAAahIA0AAAAAwCAUpAEAAAAAGISCNAAAAAAAg1CQBgAAAABgEArSAAAAAAAMQkEaAAAAAIBBKEgDAAAAADAIBWkAAAAAAAahIA0AAAAAwCAUpAEAAAAAGISCNAAAAAAAg1CQBgAAAABgEGumHQBbhhvd6EZt3bp10w4DAGCLtHHjxh+11naddhxMn7wZAGC8SXNmBWmSJOvWrctpp5027TAAALZIVfXtacfAlkHeDAAw3qQ5syk7AAAAAAAYhII0AAAAAACDUJAGAAAAAGAQCtIAAAAAAAzCTQ1Jkvzw0kvyD6d+ftphrGrPuOd+0w4BAIAFyJunT94MACubHtIAAAAAAAxCQRoAAAAAgEEoSAMAAAAAMAgFaQAAAAAABqEgDQAAAADAIBSkAQAAAAAYhII0AAAAAACDUJAGAAAAAGAQCtIAAAAAAAxCQRoAAAAAgEEoSAMAAAAAMAgFaQAAAAAABqEgDQAAAADAIBSkAQAAAAAYhII0AAAAAACDUJAGAAAAAGAQCtIAAAAAAAxCQRoAAAAAgEEoSAMAAAAAMAgFaQAAAAAABqEgDQAAAADAIBSkJ1RVz62q6y/Rsfavqo/1Px9cVW9d5P7rq+rNSxELAAAsJXkzAADzUZCeQFVtneS5SZYksd7MWNa01k5rrT1n2rEAAMAoeTMAAAtZ9QXpqvpIVW2sqnOq6pCR9kuq6m+q6otJXpzkZkmOr6rjxxzj96rq3Ko6oarePNKLY5+q+kJVndE/7rlALLtW1TFVdWq/3K9vP6yqjqiqTyV596yeIttX1Tv77c+oqoP69jtU1SlVdWZVnV1Vt12qawYAwOojbwYAYCmsmXYAW4Ant9Z+UlXbJTm1qo5prf04yfZJvtxa+6skqaonJzmgtfaj0Z2ratskb0+yX2vtvKp678jqc/v2K6rqwCSvSPLIeWJ5U5I3tNZOqKpbJDk2yd79unsk2be1dllV7T+yz4uTfLa19uSqWpvklKr6TJKnJ3lTa+3oqvqNJFtvwrUBAIAZ8mYAADabgnTynKp6eP/z7klum+THSa5McswE+++V5FuttfP65+9NMtNjZOck7+p7WbQk2yxwrAOT3L6qZp7vVFU79j9/tLV22Zh9fjvJQ6vq0P75tklukeSkJC+uqpsn+VBr7Ruzd+x7thySJLvcZLcFQgMAYJWTN0feDACwuVZ1QbrvMXFgkvu01n5eVRvSJaZJcnlr7cpJDjPPupcnOb619vCqWpdkwwLH2qqP5RoJdJ9oXzrP+R/ZWvvarPav9sMmH5Lk2Kp6amvts6MbtNaOSHJEktxy773aArEBALBKyZvlzQAAS2W1zyG9c5Kf9kn1XknuPc+2P0uy45j2c5Pcuk+ck+Sxs47/3f7ngyeI51NJnj3zpKruOsE+xyb5k+qz76q6W/9463Q9UN6c5KNJ7jzBsQAAYBx5MwAAS2K1F6Q/mWRNVZ2drlfGyfNse0SS/5x9c5a+V8Yzk3yyqk5I8v0kF/WrX53k76rqxEw2F91zkqzvb6bylXTz2S3k5emGNJ5dVV/unyddgv/lqjoz3fDId09wLAAAGEfeDADAkqjWjDjbXFW1Q2vtkr63xduSfKO19oZpx7UYt9x7r/aidx8x7TBWtWfcc79phwAAzKGqNrbW1k87jpVO3sxSkDcDwJZp0px5tfeQXipP63tUnJNuuOHbpxwPAABsieTNAACr3Kq+qeFS6Xt1rKieHQAAMDR5MwAAekgDAAAAADAIBWkAAAAAAAahIA0AAAAAwCAUpAEAAAAAGISCNAAAAAAAg1CQBgAAAABgEArSAAAAAAAMQkEaAAAAAIBBKEgDAAAAADAIBWkAAAAAAAahIA0AAAAAwCAUpAEAAAAAGISCNAAAAAAAg1CQBgAAAABgEArSAAAAAAAMQkEaAAAAAIBBKEgDAAAAADAIBWkAAAAAAAahIA0AAAAAwCDWTDsAtgy7br9DnnHP/aYdBgAAbNHkzQAAm0cPaQAAAAAABqEgDQAAAADAIBSkAQAAAAAYhII0AAAAAACDUJAGAAAAAGAQCtIAAAAAAAxCQRoAAAAAgEEoSAMAAAAAMAgFaQAAAAAABqEgDQAAAADAIBSkAQAAAAAYhII0AAAAAACDWDPtANgyXHXVz3LZZcdNOwxWge22e+C0QwAA2GTyZjaXfBiA1U4PaQAAAAAABqEgDQAAAADAIBSkAQAAAAAYhII0AAAAAACDUJAGAAAAAGAQCtIAAAAAAAxCQRoAAAAAgEEoSAMAAAAAMAgFaQAAAAAABqEgDQAAAADAIBSkAQAAAAAYhII0AAAAAACDUJAGAAAAAGAQCtIAAAAAAAxCQRoAAAAAgEEoSAMAAAAAMAgFaQAAAAAABqEgDQAAAADAIBSkAQAAAAAYhII0AAAAAACDUJAGAAAAAGAQCtIjquqwqjp02nHMqKrzq+pGC2yzoarWDxUTAADImwEA2FQK0gAAAAAADGLVF6Sr6sVV9bWq+kySPUfan1ZVp1bVWVV1TFVdv28/qqreXFVfqKpvVdWjRvZ5YVV9qd/nlX3bHlX1yaraWFX/VVV7jYlhh6o6st/37Kp65Kz166rqyyPPD62qw0Y2eWIfz5erap9+mwdU1Zn9ckZV7bhElwwAgFVI3gwAwFJYM+0Apqmq7pHkcUnulu5anJ5kY7/6Q621d/TbHZ7kKUne0q+7aZJ9k+yV5KNJPlhVv5vkYUnu1Vr7eVXt0m97RJKnt9a+UVX3SvL3SX5rVigvTXJRa+1O/flusMiXsn1r7b5VtV+Sdya5Y5JDkzyrtXZiVe2Q5PJFHhMAAJLImwEAWDqruiCd5P5JPtxa+3mSVNVHR9bdsU+o1ybZIcmxI+s+0lq7KslXqmq3vu3AJEfOHKu19pM+ob1vkg9U1cy+1xsTx4HpEvz0+/50ka/jvf1+n6+qnapqbZITk7y+qo5O90vCd2bvVFWHJDkkSXbf/caLPCUAAKuIvFneDACwJFb9lB1J2hztRyV5dt/74mVJth1Z94uRn2vkcfaxtkpyYWvtriPL3mPONW7fUVfkmu/VtrPWz963tdZemeSpSbZLcvK4IY+ttSNaa+tba+tvdKO185weAADkzfJmAIDNt9oL0p9P8vCq2q6fK+4PRtbtmOSCqtomyRMmONankjx5ZM68XVprFyc5r6oe3bdVVd1ljn2fPfNkzNDD7ye5cVXdsKqul+T3Z61/bL/fvumGMF5UVXu01r7UWntVktPSDZMEAIBNIW8GAGBJrOqCdGvt9CTvT3JmkmOS/NfI6pcm+WKSTyc5d4JjfTLdvHinVdWZ6eaiS7qk/ClVdVaSc5IcNGb3w5PcoL+5yllJDph17F8l+Zs+no+NieenVfWFJP+Ybs6+JHnuyPEuS/KfC70GAAAYR94MAMBSqdbmG/HGanH3u+/ZTjzx76cdBqvAdts9cNohAMCiVdXG1tr6acfB9Mmb2VzyYQCuqybNmVd1D2kAAAAAAIajIA0AAAAAwCAUpAEAAAAAGISCNAAAAAAAg1CQBgAAAABgEArSAAAAAAAMQkEaAAAAAIBBKEgDAAAAADAIBWkAAAAAAAahIA0AAAAAwCAUpAEAAAAAGISCNAAAAAAAg1CQBgAAAABgEArSAAAAAAAMQkEaAAAAAIBBKEgDAAAAADAIBWkAAAAAAAahIA0AAAAAwCAUpAEAAAAAGISCNAAAAAAAg1CQBgAAAABgEGumHQBbhq222jHbbffAaYcBAABbNHkzAMDm0UMaAAAAAIBBKEgDAAAAADAIBWkAAAAAAAahIA0AAAAAwCAUpAEAAAAAGISCNAAAAAAAg1CQBgAAAABgEArSAAAAAAAMQkEaAAAAAIBBKEgDAAAAADAIBWkAAAAAAAahIA0AAAAAwCDWTDsAtgyX/OzyfP74r047DBjcfgfsPe0QAIAVZCXlzfIcAGBLpIc0AAAAAACDUJAGAAAAAGAQCtIAAAAAAAxCQRoAAAAAgEEoSAMAAAAAMAgFaQAAAAAABqEgDQAAAADAIBSkAQAAAAAYhII0AAAAAACDUJAGAAAAAGAQCtIAAAAAAAxCQRoAAAAAgEEoSAMAAAAAMAgFaQAAAAAABqEgDQAAAADAIBSkAQAAAAAYhII0AAAAAACDUJAGAAAAAGAQCtIAAAAAAAxCQRoAAAAAgEEoSAMAAAAAMAgF6UWqqi8ssP6fqur2m3mO/avqY5tzDAAAmCZ5MwAA46yZdgArTWvtvgusf+pQscylqrZurV057TgAAFi95M0AAIyjh/QiVdUls3tiVNVbq+rg/ucNVbW+//nBVXV6VZ1VVcf1bdtX1Tur6tSqOqOqDprjVDtV1Yer6itV9Y9VtVW//z9U1WlVdU5VvWwkhvOr6q+q6oQkj66q5/T7nl1V71umywEAAGPJmwEAGEcP6WVSVbsmeUeS/Vpr51XVLv2qFyf5bGvtyVW1NskpVfWZ1tqlsw6xT5LbJ/l2kk8meUSSDyZ5cWvtJ1W1dZLjqurOrbWz+30ub63t25//e0lu1Vr7RX+ecTEekuSQJNltt5su1UsHAICJyZsBAFYXPaSXz1b2bfsAACAASURBVL2TfL61dl6StNZ+0rf/dpIXVdWZSTYk2TbJLcbsf0pr7Vv9EML3Jtm3b39MVZ2e5Iwkd0iXfM94/8jPZyc5uqqemOSKcQG21o5ora1vra1fu/Mu4zYBAIDlJm8GAFhF9JDeNFfkmsX8bcdsU0naHO2PbK19bYFzzN63VdWtkhya5J6ttZ9W1VGzzj3aW+QhSfZL8tAkL62qO7TWxibYAACwTOTNAABcgx7Sm+bbSW5fVderqp2TPHDMNicleUCfDGdk6OGxSf6kqqpvv9sc59inqm7Vz4H32CQnJNkpXfJ8UVXtluR3x+3Y77N7a+34JC9MsjbJDpvwOgEAYHPImwEAuAY9pBevtdb+t6r+Ld3wvm+kGwY4e6Mf9nPNfahPdH+Q5EFJXp7kjUnO7pPr85P8/pjznJTklUnulOTzST7cWruqqs5Ick6SbyU5cY4Yt07ynj7pryRvaK1duKkvGAAANoG8GQCAa6nWxo2OY5yqumGS01trt5x2LEttrz3v2I74xw9MOwwY3H4H7D3tEABYAapqY2tt/bTjWCnkzVsGeQ4AMKRJc2ZTdkyoqm6WrvfFa6cdCwAAbKnkzQAAzMeUHRNqrX0vye2mHQcAAGzJ5M0AAMxHD2kAAAAAAAahIA0AAAAAwCAUpAEAAAAAGISCNAAAAAAAg1CQBgAAAABgEArSAAAAAAAMQkEaAAAAAIBBKEgDAAAAADAIBWkAAAAAAAahIA0AAAAAwCAUpAEAAAAAGISCNAAAAAAAg1CQBgAAAABgEArSAAAAAAAMQkEaAAAAAIBBKEgDAAAAADAIBWkAAAAAAAahIA0AAAAAwCDWTDsAtgw77Lht9jtg72mHAQAAWzR5MwDA5tFDGgAAAACAQShIAwAAAAAwCAVpAAAAAAAGoSANAAAAAMAgFKQBAAAAABiEgjQAAAAAAINQkAYAAAAAYBAK0gAAAAAADEJBGgAAAACAQShIAwAAAAAwCAVpAAAAAAAGoSANAAAAAMAg1kw7ALYMV3z/gvzwDYdPO4yp2/V5L5l2CAAAbMGuK3mzvBcAmBY9pAEAAAAAGISCNAAAAAAAg1CQBgAAAABgEArSAAAAAAAMQkEaAAAAAIBBKEgDAAAAADAIBWkAAAAAAAahIA0AAAAAwCAUpAEAAAAAGISCNAAAAAAAg1CQBgAAAABgEArSAAAAAAAMQkEaAAAAAIBBKEgDAAAAADAIBWkAAAAAAAahIA0AAAAAwCAUpAEAAAAAGISCNAAAAAAAg1CQBgAAAABgEArSAAAAAAAMQkEaAAAAAIBBKEgDAAAAADAIBeklUFUPq6rbr/YYAABgPltCzrolxAAAsJopSI9RncVcm4clWZKktqq23sRdlywGAACYhLwZAIDFUpDuVdW6qvpqVf19ktOT/GFVnVRVp1fVB6pqh367V1bVV6rq7Kp6bVXdN8lDk7ymqs6sqj2q6mlVdWpVnVVVx1TV9ft9j6qqR42c85L+cf+qOr6q/jXJl/q2j1TVxqo6p6oOGd2nqv62P/bJVbXbHDE8ZyTO9w10GQEAuI6TNwMAsDnWTDuALcyeSf44yV8l+VCSA1trl1bVnyd5flW9NcnDk+zVWmtVtba1dmFVfTTJx1prH0ySqrqwtfaO/ufDkzwlyVsWOPc+Se7YWjuvf/7k1tpPqmq7JKdW1TGttR8n2T7Jya21F1fVq5M8rbV2+JgYXpTkVq21X1TV2nEn7BP2Q5Lk5jfYeVOuFwAAq5O8GQCATaKH9DV9u7V2cpJ7pxvGd2JVnZnkSUlumeTiJJcn+aeqekSSn89xnDtW1X9V1ZeSPCHJHSY49ykjSXWSPKeqzkpycpLdk9y2b/9lko/1P29Msm6O452d5OiqemKSK8Zt0Fo7orW2vrW2/obbbz9BiAAAkETeDADAJlKQvqZL+8dK8unW2l375fattae01q5I1yPjmHRzz31yjuMcleTZrbU7JXlZkm379ivSX/OqqiS/Mebcqar9kxyY5D6ttbskOWPkGL9qrbX+5yszdy/3hyR5W5J7JNlYVXrDAwCwVOTNAABsEgXp8U5Ocr+quk2SVNX1q+p2/Xx4O7fWPpHkuUnu2m//syQ7juy/Y5ILqmqbdD09ZpyfLtFNkoOSbDPH+XdO8tPW2s+raq90PU8W8usYqruxzO6tteOTvDDJ2iQ7THAMAABYDHkzAACLoiA9Rmvth0kOTvLeqjo7XaK9V7rE9WN92+eSPK/f5X1JXlBVZ1TVHklemuSLST6d5NyRQ78jyQOq6pQk98pI745ZPplkTX+el/fnX8ivY0g3TPE9/dDHM5K8obV24UQvHgAAJiRvBgBgserqUWysZnfd/Tfbp5//jGmHMXW7Pu8l0w4BANgCVdXG1tr6acfB9F1X8mZ5LwCw1CbNmfWQBgAAAABgEArSAAAAAAAMQkEaAAAAAIBBKEgDAAAAADAIBWkAAAAAAAahIA0AAAAAwCAUpAEAAAAAGISCNAAAAAAAg1CQBgAAAABgEArSAAAAAAAMQkEaAAAAAIBBKEgDAAAAADAIBWkAAAAAAAahIA0AAAAAwCAUpAEAAAAAGISCNAAAAAAAg1CQBgAAAABgEArSAAAAAAAMQkEaAAAAAIBBKEgDAAAAADCINdMOgC3Dmt1uml2f95JphwEAAFs0eTMAwObRQxoAAAAAgEEoSAMAAAAAMAgFaQAAAAAABqEgDQAAAADAIBSkAQAAAAAYhII0AAAAAACDUJAGAAAAAGAQCtIAAAAAAAxCQRoAAAAAgEEoSAMAAAAAMAgFaQAAAAAABqEgDQAAAADAINZMOwC2DP934aV5zUdOmXYYbOFe8LB9ph0CAMBUyZuXhzwTAFYPPaQBAAAAABiEgjQAAAAAAINQkAYAAAAAYBAK0gAAAAAADEJBGgAAAACAQShIAwAAAAAwCAVpAAAAAAAGoSANAAAAAMAgFKQBAAAAABiEgjQAAAAAAINQkAYAAAAAYBAK0gAAAAAADEJBGgAAAACAQShIAwAAAAAwCAVpAAAAAAAGoSANAAAAAMAgFKQBAAAAABiEgjQAAAAAAINQkAYAAAAAYBAK0gAAAAAADEJBGgAAAACAQShIAwAAAAAwCAVpAAAAAAAGoSC9CFW1rqrOrap/qqovV9XRVXVgVZ1YVd+oqn2q6rCqOnRkny/3+21fVR+vqrP6tsf26+9RVZ+rqo1VdWxV3bRv31BV6/ufb1RV5/c/H1xVH6mq/6iq86rq2VX1/Ko6o6pOrqpd+u2eU1Vfqaqzq+p9g18sAABWLXkzAABzUZBevNskeVOSOyfZK8njk+yb5NAkfznPfg9O8r3W2l1aa3dM8smq2ibJW5I8qrV2jyTvTPK3E8Rwx/68+/Tb/7y1drckJyX5o36bFyW5W2vtzkmevriXCAAAm03eDADAtShIL955rbUvtdauSnJOkuNaay3Jl5Ksm2e/LyU5sKpeVVX3b61dlGTPdEnyp6vqzCQvSXLzCWI4vrX2s9baD5NclOQ/Rs4xE8PZSY6uqicmuWLcQarqkKo6rapOu/TiCyc4LQAATEzeDADAtShIL94vRn6+auT5VUnWpEtiR6/rtknSWvt6knukS37/rqr+KkklOae1dtd+uVNr7bf7/UaPs+0iY0iShyR5W3/OjVW1JrO01o5ora1vra3ffqe1C79yAACYnLwZAIBrUZBeeucnuXuSVNXdk9yq//lm6YYIvifJa/ttvpZk16q6T7/NNlV1h5Hj3KP/+VGLCaCqtkqye2vt+CQvTLI2yQ6b/pIAAGDJnR95MwDAqnOtv/6z2Y5J8kf9UMJTk3y9b79TktdU1VVJfpXkGa21X1bVo5K8uap2Tvd+vDHdkMbXJvm3qvrDJJ9dZAxbJ3lPf8xK8obWmrGFAABsSeTNAACrUHXTuLHa3fw2e7c/fe27ph0GW7gXPGyfaYcAAFNRVRtba+unHQfTJ29eHvJMAFj5Js2ZTdkBAAAAAMAgFKQBAAAAABiEgjQAAAAAAINYdEG6qm5QVXdejmAAAOC6QM4MAADjTVSQrqoNVbVTVe2S5KwkR1bV65c3NAAAWDnkzAAAsLBJe0jv3Fq7OMkjkhzZWrtHkgOXLywAAFhx5MwAALCASQvSa6rqpkkek+RjyxgPAACsVHJmAABYwKQF6b9JcmyS/26tnVpVt07yjeULCwAAVhw5MwAALGDNJBu11j6Q5AMjz7+V5JHLFRQAAKw0cmYAAFjYpDc1vF1VHVdVX+6f37mqXrK8oQEAwMohZwYAgIVNOmXHO5L8RZJfJUlr7ewkj1uuoAAAYAWSMwMAwAImLUhfv7V2yqy2K5Y6GAAAWMHkzAAAsIBJC9I/qqo9krQkqapHJblg2aICAICVR84MAAALmOimhkmeleSIJHtV1XeTnJfkicsWFQAArDxyZgAAWMBEBen+DuEHVtX2SbZqrf1secMCAICVRc4MAAALm7cgXVVPbK29p6qeP6s9SdJae/0yxgYAAFs8OTMAAExuoR7S2/ePOy53IAAAsELJmQEAYELzFqRba2+vqq2TXNxae8NAMQEAwIohZwYAgMlttdAGrbUrkzx0gFgAAGBFkjMDAMBkJrqpYZIvVNVbk7w/yaUzja2105clKgAAWHnkzAAAsIBJC9L37R//ZqStJfmtpQ0HAABWLDkzAAAsYKKCdGvtgOUOhOm6ydrt84KH7TPtMAAAViw58+ogbwYA2DwLziGdJFW1c1W9vqpO65fXVdXOyx0cAACsFHJmAABY2EQF6STvTPKzJI/pl4uTHLlcQQEAwAokZwYAgAVMOof0Hq21R448f1lVnbkcAQEAwAolZwYAgAVM2kP6sqrad+ZJVd0vyWXLExIAAKxIcmYAAFjApD2kn5HkXf0ceJXkJ0kOXq6gAABgBZIzAwDAAiYqSLfWzkxyl6raqX9+8bJGBQAAK4ycGQAAFjZRQbqqnj/reZJclGRjn3gDAMCqJmcGAICFTTqH9PokT0/ym/1ySJL9k7yjql64PKEBAMCKImcGAIAFTDqH9A2T3L21dkmSVNVfJ/lgkv2SbEzy6uUJDwAAVgw5MwAALGDSHtK3SPLLkee/SnLL1tplSX6x5FEBAMDKI2cGAIAFTNpD+l+TnFxV/94//4Mk762q7ZN8ZVkiAwCAlUXODAAAC5ioIN1ae3lVfSLJvkkqydNba6f1q5+wXMEBAMBKIWcGAICFTdpDOkm2S3Jxa+3Iqtq1qm7VWjtvuQJjWFdc9J388GPutQMku/6+KU4BNoOc+TpO3sx1ibwPgGmYaA7p/oYsf57kL/qmbZK8Z7mCAgCAlUbODAAAC5v0poYPT/LQJJcmSWvte0l2XK6gAID/3969h9tWl/UC/76yVVAQSslAPWIoGKBudWciZmjYKTJFpay0k2WSWRb2aNo5ZVZ6wjLzlhV5DMtbiZiJeCFFTAyV+8VrJZVpKRkICCn4nj/W2Lncrr3XYu+1fnOtuT+f51nPGnPMMX7jHXNwefd3/+YYwAakZwYAgGWsNJD+cnd3kk6S6cEsAADA1+iZAQBgGSsNpP+yqv44yX5V9eQkf5PklWtXFgAAbDh6ZgAAWMaKHmrY3S+sqocn+WKSQ5M8p7vPXNPKAABgA9EzAwDA8lYUSFfVC7r7WUnOXGIdAADs9vTMAACwvJXesuPhS6z7/tUsBAAANjg9MwAALGOHM6Sr6meTPDXJt1XVJYve2ifJOWtZGAAAbAR6ZgAAWLnlbtnxuiRvT/LbSZ69aP013f2FNasKAAA2Dj0zAACs0A4D6e6+OsnVSX40SarqW5LsmWTvqtq7u/957UsEAID1S88MAAArt6J7SFfVD1bVJ5N8KsnZSa7IwiwQAAAgemYAAFiJlT7U8HlJHpjkE919tyTfE/fDAwCAxfTMAACwjJUG0l/p7v9IcouqukV3n5Vk8xrWBQAAG42eGQAAlrHcQw23uqqq9k7yviSvrarPJblx7coCAIANR88MAADL2GEgXVV3T3LHJI9Kcn2Spyd5fJK7JnnamlcHAADrnJ4ZAABWbrlbdrw4yTXdfV13f7W7b+zuVyc5I8lz17w6AABY//TMAACwQssF0gd19yXbruzu85IctCYVAQDAxqJnBgCAFVoukN5zB+/ttZqFAADABqVnBgCAFVoukP5wVT1525VV9aQk569NSQAAsKHomQEAYIV2+FDDJCcmeXNVPT5fa6a3JLlVkkevZWEAALBB6JkBAGCFdhhId/e/J3lQVT00yRHT6rd193vWvDIAANgA9MwAALByy82QTpJ091lJzlrjWtgFVXV0ki939wdmXQsAwO5Iz7wx6JsBAGZruXtIs8pqwap+7lW1KcnRSR60muMCAMCs6JsBAObTimZIs2uq6qAkb8/CjJkjk7y4qp6S5NZJ/iHJT3b3tVV1UpJHJrkxybu6+xlVddckr0qyf5LPT9v+c1WdkuQLSe47/T4qyU1V9YQkT0vyrUl+PclNSa7u7ocMOl0AANgp+mYAgPknkB7n0CQ/meQ5SU5Lckx3X1dVz0ryS1X18iw89Oae3d1Vtd+038uT/Fl3v7qqfirJS5McN713yDTOTVX13CTXdvcLk6SqLk3yP7v7XxeNBQAA652+GQBgjrllxzj/1N3nJnlgksOSnFNVFyX5iSR3TfLFJDckeWVVPSbJl6b9jkzyumn5z5M8eNGYb+zum7ZzvHOSnFJVT06yx1IbVNUJVXVeVZ33H1dfvwunBgAAq0bfDAAwxwTS41w3/a4kZ3b35unnsO5+UnffmOQBSd6UhZkc79jOOL3EmN+4UfdTkvxqkrskuaiqbr/ENid395bu3nL7fffaiVMCAIBVp28GAJhjAunxzk1yVFXdPUmq6jZVdUhV7Z1k3+4+I8mJSTZP238gyY9My49P8v7tjHtNkn22vqiqg7v7g939nCRXZqHBBgCAjULfDAAwh9xDerDu/nxVPTHJ66vq1tPqX81CY/yWqtozC7NBnj699wtJXlVVz8z0cJbtDP3WJKdW1aOy8HCWp1fVPaax3p3k4rU4HwAAWAv6ZgCA+SSQHqC7r0hyxKLX70nyHUts+oDt7PuwJdY/cZvXn0hy70Wr/nanigUAgBnRNwMAzD+37AAAAAAAYAiBNAAAAAAAQwikAQAAAAAYQiANAAAAAMAQAmkAAAAAAIYQSAMAAAAAMIRAGgAAAACAIQTSAAAAAAAMIZAGAAAAAGAIgTQAAAAAAEMIpAEAAAAAGEIgDQAAAADAEAJpAAAAAACGEEgDAAAAADCEQBoAAAAAgCEE0gAAAAAADCGQBgAAAABgCIE0AAAAAABDCKQBAAAAABhCIA0AAAAAwBCbZl0A68Omfe+c/R/xO7MuAwAA1jV9MwDArjFDGgAAAACAIQTSAAAAAAAMIZAGAAAAAGAIgTQAAAAAAEMIpAEAAAAAGEIgDQAAAADAEAJpAAAAAACGEEgDAAAAADCEQBoAAAAAgCEE0gAAAAAADCGQBgAAAABgCIE0AAAAAABDbJp1AawPV33pX/NXF/3KrMsAYJUct/m3Z10CwFzSNwPMDz0zzIYZ0gAAAAAADCGQBgAAAABgCIE0AAAAAABDCKQBAAAAABhCIA0AAAAAwBACaQAAAAAAhhBIAwAAAAAwhEAaAAAAAIAhBNIAAAAAAAwhkAYAAAAAYAiBNAAAAAAAQwikAQAAAAAYQiANAAAAAMAQAmkAAAAAAIYQSAMAAAAAMIRAGgAAAACAIQTSAAAAAAAMIZAGAAAAAGAIgTQAAAAAAEMIpAEAAAAAGEIgDQAAAADAEAJpAAAAAACGmJtAuqpOqarjb8b2B1TVu5bZ5oyq2m8najmwqk69ufvtiqo6qKp+bOQxAQDYePTN+mYAgFmai0C6qjbtxG7fl+SdO9qgu4/t7qtu7sDd/ZnuXnGTv0oOSqKxBgBgu/TNSfTNAAAztS4C6WmWwseq6tVVdUlVnVpVt5nee05VfbiqLquqk6uqpvXvrar/W1VnJ/nFbcb7rWnmxy2q6qSq+sg07gsXbfZ9Sd5eVUdX1fuq6s3Tdn9UVbeYxrmiqu4wLf+vaYyLq+rPp3WnVNVLq+oDVfWPW2eaTOdz2bS8R1W9sKounfZ/2hLn/wuLanzDtO65VfXnVfWeqvpkVT15Wl9V9bvT53FpVT1uGuakJN9VVRdV1dOr6vCq+tD0+pKquscqXS4AAGZE36xvBgDY6HZmhsRaOTTJk7r7nKp6VZKnJnlhkpd3928mydTQPiLJW6d99uvu757eO2X6/TtJ9k3yk0m+Kcmjk9yzu7umrxFW1R5JDu3uj1TVtyR5QJLDkvxTknckeUyS//7qYFUdnuT/JDmqu6+sqm9eVPcBSR6c5J5J/nrxfpMTktwtyX27+8Zt9t3q2Unu1t3/VV//Vcd7J3lgktsmubCq3pbkyCSbk9wnyR2SfLiq3jeN8YzufsRU88uSvKS7X1tVt0qyx7YHraoTpvqy/wG3W6IsAADWIX2zvhkAYMNaFzOkJ//S3edMy6/JQrOaJA+tqg9W1aVJHpbk8EX7/MU2Y/xaFprtn+nuTvLFJDckeWVVPSbJl6btvjPJBxft96Hu/sfuvinJ6xcde6uHJTm1u69Mku7+wqL3/qq7v9rdH0lyxyXO65gkf9TdNy6x71aXJHltVT0hyY2L1r+lu6+fjntWFv4A8OAkr+/um7r735OcneQ7lhjz75L876p6VpK7dvf1227Q3Sd395bu3nK7/W6zxBAAAKxD+mZ9MwDAhrWeAune9nVV7ZnkFUmO7+57JfmTJHsu2ua6bfb5cJL7b51NMTWzD0jypiTHZWEWR5J8/6LlJY+9zetaYt1W/7XNdtva0b5b/UCSP0hy/yTn19fu7bdUXUsd4xt09+uSPDLJ9UneWVUPW8l+AACse/pmfTMAwIa1ngLp/1FVR07LP5rk/flaE31lVe2dZLkHnrwjC/eEe1tV7TPts293n5HkxCx8ZS9JvifJuxft94Cqutt0D7zHTcde7N1Jfriqbp8k2/n64Pa8K8lTtjbL2+47HfMu3X1Wkl9Osl+Svae3H1VVe07HPToLf3B4X5LHTffY2z/JQ5J8KMk1SfZZNO63JfnH7n5pFr4See+bUTMAAOuXvlnfDACwYa2ne0h/NMlPVNUfJ/lkkj/s7i9V1Z8kuTTJFVloLHeou99YVftkoZn8sSRvmWaMVJKnT83oDd39xUW7/V0WGvJ7ZaFxffM2Y15eVc9PcnZV3ZTkwiRPXOF5vTLJIUkuqaqvZGG2yssXvb9HktdU1b5Tjb/f3VfVwjNoPpTkbUn+R5Lf6u7PVNWbs3A/vIuzMPPjl7v736rqP5LcWFUXJzklC38oecJ0zH9L8psrrBcAgPVN36xvBgDYsGrhlnEzLqLqoCSnd/cRA471hCR37u6TptdHZ9FDTdaLqnpukmu7+4XLbbsa7n7YAf3C1z1xxKEAGOC4zb896xJgrlTV+d29ZR3UcVD0zV9H3wzAztIzw+paac+8nmZID9Hdr5l1DQAAsN7pmwEAWAvrIpDu7iuSrPksj+0c+71J3juLY+9Idz931jUAALC+6Ju/kb4ZAGBjWU8PNQQAAAAAYI4JpAEAAAAAGEIgDQAAAADAEAJpAAAAAACGEEgDAAAAADCEQBoAAAAAgCEE0gAAAAAADCGQBgAAAABgCIE0AAAAAABDCKQBAAAAABhCIA0AAAAAwBACaQAAAAAAhhBIAwAAAAAwhEAaAAAAAIAhBNIAAAAAAAwhkAYAAAAAYAiBNAAAAAAAQwikAQAAAAAYYtOsC2B92O82d8pxm3971mUAAMC6pm8GANg1ZkgDAAAAADCEQBoAAAAAgCEE0gAAAAAADCGQBgAAAABgCIE0AAAAAABDCKQBAAAAABhCIA0AAAAAwBACaQAAAAAAhhBIAwAAAAAwhEAaAAAAAIAhBNIAAAAAAAwhkAYAAAAAYIhNsy6A9eGr138l11/2mVmXAbCu7XXEgbMuAYAZ0zcDLE/fDOyIGdIAAAAAAAwhkAYAAAAAYAiBNAAAAAAAQwikAQAAAAAYQiANAAAAAMAQAmkAAAAAAIYQSAMAAAAAMIRAGgAAAACAIQTSAAAAAAAMIZAGAAAAAGAIgTQAAAAAAEMIpAEAAAAAGEIgDQAAAADAEAJpAAAAAACGEEgDAAAAADCEQBoAAAAAgCEE0gAAAAAADCGQBgAAAABgCIE0AAAAAABDCKQBAAAAABhCIA0AAAAAwBAC6VVSVddu5PEBAGAEfTMAwO5NIA0AAAAAwBAC6VVUVb9XVRdU1burav9p3cFV9Y6qOr+q/raq7jmt/8Gq+mBVXVhVf1NVd5zW711Vf1pVl1bVJVX12EXjP7+qLq6qcxdtv39VvamqPjz9HDWt/+6qumj6ubCq9hn/iQAAwDfSNwMA7L4E0qvntkku6O77JTk7ya9P609O8rTuvn+SZyR5xbT+/Uke2N33TfKGJL88rf+1JFd39726+95J3rNo/HO7+z5J3pfkydP6lyT5/e7+jiSPTfLKaf0zkvxcd29O8l1Jrl/tEwYAgJ2gbwYA2I1tmnUBc+SrSf5iWn5NktOqau8kD0ryxqraut2tp993TvIXVXVAklsl+dS0/pgkP7J14+7+z2nxy0lOn5bPT/LwRdsftmj8202zOs5J8qKqem2S07r709sWXFUnJDkhSe5ywJ124pQBAOBm0zcDAOzGzJBeO52Fz/eq7t686Ofbp/dfluTl3X2vJD+TZM9pfU37busr3b11/U352l8m3CLJkYvGv1N3X9PdJyX56SR7JTl361cev67A7pO7e0t3b7nDN91+Nc4ZAABuLn0zAMBuRCC9em6R5Php+ceSvL+7v5jkU1X1Q0lSC+4zbbNvkn+dln9i0TjvSvLzW19U1Tctc9xtt988/T64yi/lmgAAErlJREFUuy/t7hckOS/JNzTWAAAwA/pmAIDdmEB69VyX5PCqOj/Jw5L85rT+8UmeVFUXJ7k8yaOm9c/NwlcS/zbJlYvGeV6Sb6qqy6Z9HrrMcX8hyZbpQS4fSfKUaf2Ji8a4Psnbd+30AABgVeibAQB2Y/W1b7OxO7vf4ffpc/5C7w2wI3sdceCsSwBmpKrO7+4ts66D2dM3AyxP3wy7p5X2zGZIAwAAAAAwhEAaAAAAAIAhBNIAAAAAAAwhkAYAAAAAYAiBNAAAAAAAQwikAQAAAAAYQiANAAAAAMAQAmkAAAAAAIYQSAMAAAAAMIRAGgAAAACAIQTSAAAAAAAMIZAGAAAAAGAIgTQAAAAAAEMIpAEAAAAAGEIgDQAAAADAEAJpAAAAAACGEEgDAAAAADCEQBoAAAAAgCEE0gAAAAAADCGQBgAAAABgCIE0AAAAAABDbJp1AawPt9jrltnriANnXQYAAKxr+mYAgF1jhjQAAAAAAEMIpAEAAAAAGEIgDQAAAADAEAJpAAAAAACGEEgDAAAAADCEQBoAAAAAgCEE0gAAAAAADCGQBgAAAABgCIE0AAAAAABDCKQBAAAAABhCIA0AAAAAwBACaQAAAAAAhtg06wJYH2644YZ84hOfmHUZsGoOOeSQWZcAAMwhfTMbiZ4YgPXIDGkAAAAAAIYQSAMAAAAAMIRAGgAAAACAIQTSAAAAAAAMIZAGAAAAAGAIgTQAAAAAAEMIpAEAAAAAGEIgDQAAAADAEAJpAAAAAACGEEgDAAAAADCEQBoAAAAAgCEE0gAAAAAADCGQBgAAAABgCIE0AAAAAABDCKQBAAAAABhCIA0AAAAAwBACaQAAAAAAhhBIAwAAAAAwhEAaAAAAAIAhBNIAAAAAAAwhkAYAAAAAYAiB9Cqoqv2q6qnT8tFVdfoqjXtcVR22GmMBAMCs6ZsBABBIr479kjx1DcY9LsnNaqyratMa1AEAAKtB3wwAsJvThK2Ok5IcXFUXJflKkuuq6tQkRyQ5P8kTurur6v5JXpRk7yRXJnlid3+2qp6c5IQkt0ry90l+PMnmJI9M8t1V9atJHjsd6w+S7J/kS0me3N0fq6pTknwhyX2TXFBVf53kJdP2neQh3X3Nmn4CAACwPH0zAMBuTiC9Op6d5Iju3lxVRyd5S5LDk3wmyTlJjqqqDyZ5WZJHdffnq+pxSZ6f5KeSnNbdf5IkVfW8JE/q7pdNDfLp3X3q9N67kzyluz9ZVd+Z5BVJHjbVcEiSY7r7pqp6a5Kf6+5zqmrvJDcM+RQAAGDH9M0AALs5gfTa+FB3fzpJptkfByW5KgszP86sqiTZI8lnp+2PmBrq/bIwC+Sd2w44NcgPSvLGaf8kufWiTd7Y3TdNy+ckeVFVvTYLTfunlyqyqk7IwgyTHHjggTt1ogAAsAv0zQAAuxmB9Nr4r0XLN2Xhc64kl3f3kUtsf0qS47r74qp6YpKjl9jmFkmu6u7N2znmdVsXuvukqnpbkmOTnFtVx3T3x7bdobtPTnJykhxxxBG93EkBAMAq0zcDAOxmPNRwdVyTZJ9ltvl4kv2r6sgkqapbVtXh03v7JPlsVd0yyeOXGre7v5jkU1X1Q9P+VVX3WepAVXVwd1/a3S9Icl6Se+7keQEAwGrSNwMA7OYE0qugu/8jyTlVdVmS393ONl9OcnySF1TVxUkuysJXCZPk15J8MMmZSRbPyHhDkmdW1YVVdXAWmu4nTftfnuRR2ynpxKq6bNru+iRv36UTBACAVaBvBgCgun3jjIWvHp522mmzLgNWzSGHHDLrEgCYI1V1fndvmXUdzJ6+mY1ETwzASCvtmc2QBgAAAABgCIE0AAAAAABDCKQBAAAAABhCIA0AAAAAwBACaQAAAAAAhhBIAwAAAAAwhEAaAAAAAIAhBNIAAAAAAAwhkAYAAAAAYAiBNAAAAAAAQwikAQAAAAAYQiANAAAAAMAQAmkAAAAAAIYQSAMAAAAAMIRAGgAAAACAIQTSAAAAAAAMIZAGAAAAAGAIgTQAAAAAAEMIpAEAAAAAGEIgDQAAAADAEAJpAAAAAACG2DTrAlgf9txzzxxyyCGzLgMAANY1fTMAwK4xQxoAAAAAgCEE0gAAAAAADCGQBgAAAABgCIE0AAAAAABDCKQBAAAAABhCIA0AAAAAwBACaQAAAAAAhhBIAwAAAAAwhEAaAAAAAIAhBNIAAAAAAAwhkAYAAAAAYAiBNAAAAAAAQ2yadQGsD1f/29U54wVnzLoMgCTJsc86dtYlAMCS9M0Aa8+fB2C+mSENAAAAAMAQAmkAAAAAAIYQSAMAAAAAMIRAGgAAAACAIQTSAAAAAAAMIZAGAAAAAGAIgTQAAAAAAEMIpAEAAAAAGEIgDQAAAADAEAJpAAAAAACGEEgDAAAAADCEQBoAAAAAgCEE0gAAAAAADCGQBgAAAABgCIE0AAAAAABDCKQBAAAAABhCIA0AAAAAwBACaQAAAAAAhhBIAwAAAAAwhEAaAAAAAIAhBNIAAAAAAAwx80C6qt5bVVum5TOqar9ltv/NqjpmDev5wE7ud1xVHbbo9X/XWVUnVtVtdmUMAAB2b/rmlY0BAMD6tuaBdC1Y0XG6+9juvmqZbZ7T3X+zOtUtOf6DdnLX45L8d1O8TZ0nJlm2sV5mDAAA5pi+OYm+GQBg7q1JIF1VB1XVR6vqFUkuSHKXqvreqvq7qrqgqt5YVXsvsd8VVXWHafnXqupjVXVmVb2+qp4xrT+lqo6flr+nqi6sqkur6lVVdeslxtlSVe+dlr+7qi6afi6sqn2WqOHa6ffR0yyUU6c6XltVNb13UlV9pKouqaoXVtWDkjwyye9OYx+8tc6q+oUkByY5q6rOWnyMafn4advtjrGCc/2N6XO9tKruudJzBQBgtvTN+mYAgN3NWs6QPjTJn3X3fZNcl+RXkxzT3fdLcl6SX9rejrXwVcTHJrlvksck2bLENnsmOSXJ47r7Xkk2JfnZZWp6RpKf6+7NSb4ryfXLbH/fLMzSOCzJtyU5qqq+Ocmjkxze3fdO8rzu/kCSv07yzO7e3N3/sHWA7n5pks8keWh3P3R7B9rRGCs41yunz/UPp3Nc0blW1QlVdV5VnXf1dVcv81EAALBG9M3RNwMA7C7WMpD+p+4+d1p+YBaa03Oq6qIkP5HkrjvY98FJ3tLd13f3NUneusQ2hyb5VHd/Ynr96iQPWaamc5K8aJp9sV9337jM9h/q7k9391eTXJTkoCRfTHJDkldW1WOSfGmZMVbDcud62vT7/KnGZAXn2t0nd/eW7t6y7233XZvKAQBYjr559eibAQDWubUMpK9btFxJzpxmMGzu7sO6+0k72LdWMP6OtrkxXzu3Pbeu7O6Tkvx0kr2SnLv1a3o78F+Llm9KsmlqUB+Q5E1ZuHfdO1ZQ67Z60fKe293qa5b7PLbWeVMWZoHszLkCADAb+ubt0zcDAMyZNX+o4eTcLHxt7+5JUlW3qapDdrD9+5P8YFXtOd0z7weW2OZjSQ7aOmaSH09y9rR8RZL7T8uP3bpDVR3c3Zd29wuy8PXHm91sTvXs291nZOFriZunt65Jsr37zW373r9X1bfXwkNrHr2D7bba0blur85dPlcAAIbTN+ubAQDm2pBAurs/n+SJSV5fVZdkodHebqPX3R/Own3hLs7C1+rOS3L1NtvckOQnk7yxqi5N8tUkfzS9/RtJXlJVf5uF2Q9bnVhVl1XVxVm4N9zbd+J09kly+nQeZyd5+rT+DUmeOT0I5eBt9jk5ydu3PpwlybOTnJ7kPUk+u2i7JcdY5ly3ZzXOFQCAgfTN+mYAgHlX3b38VjNQVXt397VVdZsk70tyQndfMOu65tU97nyPfsnTXjLrMgCSJMc+69hZlwDwdarq/O7+hgcGrgf65rH0zQBrz58HYGNaac+8aUQxO+nkqjosC/eKe7WmGgAAlqRvBgBgw1i3gXR3/9isawAAgPVO3wwAwEYy6qGGAAAAAADs5gTSAAAAAAAMIZAGAAAAAGAIgTQAAAAAAEMIpAEAAAAAGEIgDQAAAADAEAJpAAAAAACGEEgDAAAAADCEQBoAAAAAgCEE0gAAAAAADCGQBgAAAABgCIE0AAAAAABDCKQBAAAAABhCIA0AAAAAwBACaQAAAAAAhhBIAwAAAAAwhEAaAAAAAIAhBNIAAAAAAAyxadYFsD7s+6375thnHTvrMgAAYF3TNwMA7BozpAEAAAAAGEIgDQAAAADAEAJpAAAAAACGEEgDAAAAADCEQBoAAAAAgCEE0gAAAAAADFHdPesaWAeq6pokH591HayqOyS5ctZFsOpc1/njms4f13Q+Hdrd+8y6CGZP3zyX/Hd7/rim88c1nU+u6/xZUc+8aUQlbAgf7+4tsy6C1VNV57mm88d1nT+u6fxxTedTVZ036xpYN/TNc8Z/t+ePazp/XNP55LrOn5X2zG7ZAQAAAADAEAJpAAAAAACGEEiz1cmzLoBV55rOJ9d1/rim88c1nU+uK1v5Z2H+uKbzxzWdP67pfHJd58+KrqmHGgIAAAAAMIQZ0gAAAAAADCGQJlX1fVX18ar6+6p69qzrYddU1auq6nNVddmsa2F1VNVdquqsqvpoVV1eVb8465rYdVW1Z1V9qKounq7rb8y6JlZHVe1RVRdW1emzroVdV1VXVNWlVXXRSp8aznzSM88fffP80TfPHz3z/NIzz5+b0ze7Zcdurqr2SPKJJA9P8ukkH07yo939kZkWxk6rqockuTbJn3X3EbOuh11XVQckOaC7L6iqfZKcn+Q4/55ubFVVSW7b3ddW1S2TvD/JL3b3uTMujV1UVb+UZEuS23X3I2ZdD7umqq5IsqW7r5x1LcyOnnk+6Zvnj755/uiZ55eeef7cnL7ZDGkekOTvu/sfu/vLSd6Q5FEzrold0N3vS/KFWdfB6unuz3b3BdPyNUk+muROs62KXdULrp1e3nL68bfEG1xV3TnJDyR55axrAVaVnnkO6Zvnj755/uiZ55OeGYE0d0ryL4tefzr+hw3rVlUdlOS+ST4420pYDdPX1C5K8rkkZ3a367rxvTjJLyf56qwLYdV0kndV1flVdcKsi2Fm9Mywweib54eeeS7pmefTivtmgTS1xDp/2wjrUFXtneRNSU7s7i/Ouh52XXff1N2bk9w5yQOqyteFN7CqekSSz3X3+bOuhVV1VHffL8n3J/m56Sv+7H70zLCB6Jvni555vuiZ59qK+2aBNJ9OcpdFr++c5DMzqgXYjul+aW9K8truPm3W9bC6uvuqJO9N8n0zLoVdc1SSR073TntDkodV1WtmWxK7qrs/M/3+XJI3Z+HWDex+9MywQeib55eeeW7omefUzembBdJ8OMk9qupuVXWrJD+S5K9nXBOwyPQgj/+X5KPd/aJZ18PqqKr9q2q/aXmvJMck+dhsq2JXdPevdPedu/ugLPz/9D3d/YQZl8UuqKrbTg/FSlXdNsn3JrlstlUxI3pm2AD0zfNHzzx/9Mzz6eb2zQLp3Vx335jk55O8MwsPfPjL7r58tlWxK6rq9Un+LsmhVfXpqnrSrGtilx2V5Mez8DfHF00/x866KHbZAUnOqqpLshB0nNndp8+4JuDr3THJ+6vq4iQfSvK27n7HjGtiBvTM80nfPJf0zfNHzwwbw83qm6vbrc8AAAAAAFh7ZkgDAAAAADCEQBoAAAAAgCEE0gAAAAAADCGQBgAAAABgCIE0AAAAAABDCKQBWFeq6tpZ1wAAAOuZnhnYyATSAAAAAAAMIZAGYE1V1Quq6qmLXj+3qn69qt5dVRdU1aVV9agl9ju6qk5f9PrlVfXEafn+VXV2VZ1fVe+sqgOGnAwAAKwBPTOwOxFIA7DW3pDkcYte/3CSP03y6O6+X5KHJvm9qqqVDFZVt0zysiTHd/f9k7wqyfNXt2QAABhKzwzsNjbNugAA5lt3X1hV31JVBybZP8l/Jvlskt+vqock+WqSOyW5Y5J/W8GQhyY5IsmZUz++xzQeAABsSHpmYHcikAZghFOTHJ/kW7Mw++PxWWi079/dX6mqK5Lsuc0+N+brv8mz9f1Kcnl3H7mmFQMAwFh6ZmC34JYdAIzwhiQ/koUG+9Qk+yb53NRYPzTJXZfY55+SHFZVt66qfZN8z7T+40n2r6ojk4WvI1bV4Wt+BgAAsLb0zMBuwQxpANZcd19eVfsk+dfu/mxVvTbJW6vqvCQXJfnYEvv8S1X9ZZJLknwyyYXT+i9X1fFJXjo13ZuSvDjJ5YNOBwAAVp2eGdhdVHfPugYAAAAAAHYDbtkBAAAAAMAQAmkAAAAAAIYQSAMAAAAAMIRAGgAAAACAIQTSAAAAAAAMIZAGAAAAAGAIgTQAAAAAAEMIpAEAAAAAGOL/A5cBfuMo4w8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BaQAAALWCAYAAAC5l5TgAAAABHNCSVQICAgIfAhkiAAAAAlwSFlzAAALEgAACxIB0t1+/AAAADh0RVh0U29mdHdhcmUAbWF0cGxvdGxpYiB2ZXJzaW9uMy4xLjEsIGh0dHA6Ly9tYXRwbG90bGliLm9yZy8QZhcZAAAgAElEQVR4nOzdeZhkVXk/8O8LQwTZRhRRIzqKCrgvI26IEDExMRF3/amJxIXHLUYNGhM1wUiM+24SMRE0EjWKGqNGVGQ0IAgMm6K4RDBRiTsgCCpwfn/c21I01d3VM923punP53nuU13nbm/dqpp5++1zzq3WWgAAAAAAYLltNe0AAAAAAABYHRSkAQAAAAAYhII0AAAAAACDUJAGAAAAAGAQCtIAAAAAAAxCQRoAAAAAgEEoSAMrRlW1qtow7Tg2RVWt6+M/alb7UX37uinFdVh//v1ntU/9Wk/72iyVqrpJVb2rqr5TVVf2r2ntMp1r6u8bADB9KzknkDcv3rSvzVKRN8PqoSANXEv/n/PocmVV/aSqNlTVwVVV046RTv+etGnHsSnmSuqvg45K8odJPpfk8CQvS3L5JDtW1e5V9cqq2lhVP62qX1XVD6rqM1X1p1W18/KFPVF8B/fv4cFTjuPdVfWjmX+bquq+fVyPmWefXarqjVV1flX9oqq+V1XvrKqbDxc5ACudvHnlkDevCEdF3rzccSwqb66qB1XV66rquP7ftlZVJwwbNddFa6YdALBFe1n/uE2S2yR5eJIHJFmf5NlTiGfvJD+fwnmX018keWWS707p/G9N8r4k/zOl889n2tdms1XVbyR5UJLPtNaesMh9n5ru/blekrOSvDfJT5PcMMm+Sd6Y5KVJbrSUMa9QByTZ0Fqb+SXzgUlakuPHbVxVN0zyhSS3S/LZdN+BvZL8cZKHVNV9WmvfWvaoAbgukTcvv2nnhvLmZSRvHsyi8uYkz0pyULo/DHwzyQ2WPUJWBQVpYE6ttcNGn1fV/ZJ8Pskzq+p1rbXzBo7n3CHPN4TW2gVJLpji+X+U5EfTOv98pn1tlshN0o1G+t5idqqqxyd5R7pE+pGttY+P2eZ+Sd62FEGuZFV1uyQ3T/KKkeYDk3yptfbDOXZ7Rbpi9Btaa88fOdZzkrwpyd8nefDyRAzAdZG8eflNOzeUNy87efMy28S8+VVJXpzk3CS7Jxn03zKuu0zZAUystXZiuv+IKsk9xm1TVb9TVZ/ohwH9oqr+u6peMzr3V1VtW1UX9kOoxv5hrKr+sR8O9JCRtrHzfFXVmqp6ZlWdXFUXV9XPq+qMqnp2VW01st0OVfXLqjpx1v7bVdXl/fH/cNa6Z/btT57kGlXVjlX1+urmPbu8qs6tqudnjn9va4753qrqof2wqAtGphP4XFU9s1+/rh9y+ICRazOzbBg5zvn9slMf1/n98LXD+vXzDv+rqptV1b/079Vl/RC4x4/Zbt4haOPiSvLX/dPjR+Nf6Nr06x5TVZ+vqov6uL5UVX9RVdcbs+3MNbh+/1n8n/6afrOq/nxmuNqkquq21Q11+27/efpe//y2s8+b5Nv90yeNvMajFjj+jkne0j993LikOvn19/FeE8Q733Xcv1932Kz2W1fVEf01uqy64Xlf6r+XN+y32ZDkyH6XI2d9BteNHGui72e/7a/njKyq21XV+/vP3lWjn9Gqus3MkuSRffP5fdveSe6d5OyR7W48su/26YaCXpqrP4Mz3prk/CS/U1W3XujaAsBc5M0LK3nzwXMcR94sb94i8ub+2p3UWjuntXblQtcPFkMPaWCxZpKQX11rRdVfpRuu+JMkH0vygyR3TnJokt+rbhj8xa21y6vq/UkOSfK7Sf5j1nGul+QxSb6f5Nh5g6napt//d5J8Lcm/phtOdEC65ORe6YpPaa1dUlWnJLlXVe3YWvtZf5j7pRvelXRDlv5l5BS/1T8eN18cI3Efl+Se6YaKHZ1kbbrhYQ9YaP+R4xyS5O1J/q9/bT9KcuN01/KP0/XevDDdtT44yS1z9TDRpCuojfqNdNMS7JLkU0kuzmR/2b5BumkNLkyXQK1N974cXVW/2Vp7zaSvaYw3JnlYuuvyrjExz6mqXpFuWOKP0r3fl6T7HL0iXSHxQa212Z/PbdK99psl+c8kV/Tnf2WSbXPN6zffue+Z5DNJdkzy0SRfSTfVwxOSHFRVD2ytnTbyGtcl+dN0n4eP9O1nLnCaR6V7r05urX1qvg1ba7+YJO7FqKqbJjk1yU5JPpHkmHTX6FbpvktvTfLjdHP8XZhuCN+/55qv68L+WBN/P2fZI8kXk3w93fdou3Sf2xnfGLPPJ2Y9f2K/JN1n7OD+5/v0x/vUyL8BSZLW2lVV9al0/zYdkMS0HQBsDnnz3LHImycnb56bvHl582ZYPq01i8ViucaSbg6pNqZ9vyRXJvlFkpvOWndAv98Xkqydte7gft0bRtru07d9cMx5Ht2ve92YuDbMajusb39Lkq1H2rdO8s/9uoNG2v+mb3vISNvfpUu0Ppvkf0fat0qXvP33hNftL/tjH5Nkq5H2W6X7ZaMlOWrWPkf17etG2jb21/jGY85xo1nPN4x7r0bWn98f/zNJth+zfub67T/uM5Dk3+Z4Lb9Mcusx7/HB83ym5nrv9p9jn3HXZuZz8z9JbjLSviZdAteS/OUc1+ATSbYbab9xugTwwiTbTPD+VpKv9sd6wqx1j+3bz511vdaNe98XOM/M5/bwxXxv57nO17qOI+v279cdNtL2J33bn47ZfvtZ13Ch933mPZ70+zlzvVqSV8zzOh/VL49Ol6gfN9L28XS/+D92pG39yL7PmolpjmMf2q9/1WKvv8VisVhW3zLz/9aYdnnz/NdN3ixvljdv3vdz5notW9485lgz5zxhsdfbYpm9mLIDmFM/LO2wqvrbvmfGZ9IlF4e2bp6yUc/pH5/WWrtwdEVr7ah0fwV+wkjbSen+ivsHVbXLrGM9qX981wLxbZXuJjH/l+R5bWQYUf/zn6VPgkZ2m+mx8cCRtgemS2aPSXLz6ubWSpK7prsRxoK9PHp/nOSqJC9srV01Est5Sd484TFmXJExvWlaN3fdpviz1tqli9znyiR/Psdr2Sbj/0K/3GaGgB7eWvu/kbiuSPd+X5XkqXPs+5zW2mUj+/wgXQ+FnZPsOcG575uuV8dJrbWjR1e01t6f5IT+OPtO9lLmdNP+8TubeZzNddnshtbapaPXcD6b+P2c8f3M0/umtfbB1toH0/0ic70k7x9pu0GS01trv25rV/e+Sbr3O0kumuPwM+1r51gPANcib5Y3R948St583cibYdmYsgOYz1/Pet6SPKW1duSYbe+TLhF8dFU9esz630iya1XdsLX2477tXUn+Nsnj0g2nS1Xtlm6Y0hmttbMXiO926RLfbyR5yRxTml2W7i7jM07q2x7Yn2/nJHdP8up0PT3Sr/t6rh52+NksoJ+/7Dbpeor895hNNuTa13MuRyd5XZJz+l9oPpfkxDb3jSYWcnmSha7lOP/Txt+AZ0O613K3TYxnc9y9f7zWe9Ja+3pVfSfJrapq7axf8C5qrX1zzPH+t3+c5G7Rc557pH3fdNfl8xMcby4zH+S2GcfYHB9NN4zzbVX1O+mG/56Y5CuttcXEtCnfzxlntcmGVc58R49Pkqq6fpL16YZ9bqppX38AViZ5c0fefE0bIm8eR958TSs1b4ZNpiANzKm1VsmvbwJ2n3RDhf6xqr7dWpudXNww3b8pCyWPO6SbRytJ3p3k5el6dvx93/aE/jjz9vIYOWeS3HaB8+4w80Nr7ZdVdUKSA/sbNtwn3TCo41prX62q76VLrP+hf2yZILHO1b0uvz/H+v+bo/1aWmuvr6ofJXlmuh40z03SqupzSV6wCX+1/sEiE6IZC72WnedYv5xmzjnXXcQvSHKLfrvRxPrC8Zvniv5x6yU6d7L5PWtn7ix+8808ziZprX27qvZJN2zwwUke0a/636p6bWtt0l5Li/5+jhj7fanuJk/PHWl6WLpf6J/QJ+43S9cLaY+RG858pLU2Ok/fTA/ouT6/O83aDgAWJG+WN8/RLm+e+9yJvHnGlpo3w7JRkAYW1A9Z+0xV/UGS05O8q6r2bK39fGSzi9LNATZ7GOF8x/1OVX02XZK7V2vt3HRJ9q/S3cRhITMFow+31h4x75bX9NkkD0r3V+L7ppt3buYO4scn+d3+Riv3T3JOP0Rt0lh2m2P9TRYRX1pr707y7j6RuG+Sh6cbdndsVe09YUy/Ptxizj1iodcyWrCbGZ54rf9XauRO8Utg5pw3STKuR81NZ223lEbPPc5SnfuEdO/1A9Pd2GdzzfneZI5fAlprX03y2Kpak+QuSQ5MN0fem6rq0tbaP09w3k39fiZzf2bXZnySPrvtEbn6F4Lzc80bx3ytf7xdxpu56/vX5w8RAK5N3ixvnkXePJ68+Zq21LwZlo05pIGJ9UMB35HuL9DPm7X65CQ3qKo7LPKwR/WPT6qqu6a7I/Z/TjjM7tx0f8G/d39X4kmNzof3W+mG9V0+sm6XJM9IdyOKiebBa92dx7+Z5Derao8xm+y/iPhGj3tha+0TrbWnpbtWu6RL+GdcmSRVNUlPhcW6RVWtG9O+f/94xkjbT/vH3cdsv36O48/MjbaY2GfOuf/sFVV1m3SfzfNmz8e4ROY896z20zfzPB9MdwOc+1TVgfNt2P8CuJBNeW+SdHMMttY2ttZeleT/9c0PG9lkvvdwU7+f88Vzfmut+l5od+6bDx5pOyXdXdZrZDlq1mFOTjfk8X79kOFf6+fv++3+6fFLETMAq5O8eW7yZnlz5M2zbal5MywbBWlgsQ5PN7faoVU1On/YG/rHd1TVzWbvVFXbV9W9xxzvQ0kuTvLEdHceTq5OtufVuhtyvCXdX9jfXFXbjTnvTavq9rOaN6b7D/+gJHfINZPnmZ//on+cZNjhjCPT/bv6qr6wNRPDrXL1zWsWVFUP7v/CPtuN+8fRHjYzwzhvsYg4J7V15n4tVyR5z8i2p6XrUfD4fj6yme13STfP4DibEvs7+8eXVNWuI+fZOslr013/SXohbIoT0/Wu3beqHjW6on++X7petSdszkn6X9JmPi/v7+eju5b++3TSBIc8pX982qz975TkT8ccd59+TsrZZtom+vxtxvdzUgf0jxv6Y+2Qbr7CDfPt1Fq7JMm/pPvF+bBZq5+d7u7hx7bWvrWJcQHADHnz3OTN8mZ5c29LzZthOZmyA1iU1tp3q+rt6f5DfmH6BLS1dlxVvSjJ3yX5RlV9Isl56ea5umWSB6RLOB4863iXVdUHkjwl3dxvP07y8UWE9PJ0Q6Oenu7O459N8t10Sehtk9wvyYuTfGXknFf188od1DcdN7Luf6rqv5Pske6v2J9bRCyvS/dX8EcmOb2qjk03f9pj092s46ETHud9SS7v5+w7P93NOu6f5J7pfin4zMi2xyV5dJIP9df8siTfbq39yyLinsvZSe6VZGNVfSpXv5a16e6I/uuhf621C6rq6HR3ED+zqj6ebi7e30v32sfdyOX4dMn431XVHdP3SGitHT5XQK21L1TVq9N99r5cVR9McmmS301yx3Sfsdds1que+9ytqp6U5NPpEt5/T9ebYc907/vPkvxRG7m7+mac6+g+EX1rkk9W1ZlJvpDuGt0w3RyOd0kyyd3j/z3dDVL+X1XdPMkX0yXCB/XrHjNr+8cneVb/Hflmf849kvxBumG6ozc+OSldov3c/peomfkT39Jauyib8P1chAOSnN9a+3b//P7p8poNE+z7l+l65jy/72F2SrqbxByU5AdJnrUJ8QDANcib5yVvljfLmztbdN5cVfsmeWr/dGYO69tW1VEz27TWDt6EmFjtWmsWi8VyjSXdPFRtnvW7pUtmLk2y26x1+yb5t3Q3mPhlkh+mm4fq9UnWz3G8fWfOme4/5Pni2jCmvdIldMelG7L1y3T/eZ+QrvC0+5h9/qQ/3kVJtp617u39ui9uwrXbqX+t303XI+bcJH+W5Nb9MY+atf1Rffu6kbanJ/lwkm+lS1p+km7Y2wuT7Dhr/63T3dn5W+nmELzGNUqXmJ8/T7yH9fvsP+5ap7vZxXvSFekuTzes7vFzHOt66ZLa7/TvwTfT/eK1Zp737on95+Oy2Z+7cddmZN3j+vf3Z31c56RL0LYds+2c12Cu17/Ae7xnuh62F/TX/IL+Gu05Ztt14973RZxr9ySv6q/7hf35fpjul5LnJtlpwu/I7kne33+WLktyarq54vbv9zlsZNt7pbs50Vkj238zXU+mO4459oPTJdiX5Orv8ejneeLv56TXqz/mj5McOdL2yv767DDhtd0lyZuSfLuP6YJ0PYluvinvlcVisVhW5zI7fxmzXt48d4zyZnnz6Lbrxr3viziXvHn8ddmsvDndaIw237Ip75fFUq21AAAAAADAcjOHNAAAAAAAg1CQBgAAAABgEArSAAAAAAAMQkEaAAAAAIBBKEgDAAAAADAIBWkAAAAAAAahIA0AAAAAwCAUpAEAAAAAGISCNAAAAAAAg1CQBgAAAABgEArSAAAAAAAMQkEaAAAAAIBBKEgDAAAAADAIBWkAAAAAAAahIA0AAAAAwCAUpAEAAAAAGISCNAAAAAAAg1CQBgAAAABgEGumHQBbhhvd6EZt3bp10w4DAGCLtHHjxh+11naddhxMn7wZAGC8SXNmBWmSJOvWrctpp5027TAAALZIVfXtacfAlkHeDAAw3qQ5syk7AAAAAAAYhII0AAAAAACDUJAGAAAAAGAQCtIAAAAAAAzCTQ1Jkvzw0kvyD6d+ftphrGrPuOd+0w4BAIAFyJunT94MACubHtIAAAAAAAxCQRoAAAAAgEEoSAMAAAAAMAgFaQAAAAAABqEgDQAAAADAIBSkAQAAAAAYhII0AAAAAACDUJAGAAAAAGAQCtIAAAAAAAxCQRoAAAAAgEEoSAMAAAAAMAgFaQAAAAAABqEgDQAAAADAIBSkAQAAAAAYhII0AAAAAACDUJAGAAAAAGAQCtIAAAAAAAxCQRoAAAAAgEEoSAMAAAAAMAgFaQAAAAAABqEgDQAAAADAIBSkJ1RVz62q6y/Rsfavqo/1Px9cVW9d5P7rq+rNSxELAAAsJXkzAADzUZCeQFVtneS5SZYksd7MWNa01k5rrT1n2rEAAMAoeTMAAAtZ9QXpqvpIVW2sqnOq6pCR9kuq6m+q6otJXpzkZkmOr6rjxxzj96rq3Ko6oarePNKLY5+q+kJVndE/7rlALLtW1TFVdWq/3K9vP6yqjqiqTyV596yeIttX1Tv77c+oqoP69jtU1SlVdWZVnV1Vt12qawYAwOojbwYAYCmsmXYAW4Ant9Z+UlXbJTm1qo5prf04yfZJvtxa+6skqaonJzmgtfaj0Z2ratskb0+yX2vtvKp678jqc/v2K6rqwCSvSPLIeWJ5U5I3tNZOqKpbJDk2yd79unsk2be1dllV7T+yz4uTfLa19uSqWpvklKr6TJKnJ3lTa+3oqvqNJFtvwrUBAIAZ8mYAADabgnTynKp6eP/z7klum+THSa5McswE+++V5FuttfP65+9NMtNjZOck7+p7WbQk2yxwrAOT3L6qZp7vVFU79j9/tLV22Zh9fjvJQ6vq0P75tklukeSkJC+uqpsn+VBr7Ruzd+x7thySJLvcZLcFQgMAYJWTN0feDACwuVZ1QbrvMXFgkvu01n5eVRvSJaZJcnlr7cpJDjPPupcnOb619vCqWpdkwwLH2qqP5RoJdJ9oXzrP+R/ZWvvarPav9sMmH5Lk2Kp6amvts6MbtNaOSHJEktxy773aArEBALBKyZvlzQAAS2W1zyG9c5Kf9kn1XknuPc+2P0uy45j2c5Pcuk+ck+Sxs47/3f7ngyeI51NJnj3zpKruOsE+xyb5k+qz76q6W/9463Q9UN6c5KNJ7jzBsQAAYBx5MwAAS2K1F6Q/mWRNVZ2drlfGyfNse0SS/5x9c5a+V8Yzk3yyqk5I8v0kF/WrX53k76rqxEw2F91zkqzvb6bylXTz2S3k5emGNJ5dVV/unyddgv/lqjoz3fDId09wLAAAGEfeDADAkqjWjDjbXFW1Q2vtkr63xduSfKO19oZpx7UYt9x7r/aidx8x7TBWtWfcc79phwAAzKGqNrbW1k87jpVO3sxSkDcDwJZp0px5tfeQXipP63tUnJNuuOHbpxwPAABsieTNAACr3Kq+qeFS6Xt1rKieHQAAMDR5MwAAekgDAAAAADAIBWkAAAAAAAahIA0AAAAAwCAUpAEAAAAAGISCNAAAAAAAg1CQBgAAAABgEArSAAAAAAAMQkEaAAAAAIBBKEgDAAAAADAIBWkAAAAAAAahIA0AAAAAwCAUpAEAAAAAGISCNAAAAAAAg1CQBgAAAABgEArSAAAAAAAMQkEaAAAAAIBBKEgDAAAAADAIBWkAAAAAAAahIA0AAAAAwCDWTDsAtgy7br9DnnHP/aYdBgAAbNHkzQAAm0cPaQAAAAAABqEgDQAAAADAIBSkAQAAAAAYhII0AAAAAACDUJAGAAAAAGAQCtIAAAAAAAxCQRoAAAAAgEEoSAMAAAAAMAgFaQAAAAAABqEgDQAAAADAIBSkAQAAAAAYhII0AAAAAACDWDPtANgyXHXVz3LZZcdNOwxWge22e+C0QwAA2GTyZjaXfBiA1U4PaQAAAAAABqEgDQAAAADAIBSkAQAAAAAYhII0AAAAAACDUJAGAAAAAGAQCtIAAAAAAAxCQRoAAAAAgEEoSAMAAAAAMAgFaQAAAAAABqEgDQAAAADAIBSkAQAAAAAYhII0AAAAAACDUJAGAAAAAGAQCtIAAAAAAAxCQRoAAAAAgEEoSAMAAAAAMAgFaQAAAAAABqEgDQAAAADAIBSkAQAAAAAYhII0AAAAAACDUJAGAAAAAGAQCtIjquqwqjp02nHMqKrzq+pGC2yzoarWDxUTAADImwEA2FQK0gAAAAAADGLVF6Sr6sVV9bWq+kySPUfan1ZVp1bVWVV1TFVdv28/qqreXFVfqKpvVdWjRvZ5YVV9qd/nlX3bHlX1yaraWFX/VVV7jYlhh6o6st/37Kp65Kz166rqyyPPD62qw0Y2eWIfz5erap9+mwdU1Zn9ckZV7bhElwwAgFVI3gwAwFJYM+0Apqmq7pHkcUnulu5anJ5kY7/6Q621d/TbHZ7kKUne0q+7aZJ9k+yV5KNJPlhVv5vkYUnu1Vr7eVXt0m97RJKnt9a+UVX3SvL3SX5rVigvTXJRa+1O/flusMiXsn1r7b5VtV+Sdya5Y5JDkzyrtXZiVe2Q5PJFHhMAAJLImwEAWDqruiCd5P5JPtxa+3mSVNVHR9bdsU+o1ybZIcmxI+s+0lq7KslXqmq3vu3AJEfOHKu19pM+ob1vkg9U1cy+1xsTx4HpEvz0+/50ka/jvf1+n6+qnapqbZITk7y+qo5O90vCd2bvVFWHJDkkSXbf/caLPCUAAKuIvFneDACwJFb9lB1J2hztRyV5dt/74mVJth1Z94uRn2vkcfaxtkpyYWvtriPL3mPONW7fUVfkmu/VtrPWz963tdZemeSpSbZLcvK4IY+ttSNaa+tba+tvdKO185weAADkzfJmAIDNt9oL0p9P8vCq2q6fK+4PRtbtmOSCqtomyRMmONankjx5ZM68XVprFyc5r6oe3bdVVd1ljn2fPfNkzNDD7ye5cVXdsKqul+T3Z61/bL/fvumGMF5UVXu01r7UWntVktPSDZMEAIBNIW8GAGBJrOqCdGvt9CTvT3JmkmOS/NfI6pcm+WKSTyc5d4JjfTLdvHinVdWZ6eaiS7qk/ClVdVaSc5IcNGb3w5PcoL+5yllJDph17F8l+Zs+no+NieenVfWFJP+Ybs6+JHnuyPEuS/KfC70GAAAYR94MAMBSqdbmG/HGanH3u+/ZTjzx76cdBqvAdts9cNohAMCiVdXG1tr6acfB9Mmb2VzyYQCuqybNmVd1D2kAAAAAAIajIA0AAAAAwCAUpAEAAAAAGISCNAAAAAAAg1CQBgAAAABgEArSAAAAAAAMQkEaAAAAAIBBKEgDAAAAADAIBWkAAAAAAAahIA0AAAAAwCAUpAEAAAAAGISCNAAAAAAAg1CQBgAAAABgEArSAAAAAAAMQkEaAAAAAIBBKEgDAAAAADAIBWkAAAAAAAahIA0AAAAAwCAUpAEAAAAAGISCNAAAAAAAg1CQBgAAAABgEGumHQBbhq222jHbbffAaYcBAABbNHkzAMDm0UMaAAAAAIBBKEgDAAAAADAIBWkAAAAAAAahIA0AAAAAwCAUpAEAAAAAGISCNAAAAAAAg1CQBgAAAABgEArSAAAAAAAMQkEaAAAAAIBBKEgDAAAAADAIBWkAAAAAAAahIA0AAAAAwCDWTDsAtgyX/OzyfP74r047DBjcfgfsPe0QAIAVZCXlzfIcAGBLpIc0AAAAAACDUJAGAAAAAGAQCtIAAAAAAAxCQRoAAAAAgEEoSAMAAAAAMAgFaQAAAAAABqEgDQAAAADAIBSkAQAAAAAYhII0AAAAAACDUJAGAAAAAGAQCtIAAAAAAAxCQRoAAAAAgEEoSAMAAAAAMAgFaQAAAAAABqEgDQAAAADAIBSkAQAAAAAYhII0AAAAAACDUJAGAAAAAGAQCtIAAAAAAAxCQRoAAAAAgEEoSAMAAAAAMAgF6UWqqi8ssP6fqur2m3mO/avqY5tzDAAAmCZ5MwAA46yZdgArTWvtvgusf+pQscylqrZurV057TgAAFi95M0AAIyjh/QiVdUls3tiVNVbq+rg/ucNVbW+//nBVXV6VZ1VVcf1bdtX1Tur6tSqOqOqDprjVDtV1Yer6itV9Y9VtVW//z9U1WlVdU5VvWwkhvOr6q+q6oQkj66q5/T7nl1V71umywEAAGPJmwEAGEcP6WVSVbsmeUeS/Vpr51XVLv2qFyf5bGvtyVW1NskpVfWZ1tqlsw6xT5LbJ/l2kk8meUSSDyZ5cWvtJ1W1dZLjqurOrbWz+30ub63t25//e0lu1Vr7RX+ecTEekuSQJNltt5su1UsHAICJyZsBAFYXPaSXz1b2bfsAACAASURBVL2TfL61dl6StNZ+0rf/dpIXVdWZSTYk2TbJLcbsf0pr7Vv9EML3Jtm3b39MVZ2e5Iwkd0iXfM94/8jPZyc5uqqemOSKcQG21o5ora1vra1fu/Mu4zYBAIDlJm8GAFhF9JDeNFfkmsX8bcdsU0naHO2PbK19bYFzzN63VdWtkhya5J6ttZ9W1VGzzj3aW+QhSfZL8tAkL62qO7TWxibYAACwTOTNAABcgx7Sm+bbSW5fVderqp2TPHDMNicleUCfDGdk6OGxSf6kqqpvv9sc59inqm7Vz4H32CQnJNkpXfJ8UVXtluR3x+3Y77N7a+34JC9MsjbJDpvwOgEAYHPImwEAuAY9pBevtdb+t6r+Ld3wvm+kGwY4e6Mf9nPNfahPdH+Q5EFJXp7kjUnO7pPr85P8/pjznJTklUnulOTzST7cWruqqs5Ick6SbyU5cY4Yt07ynj7pryRvaK1duKkvGAAANoG8GQCAa6nWxo2OY5yqumGS01trt5x2LEttrz3v2I74xw9MOwwY3H4H7D3tEABYAapqY2tt/bTjWCnkzVsGeQ4AMKRJc2ZTdkyoqm6WrvfFa6cdCwAAbKnkzQAAzMeUHRNqrX0vye2mHQcAAGzJ5M0AAMxHD2kAAAAAAAahIA0AAAAAwCAUpAEAAAAAGISCNAAAAAAAg1CQBgAAAABgEArSAAAAAAAMQkEaAAAAAIBBKEgDAAAAADAIBWkAAAAAAAahIA0AAAAAwCAUpAEAAAAAGISCNAAAAAAAg1CQBgAAAABgEArSAAAAAAAMQkEaAAAAAIBBKEgDAAAAADAIBWkAAAAAAAahIA0AAAAAwCDWTDsAtgw77Lht9jtg72mHAQAAWzR5MwDA5tFDGgAAAACAQShIAwAAAAAwCAVpAAAAAAAGoSANAAAAAMAgFKQBAAAAABiEgjQAAAAAAINQkAYAAAAAYBAK0gAAAAAADEJBGgAAAACAQShIAwAAAAAwCAVpAAAAAAAGoSANAAAAAMAg1kw7ALYMV3z/gvzwDYdPO4yp2/V5L5l2CAAAbMGuK3mzvBcAmBY9pAEAAAAAGISCNAAAAAAAg1CQBgAAAABgEArSAAAAAAAMQkEaAAAAAIBBKEgDAAAAADAIBWkAAAAAAAahIA0AAAAAwCAUpAEAAAAAGISCNAAAAAAAg1CQBgAAAABgEArSAAAAAAAMQkEaAAAAAIBBKEgDAAAAADAIBWkAAAAAAAahIA0AAAAAwCAUpAEAAAAAGISCNAAAAAAAg1CQBgAAAABgEArSAAAAAAAMQkEaAAAAAIBBKEgDAAAAADAIBeklUFUPq6rbr/YYAABgPltCzrolxAAAsJopSI9RncVcm4clWZKktqq23sRdlywGAACYhLwZAIDFUpDuVdW6qvpqVf19ktOT/GFVnVRVp1fVB6pqh367V1bVV6rq7Kp6bVXdN8lDk7ymqs6sqj2q6mlVdWpVnVVVx1TV9ft9j6qqR42c85L+cf+qOr6q/jXJl/q2j1TVxqo6p6oOGd2nqv62P/bJVbXbHDE8ZyTO9w10GQEAuI6TNwMAsDnWTDuALcyeSf44yV8l+VCSA1trl1bVnyd5flW9NcnDk+zVWmtVtba1dmFVfTTJx1prH0ySqrqwtfaO/ufDkzwlyVsWOPc+Se7YWjuvf/7k1tpPqmq7JKdW1TGttR8n2T7Jya21F1fVq5M8rbV2+JgYXpTkVq21X1TV2nEn7BP2Q5Lk5jfYeVOuFwAAq5O8GQCATaKH9DV9u7V2cpJ7pxvGd2JVnZnkSUlumeTiJJcn+aeqekSSn89xnDtW1X9V1ZeSPCHJHSY49ykjSXWSPKeqzkpycpLdk9y2b/9lko/1P29Msm6O452d5OiqemKSK8Zt0Fo7orW2vrW2/obbbz9BiAAAkETeDADAJlKQvqZL+8dK8unW2l375fattae01q5I1yPjmHRzz31yjuMcleTZrbU7JXlZkm379ivSX/OqqiS/Mebcqar9kxyY5D6ttbskOWPkGL9qrbX+5yszdy/3hyR5W5J7JNlYVXrDAwCwVOTNAABsEgXp8U5Ocr+quk2SVNX1q+p2/Xx4O7fWPpHkuUnu2m//syQ7juy/Y5ILqmqbdD09ZpyfLtFNkoOSbDPH+XdO8tPW2s+raq90PU8W8usYqruxzO6tteOTvDDJ2iQ7THAMAABYDHkzAACLoiA9Rmvth0kOTvLeqjo7XaK9V7rE9WN92+eSPK/f5X1JXlBVZ1TVHklemuSLST6d5NyRQ78jyQOq6pQk98pI745ZPplkTX+el/fnX8ivY0g3TPE9/dDHM5K8obV24UQvHgAAJiRvBgBgserqUWysZnfd/Tfbp5//jGmHMXW7Pu8l0w4BANgCVdXG1tr6acfB9F1X8mZ5LwCw1CbNmfWQBgAAAABgEArSAAAAAAAMQkEaAAAAAIBBKEgDAAAAADAIBWkAAAAAAAahIA0AAAAAwCAUpAEAAAAAGISCNAAAAAAAg1CQBgAAAABgEArSAAAAAAAMQkEaAAAAAIBBKEgDAAAAADAIBWkAAAAAAAahIA0AAAAAwCAUpAEAAAAAGISCNAAAAAAAg1CQBgAAAABgEArSAAAAAAAMQkEaAAAAAIBBKEgDAAAAADCINdMOgC3Dmt1uml2f95JphwEAAFs0eTMAwObRQxoAAAAAgEEoSAMAAAAAMAgFaQAAAAAABqEgDQAAAADAIBSkAQAAAAAYhII0AAAAAACDUJAGAAAAAGAQCtIAAAAAAAxCQRoAAAAAgEEoSAMAAAAAMAgFaQAAAAAABqEgDQAAAADAINZMOwC2DP934aV5zUdOmXYYbOFe8LB9ph0CAMBUyZuXhzwTAFYPPaQBAAAAABiEgjQAAAAAAINQkAYAAAAAYBAK0gAAAAAADEJBGgAAAACAQShIAwAAAAAwCAVpAAAAAAAGoSANAAAAAMAgFKQBAAAAABiEgjQAAAAAAINQkAYAAAAAYBAK0gAAAAAADEJBGgAAAACAQShIAwAAAAAwCAVpAAAAAAAGoSANAAAAAMAgFKQBAAAAABiEgjQAAAAAAINQkAYAAAAAYBAK0gAAAAAADEJBGgAAAACAQShIAwAAAAAwCAVpAAAAAAAGoSC9CFW1rqrOrap/qqovV9XRVXVgVZ1YVd+oqn2q6rCqOnRkny/3+21fVR+vqrP6tsf26+9RVZ+rqo1VdWxV3bRv31BV6/ufb1RV5/c/H1xVH6mq/6iq86rq2VX1/Ko6o6pOrqpd+u2eU1Vfqaqzq+p9g18sAABWLXkzAABzUZBevNskeVOSOyfZK8njk+yb5NAkfznPfg9O8r3W2l1aa3dM8smq2ibJW5I8qrV2jyTvTPK3E8Rwx/68+/Tb/7y1drckJyX5o36bFyW5W2vtzkmevriXCAAAm03eDADAtShIL955rbUvtdauSnJOkuNaay3Jl5Ksm2e/LyU5sKpeVVX3b61dlGTPdEnyp6vqzCQvSXLzCWI4vrX2s9baD5NclOQ/Rs4xE8PZSY6uqicmuWLcQarqkKo6rapOu/TiCyc4LQAATEzeDADAtShIL94vRn6+auT5VUnWpEtiR6/rtknSWvt6knukS37/rqr+KkklOae1dtd+uVNr7bf7/UaPs+0iY0iShyR5W3/OjVW1JrO01o5ora1vra3ffqe1C79yAACYnLwZAIBrUZBeeucnuXuSVNXdk9yq//lm6YYIvifJa/ttvpZk16q6T7/NNlV1h5Hj3KP/+VGLCaCqtkqye2vt+CQvTLI2yQ6b/pIAAGDJnR95MwDAqnOtv/6z2Y5J8kf9UMJTk3y9b79TktdU1VVJfpXkGa21X1bVo5K8uap2Tvd+vDHdkMbXJvm3qvrDJJ9dZAxbJ3lPf8xK8obWmrGFAABsSeTNAACrUHXTuLHa3fw2e7c/fe27ph0GW7gXPGyfaYcAAFNRVRtba+unHQfTJ29eHvJMAFj5Js2ZTdkBAAAAAMAgFKQBAAAAABiEgjQAAAAAAINYdEG6qm5QVXdejmAAAOC6QM4MAADjTVSQrqoNVbVTVe2S5KwkR1bV65c3NAAAWDnkzAAAsLBJe0jv3Fq7OMkjkhzZWrtHkgOXLywAAFhx5MwAALCASQvSa6rqpkkek+RjyxgPAACsVHJmAABYwKQF6b9JcmyS/26tnVpVt07yjeULCwAAVhw5MwAALGDNJBu11j6Q5AMjz7+V5JHLFRQAAKw0cmYAAFjYpDc1vF1VHVdVX+6f37mqXrK8oQEAwMohZwYAgIVNOmXHO5L8RZJfJUlr7ewkj1uuoAAAYAWSMwMAwAImLUhfv7V2yqy2K5Y6GAAAWMHkzAAAsIBJC9I/qqo9krQkqapHJblg2aICAICVR84MAAALmOimhkmeleSIJHtV1XeTnJfkicsWFQAArDxyZgAAWMBEBen+DuEHVtX2SbZqrf1secMCAICVRc4MAAALm7cgXVVPbK29p6qeP6s9SdJae/0yxgYAAFs8OTMAAExuoR7S2/ePOy53IAAAsELJmQEAYELzFqRba2+vqq2TXNxae8NAMQEAwIohZwYAgMlttdAGrbUrkzx0gFgAAGBFkjMDAMBkJrqpYZIvVNVbk7w/yaUzja2105clKgAAWHnkzAAAsIBJC9L37R//ZqStJfmtpQ0HAABWLDkzAAAsYKKCdGvtgOUOhOm6ydrt84KH7TPtMAAAViw58+ogbwYA2DwLziGdJFW1c1W9vqpO65fXVdXOyx0cAACsFHJmAABY2EQF6STvTPKzJI/pl4uTHLlcQQEAwAokZwYAgAVMOof0Hq21R448f1lVnbkcAQEAwAolZwYAgAVM2kP6sqrad+ZJVd0vyWXLExIAAKxIcmYAAFjApD2kn5HkXf0ceJXkJ0kOXq6gAABgBZIzAwDAAiYqSLfWzkxyl6raqX9+8bJGBQAAK4ycGQAAFjZRQbqqnj/reZJclGRjn3gDAMCqJmcGAICFTTqH9PokT0/ym/1ySJL9k7yjql64PKEBAMCKImcGAIAFTDqH9A2T3L21dkmSVNVfJ/lgkv2SbEzy6uUJDwAAVgw5MwAALGDSHtK3SPLLkee/SnLL1tplSX6x5FEBAMDKI2cGAIAFTNpD+l+TnFxV/94//4Mk762q7ZN8ZVkiAwCAlUXODAAAC5ioIN1ae3lVfSLJvkkqydNba6f1q5+wXMEBAMBKIWcGAICFTdpDOkm2S3Jxa+3Iqtq1qm7VWjtvuQJjWFdc9J388GPutQMku/6+KU4BNoOc+TpO3sx1ibwPgGmYaA7p/oYsf57kL/qmbZK8Z7mCAgCAlUbODAAAC5v0poYPT/LQJJcmSWvte0l2XK6gAID/3969h9tWl/UC/76yVVAQSslAPWIoGKBudWciZmjYKTJFpay0k2WSWRb2aNo5ZVZ6wjLzlhV5DMtbiZiJeCFFTAyV+8VrJZVpKRkICCn4nj/W2Lncrr3XYu+1fnOtuT+f51nPGnPMMX7jHXNwefd3/+YYwAakZwYAgGWsNJD+cnd3kk6S6cEsAADA1+iZAQBgGSsNpP+yqv44yX5V9eQkf5PklWtXFgAAbDh6ZgAAWMaKHmrY3S+sqocn+WKSQ5M8p7vPXNPKAABgA9EzAwDA8lYUSFfVC7r7WUnOXGIdAADs9vTMAACwvJXesuPhS6z7/tUsBAAANjg9MwAALGOHM6Sr6meTPDXJt1XVJYve2ifJOWtZGAAAbAR6ZgAAWLnlbtnxuiRvT/LbSZ69aP013f2FNasKAAA2Dj0zAACs0A4D6e6+OsnVSX40SarqW5LsmWTvqtq7u/957UsEAID1S88MAAArt6J7SFfVD1bVJ5N8KsnZSa7IwiwQAAAgemYAAFiJlT7U8HlJHpjkE919tyTfE/fDAwCAxfTMAACwjJUG0l/p7v9IcouqukV3n5Vk8xrWBQAAG42eGQAAlrHcQw23uqqq9k7yviSvrarPJblx7coCAIANR88MAADL2GEgXVV3T3LHJI9Kcn2Spyd5fJK7JnnamlcHAADrnJ4ZAABWbrlbdrw4yTXdfV13f7W7b+zuVyc5I8lz17w6AABY//TMAACwQssF0gd19yXbruzu85IctCYVAQDAxqJnBgCAFVoukN5zB+/ttZqFAADABqVnBgCAFVoukP5wVT1525VV9aQk569NSQAAsKHomQEAYIV2+FDDJCcmeXNVPT5fa6a3JLlVkkevZWEAALBB6JkBAGCFdhhId/e/J3lQVT00yRHT6rd193vWvDIAANgA9MwAALByy82QTpJ091lJzlrjWtgFVXV0ki939wdmXQsAwO5Iz7wx6JsBAGZruXtIs8pqwap+7lW1KcnRSR60muMCAMCs6JsBAObTimZIs2uq6qAkb8/CjJkjk7y4qp6S5NZJ/iHJT3b3tVV1UpJHJrkxybu6+xlVddckr0qyf5LPT9v+c1WdkuQLSe47/T4qyU1V9YQkT0vyrUl+PclNSa7u7ocMOl0AANgp+mYAgPknkB7n0CQ/meQ5SU5Lckx3X1dVz0ryS1X18iw89Oae3d1Vtd+038uT/Fl3v7qqfirJS5McN713yDTOTVX13CTXdvcLk6SqLk3yP7v7XxeNBQAA652+GQBgjrllxzj/1N3nJnlgksOSnFNVFyX5iSR3TfLFJDckeWVVPSbJl6b9jkzyumn5z5M8eNGYb+zum7ZzvHOSnFJVT06yx1IbVNUJVXVeVZ33H1dfvwunBgAAq0bfDAAwxwTS41w3/a4kZ3b35unnsO5+UnffmOQBSd6UhZkc79jOOL3EmN+4UfdTkvxqkrskuaiqbr/ENid395bu3nL7fffaiVMCAIBVp28GAJhjAunxzk1yVFXdPUmq6jZVdUhV7Z1k3+4+I8mJSTZP238gyY9My49P8v7tjHtNkn22vqiqg7v7g939nCRXZqHBBgCAjULfDAAwh9xDerDu/nxVPTHJ66vq1tPqX81CY/yWqtozC7NBnj699wtJXlVVz8z0cJbtDP3WJKdW1aOy8HCWp1fVPaax3p3k4rU4HwAAWAv6ZgCA+SSQHqC7r0hyxKLX70nyHUts+oDt7PuwJdY/cZvXn0hy70Wr/nanigUAgBnRNwMAzD+37AAAAAAAYAiBNAAAAAAAQwikAQAAAAAYQiANAAAAAMAQAmkAAAAAAIYQSAMAAAAAMIRAGgAAAACAIQTSAAAAAAAMIZAGAAAAAGAIgTQAAAAAAEMIpAEAAAAAGEIgDQAAAADAEAJpAAAAAACGEEgDAAAAADCEQBoAAAAAgCEE0gAAAAAADCGQBgAAAABgCIE0AAAAAABDCKQBAAAAABhCIA0AAAAAwBCbZl0A68Omfe+c/R/xO7MuAwAA1jV9MwDArjFDGgAAAACAIQTSAAAAAAAMIZAGAAAAAGAIgTQAAAAAAEMIpAEAAAAAGEIgDQAAAADAEAJpAAAAAACGEEgDAAAAADCEQBoAAAAAgCEE0gAAAAAADCGQBgAAAABgCIE0AAAAAABDbJp1AawPV33pX/NXF/3KrMsAYJUct/m3Z10CwFzSNwPMDz0zzIYZ0gAAAAAADCGQBgAAAABgCIE0AAAAAABDCKQBAAAAABhCIA0AAAAAwBACaQAAAAAAhhBIAwAAAAAwhEAaAAAAAIAhBNIAAAAAAAwhkAYAAAAAYAiBNAAAAAAAQwikAQAAAAAYQiANAAAAAMAQAmkAAAAAAIYQSAMAAAAAMIRAGgAAAACAIQTSAAAAAAAMIZAGAAAAAGAIgTQAAAAAAEMIpAEAAAAAGEIgDQAAAADAEAJpAAAAAACGmJtAuqpOqarjb8b2B1TVu5bZ5oyq2m8najmwqk69ufvtiqo6qKp+bOQxAQDYePTN+mYAgFmai0C6qjbtxG7fl+SdO9qgu4/t7qtu7sDd/ZnuXnGTv0oOSqKxBgBgu/TNSfTNAAAztS4C6WmWwseq6tVVdUlVnVpVt5nee05VfbiqLquqk6uqpvXvrar/W1VnJ/nFbcb7rWnmxy2q6qSq+sg07gsXbfZ9Sd5eVUdX1fuq6s3Tdn9UVbeYxrmiqu4wLf+vaYyLq+rPp3WnVNVLq+oDVfWPW2eaTOdz2bS8R1W9sKounfZ/2hLn/wuLanzDtO65VfXnVfWeqvpkVT15Wl9V9bvT53FpVT1uGuakJN9VVRdV1dOr6vCq+tD0+pKquscqXS4AAGZE36xvBgDY6HZmhsRaOTTJk7r7nKp6VZKnJnlhkpd3928mydTQPiLJW6d99uvu757eO2X6/TtJ9k3yk0m+Kcmjk9yzu7umrxFW1R5JDu3uj1TVtyR5QJLDkvxTknckeUyS//7qYFUdnuT/JDmqu6+sqm9eVPcBSR6c5J5J/nrxfpMTktwtyX27+8Zt9t3q2Unu1t3/VV//Vcd7J3lgktsmubCq3pbkyCSbk9wnyR2SfLiq3jeN8YzufsRU88uSvKS7X1tVt0qyx7YHraoTpvqy/wG3W6IsAADWIX2zvhkAYMNaFzOkJ//S3edMy6/JQrOaJA+tqg9W1aVJHpbk8EX7/MU2Y/xaFprtn+nuTvLFJDckeWVVPSbJl6btvjPJBxft96Hu/sfuvinJ6xcde6uHJTm1u69Mku7+wqL3/qq7v9rdH0lyxyXO65gkf9TdNy6x71aXJHltVT0hyY2L1r+lu6+fjntWFv4A8OAkr+/um7r735OcneQ7lhjz75L876p6VpK7dvf1227Q3Sd395bu3nK7/W6zxBAAAKxD+mZ9MwDAhrWeAune9nVV7ZnkFUmO7+57JfmTJHsu2ua6bfb5cJL7b51NMTWzD0jypiTHZWEWR5J8/6LlJY+9zetaYt1W/7XNdtva0b5b/UCSP0hy/yTn19fu7bdUXUsd4xt09+uSPDLJ9UneWVUPW8l+AACse/pmfTMAwIa1ngLp/1FVR07LP5rk/flaE31lVe2dZLkHnrwjC/eEe1tV7TPts293n5HkxCx8ZS9JvifJuxft94Cqutt0D7zHTcde7N1Jfriqbp8k2/n64Pa8K8lTtjbL2+47HfMu3X1Wkl9Osl+Svae3H1VVe07HPToLf3B4X5LHTffY2z/JQ5J8KMk1SfZZNO63JfnH7n5pFr4See+bUTMAAOuXvlnfDACwYa2ne0h/NMlPVNUfJ/lkkj/s7i9V1Z8kuTTJFVloLHeou99YVftkoZn8sSRvmWaMVJKnT83oDd39xUW7/V0WGvJ7ZaFxffM2Y15eVc9PcnZV3ZTkwiRPXOF5vTLJIUkuqaqvZGG2yssXvb9HktdU1b5Tjb/f3VfVwjNoPpTkbUn+R5Lf6u7PVNWbs3A/vIuzMPPjl7v736rqP5LcWFUXJzklC38oecJ0zH9L8psrrBcAgPVN36xvBgDYsGrhlnEzLqLqoCSnd/cRA471hCR37u6TptdHZ9FDTdaLqnpukmu7+4XLbbsa7n7YAf3C1z1xxKEAGOC4zb896xJgrlTV+d29ZR3UcVD0zV9H3wzAztIzw+paac+8nmZID9Hdr5l1DQAAsN7pmwEAWAvrIpDu7iuSrPksj+0c+71J3juLY+9Idz931jUAALC+6Ju/kb4ZAGBjWU8PNQQAAAAAYI4JpAEAAAAAGEIgDQAAAADAEAJpAAAAAACGEEgDAAAAADCEQBoAAAAAgCEE0gAAAAAADCGQBgAAAABgCIE0AAAAAABDCKQBAAAAABhCIA0AAAAAwBACaQAAAAAAhhBIAwAAAAAwhEAaAAAAAIAhBNIAAAAAAAwhkAYAAAAAYAiBNAAAAAAAQwikAQAAAAAYYtOsC2B92O82d8pxm3971mUAAMC6pm8GANg1ZkgDAAAAADCEQBoAAAAAgCEE0gAAAAAADCGQBgAAAABgCIE0AAAAAABDCKQBAAAAABhCIA0AAAAAwBACaQAAAAAAhhBIAwAAAAAwhEAaAAAAAIAhBNIAAAAAAAwhkAYAAAAAYIhNsy6A9eGr138l11/2mVmXAbCu7XXEgbMuAYAZ0zcDLE/fDOyIGdIAAAAAAAwhkAYAAAAAYAiBNAAAAAAAQwikAQAAAAAYQiANAAAAAMAQAmkAAAAAAIYQSAMAAAAAMIRAGgAAAACAIQTSAAAAAAAMIZAGAAAAAGAIgTQAAAAAAEMIpAEAAAAAGEIgDQAAAADAEAJpAAAAAACGEEgDAAAAADCEQBoAAAAAgCEE0gAAAAAADCGQBgAAAABgCIE0AAAAAABDCKQBAAAAABhCIA0AAAAAwBAC6VVSVddu5PEBAGAEfTMAwO5NIA0AAAAAwBAC6VVUVb9XVRdU1burav9p3cFV9Y6qOr+q/raq7jmt/8Gq+mBVXVhVf1NVd5zW711Vf1pVl1bVJVX12EXjP7+qLq6qcxdtv39VvamqPjz9HDWt/+6qumj6ubCq9hn/iQAAwDfSNwMA7L4E0qvntkku6O77JTk7ya9P609O8rTuvn+SZyR5xbT+/Uke2N33TfKGJL88rf+1JFd39726+95J3rNo/HO7+z5J3pfkydP6lyT5/e7+jiSPTfLKaf0zkvxcd29O8l1Jrl/tEwYAgJ2gbwYA2I1tmnUBc+SrSf5iWn5NktOqau8kD0ryxqraut2tp993TvIXVXVAklsl+dS0/pgkP7J14+7+z2nxy0lOn5bPT/LwRdsftmj8202zOs5J8qKqem2S07r709sWXFUnJDkhSe5ywJ124pQBAOBm0zcDAOzGzJBeO52Fz/eq7t686Ofbp/dfluTl3X2vJD+TZM9pfU37busr3b11/U352l8m3CLJkYvGv1N3X9PdJyX56SR7JTl361cev67A7pO7e0t3b7nDN91+Nc4ZAABuLn0zAMBuRCC9em6R5Php+ceSvL+7v5jkU1X1Q0lSC+4zbbNvkn+dln9i0TjvSvLzW19U1Tctc9xtt988/T64yi/lmgAAErlJREFUuy/t7hckOS/JNzTWAAAwA/pmAIDdmEB69VyX5PCqOj/Jw5L85rT+8UmeVFUXJ7k8yaOm9c/NwlcS/zbJlYvGeV6Sb6qqy6Z9HrrMcX8hyZbpQS4fSfKUaf2Ji8a4Psnbd+30AABgVeibAQB2Y/W1b7OxO7vf4ffpc/5C7w2wI3sdceCsSwBmpKrO7+4ts66D2dM3AyxP3wy7p5X2zGZIAwAAAAAwhEAaAAAAAIAhBNIAAAAAAAwhkAYAAAAAYAiBNAAAAAAAQwikAQAAAAAYQiANAAAAAMAQAmkAAAAAAIYQSAMAAAAAMIRAGgAAAACAIQTSAAAAAAAMIZAGAAAAAGAIgTQAAAAAAEMIpAEAAAAAGEIgDQAAAADAEAJpAAAAAACGEEgDAAAAADCEQBoAAAAAgCEE0gAAAAAADCGQBgAAAABgCIE0AAAAAABDbJp1AawPt9jrltnriANnXQYAAKxr+mYAgF1jhjQAAAAAAEMIpAEAAAAAGEIgDQAAAADAEAJpAAAAAACGEEgDAAAAADCEQBoAAAAAgCEE0gAAAAAADCGQBgAAAABgCIE0AAAAAABDCKQBAAAAABhCIA0AAAAAwBACaQAAAAAAhtg06wJYH2644YZ84hOfmHUZsGoOOeSQWZcAAMwhfTMbiZ4YgPXIDGkAAAAAAIYQSAMAAAAAMIRAGgAAAACAIQTSAAAAAAAMIZAGAAAAAGAIgTQAAAAAAEMIpAEAAAAAGEIgDQAAAADAEAJpAAAAAACGEEgDAAAAADCEQBoAAAAAgCEE0gAAAAAADCGQBgAAAABgCIE0AAAAAABDCKQBAAAAABhCIA0AAAAAwBACaQAAAAAAhhBIAwAAAAAwhEAaAAAAAIAhBNIAAAAAAAwhkAYAAAAAYAiB9Cqoqv2q6qnT8tFVdfoqjXtcVR22GmMBAMCs6ZsBABBIr479kjx1DcY9LsnNaqyratMa1AEAAKtB3wwAsJvThK2Ok5IcXFUXJflKkuuq6tQkRyQ5P8kTurur6v5JXpRk7yRXJnlid3+2qp6c5IQkt0ry90l+PMnmJI9M8t1V9atJHjsd6w+S7J/kS0me3N0fq6pTknwhyX2TXFBVf53kJdP2neQh3X3Nmn4CAACwPH0zAMBuTiC9Op6d5Iju3lxVRyd5S5LDk3wmyTlJjqqqDyZ5WZJHdffnq+pxSZ6f5KeSnNbdf5IkVfW8JE/q7pdNDfLp3X3q9N67kzyluz9ZVd+Z5BVJHjbVcEiSY7r7pqp6a5Kf6+5zqmrvJDcM+RQAAGDH9M0AALs5gfTa+FB3fzpJptkfByW5KgszP86sqiTZI8lnp+2PmBrq/bIwC+Sd2w44NcgPSvLGaf8kufWiTd7Y3TdNy+ckeVFVvTYLTfunlyqyqk7IwgyTHHjggTt1ogAAsAv0zQAAuxmB9Nr4r0XLN2Xhc64kl3f3kUtsf0qS47r74qp6YpKjl9jmFkmu6u7N2znmdVsXuvukqnpbkmOTnFtVx3T3x7bdobtPTnJykhxxxBG93EkBAMAq0zcDAOxmPNRwdVyTZJ9ltvl4kv2r6sgkqapbVtXh03v7JPlsVd0yyeOXGre7v5jkU1X1Q9P+VVX3WepAVXVwd1/a3S9Icl6Se+7keQEAwGrSNwMA7OYE0qugu/8jyTlVdVmS393ONl9OcnySF1TVxUkuysJXCZPk15J8MMmZSRbPyHhDkmdW1YVVdXAWmu4nTftfnuRR2ynpxKq6bNru+iRv36UTBACAVaBvBgCgun3jjIWvHp522mmzLgNWzSGHHDLrEgCYI1V1fndvmXUdzJ6+mY1ETwzASCvtmc2QBgAAAABgCIE0AAAAAABDCKQBAAAAABhCIA0AAAAAwBACaQAAAAAAhhBIAwAAAAAwhEAaAAAAAIAhBNIAAAAAAAwhkAYAAAAAYAiBNAAAAAAAQwikAQAAAAAYQiANAAAAAMAQAmkAAAAAAIYQSAMAAAAAMIRAGgAAAACAIQTSAAAAAAAMIZAGAAAAAGAIgTQAAAAAAEMIpAEAAAAAGEIgDQAAAADAEAJpAAAAAACG2DTrAlgf9txzzxxyyCGzLgMAANY1fTMAwK4xQxoAAAAAgCEE0gAAAAAADCGQBgAAAABgCIE0AAAAAABDCKQBAAAAABhCIA0AAAAAwBACaQAAAAAAhhBIAwAAAAAwhEAaAAAAAIAhBNIAAAAAAAwhkAYAAAAAYAiBNAAAAAAAQ2yadQGsD1f/29U54wVnzLoMgCTJsc86dtYlAMCS9M0Aa8+fB2C+mSENAAAAAMAQAmkAAAAAAIYQSAMAAAAAMIRAGgAAAACAIQTSAAAAAAAMIZAGAAAAAGAIgTQAAAAAAEMIpAEAAAAAGEIgDQAAAADAEAJpAAAAAACGEEgDAAAAADCEQBoAAAAAgCEE0gAAAAAADCGQBgAAAABgCIE0AAAAAABDCKQBAAAAABhCIA0AAAAAwBACaQAAAAAAhhBIAwAAAAAwhEAaAAAAAIAhBNIAAAAAAAwx80C6qt5bVVum5TOqar9ltv/NqjpmDev5wE7ud1xVHbbo9X/XWVUnVtVtdmUMAAB2b/rmlY0BAMD6tuaBdC1Y0XG6+9juvmqZbZ7T3X+zOtUtOf6DdnLX45L8d1O8TZ0nJlm2sV5mDAAA5pi+OYm+GQBg7q1JIF1VB1XVR6vqFUkuSHKXqvreqvq7qrqgqt5YVXsvsd8VVXWHafnXqupjVXVmVb2+qp4xrT+lqo6flr+nqi6sqkur6lVVdeslxtlSVe+dlr+7qi6afi6sqn2WqOHa6ffR0yyUU6c6XltVNb13UlV9pKouqaoXVtWDkjwyye9OYx+8tc6q+oUkByY5q6rOWnyMafn4advtjrGCc/2N6XO9tKruudJzBQBgtvTN+mYAgN3NWs6QPjTJn3X3fZNcl+RXkxzT3fdLcl6SX9rejrXwVcTHJrlvksck2bLENnsmOSXJ47r7Xkk2JfnZZWp6RpKf6+7NSb4ryfXLbH/fLMzSOCzJtyU5qqq+Ocmjkxze3fdO8rzu/kCSv07yzO7e3N3/sHWA7n5pks8keWh3P3R7B9rRGCs41yunz/UPp3Nc0blW1QlVdV5VnXf1dVcv81EAALBG9M3RNwMA7C7WMpD+p+4+d1p+YBaa03Oq6qIkP5HkrjvY98FJ3tLd13f3NUneusQ2hyb5VHd/Ynr96iQPWaamc5K8aJp9sV9337jM9h/q7k9391eTXJTkoCRfTHJDkldW1WOSfGmZMVbDcud62vT7/KnGZAXn2t0nd/eW7t6y7233XZvKAQBYjr559eibAQDWubUMpK9btFxJzpxmMGzu7sO6+0k72LdWMP6OtrkxXzu3Pbeu7O6Tkvx0kr2SnLv1a3o78F+Llm9KsmlqUB+Q5E1ZuHfdO1ZQ67Z60fKe293qa5b7PLbWeVMWZoHszLkCADAb+ubt0zcDAMyZNX+o4eTcLHxt7+5JUlW3qapDdrD9+5P8YFXtOd0z7weW2OZjSQ7aOmaSH09y9rR8RZL7T8uP3bpDVR3c3Zd29wuy8PXHm91sTvXs291nZOFriZunt65Jsr37zW373r9X1bfXwkNrHr2D7bba0blur85dPlcAAIbTN+ubAQDm2pBAurs/n+SJSV5fVZdkodHebqPX3R/Own3hLs7C1+rOS3L1NtvckOQnk7yxqi5N8tUkfzS9/RtJXlJVf5uF2Q9bnVhVl1XVxVm4N9zbd+J09kly+nQeZyd5+rT+DUmeOT0I5eBt9jk5ydu3PpwlybOTnJ7kPUk+u2i7JcdY5ly3ZzXOFQCAgfTN+mYAgHlX3b38VjNQVXt397VVdZsk70tyQndfMOu65tU97nyPfsnTXjLrMgCSJMc+69hZlwDwdarq/O7+hgcGrgf65rH0zQBrz58HYGNaac+8aUQxO+nkqjosC/eKe7WmGgAAlqRvBgBgw1i3gXR3/9isawAAgPVO3wwAwEYy6qGGAAAAAADs5gTSAAAAAAAMIZAGAAAAAGAIgTQAAAAAAEMIpAEAAAAAGEIgDQAAAADAEAJpAAAAAACGEEgDAAAAADCEQBoAAAAAgCEE0gAAAAAADCGQBgAAAABgCIE0AAAAAABDCKQBAAAAABhCIA0AAAAAwBACaQAAAAAAhhBIAwAAAAAwhEAaAAAAAIAhBNIAAAAAAAyxadYFsD7s+6375thnHTvrMgAAYF3TNwMA7BozpAEAAAAAGEIgDQAAAADAEAJpAAAAAACGEEgDAAAAADCEQBoAAAAAgCEE0gAAAAAADFHdPesaWAeq6pokH591HayqOyS5ctZFsOpc1/njms4f13Q+Hdrd+8y6CGZP3zyX/Hd7/rim88c1nU+u6/xZUc+8aUQlbAgf7+4tsy6C1VNV57mm88d1nT+u6fxxTedTVZ036xpYN/TNc8Z/t+ePazp/XNP55LrOn5X2zG7ZAQAAAADAEAJpAAAAAACGEEiz1cmzLoBV55rOJ9d1/rim88c1nU+uK1v5Z2H+uKbzxzWdP67pfHJd58+KrqmHGgIAAAAAMIQZ0gAAAAAADCGQJlX1fVX18ar6+6p69qzrYddU1auq6nNVddmsa2F1VNVdquqsqvpoVV1eVb8465rYdVW1Z1V9qKounq7rb8y6JlZHVe1RVRdW1emzroVdV1VXVNWlVXXRSp8aznzSM88fffP80TfPHz3z/NIzz5+b0ze7Zcdurqr2SPKJJA9P8ukkH07yo939kZkWxk6rqockuTbJn3X3EbOuh11XVQckOaC7L6iqfZKcn+Q4/55ubFVVSW7b3ddW1S2TvD/JL3b3uTMujV1UVb+UZEuS23X3I2ZdD7umqq5IsqW7r5x1LcyOnnk+6Zvnj755/uiZ55eeef7cnL7ZDGkekOTvu/sfu/vLSd6Q5FEzrold0N3vS/KFWdfB6unuz3b3BdPyNUk+muROs62KXdULrp1e3nL68bfEG1xV3TnJDyR55axrAVaVnnkO6Zvnj755/uiZ55OeGYE0d0ryL4tefzr+hw3rVlUdlOS+ST4420pYDdPX1C5K8rkkZ3a367rxvTjJLyf56qwLYdV0kndV1flVdcKsi2Fm9Mywweib54eeeS7pmefTivtmgTS1xDp/2wjrUFXtneRNSU7s7i/Ouh52XXff1N2bk9w5yQOqyteFN7CqekSSz3X3+bOuhVV1VHffL8n3J/m56Sv+7H70zLCB6Jvni555vuiZ59qK+2aBNJ9OcpdFr++c5DMzqgXYjul+aW9K8truPm3W9bC6uvuqJO9N8n0zLoVdc1SSR073TntDkodV1WtmWxK7qrs/M/3+XJI3Z+HWDex+9MywQeib55eeeW7omefUzembBdJ8OMk9qupuVXWrJD+S5K9nXBOwyPQgj/+X5KPd/aJZ18PqqKr9q2q/aXmvJMck+dhsq2JXdPevdPedu/ugLPz/9D3d/YQZl8UuqKrbTg/FSlXdNsn3JrlstlUxI3pm2AD0zfNHzzx/9Mzz6eb2zQLp3Vx335jk55O8MwsPfPjL7r58tlWxK6rq9Un+LsmhVfXpqnrSrGtilx2V5Mez8DfHF00/x866KHbZAUnOqqpLshB0nNndp8+4JuDr3THJ+6vq4iQfSvK27n7HjGtiBvTM80nfPJf0zfNHzwwbw83qm6vbrc8AAAAAAFh7ZkgDAAAAADCEQBoAAAAAgCEE0gAAAAAADCGQBgAAAABgCIE0AAAAAABDCKQBWFeq6tpZ1wAAAOuZnhnYyATSAAAAAAAMIZAGYE1V1Quq6qmLXj+3qn69qt5dVRdU1aVV9agl9ju6qk5f9PrlVfXEafn+VXV2VZ1fVe+sqgOGnAwAAKwBPTOwOxFIA7DW3pDkcYte/3CSP03y6O6+X5KHJvm9qqqVDFZVt0zysiTHd/f9k7wqyfNXt2QAABhKzwzsNjbNugAA5lt3X1hV31JVBybZP8l/Jvlskt+vqock+WqSOyW5Y5J/W8GQhyY5IsmZUz++xzQeAABsSHpmYHcikAZghFOTHJ/kW7Mw++PxWWi079/dX6mqK5Lsuc0+N+brv8mz9f1Kcnl3H7mmFQMAwFh6ZmC34JYdAIzwhiQ/koUG+9Qk+yb53NRYPzTJXZfY55+SHFZVt66qfZN8z7T+40n2r6ojk4WvI1bV4Wt+BgAAsLb0zMBuwQxpANZcd19eVfsk+dfu/mxVvTbJW6vqvCQXJfnYEvv8S1X9ZZJLknwyyYXT+i9X1fFJXjo13ZuSvDjJ5YNOBwAAVp2eGdhdVHfPugYAAAAAAHYDbtkBAAAAAMAQAmkAAAAAAIYQSAMAAAAAMIRAGgAAAACAIQTSAAAAAAAMIZAGAAAAAGAIgTQAAAAAAEMIpAEAAAAAGOL/A5cBfuMo4w8h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131315" y="5796016"/>
            <a:ext cx="4139275" cy="400110"/>
          </a:xfrm>
          <a:prstGeom prst="rect">
            <a:avLst/>
          </a:prstGeom>
          <a:noFill/>
        </p:spPr>
        <p:txBody>
          <a:bodyPr wrap="none" rtlCol="0">
            <a:spAutoFit/>
          </a:bodyPr>
          <a:lstStyle/>
          <a:p>
            <a:r>
              <a:rPr lang="en-US" sz="2000" dirty="0">
                <a:latin typeface="Times"/>
              </a:rPr>
              <a:t>Comparison of Cluster 0 and Cluster 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6626356-F5A6-4570-A968-FA1E45C46B8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03147" y="697256"/>
            <a:ext cx="7498661" cy="4889128"/>
          </a:xfrm>
          <a:prstGeom prst="rect">
            <a:avLst/>
          </a:prstGeom>
        </p:spPr>
      </p:pic>
    </p:spTree>
    <p:extLst>
      <p:ext uri="{BB962C8B-B14F-4D97-AF65-F5344CB8AC3E}">
        <p14:creationId xmlns:p14="http://schemas.microsoft.com/office/powerpoint/2010/main" val="309480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572" y="218939"/>
            <a:ext cx="9291215" cy="1049235"/>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Trip Advisor</a:t>
            </a:r>
          </a:p>
        </p:txBody>
      </p:sp>
      <p:sp>
        <p:nvSpPr>
          <p:cNvPr id="3" name="Content Placeholder 2"/>
          <p:cNvSpPr>
            <a:spLocks noGrp="1"/>
          </p:cNvSpPr>
          <p:nvPr>
            <p:ph idx="1"/>
          </p:nvPr>
        </p:nvSpPr>
        <p:spPr>
          <a:xfrm>
            <a:off x="975030" y="743557"/>
            <a:ext cx="9998300" cy="3450613"/>
          </a:xfrm>
        </p:spPr>
        <p:txBody>
          <a:bodyPr>
            <a:normAutofit/>
          </a:bodyPr>
          <a:lstStyle/>
          <a:p>
            <a:r>
              <a:rPr lang="en-US" dirty="0" err="1">
                <a:latin typeface="Times New Roman" panose="02020603050405020304" pitchFamily="18" charset="0"/>
                <a:cs typeface="Times New Roman" panose="02020603050405020304" pitchFamily="18" charset="0"/>
              </a:rPr>
              <a:t>Tripadvisor</a:t>
            </a:r>
            <a:r>
              <a:rPr lang="en-US" dirty="0">
                <a:latin typeface="Times New Roman" panose="02020603050405020304" pitchFamily="18" charset="0"/>
                <a:cs typeface="Times New Roman" panose="02020603050405020304" pitchFamily="18" charset="0"/>
              </a:rPr>
              <a:t>, the world's largest travel guidance platform, helps hundreds of millions of people each month become better travelers, from planning to booking to taking a trip.</a:t>
            </a:r>
          </a:p>
          <a:p>
            <a:r>
              <a:rPr lang="en-US" dirty="0">
                <a:latin typeface="Times New Roman" panose="02020603050405020304" pitchFamily="18" charset="0"/>
                <a:cs typeface="Times New Roman" panose="02020603050405020304" pitchFamily="18" charset="0"/>
              </a:rPr>
              <a:t> With more than 884 million reviews and opinions of 7.9 million businesses, travelers turn to </a:t>
            </a:r>
            <a:r>
              <a:rPr lang="en-US" dirty="0" err="1">
                <a:latin typeface="Times New Roman" panose="02020603050405020304" pitchFamily="18" charset="0"/>
                <a:cs typeface="Times New Roman" panose="02020603050405020304" pitchFamily="18" charset="0"/>
              </a:rPr>
              <a:t>Tripadvisor</a:t>
            </a:r>
            <a:r>
              <a:rPr lang="en-US" dirty="0">
                <a:latin typeface="Times New Roman" panose="02020603050405020304" pitchFamily="18" charset="0"/>
                <a:cs typeface="Times New Roman" panose="02020603050405020304" pitchFamily="18" charset="0"/>
              </a:rPr>
              <a:t> to find deals on accommodations, book experiences, reserve tables at delicious restaurants and discover great places nearby.</a:t>
            </a:r>
          </a:p>
        </p:txBody>
      </p:sp>
      <p:pic>
        <p:nvPicPr>
          <p:cNvPr id="28675" name="Picture 3"/>
          <p:cNvPicPr>
            <a:picLocks noChangeAspect="1" noChangeArrowheads="1"/>
          </p:cNvPicPr>
          <p:nvPr/>
        </p:nvPicPr>
        <p:blipFill>
          <a:blip r:embed="rId2"/>
          <a:srcRect/>
          <a:stretch>
            <a:fillRect/>
          </a:stretch>
        </p:blipFill>
        <p:spPr bwMode="auto">
          <a:xfrm>
            <a:off x="6843752" y="3906982"/>
            <a:ext cx="4129578" cy="2795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678" name="Picture 6"/>
          <p:cNvPicPr>
            <a:picLocks noChangeAspect="1" noChangeArrowheads="1"/>
          </p:cNvPicPr>
          <p:nvPr/>
        </p:nvPicPr>
        <p:blipFill>
          <a:blip r:embed="rId3"/>
          <a:srcRect/>
          <a:stretch>
            <a:fillRect/>
          </a:stretch>
        </p:blipFill>
        <p:spPr bwMode="auto">
          <a:xfrm>
            <a:off x="1218670" y="4007796"/>
            <a:ext cx="5195382" cy="2588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392" y="327440"/>
            <a:ext cx="9291215" cy="1049235"/>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329319" y="1483074"/>
            <a:ext cx="9902842" cy="4414143"/>
          </a:xfrm>
        </p:spPr>
        <p:txBody>
          <a:bodyPr>
            <a:noAutofit/>
          </a:bodyPr>
          <a:lstStyle/>
          <a:p>
            <a:pPr algn="just"/>
            <a:r>
              <a:rPr lang="en-US" sz="1800" dirty="0">
                <a:latin typeface="Times"/>
              </a:rPr>
              <a:t>About TripAdvisor</a:t>
            </a:r>
          </a:p>
          <a:p>
            <a:pPr algn="just"/>
            <a:r>
              <a:rPr lang="en-US" sz="1800" dirty="0">
                <a:latin typeface="Times"/>
              </a:rPr>
              <a:t>Clustering</a:t>
            </a:r>
          </a:p>
          <a:p>
            <a:pPr algn="just"/>
            <a:r>
              <a:rPr lang="en-US" sz="1800" dirty="0">
                <a:latin typeface="Times"/>
              </a:rPr>
              <a:t>Recommendation</a:t>
            </a:r>
          </a:p>
          <a:p>
            <a:pPr algn="just"/>
            <a:r>
              <a:rPr lang="en-US" sz="1800" dirty="0">
                <a:latin typeface="Times"/>
              </a:rPr>
              <a:t>Problem Statement</a:t>
            </a:r>
          </a:p>
          <a:p>
            <a:pPr algn="just"/>
            <a:r>
              <a:rPr lang="en-US" sz="1800" dirty="0">
                <a:latin typeface="Times"/>
              </a:rPr>
              <a:t>Data Description</a:t>
            </a:r>
          </a:p>
          <a:p>
            <a:pPr algn="just"/>
            <a:r>
              <a:rPr lang="en-IN" sz="1800" dirty="0">
                <a:latin typeface="Times"/>
              </a:rPr>
              <a:t>Technique used for Clustering and Recommendation </a:t>
            </a:r>
            <a:endParaRPr lang="en-US" sz="1800" dirty="0">
              <a:latin typeface="Times"/>
            </a:endParaRPr>
          </a:p>
          <a:p>
            <a:pPr lvl="2" algn="just"/>
            <a:r>
              <a:rPr lang="en-US" sz="1800" dirty="0">
                <a:latin typeface="Times"/>
              </a:rPr>
              <a:t>1)K-means and PCA</a:t>
            </a:r>
          </a:p>
          <a:p>
            <a:pPr lvl="2" algn="just"/>
            <a:r>
              <a:rPr lang="en-US" sz="1800" dirty="0">
                <a:latin typeface="Times"/>
              </a:rPr>
              <a:t>2)Recommendation </a:t>
            </a:r>
          </a:p>
          <a:p>
            <a:pPr lvl="2" algn="just"/>
            <a:r>
              <a:rPr lang="en-US" sz="1800" dirty="0">
                <a:latin typeface="Times"/>
              </a:rPr>
              <a:t>3)Random forest  and LDA </a:t>
            </a:r>
          </a:p>
          <a:p>
            <a:pPr algn="just"/>
            <a:r>
              <a:rPr lang="en-US" sz="1800" dirty="0">
                <a:latin typeface="Times"/>
              </a:rPr>
              <a:t>Results and Discussion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164-4268-4691-911F-C645D66F85E9}"/>
              </a:ext>
            </a:extLst>
          </p:cNvPr>
          <p:cNvSpPr>
            <a:spLocks noGrp="1"/>
          </p:cNvSpPr>
          <p:nvPr>
            <p:ph type="title"/>
          </p:nvPr>
        </p:nvSpPr>
        <p:spPr>
          <a:xfrm>
            <a:off x="1146779" y="300936"/>
            <a:ext cx="9291215" cy="1049235"/>
          </a:xfrm>
        </p:spPr>
        <p:txBody>
          <a:bodyPr>
            <a:normAutofit/>
          </a:bodyPr>
          <a:lstStyle/>
          <a:p>
            <a:pPr algn="ctr"/>
            <a:r>
              <a:rPr lang="en-IN" sz="4400" b="1" dirty="0">
                <a:solidFill>
                  <a:schemeClr val="tx1"/>
                </a:solidFill>
                <a:latin typeface="Times New Roman" panose="02020603050405020304" pitchFamily="18" charset="0"/>
                <a:cs typeface="Times New Roman" panose="02020603050405020304" pitchFamily="18" charset="0"/>
              </a:rPr>
              <a:t>Clustering</a:t>
            </a:r>
          </a:p>
        </p:txBody>
      </p:sp>
      <p:sp>
        <p:nvSpPr>
          <p:cNvPr id="3" name="Content Placeholder 2">
            <a:extLst>
              <a:ext uri="{FF2B5EF4-FFF2-40B4-BE49-F238E27FC236}">
                <a16:creationId xmlns:a16="http://schemas.microsoft.com/office/drawing/2014/main" id="{71E5BB9B-2DD5-4524-A0A2-CE84CEB74C36}"/>
              </a:ext>
            </a:extLst>
          </p:cNvPr>
          <p:cNvSpPr>
            <a:spLocks noGrp="1"/>
          </p:cNvSpPr>
          <p:nvPr>
            <p:ph idx="1"/>
          </p:nvPr>
        </p:nvSpPr>
        <p:spPr>
          <a:xfrm>
            <a:off x="821635" y="1331259"/>
            <a:ext cx="9647582" cy="4524234"/>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Clustering is the process of dividing the entire data into groups (also known as clusters) based on the patterns in the data.</a:t>
            </a:r>
          </a:p>
          <a:p>
            <a:pPr marL="0" indent="0">
              <a:buNone/>
            </a:pPr>
            <a:endParaRPr lang="en-IN" sz="2400" b="1" dirty="0"/>
          </a:p>
          <a:p>
            <a:pPr marL="0" indent="0">
              <a:buNone/>
            </a:pPr>
            <a:r>
              <a:rPr lang="en-IN" sz="2400" b="1" dirty="0"/>
              <a:t>Properties of Clusters</a:t>
            </a:r>
          </a:p>
          <a:p>
            <a:r>
              <a:rPr lang="en-US" sz="2400" dirty="0">
                <a:latin typeface="Times New Roman" panose="02020603050405020304" pitchFamily="18" charset="0"/>
                <a:cs typeface="Times New Roman" panose="02020603050405020304" pitchFamily="18" charset="0"/>
              </a:rPr>
              <a:t>All the data points in a cluster should be similar to each other.</a:t>
            </a:r>
          </a:p>
          <a:p>
            <a:r>
              <a:rPr lang="en-US" sz="2400" dirty="0">
                <a:latin typeface="Times New Roman" panose="02020603050405020304" pitchFamily="18" charset="0"/>
                <a:cs typeface="Times New Roman" panose="02020603050405020304" pitchFamily="18" charset="0"/>
              </a:rPr>
              <a:t>The data points from different clusters should be as different as possible.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043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A3A5-A599-4A56-B916-91E935A1F87A}"/>
              </a:ext>
            </a:extLst>
          </p:cNvPr>
          <p:cNvSpPr>
            <a:spLocks noGrp="1"/>
          </p:cNvSpPr>
          <p:nvPr>
            <p:ph type="title"/>
          </p:nvPr>
        </p:nvSpPr>
        <p:spPr>
          <a:xfrm>
            <a:off x="1450392" y="155162"/>
            <a:ext cx="9291215" cy="1049235"/>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Recommendation</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4044B9-4C10-43A1-8360-A08C47677ACB}"/>
              </a:ext>
            </a:extLst>
          </p:cNvPr>
          <p:cNvSpPr>
            <a:spLocks noGrp="1"/>
          </p:cNvSpPr>
          <p:nvPr>
            <p:ph idx="1"/>
          </p:nvPr>
        </p:nvSpPr>
        <p:spPr>
          <a:xfrm>
            <a:off x="1450392" y="1300115"/>
            <a:ext cx="10094560" cy="3748963"/>
          </a:xfrm>
        </p:spPr>
        <p:txBody>
          <a:bodyPr/>
          <a:lstStyle/>
          <a:p>
            <a:r>
              <a:rPr lang="en-US" sz="2400" dirty="0">
                <a:latin typeface="Times New Roman" panose="02020603050405020304" pitchFamily="18" charset="0"/>
                <a:cs typeface="Times New Roman" panose="02020603050405020304" pitchFamily="18" charset="0"/>
              </a:rPr>
              <a:t>A Recommender System refers to a system that is capable of predicting the future preference of a set of items for a user, and recommend the top items.</a:t>
            </a:r>
          </a:p>
          <a:p>
            <a:pPr marL="0" indent="0">
              <a:buNone/>
            </a:pPr>
            <a:r>
              <a:rPr lang="en-US" sz="2400" dirty="0"/>
              <a:t>Methods for building Recommender Systems :</a:t>
            </a:r>
          </a:p>
          <a:p>
            <a:r>
              <a:rPr lang="en-IN" sz="2400" b="1" dirty="0">
                <a:latin typeface="Times New Roman" panose="02020603050405020304" pitchFamily="18" charset="0"/>
                <a:cs typeface="Times New Roman" panose="02020603050405020304" pitchFamily="18" charset="0"/>
              </a:rPr>
              <a:t>Content-based recommendation </a:t>
            </a:r>
          </a:p>
          <a:p>
            <a:r>
              <a:rPr lang="en-US" sz="2400" b="1" dirty="0">
                <a:latin typeface="Times New Roman" panose="02020603050405020304" pitchFamily="18" charset="0"/>
                <a:cs typeface="Times New Roman" panose="02020603050405020304" pitchFamily="18" charset="0"/>
              </a:rPr>
              <a:t>P</a:t>
            </a:r>
            <a:r>
              <a:rPr lang="en-IN" sz="2400" b="1" dirty="0" err="1">
                <a:latin typeface="Times New Roman" panose="02020603050405020304" pitchFamily="18" charset="0"/>
                <a:cs typeface="Times New Roman" panose="02020603050405020304" pitchFamily="18" charset="0"/>
              </a:rPr>
              <a:t>opularity</a:t>
            </a:r>
            <a:r>
              <a:rPr lang="en-IN" sz="2400" b="1" dirty="0">
                <a:latin typeface="Times New Roman" panose="02020603050405020304" pitchFamily="18" charset="0"/>
                <a:cs typeface="Times New Roman" panose="02020603050405020304" pitchFamily="18" charset="0"/>
              </a:rPr>
              <a:t>-based recommendation</a:t>
            </a:r>
          </a:p>
          <a:p>
            <a:r>
              <a:rPr lang="en-US" sz="2400" b="1" dirty="0">
                <a:latin typeface="Times New Roman" panose="02020603050405020304" pitchFamily="18" charset="0"/>
                <a:cs typeface="Times New Roman" panose="02020603050405020304" pitchFamily="18" charset="0"/>
              </a:rPr>
              <a:t>R</a:t>
            </a:r>
            <a:r>
              <a:rPr lang="en-IN" sz="2400" b="1" dirty="0" err="1">
                <a:latin typeface="Times New Roman" panose="02020603050405020304" pitchFamily="18" charset="0"/>
                <a:cs typeface="Times New Roman" panose="02020603050405020304" pitchFamily="18" charset="0"/>
              </a:rPr>
              <a:t>andom</a:t>
            </a:r>
            <a:r>
              <a:rPr lang="en-IN" sz="2400" b="1" dirty="0">
                <a:latin typeface="Times New Roman" panose="02020603050405020304" pitchFamily="18" charset="0"/>
                <a:cs typeface="Times New Roman" panose="02020603050405020304" pitchFamily="18" charset="0"/>
              </a:rPr>
              <a:t>- based recommendation and more.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6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A2F0-D13C-456E-B92B-6724BCB15992}"/>
              </a:ext>
            </a:extLst>
          </p:cNvPr>
          <p:cNvSpPr>
            <a:spLocks noGrp="1"/>
          </p:cNvSpPr>
          <p:nvPr>
            <p:ph type="title"/>
          </p:nvPr>
        </p:nvSpPr>
        <p:spPr>
          <a:xfrm>
            <a:off x="1266048" y="115406"/>
            <a:ext cx="9291215" cy="1049235"/>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2A75A4E-5F35-4A19-A004-A677353EACD5}"/>
              </a:ext>
            </a:extLst>
          </p:cNvPr>
          <p:cNvSpPr>
            <a:spLocks noGrp="1"/>
          </p:cNvSpPr>
          <p:nvPr>
            <p:ph idx="1"/>
          </p:nvPr>
        </p:nvSpPr>
        <p:spPr>
          <a:xfrm>
            <a:off x="1103312" y="1290917"/>
            <a:ext cx="9909245" cy="4631017"/>
          </a:xfrm>
        </p:spPr>
        <p:txBody>
          <a:bodyPr vert="horz" lIns="91440" tIns="45720" rIns="91440" bIns="45720" rtlCol="0" anchor="t">
            <a:normAutofit lnSpcReduction="10000"/>
          </a:bodyPr>
          <a:lstStyle/>
          <a:p>
            <a:r>
              <a:rPr lang="en-US" sz="2500" dirty="0">
                <a:latin typeface="Times"/>
                <a:ea typeface="+mj-lt"/>
                <a:cs typeface="+mj-lt"/>
              </a:rPr>
              <a:t>This data set is populated by crawling TripAdvisor.com. </a:t>
            </a:r>
          </a:p>
          <a:p>
            <a:r>
              <a:rPr lang="en-US" sz="2500" dirty="0">
                <a:latin typeface="Times"/>
                <a:ea typeface="+mj-lt"/>
                <a:cs typeface="+mj-lt"/>
              </a:rPr>
              <a:t>Reviews on destinations in 10 categories mentioned across East Asia are considered. </a:t>
            </a:r>
          </a:p>
          <a:p>
            <a:r>
              <a:rPr lang="en-US" sz="2500" dirty="0">
                <a:latin typeface="Times"/>
                <a:ea typeface="+mj-lt"/>
                <a:cs typeface="+mj-lt"/>
              </a:rPr>
              <a:t>Each traveler rating is mapped as Excellent (4), Very Good (3), Average (2), Poor (1), and Terrible (0) and </a:t>
            </a:r>
            <a:r>
              <a:rPr lang="en-US" sz="2500" b="1" dirty="0">
                <a:latin typeface="Times"/>
                <a:ea typeface="+mj-lt"/>
                <a:cs typeface="+mj-lt"/>
              </a:rPr>
              <a:t>average rating </a:t>
            </a:r>
            <a:r>
              <a:rPr lang="en-US" sz="2500" dirty="0">
                <a:latin typeface="Times"/>
                <a:ea typeface="+mj-lt"/>
                <a:cs typeface="+mj-lt"/>
              </a:rPr>
              <a:t>is used against </a:t>
            </a:r>
            <a:r>
              <a:rPr lang="en-US" sz="2500" b="1" dirty="0">
                <a:latin typeface="Times"/>
                <a:ea typeface="+mj-lt"/>
                <a:cs typeface="+mj-lt"/>
              </a:rPr>
              <a:t>each category per user</a:t>
            </a:r>
            <a:r>
              <a:rPr lang="en-US" sz="2500" dirty="0">
                <a:latin typeface="Times"/>
                <a:ea typeface="+mj-lt"/>
                <a:cs typeface="+mj-lt"/>
              </a:rPr>
              <a:t>.</a:t>
            </a:r>
            <a:endParaRPr lang="en-US" sz="2500" dirty="0">
              <a:latin typeface="Times"/>
              <a:cs typeface="Times"/>
            </a:endParaRPr>
          </a:p>
          <a:p>
            <a:r>
              <a:rPr lang="en-US" sz="2500" dirty="0">
                <a:latin typeface="Times"/>
                <a:ea typeface="+mj-lt"/>
                <a:cs typeface="+mj-lt"/>
              </a:rPr>
              <a:t>Task 1: Analysis we aim at comparing key clustering algorithms with the aim of finding an optimal value that can be adopted in tourism domain .</a:t>
            </a:r>
            <a:endParaRPr lang="en-US" sz="2500" dirty="0">
              <a:latin typeface="Times"/>
              <a:cs typeface="Times"/>
            </a:endParaRPr>
          </a:p>
          <a:p>
            <a:r>
              <a:rPr lang="en-US" sz="2500" dirty="0">
                <a:latin typeface="Times"/>
                <a:ea typeface="+mj-lt"/>
                <a:cs typeface="+mj-lt"/>
              </a:rPr>
              <a:t>Task 2 : Recommendation of most highly rated place.</a:t>
            </a:r>
            <a:endParaRPr lang="en-US" sz="2500" dirty="0">
              <a:latin typeface="Times"/>
              <a:cs typeface="Times"/>
            </a:endParaRPr>
          </a:p>
          <a:p>
            <a:endParaRPr lang="en-US" dirty="0">
              <a:latin typeface="Times"/>
              <a:cs typeface="Times"/>
            </a:endParaRPr>
          </a:p>
        </p:txBody>
      </p:sp>
    </p:spTree>
    <p:extLst>
      <p:ext uri="{BB962C8B-B14F-4D97-AF65-F5344CB8AC3E}">
        <p14:creationId xmlns:p14="http://schemas.microsoft.com/office/powerpoint/2010/main" val="82763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409D-9736-425A-BF5D-B07BA8D9AB29}"/>
              </a:ext>
            </a:extLst>
          </p:cNvPr>
          <p:cNvSpPr>
            <a:spLocks noGrp="1"/>
          </p:cNvSpPr>
          <p:nvPr>
            <p:ph type="title"/>
          </p:nvPr>
        </p:nvSpPr>
        <p:spPr>
          <a:xfrm>
            <a:off x="1450392" y="128658"/>
            <a:ext cx="9291215" cy="1049235"/>
          </a:xfrm>
        </p:spPr>
        <p:txBody>
          <a:bodyPr>
            <a:normAutofit/>
          </a:bodyPr>
          <a:lstStyle/>
          <a:p>
            <a:pPr algn="ctr"/>
            <a:r>
              <a:rPr lang="en-IN" sz="4400" dirty="0">
                <a:solidFill>
                  <a:schemeClr val="tx1"/>
                </a:solidFill>
                <a:latin typeface="Times New Roman" panose="02020603050405020304" pitchFamily="18" charset="0"/>
                <a:cs typeface="Times New Roman" panose="02020603050405020304" pitchFamily="18" charset="0"/>
              </a:rPr>
              <a:t>Data Description</a:t>
            </a:r>
          </a:p>
        </p:txBody>
      </p:sp>
      <p:pic>
        <p:nvPicPr>
          <p:cNvPr id="4" name="Content Placeholder 3">
            <a:extLst>
              <a:ext uri="{FF2B5EF4-FFF2-40B4-BE49-F238E27FC236}">
                <a16:creationId xmlns:a16="http://schemas.microsoft.com/office/drawing/2014/main" id="{538B2DFB-EF8F-446D-9451-ADDBDF24FCAF}"/>
              </a:ext>
            </a:extLst>
          </p:cNvPr>
          <p:cNvPicPr>
            <a:picLocks noGrp="1" noChangeAspect="1"/>
          </p:cNvPicPr>
          <p:nvPr>
            <p:ph idx="1"/>
          </p:nvPr>
        </p:nvPicPr>
        <p:blipFill rotWithShape="1">
          <a:blip r:embed="rId2"/>
          <a:srcRect t="11368"/>
          <a:stretch/>
        </p:blipFill>
        <p:spPr>
          <a:xfrm>
            <a:off x="2703444" y="1177894"/>
            <a:ext cx="6585378" cy="48518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2017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84AD-3244-4DDD-9374-60D42C1B8FE5}"/>
              </a:ext>
            </a:extLst>
          </p:cNvPr>
          <p:cNvSpPr>
            <a:spLocks noGrp="1"/>
          </p:cNvSpPr>
          <p:nvPr>
            <p:ph type="title"/>
          </p:nvPr>
        </p:nvSpPr>
        <p:spPr>
          <a:xfrm>
            <a:off x="1104660" y="186683"/>
            <a:ext cx="10517496" cy="1059305"/>
          </a:xfrm>
        </p:spPr>
        <p:txBody>
          <a:bodyPr>
            <a:noAutofit/>
          </a:bodyPr>
          <a:lstStyle/>
          <a:p>
            <a:pPr algn="ctr"/>
            <a:r>
              <a:rPr lang="en-US" sz="4400" dirty="0">
                <a:solidFill>
                  <a:schemeClr val="tx1"/>
                </a:solidFill>
                <a:latin typeface="Times New Roman" panose="02020603050405020304" pitchFamily="18" charset="0"/>
                <a:ea typeface="+mj-lt"/>
                <a:cs typeface="Times New Roman" panose="02020603050405020304" pitchFamily="18" charset="0"/>
              </a:rPr>
              <a:t>Techniques</a:t>
            </a:r>
            <a:r>
              <a:rPr lang="hi-IN" sz="4400" dirty="0">
                <a:solidFill>
                  <a:schemeClr val="tx1"/>
                </a:solidFill>
                <a:latin typeface="Times New Roman" panose="02020603050405020304" pitchFamily="18" charset="0"/>
                <a:ea typeface="+mj-lt"/>
                <a:cs typeface="Times New Roman" panose="02020603050405020304" pitchFamily="18" charset="0"/>
              </a:rPr>
              <a:t> </a:t>
            </a:r>
            <a:r>
              <a:rPr lang="en-US" sz="4400" dirty="0">
                <a:solidFill>
                  <a:schemeClr val="tx1"/>
                </a:solidFill>
                <a:latin typeface="Times New Roman" panose="02020603050405020304" pitchFamily="18" charset="0"/>
                <a:ea typeface="+mj-lt"/>
                <a:cs typeface="Times New Roman" panose="02020603050405020304" pitchFamily="18" charset="0"/>
              </a:rPr>
              <a:t>Used For </a:t>
            </a:r>
            <a:br>
              <a:rPr lang="en-US" sz="4400" dirty="0">
                <a:solidFill>
                  <a:schemeClr val="tx1"/>
                </a:solidFill>
                <a:latin typeface="Times New Roman" panose="02020603050405020304" pitchFamily="18" charset="0"/>
                <a:ea typeface="+mj-lt"/>
                <a:cs typeface="Times New Roman" panose="02020603050405020304" pitchFamily="18" charset="0"/>
              </a:rPr>
            </a:br>
            <a:r>
              <a:rPr lang="en-US" sz="4400" dirty="0">
                <a:solidFill>
                  <a:schemeClr val="tx1"/>
                </a:solidFill>
                <a:latin typeface="Times New Roman" panose="02020603050405020304" pitchFamily="18" charset="0"/>
                <a:ea typeface="+mj-lt"/>
                <a:cs typeface="Times New Roman" panose="02020603050405020304" pitchFamily="18" charset="0"/>
              </a:rPr>
              <a:t>Clustering and Recommendation</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160C08-9B50-483F-AC29-EEE7C5E95B1D}"/>
              </a:ext>
            </a:extLst>
          </p:cNvPr>
          <p:cNvSpPr>
            <a:spLocks noGrp="1"/>
          </p:cNvSpPr>
          <p:nvPr>
            <p:ph sz="half" idx="1"/>
          </p:nvPr>
        </p:nvSpPr>
        <p:spPr>
          <a:xfrm>
            <a:off x="1104659" y="1413165"/>
            <a:ext cx="4819063" cy="5258152"/>
          </a:xfrm>
        </p:spPr>
        <p:txBody>
          <a:bodyPr vert="horz" lIns="91440" tIns="45720" rIns="91440" bIns="45720" rtlCol="0" anchor="t">
            <a:normAutofit fontScale="47500" lnSpcReduction="20000"/>
          </a:bodyPr>
          <a:lstStyle/>
          <a:p>
            <a:pPr marL="0" indent="0">
              <a:buNone/>
            </a:pPr>
            <a:r>
              <a:rPr lang="en-US" sz="4200" b="1" dirty="0">
                <a:latin typeface="Times New Roman" panose="02020603050405020304" pitchFamily="18" charset="0"/>
                <a:cs typeface="Times New Roman" panose="02020603050405020304" pitchFamily="18" charset="0"/>
              </a:rPr>
              <a:t>K-Means</a:t>
            </a:r>
          </a:p>
          <a:p>
            <a:r>
              <a:rPr lang="en-US" sz="3400" dirty="0">
                <a:latin typeface="Times New Roman" panose="02020603050405020304" pitchFamily="18" charset="0"/>
                <a:cs typeface="Times New Roman" panose="02020603050405020304" pitchFamily="18" charset="0"/>
              </a:rPr>
              <a:t>K-means clustering is a type of unsupervised learning, which is used when you have unlabeled data (i.e., data without defined categories or groups). </a:t>
            </a:r>
          </a:p>
          <a:p>
            <a:r>
              <a:rPr lang="en-US" sz="3400" dirty="0">
                <a:latin typeface="Times New Roman" panose="02020603050405020304" pitchFamily="18" charset="0"/>
                <a:cs typeface="Times New Roman" panose="02020603050405020304" pitchFamily="18" charset="0"/>
              </a:rPr>
              <a:t>The goal of this algorithm is to find groups in the data, with the number of groups represented by the variable K. </a:t>
            </a:r>
          </a:p>
          <a:p>
            <a:r>
              <a:rPr lang="en-US" sz="3400" dirty="0">
                <a:latin typeface="Times New Roman" panose="02020603050405020304" pitchFamily="18" charset="0"/>
                <a:cs typeface="Times New Roman" panose="02020603050405020304" pitchFamily="18" charset="0"/>
              </a:rPr>
              <a:t>The algorithm works iteratively to assign each data point to one of K groups based on the features that are provided. Data points are clustered based on feature similarity. </a:t>
            </a:r>
          </a:p>
          <a:p>
            <a:r>
              <a:rPr lang="en-US" sz="3400" dirty="0">
                <a:latin typeface="Times New Roman" panose="02020603050405020304" pitchFamily="18" charset="0"/>
                <a:cs typeface="Times New Roman" panose="02020603050405020304" pitchFamily="18" charset="0"/>
              </a:rPr>
              <a:t>The results of the K-means clustering algorithm are:</a:t>
            </a:r>
          </a:p>
          <a:p>
            <a:pPr lvl="1"/>
            <a:r>
              <a:rPr lang="en-US" sz="2900" dirty="0">
                <a:latin typeface="Times New Roman" panose="02020603050405020304" pitchFamily="18" charset="0"/>
                <a:cs typeface="Times New Roman" panose="02020603050405020304" pitchFamily="18" charset="0"/>
              </a:rPr>
              <a:t>The centroids of the K clusters, which can be used to label new data</a:t>
            </a:r>
          </a:p>
          <a:p>
            <a:pPr lvl="1"/>
            <a:r>
              <a:rPr lang="en-US" sz="2900" dirty="0">
                <a:latin typeface="Times New Roman" panose="02020603050405020304" pitchFamily="18" charset="0"/>
                <a:cs typeface="Times New Roman" panose="02020603050405020304" pitchFamily="18" charset="0"/>
              </a:rPr>
              <a:t>Labels for the training data (each data point is assigned to a single cluster)</a:t>
            </a:r>
            <a:endParaRPr lang="en-US" sz="3800" dirty="0">
              <a:solidFill>
                <a:schemeClr val="bg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A1F6D51E-AE3D-42CA-99AD-3ADDB47E702D}"/>
              </a:ext>
            </a:extLst>
          </p:cNvPr>
          <p:cNvPicPr>
            <a:picLocks noChangeAspect="1"/>
          </p:cNvPicPr>
          <p:nvPr/>
        </p:nvPicPr>
        <p:blipFill>
          <a:blip r:embed="rId2"/>
          <a:stretch>
            <a:fillRect/>
          </a:stretch>
        </p:blipFill>
        <p:spPr>
          <a:xfrm>
            <a:off x="6096001" y="2122755"/>
            <a:ext cx="5084618" cy="3340527"/>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1066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1A69B-E16E-448C-AD2F-176339FBF4E2}"/>
              </a:ext>
            </a:extLst>
          </p:cNvPr>
          <p:cNvSpPr>
            <a:spLocks noGrp="1"/>
          </p:cNvSpPr>
          <p:nvPr>
            <p:ph sz="half" idx="1"/>
          </p:nvPr>
        </p:nvSpPr>
        <p:spPr>
          <a:xfrm>
            <a:off x="1149928" y="901149"/>
            <a:ext cx="4801788" cy="4461165"/>
          </a:xfrm>
        </p:spPr>
        <p:txBody>
          <a:bodyPr vert="horz" lIns="91440" tIns="45720" rIns="91440" bIns="45720" rtlCol="0" anchor="t">
            <a:normAutofit fontScale="92500"/>
          </a:bodyPr>
          <a:lstStyle/>
          <a:p>
            <a:pPr marL="0" indent="0" algn="ctr">
              <a:buNone/>
            </a:pPr>
            <a:r>
              <a:rPr lang="en-IN" sz="2600" b="1" dirty="0">
                <a:latin typeface="Times New Roman" panose="02020603050405020304" pitchFamily="18" charset="0"/>
                <a:cs typeface="Times New Roman" panose="02020603050405020304" pitchFamily="18" charset="0"/>
              </a:rPr>
              <a:t>Principal Component Analysis (PCA)</a:t>
            </a:r>
          </a:p>
          <a:p>
            <a:r>
              <a:rPr lang="en-US" sz="2400" dirty="0">
                <a:latin typeface="Times"/>
                <a:cs typeface="Times"/>
              </a:rPr>
              <a:t>Principal component analysis (PCA) is a technique used for identification of a smaller number of uncorrelated variables known as principal components from a larger set of data. The technique is widely used to emphasize variation and capture strong patterns in a data set.</a:t>
            </a:r>
          </a:p>
          <a:p>
            <a:endParaRPr lang="en-US" sz="2500" dirty="0">
              <a:latin typeface="Times"/>
              <a:cs typeface="Times"/>
            </a:endParaRPr>
          </a:p>
        </p:txBody>
      </p:sp>
      <p:pic>
        <p:nvPicPr>
          <p:cNvPr id="8" name="Content Placeholder 7">
            <a:extLst>
              <a:ext uri="{FF2B5EF4-FFF2-40B4-BE49-F238E27FC236}">
                <a16:creationId xmlns:a16="http://schemas.microsoft.com/office/drawing/2014/main" id="{19AE8695-5531-4652-ADB9-BB965F59BF8B}"/>
              </a:ext>
            </a:extLst>
          </p:cNvPr>
          <p:cNvPicPr>
            <a:picLocks noGrp="1" noChangeAspect="1"/>
          </p:cNvPicPr>
          <p:nvPr>
            <p:ph sz="half" idx="2"/>
          </p:nvPr>
        </p:nvPicPr>
        <p:blipFill>
          <a:blip r:embed="rId2"/>
          <a:stretch>
            <a:fillRect/>
          </a:stretch>
        </p:blipFill>
        <p:spPr>
          <a:xfrm>
            <a:off x="6096000" y="901149"/>
            <a:ext cx="5184462" cy="3896138"/>
          </a:xfrm>
          <a:prstGeom prst="rect">
            <a:avLst/>
          </a:prstGeom>
          <a:ln w="38100" cap="sq">
            <a:solidFill>
              <a:srgbClr val="000000"/>
            </a:solidFill>
            <a:prstDash val="solid"/>
            <a:miter lim="800000"/>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41431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169</TotalTime>
  <Words>646</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MS Shell Dlg 2</vt:lpstr>
      <vt:lpstr>Times</vt:lpstr>
      <vt:lpstr>Times New Roman</vt:lpstr>
      <vt:lpstr>Wingdings</vt:lpstr>
      <vt:lpstr>Wingdings 3</vt:lpstr>
      <vt:lpstr>Madison</vt:lpstr>
      <vt:lpstr>PowerPoint Presentation</vt:lpstr>
      <vt:lpstr>Trip Advisor</vt:lpstr>
      <vt:lpstr>Content</vt:lpstr>
      <vt:lpstr>Clustering</vt:lpstr>
      <vt:lpstr>Recommendation</vt:lpstr>
      <vt:lpstr>Problem Statement</vt:lpstr>
      <vt:lpstr>Data Description</vt:lpstr>
      <vt:lpstr>Techniques Used For  Clustering and Recommendation</vt:lpstr>
      <vt:lpstr>PowerPoint Presentation</vt:lpstr>
      <vt:lpstr>PowerPoint Presentation</vt:lpstr>
      <vt:lpstr>Result and 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Santosh S</cp:lastModifiedBy>
  <cp:revision>143</cp:revision>
  <dcterms:created xsi:type="dcterms:W3CDTF">2021-03-02T18:03:59Z</dcterms:created>
  <dcterms:modified xsi:type="dcterms:W3CDTF">2022-03-19T16:10:28Z</dcterms:modified>
</cp:coreProperties>
</file>