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8" Type="http://schemas.openxmlformats.org/officeDocument/2006/relationships/extended-properties" Target="docProps/app.xml"/><Relationship Id="rId7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6" Type="http://schemas.openxmlformats.org/package/2006/relationships/metadata/thumbnail" Target="docProps/thumbnail.jpeg"/><Relationship Id="rId5" Type="http://schemas.microsoft.com/office/2006/relationships/ui/extensibility" Target="customUI/customUI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311" r:id="rId12"/>
    <p:sldId id="268" r:id="rId13"/>
    <p:sldId id="269" r:id="rId14"/>
    <p:sldId id="284" r:id="rId15"/>
    <p:sldId id="270" r:id="rId16"/>
    <p:sldId id="315" r:id="rId17"/>
    <p:sldId id="271" r:id="rId18"/>
    <p:sldId id="272" r:id="rId19"/>
    <p:sldId id="273" r:id="rId20"/>
    <p:sldId id="274" r:id="rId21"/>
    <p:sldId id="275" r:id="rId22"/>
    <p:sldId id="276" r:id="rId23"/>
    <p:sldId id="285" r:id="rId24"/>
    <p:sldId id="312" r:id="rId25"/>
    <p:sldId id="277" r:id="rId26"/>
    <p:sldId id="278" r:id="rId27"/>
    <p:sldId id="283" r:id="rId28"/>
    <p:sldId id="279" r:id="rId29"/>
    <p:sldId id="280" r:id="rId30"/>
    <p:sldId id="281" r:id="rId31"/>
    <p:sldId id="282" r:id="rId32"/>
    <p:sldId id="314" r:id="rId33"/>
    <p:sldId id="286" r:id="rId34"/>
    <p:sldId id="287" r:id="rId35"/>
    <p:sldId id="288" r:id="rId36"/>
    <p:sldId id="289" r:id="rId37"/>
    <p:sldId id="291" r:id="rId38"/>
    <p:sldId id="290" r:id="rId39"/>
    <p:sldId id="327" r:id="rId40"/>
    <p:sldId id="322" r:id="rId41"/>
    <p:sldId id="323" r:id="rId42"/>
    <p:sldId id="324" r:id="rId43"/>
    <p:sldId id="325" r:id="rId44"/>
    <p:sldId id="295" r:id="rId45"/>
    <p:sldId id="296" r:id="rId46"/>
    <p:sldId id="297" r:id="rId47"/>
    <p:sldId id="293" r:id="rId48"/>
    <p:sldId id="294" r:id="rId49"/>
    <p:sldId id="298" r:id="rId50"/>
    <p:sldId id="299" r:id="rId51"/>
    <p:sldId id="300" r:id="rId52"/>
    <p:sldId id="302" r:id="rId53"/>
    <p:sldId id="303" r:id="rId54"/>
    <p:sldId id="304" r:id="rId55"/>
    <p:sldId id="305" r:id="rId56"/>
    <p:sldId id="316" r:id="rId57"/>
    <p:sldId id="317" r:id="rId58"/>
    <p:sldId id="320" r:id="rId59"/>
    <p:sldId id="318" r:id="rId60"/>
    <p:sldId id="319" r:id="rId61"/>
    <p:sldId id="321" r:id="rId62"/>
    <p:sldId id="306" r:id="rId63"/>
    <p:sldId id="307" r:id="rId64"/>
    <p:sldId id="308" r:id="rId65"/>
    <p:sldId id="309" r:id="rId66"/>
    <p:sldId id="310" r:id="rId67"/>
    <p:sldId id="313" r:id="rId68"/>
    <p:sldId id="326" r:id="rId69"/>
    <p:sldId id="328" r:id="rId70"/>
    <p:sldId id="329" r:id="rId71"/>
    <p:sldId id="330" r:id="rId7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2244" y="-89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C9FEE-057E-4068-9298-9299AABF3381}" type="datetimeFigureOut">
              <a:rPr lang="en-US" smtClean="0"/>
              <a:t>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31820-40EB-4752-BF5C-5CDC15760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878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C9FEE-057E-4068-9298-9299AABF3381}" type="datetimeFigureOut">
              <a:rPr lang="en-US" smtClean="0"/>
              <a:t>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31820-40EB-4752-BF5C-5CDC15760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073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C9FEE-057E-4068-9298-9299AABF3381}" type="datetimeFigureOut">
              <a:rPr lang="en-US" smtClean="0"/>
              <a:t>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31820-40EB-4752-BF5C-5CDC15760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7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C9FEE-057E-4068-9298-9299AABF3381}" type="datetimeFigureOut">
              <a:rPr lang="en-US" smtClean="0"/>
              <a:t>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31820-40EB-4752-BF5C-5CDC15760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347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C9FEE-057E-4068-9298-9299AABF3381}" type="datetimeFigureOut">
              <a:rPr lang="en-US" smtClean="0"/>
              <a:t>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31820-40EB-4752-BF5C-5CDC15760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303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C9FEE-057E-4068-9298-9299AABF3381}" type="datetimeFigureOut">
              <a:rPr lang="en-US" smtClean="0"/>
              <a:t>1/20/2017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31820-40EB-4752-BF5C-5CDC15760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418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C9FEE-057E-4068-9298-9299AABF3381}" type="datetimeFigureOut">
              <a:rPr lang="en-US" smtClean="0"/>
              <a:t>1/20/2017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31820-40EB-4752-BF5C-5CDC15760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986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C9FEE-057E-4068-9298-9299AABF3381}" type="datetimeFigureOut">
              <a:rPr lang="en-US" smtClean="0"/>
              <a:t>1/20/2017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31820-40EB-4752-BF5C-5CDC15760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358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C9FEE-057E-4068-9298-9299AABF3381}" type="datetimeFigureOut">
              <a:rPr lang="en-US" smtClean="0"/>
              <a:t>1/20/2017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31820-40EB-4752-BF5C-5CDC15760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973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C9FEE-057E-4068-9298-9299AABF3381}" type="datetimeFigureOut">
              <a:rPr lang="en-US" smtClean="0"/>
              <a:t>1/20/2017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31820-40EB-4752-BF5C-5CDC15760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344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C9FEE-057E-4068-9298-9299AABF3381}" type="datetimeFigureOut">
              <a:rPr lang="en-US" smtClean="0"/>
              <a:t>1/20/2017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31820-40EB-4752-BF5C-5CDC15760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524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1C9FEE-057E-4068-9298-9299AABF3381}" type="datetimeFigureOut">
              <a:rPr lang="en-US" smtClean="0"/>
              <a:t>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E31820-40EB-4752-BF5C-5CDC15760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923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8100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JVM Basic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Memory &amp; GC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Addition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060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685800"/>
            <a:ext cx="3581400" cy="310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676275"/>
            <a:ext cx="3581400" cy="311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9988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47800" y="2286000"/>
            <a:ext cx="5867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Memory  </a:t>
            </a:r>
            <a:r>
              <a:rPr lang="en-US" sz="4000" dirty="0" smtClean="0"/>
              <a:t>&amp; GC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723904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263848" y="0"/>
            <a:ext cx="8229600" cy="1038447"/>
          </a:xfrm>
        </p:spPr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      JVM Architecture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43000"/>
            <a:ext cx="8839200" cy="4678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      </a:t>
            </a:r>
            <a:endParaRPr lang="en-US" dirty="0" smtClean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ube 3"/>
          <p:cNvSpPr/>
          <p:nvPr/>
        </p:nvSpPr>
        <p:spPr>
          <a:xfrm>
            <a:off x="5623737" y="1268819"/>
            <a:ext cx="1600200" cy="990600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en-US" dirty="0" smtClean="0">
                <a:solidFill>
                  <a:schemeClr val="tx1"/>
                </a:solidFill>
              </a:rPr>
              <a:t>lass loader subsystem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81000" y="2819400"/>
            <a:ext cx="8153400" cy="1371600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533400" y="3124200"/>
            <a:ext cx="1143000" cy="7620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</a:t>
            </a:r>
            <a:r>
              <a:rPr lang="en-US" dirty="0" smtClean="0">
                <a:solidFill>
                  <a:schemeClr val="tx1"/>
                </a:solidFill>
              </a:rPr>
              <a:t>ethod area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1828800" y="3124200"/>
            <a:ext cx="990600" cy="7620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heap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3314700" y="3124200"/>
            <a:ext cx="1028700" cy="7620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stacks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4577316" y="3124200"/>
            <a:ext cx="1143000" cy="762000"/>
          </a:xfrm>
          <a:prstGeom prst="round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PC register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6090684" y="3124200"/>
            <a:ext cx="1529316" cy="762000"/>
          </a:xfrm>
          <a:prstGeom prst="round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  <a:r>
              <a:rPr lang="en-US" dirty="0" smtClean="0">
                <a:solidFill>
                  <a:schemeClr val="tx1"/>
                </a:solidFill>
              </a:rPr>
              <a:t>ative method stack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Cube 22"/>
          <p:cNvSpPr/>
          <p:nvPr/>
        </p:nvSpPr>
        <p:spPr>
          <a:xfrm>
            <a:off x="536944" y="5181600"/>
            <a:ext cx="2282456" cy="990600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  <a:r>
              <a:rPr lang="en-US" dirty="0" smtClean="0">
                <a:solidFill>
                  <a:schemeClr val="tx1"/>
                </a:solidFill>
              </a:rPr>
              <a:t>xecution engine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343400" y="5181600"/>
            <a:ext cx="1376916" cy="8382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  <a:r>
              <a:rPr lang="en-US" dirty="0" smtClean="0">
                <a:solidFill>
                  <a:schemeClr val="tx1"/>
                </a:solidFill>
              </a:rPr>
              <a:t>ative interface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667000" y="1579453"/>
            <a:ext cx="125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r>
              <a:rPr lang="en-US" dirty="0" smtClean="0"/>
              <a:t>lass  files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24" idx="3"/>
          </p:cNvCxnSpPr>
          <p:nvPr/>
        </p:nvCxnSpPr>
        <p:spPr>
          <a:xfrm>
            <a:off x="3924300" y="1764119"/>
            <a:ext cx="15621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5031858" y="4343400"/>
            <a:ext cx="0" cy="76200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2971800" y="5600700"/>
            <a:ext cx="1219200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3" name="Straight Arrow Connector 3072"/>
          <p:cNvCxnSpPr/>
          <p:nvPr/>
        </p:nvCxnSpPr>
        <p:spPr>
          <a:xfrm flipH="1">
            <a:off x="5967524" y="5608674"/>
            <a:ext cx="122451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5" name="TextBox 3074"/>
          <p:cNvSpPr txBox="1"/>
          <p:nvPr/>
        </p:nvSpPr>
        <p:spPr>
          <a:xfrm>
            <a:off x="7315200" y="5277534"/>
            <a:ext cx="121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  <a:r>
              <a:rPr lang="en-US" dirty="0" smtClean="0"/>
              <a:t>ative libraries</a:t>
            </a:r>
            <a:endParaRPr lang="en-US" dirty="0"/>
          </a:p>
        </p:txBody>
      </p:sp>
      <p:sp>
        <p:nvSpPr>
          <p:cNvPr id="3076" name="Up Arrow 3075"/>
          <p:cNvSpPr/>
          <p:nvPr/>
        </p:nvSpPr>
        <p:spPr>
          <a:xfrm>
            <a:off x="5867400" y="2362200"/>
            <a:ext cx="223284" cy="3810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78" name="Down Arrow 3077"/>
          <p:cNvSpPr/>
          <p:nvPr/>
        </p:nvSpPr>
        <p:spPr>
          <a:xfrm>
            <a:off x="6324600" y="2362200"/>
            <a:ext cx="255182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79" name="Up Arrow 3078"/>
          <p:cNvSpPr/>
          <p:nvPr/>
        </p:nvSpPr>
        <p:spPr>
          <a:xfrm>
            <a:off x="1293185" y="4343400"/>
            <a:ext cx="342900" cy="7620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0" name="Down Arrow 3079"/>
          <p:cNvSpPr/>
          <p:nvPr/>
        </p:nvSpPr>
        <p:spPr>
          <a:xfrm>
            <a:off x="1828800" y="4343400"/>
            <a:ext cx="304800" cy="762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84" name="Straight Connector 3083"/>
          <p:cNvCxnSpPr/>
          <p:nvPr/>
        </p:nvCxnSpPr>
        <p:spPr>
          <a:xfrm>
            <a:off x="3048000" y="2819400"/>
            <a:ext cx="0" cy="137160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3150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133600" y="0"/>
            <a:ext cx="8229600" cy="1038447"/>
          </a:xfrm>
        </p:spPr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      Runtime Data Areas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912" y="1268819"/>
            <a:ext cx="8839200" cy="4678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      </a:t>
            </a:r>
            <a:endParaRPr lang="en-US" dirty="0" smtClean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81000" y="1350335"/>
            <a:ext cx="3276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Heap</a:t>
            </a:r>
          </a:p>
          <a:p>
            <a:r>
              <a:rPr lang="en-US" dirty="0" smtClean="0"/>
              <a:t>     </a:t>
            </a:r>
          </a:p>
          <a:p>
            <a:r>
              <a:rPr lang="en-US" dirty="0" smtClean="0"/>
              <a:t>     </a:t>
            </a:r>
            <a:r>
              <a:rPr lang="en-US" dirty="0" err="1" smtClean="0"/>
              <a:t>OutOfMemoryError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81000" y="2649946"/>
            <a:ext cx="4800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Method  Area</a:t>
            </a:r>
          </a:p>
          <a:p>
            <a:endParaRPr lang="en-US" dirty="0" smtClean="0"/>
          </a:p>
          <a:p>
            <a:r>
              <a:rPr lang="en-US" dirty="0" smtClean="0"/>
              <a:t>     </a:t>
            </a:r>
            <a:r>
              <a:rPr lang="en-US" dirty="0" err="1" smtClean="0"/>
              <a:t>OutOfMemoryError</a:t>
            </a:r>
            <a:r>
              <a:rPr lang="en-US" dirty="0" smtClean="0"/>
              <a:t> – too  many classes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381000" y="4138873"/>
            <a:ext cx="5562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Stack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r>
              <a:rPr lang="en-US" dirty="0" smtClean="0"/>
              <a:t>     </a:t>
            </a:r>
            <a:r>
              <a:rPr lang="en-US" dirty="0" err="1" smtClean="0"/>
              <a:t>StackOverflowException</a:t>
            </a:r>
            <a:r>
              <a:rPr lang="en-US" dirty="0" smtClean="0"/>
              <a:t>- Recursive/ terrible  loop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882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648740" y="5316"/>
            <a:ext cx="8229600" cy="1038447"/>
          </a:xfrm>
        </p:spPr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      Stack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912" y="1268819"/>
            <a:ext cx="8839200" cy="4678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     </a:t>
            </a:r>
            <a:endParaRPr lang="en-US" dirty="0" smtClean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81000" y="1350335"/>
            <a:ext cx="3276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Stack  frame</a:t>
            </a:r>
          </a:p>
          <a:p>
            <a:r>
              <a:rPr lang="en-US" dirty="0" smtClean="0"/>
              <a:t>     </a:t>
            </a:r>
          </a:p>
          <a:p>
            <a:r>
              <a:rPr lang="en-US" dirty="0" smtClean="0"/>
              <a:t>     </a:t>
            </a:r>
            <a:r>
              <a:rPr lang="en-US" dirty="0"/>
              <a:t>a</a:t>
            </a:r>
            <a:r>
              <a:rPr lang="en-US" dirty="0" smtClean="0"/>
              <a:t>  stack frame </a:t>
            </a:r>
            <a:endParaRPr lang="en-US" dirty="0"/>
          </a:p>
        </p:txBody>
      </p:sp>
      <p:sp>
        <p:nvSpPr>
          <p:cNvPr id="4" name="Left-Right Arrow 3"/>
          <p:cNvSpPr/>
          <p:nvPr/>
        </p:nvSpPr>
        <p:spPr>
          <a:xfrm>
            <a:off x="2209800" y="1990093"/>
            <a:ext cx="1143000" cy="21626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505200" y="190500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</a:t>
            </a:r>
            <a:r>
              <a:rPr lang="en-US" dirty="0" smtClean="0"/>
              <a:t>ne method  invoke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94660" y="2514600"/>
            <a:ext cx="3276600" cy="2031325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a</a:t>
            </a:r>
            <a:r>
              <a:rPr lang="en-US" dirty="0" err="1" smtClean="0"/>
              <a:t>rgs</a:t>
            </a:r>
            <a:r>
              <a:rPr lang="en-US" dirty="0" smtClean="0"/>
              <a:t>  </a:t>
            </a:r>
          </a:p>
          <a:p>
            <a:endParaRPr lang="en-US" dirty="0" smtClean="0"/>
          </a:p>
          <a:p>
            <a:r>
              <a:rPr lang="en-US" dirty="0"/>
              <a:t>l</a:t>
            </a:r>
            <a:r>
              <a:rPr lang="en-US" dirty="0" smtClean="0"/>
              <a:t>ocal  variables</a:t>
            </a:r>
          </a:p>
          <a:p>
            <a:endParaRPr lang="en-US" dirty="0"/>
          </a:p>
          <a:p>
            <a:r>
              <a:rPr lang="en-US" dirty="0"/>
              <a:t>m</a:t>
            </a:r>
            <a:r>
              <a:rPr lang="en-US" dirty="0" smtClean="0"/>
              <a:t>iddle  results</a:t>
            </a:r>
          </a:p>
          <a:p>
            <a:endParaRPr lang="en-US" dirty="0"/>
          </a:p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486400" y="2514600"/>
            <a:ext cx="3352800" cy="1477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32x-512k     64x-1024k   default</a:t>
            </a:r>
          </a:p>
          <a:p>
            <a:endParaRPr lang="en-US" dirty="0"/>
          </a:p>
          <a:p>
            <a:r>
              <a:rPr lang="en-US" dirty="0"/>
              <a:t>-</a:t>
            </a:r>
            <a:r>
              <a:rPr lang="en-US" dirty="0" err="1"/>
              <a:t>Xssnk</a:t>
            </a:r>
            <a:endParaRPr lang="en-US" dirty="0"/>
          </a:p>
          <a:p>
            <a:endParaRPr lang="en-US" dirty="0"/>
          </a:p>
          <a:p>
            <a:r>
              <a:rPr lang="en-US" dirty="0"/>
              <a:t>-</a:t>
            </a:r>
            <a:r>
              <a:rPr lang="en-US" dirty="0" err="1" smtClean="0"/>
              <a:t>XX:ThreadStackSize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426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362200" y="10633"/>
            <a:ext cx="8229600" cy="1038447"/>
          </a:xfrm>
        </p:spPr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      Escape Analysis</a:t>
            </a:r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5638800" y="5105400"/>
            <a:ext cx="3276600" cy="533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Allocate  </a:t>
            </a:r>
            <a:r>
              <a:rPr lang="en-US" dirty="0">
                <a:solidFill>
                  <a:schemeClr val="tx1"/>
                </a:solidFill>
              </a:rPr>
              <a:t>object  in  stack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3400" y="1681877"/>
            <a:ext cx="54102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-XX:+</a:t>
            </a:r>
            <a:r>
              <a:rPr lang="en-US" dirty="0" err="1" smtClean="0"/>
              <a:t>DoEscapeAnalysis</a:t>
            </a:r>
            <a:r>
              <a:rPr lang="en-US" dirty="0" smtClean="0"/>
              <a:t>        ( open  default )  jdk1.7</a:t>
            </a:r>
          </a:p>
          <a:p>
            <a:endParaRPr lang="en-US" dirty="0"/>
          </a:p>
          <a:p>
            <a:r>
              <a:rPr lang="en-US" dirty="0" smtClean="0"/>
              <a:t>The  object that is not  accessed  by  other  threads</a:t>
            </a:r>
          </a:p>
          <a:p>
            <a:r>
              <a:rPr lang="en-US" dirty="0"/>
              <a:t>i</a:t>
            </a:r>
            <a:r>
              <a:rPr lang="en-US" dirty="0" smtClean="0"/>
              <a:t>s  called  </a:t>
            </a:r>
            <a:r>
              <a:rPr lang="en-US" dirty="0" smtClean="0">
                <a:solidFill>
                  <a:schemeClr val="accent2"/>
                </a:solidFill>
              </a:rPr>
              <a:t>Non-Escape  object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Synchronization  Elimination</a:t>
            </a:r>
          </a:p>
          <a:p>
            <a:r>
              <a:rPr lang="en-US" dirty="0" smtClean="0"/>
              <a:t>      -XX:+</a:t>
            </a:r>
            <a:r>
              <a:rPr lang="en-US" dirty="0" err="1" smtClean="0"/>
              <a:t>EliminateLocks</a:t>
            </a:r>
            <a:r>
              <a:rPr lang="en-US" dirty="0" smtClean="0"/>
              <a:t>       </a:t>
            </a:r>
            <a:r>
              <a:rPr lang="en-US" dirty="0"/>
              <a:t>( open  default )  jdk1.7</a:t>
            </a:r>
          </a:p>
          <a:p>
            <a:endParaRPr lang="en-US" dirty="0" smtClean="0"/>
          </a:p>
          <a:p>
            <a:r>
              <a:rPr lang="en-US" dirty="0" smtClean="0"/>
              <a:t>Scalar   Replacement</a:t>
            </a:r>
          </a:p>
          <a:p>
            <a:r>
              <a:rPr lang="en-US" dirty="0"/>
              <a:t> </a:t>
            </a:r>
            <a:r>
              <a:rPr lang="en-US" dirty="0" smtClean="0"/>
              <a:t>     -XX:+</a:t>
            </a:r>
            <a:r>
              <a:rPr lang="en-US" dirty="0" err="1" smtClean="0"/>
              <a:t>EliminateAllocations</a:t>
            </a:r>
            <a:r>
              <a:rPr lang="en-US" dirty="0" smtClean="0"/>
              <a:t>  </a:t>
            </a:r>
            <a:r>
              <a:rPr lang="en-US" dirty="0"/>
              <a:t>( open  default )  jdk1.7</a:t>
            </a:r>
          </a:p>
          <a:p>
            <a:r>
              <a:rPr lang="en-US" dirty="0" smtClean="0"/>
              <a:t>         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33400" y="1143000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Optimize  by  </a:t>
            </a:r>
            <a:r>
              <a:rPr lang="en-US" dirty="0" err="1" smtClean="0"/>
              <a:t>analysing</a:t>
            </a:r>
            <a:r>
              <a:rPr lang="en-US" dirty="0" smtClean="0"/>
              <a:t>  the  scope of  object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3352800" y="5929194"/>
            <a:ext cx="1752600" cy="70020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Object size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Down Arrow 11"/>
          <p:cNvSpPr/>
          <p:nvPr/>
        </p:nvSpPr>
        <p:spPr>
          <a:xfrm>
            <a:off x="2057400" y="2895600"/>
            <a:ext cx="228600" cy="9099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38800" y="4114800"/>
            <a:ext cx="3276600" cy="533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w</a:t>
            </a:r>
            <a:r>
              <a:rPr lang="en-US" dirty="0" smtClean="0">
                <a:solidFill>
                  <a:schemeClr val="tx1"/>
                </a:solidFill>
              </a:rPr>
              <a:t>ill not use  any lock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5596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277486" y="0"/>
            <a:ext cx="8229600" cy="1038447"/>
          </a:xfrm>
        </p:spPr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Heap</a:t>
            </a:r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533400" y="1371600"/>
            <a:ext cx="4800600" cy="120032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Java  -Xms64m</a:t>
            </a:r>
          </a:p>
          <a:p>
            <a:r>
              <a:rPr lang="en-US" dirty="0" smtClean="0"/>
              <a:t>Java  -Xmx512m</a:t>
            </a:r>
          </a:p>
          <a:p>
            <a:r>
              <a:rPr lang="en-US" dirty="0" smtClean="0"/>
              <a:t>Java  -</a:t>
            </a:r>
            <a:r>
              <a:rPr lang="en-US" dirty="0" err="1" smtClean="0"/>
              <a:t>XX:InitialHeapSize</a:t>
            </a:r>
            <a:r>
              <a:rPr lang="en-US" dirty="0" smtClean="0"/>
              <a:t>=64m</a:t>
            </a:r>
          </a:p>
          <a:p>
            <a:r>
              <a:rPr lang="en-US" dirty="0" smtClean="0"/>
              <a:t>Java  -</a:t>
            </a:r>
            <a:r>
              <a:rPr lang="en-US" dirty="0" err="1" smtClean="0"/>
              <a:t>XX:MaxHeapSize</a:t>
            </a:r>
            <a:r>
              <a:rPr lang="en-US" dirty="0" smtClean="0"/>
              <a:t>=512m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638800" y="1752600"/>
            <a:ext cx="2133600" cy="40011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avoid  too  large</a:t>
            </a:r>
            <a:endParaRPr lang="en-US" sz="2000" dirty="0"/>
          </a:p>
        </p:txBody>
      </p:sp>
      <p:sp>
        <p:nvSpPr>
          <p:cNvPr id="6" name="Oval 5"/>
          <p:cNvSpPr/>
          <p:nvPr/>
        </p:nvSpPr>
        <p:spPr>
          <a:xfrm>
            <a:off x="533400" y="3505200"/>
            <a:ext cx="2286000" cy="6858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Thread-Shared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4648200"/>
            <a:ext cx="5705475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3" name="Straight Arrow Connector 22"/>
          <p:cNvCxnSpPr/>
          <p:nvPr/>
        </p:nvCxnSpPr>
        <p:spPr>
          <a:xfrm>
            <a:off x="5330456" y="3858290"/>
            <a:ext cx="0" cy="7239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667000" y="4805916"/>
            <a:ext cx="1905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used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715000" y="4757737"/>
            <a:ext cx="1066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free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334000" y="4006334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</a:t>
            </a:r>
            <a:r>
              <a:rPr lang="en-US" dirty="0" err="1" smtClean="0"/>
              <a:t>lloc</a:t>
            </a:r>
            <a:r>
              <a:rPr lang="en-US" dirty="0" smtClean="0"/>
              <a:t>  pointer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295400" y="5475767"/>
            <a:ext cx="723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</a:t>
            </a:r>
            <a:r>
              <a:rPr lang="en-US" dirty="0" err="1" smtClean="0"/>
              <a:t>vm</a:t>
            </a:r>
            <a:r>
              <a:rPr lang="en-US" dirty="0" smtClean="0"/>
              <a:t>  make  synchronization  for   </a:t>
            </a:r>
            <a:r>
              <a:rPr lang="en-US" dirty="0" smtClean="0">
                <a:solidFill>
                  <a:schemeClr val="accent2"/>
                </a:solidFill>
              </a:rPr>
              <a:t>new</a:t>
            </a:r>
            <a:r>
              <a:rPr lang="en-US" dirty="0" smtClean="0"/>
              <a:t>  operation,  which costs  much.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568456" y="6019800"/>
            <a:ext cx="1524000" cy="369332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concurrent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1340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895600" y="10633"/>
            <a:ext cx="8229600" cy="1038447"/>
          </a:xfrm>
        </p:spPr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      Heap TLAB</a:t>
            </a:r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33400" y="1371600"/>
            <a:ext cx="7239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TLAB- Thread  Local  Allocation  Buffer </a:t>
            </a:r>
          </a:p>
          <a:p>
            <a:endParaRPr lang="en-US" dirty="0"/>
          </a:p>
          <a:p>
            <a:r>
              <a:rPr lang="en-US" dirty="0"/>
              <a:t>a</a:t>
            </a:r>
            <a:r>
              <a:rPr lang="en-US" dirty="0" smtClean="0"/>
              <a:t>  data  area  in  heap  for  each  thread, avoid  conflict  for  new  operation</a:t>
            </a:r>
          </a:p>
          <a:p>
            <a:endParaRPr lang="en-US" dirty="0"/>
          </a:p>
          <a:p>
            <a:r>
              <a:rPr lang="en-US" dirty="0" smtClean="0"/>
              <a:t>-XX:+</a:t>
            </a:r>
            <a:r>
              <a:rPr lang="en-US" dirty="0" err="1" smtClean="0"/>
              <a:t>UseTLAB</a:t>
            </a:r>
            <a:r>
              <a:rPr lang="en-US" dirty="0" smtClean="0"/>
              <a:t>    (open  default)</a:t>
            </a:r>
          </a:p>
          <a:p>
            <a:endParaRPr lang="en-US" dirty="0"/>
          </a:p>
          <a:p>
            <a:r>
              <a:rPr lang="en-US" dirty="0" smtClean="0"/>
              <a:t>-</a:t>
            </a:r>
            <a:r>
              <a:rPr lang="en-US" dirty="0" err="1" smtClean="0"/>
              <a:t>XX:TLABSize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         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3352800" y="5929194"/>
            <a:ext cx="1752600" cy="70020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Object size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71377" y="51054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new  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233377" y="5290066"/>
            <a:ext cx="1143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528777" y="51054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stack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3213691" y="5290066"/>
            <a:ext cx="1143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356691" y="51054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TLAB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043377" y="5297523"/>
            <a:ext cx="1143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214730" y="5105400"/>
            <a:ext cx="1601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Shared  Heap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9212" y="3505200"/>
            <a:ext cx="566737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6" name="Straight Arrow Connector 15"/>
          <p:cNvCxnSpPr/>
          <p:nvPr/>
        </p:nvCxnSpPr>
        <p:spPr>
          <a:xfrm>
            <a:off x="5334000" y="2781300"/>
            <a:ext cx="0" cy="7239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334000" y="2958584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</a:t>
            </a:r>
            <a:r>
              <a:rPr lang="en-US" dirty="0" err="1" smtClean="0"/>
              <a:t>lloc</a:t>
            </a:r>
            <a:r>
              <a:rPr lang="en-US" dirty="0" smtClean="0"/>
              <a:t>  pointer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1835833" y="3956923"/>
            <a:ext cx="485665" cy="6290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 flipV="1">
            <a:off x="2469355" y="3956922"/>
            <a:ext cx="118843" cy="629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2985977" y="3932796"/>
            <a:ext cx="1" cy="629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3227453" y="3939354"/>
            <a:ext cx="328667" cy="6748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528777" y="4554469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639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895600" y="10633"/>
            <a:ext cx="8229600" cy="1038447"/>
          </a:xfrm>
        </p:spPr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      Generation</a:t>
            </a:r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999" y="1051626"/>
            <a:ext cx="5591175" cy="300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5" y="4191000"/>
            <a:ext cx="8324850" cy="195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2453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895600" y="10633"/>
            <a:ext cx="8229600" cy="1038447"/>
          </a:xfrm>
        </p:spPr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      Generation</a:t>
            </a:r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28600" y="3352799"/>
            <a:ext cx="63246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</a:t>
            </a:r>
            <a:r>
              <a:rPr lang="en-US" dirty="0" err="1" smtClean="0"/>
              <a:t>XX:NewRatio</a:t>
            </a:r>
            <a:r>
              <a:rPr lang="en-US" dirty="0" smtClean="0"/>
              <a:t>          old/young      (default =2)</a:t>
            </a:r>
          </a:p>
          <a:p>
            <a:endParaRPr lang="en-US" dirty="0"/>
          </a:p>
          <a:p>
            <a:r>
              <a:rPr lang="en-US" dirty="0" smtClean="0"/>
              <a:t>-</a:t>
            </a:r>
            <a:r>
              <a:rPr lang="en-US" dirty="0" err="1" smtClean="0"/>
              <a:t>XX:SurvivorRatio</a:t>
            </a:r>
            <a:r>
              <a:rPr lang="en-US" dirty="0" smtClean="0"/>
              <a:t>   </a:t>
            </a:r>
            <a:r>
              <a:rPr lang="en-US" dirty="0" err="1" smtClean="0"/>
              <a:t>eden</a:t>
            </a:r>
            <a:r>
              <a:rPr lang="en-US" dirty="0" smtClean="0"/>
              <a:t>/survivor  (default=8)</a:t>
            </a:r>
          </a:p>
          <a:p>
            <a:endParaRPr lang="en-US" dirty="0"/>
          </a:p>
          <a:p>
            <a:r>
              <a:rPr lang="en-US" dirty="0" smtClean="0"/>
              <a:t>-</a:t>
            </a:r>
            <a:r>
              <a:rPr lang="en-US" dirty="0" err="1" smtClean="0"/>
              <a:t>XX:PretenureSizeThreshold</a:t>
            </a:r>
            <a:r>
              <a:rPr lang="en-US" dirty="0" smtClean="0"/>
              <a:t>  </a:t>
            </a:r>
          </a:p>
          <a:p>
            <a:endParaRPr lang="en-US" dirty="0"/>
          </a:p>
          <a:p>
            <a:r>
              <a:rPr lang="en-US" dirty="0" smtClean="0"/>
              <a:t>-</a:t>
            </a:r>
            <a:r>
              <a:rPr lang="en-US" dirty="0" err="1" smtClean="0"/>
              <a:t>XX:MaxTenuringThreshold</a:t>
            </a:r>
            <a:r>
              <a:rPr lang="en-US" dirty="0" smtClean="0"/>
              <a:t>     (default=15)</a:t>
            </a:r>
          </a:p>
          <a:p>
            <a:endParaRPr lang="en-US" dirty="0"/>
          </a:p>
          <a:p>
            <a:r>
              <a:rPr lang="en-US" dirty="0" smtClean="0"/>
              <a:t>-XX:+</a:t>
            </a:r>
            <a:r>
              <a:rPr lang="en-US" dirty="0" err="1" smtClean="0"/>
              <a:t>PrintTenuringDistribution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-</a:t>
            </a:r>
            <a:r>
              <a:rPr lang="en-US" dirty="0" err="1" smtClean="0"/>
              <a:t>XX:MinHeapFreeRatio</a:t>
            </a:r>
            <a:r>
              <a:rPr lang="en-US" dirty="0" smtClean="0"/>
              <a:t>   </a:t>
            </a:r>
            <a:r>
              <a:rPr lang="en-US" dirty="0" smtClean="0"/>
              <a:t>(</a:t>
            </a:r>
            <a:r>
              <a:rPr lang="en-US" dirty="0" smtClean="0"/>
              <a:t>default=40)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3329762"/>
            <a:ext cx="3343275" cy="157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4880122"/>
            <a:ext cx="4657725" cy="168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5" y="1066800"/>
            <a:ext cx="8324850" cy="195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0298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4191000" y="4457677"/>
            <a:ext cx="4495800" cy="19262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676400" y="0"/>
            <a:ext cx="8229600" cy="1038447"/>
          </a:xfrm>
        </p:spPr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JVM Location Path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870" y="1066800"/>
            <a:ext cx="8229600" cy="4525963"/>
          </a:xfrm>
        </p:spPr>
        <p:txBody>
          <a:bodyPr/>
          <a:lstStyle/>
          <a:p>
            <a:r>
              <a:rPr lang="en-US" sz="2800" dirty="0" smtClean="0"/>
              <a:t>%JAVA_HOME%\bin\java.exe</a:t>
            </a:r>
          </a:p>
          <a:p>
            <a:r>
              <a:rPr lang="en-US" sz="2800" dirty="0" smtClean="0"/>
              <a:t>%JAVA_HOME%\bin\javaw.exe</a:t>
            </a:r>
          </a:p>
          <a:p>
            <a:r>
              <a:rPr lang="en-US" sz="2800" dirty="0" smtClean="0"/>
              <a:t>%JAVA_HOME%\bin\javaws.exe</a:t>
            </a:r>
          </a:p>
          <a:p>
            <a:endParaRPr lang="en-US" dirty="0" smtClean="0"/>
          </a:p>
          <a:p>
            <a:r>
              <a:rPr lang="en-US" sz="2800" dirty="0" smtClean="0"/>
              <a:t>%</a:t>
            </a:r>
            <a:r>
              <a:rPr lang="en-US" sz="2800" dirty="0"/>
              <a:t>JAVA_HOME</a:t>
            </a:r>
            <a:r>
              <a:rPr lang="en-US" sz="2800" dirty="0" smtClean="0"/>
              <a:t>%\</a:t>
            </a:r>
            <a:r>
              <a:rPr lang="en-US" sz="2800" dirty="0" err="1" smtClean="0"/>
              <a:t>jre</a:t>
            </a:r>
            <a:r>
              <a:rPr lang="en-US" sz="2800" dirty="0" smtClean="0"/>
              <a:t>\bin\client\jvm.dll</a:t>
            </a:r>
            <a:endParaRPr lang="en-US" sz="2800" dirty="0"/>
          </a:p>
          <a:p>
            <a:r>
              <a:rPr lang="en-US" sz="2800" dirty="0"/>
              <a:t>%JAVA_HOME</a:t>
            </a:r>
            <a:r>
              <a:rPr lang="en-US" sz="2800" dirty="0" smtClean="0"/>
              <a:t>%\</a:t>
            </a:r>
            <a:r>
              <a:rPr lang="en-US" sz="2800" dirty="0" err="1" smtClean="0"/>
              <a:t>jre</a:t>
            </a:r>
            <a:r>
              <a:rPr lang="en-US" sz="2800" dirty="0" smtClean="0"/>
              <a:t>\bin\server\jvm.dll</a:t>
            </a:r>
            <a:endParaRPr lang="en-US" sz="2800" dirty="0"/>
          </a:p>
          <a:p>
            <a:pPr marL="0" indent="0">
              <a:buNone/>
            </a:pPr>
            <a:endParaRPr lang="en-US" dirty="0" smtClean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73149" y="2895600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6400800" y="1524000"/>
            <a:ext cx="1905000" cy="1143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Launcher</a:t>
            </a:r>
            <a:endParaRPr lang="en-US" sz="2400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498" y="4443500"/>
            <a:ext cx="329565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4242390" y="4543646"/>
            <a:ext cx="43930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Argument to start:</a:t>
            </a:r>
          </a:p>
          <a:p>
            <a:endParaRPr lang="en-US" dirty="0" smtClean="0"/>
          </a:p>
          <a:p>
            <a:r>
              <a:rPr lang="en-US" dirty="0" smtClean="0"/>
              <a:t>-client        start  quickly, save memory</a:t>
            </a:r>
          </a:p>
          <a:p>
            <a:endParaRPr lang="en-US" dirty="0" smtClean="0"/>
          </a:p>
          <a:p>
            <a:r>
              <a:rPr lang="en-US" dirty="0" smtClean="0"/>
              <a:t>-server      heavy, use much optimization for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long-time  running</a:t>
            </a:r>
          </a:p>
        </p:txBody>
      </p:sp>
    </p:spTree>
    <p:extLst>
      <p:ext uri="{BB962C8B-B14F-4D97-AF65-F5344CB8AC3E}">
        <p14:creationId xmlns:p14="http://schemas.microsoft.com/office/powerpoint/2010/main" val="1077983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81000" y="2895600"/>
            <a:ext cx="5029200" cy="304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200400" y="10633"/>
            <a:ext cx="8229600" cy="1038447"/>
          </a:xfrm>
        </p:spPr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      Perm Gen</a:t>
            </a:r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33400" y="2941674"/>
            <a:ext cx="47244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class  information</a:t>
            </a:r>
          </a:p>
          <a:p>
            <a:endParaRPr lang="en-US" dirty="0" smtClean="0"/>
          </a:p>
          <a:p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literals  (  not  contains  final )</a:t>
            </a:r>
          </a:p>
          <a:p>
            <a:endParaRPr lang="en-US" dirty="0" smtClean="0"/>
          </a:p>
          <a:p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static  properties</a:t>
            </a:r>
          </a:p>
          <a:p>
            <a:endParaRPr lang="en-US" dirty="0" smtClean="0"/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String.intern  ( in some  </a:t>
            </a:r>
            <a:r>
              <a:rPr lang="en-US" dirty="0" err="1" smtClean="0"/>
              <a:t>jvm</a:t>
            </a:r>
            <a:r>
              <a:rPr lang="en-US" dirty="0" smtClean="0"/>
              <a:t>  of old  version)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62000" y="1143000"/>
            <a:ext cx="7696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Perm  Gen  ( only    in    </a:t>
            </a:r>
            <a:r>
              <a:rPr lang="en-US" dirty="0" err="1" smtClean="0"/>
              <a:t>HotSpot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smtClean="0"/>
              <a:t>Method  Area ( JVM  Standard ,  in  each  </a:t>
            </a:r>
            <a:r>
              <a:rPr lang="en-US" dirty="0" err="1" smtClean="0"/>
              <a:t>jvm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err="1" smtClean="0"/>
              <a:t>Metaspace</a:t>
            </a:r>
            <a:r>
              <a:rPr lang="en-US" dirty="0" smtClean="0"/>
              <a:t>( Perm Gen  is  dropped  in  Java SE 8, </a:t>
            </a:r>
            <a:r>
              <a:rPr lang="en-US" dirty="0" err="1" smtClean="0"/>
              <a:t>Metaspace</a:t>
            </a:r>
            <a:r>
              <a:rPr lang="en-US" dirty="0" smtClean="0"/>
              <a:t>  is  introduced) </a:t>
            </a:r>
            <a:endParaRPr lang="en-US" dirty="0"/>
          </a:p>
        </p:txBody>
      </p:sp>
      <p:sp>
        <p:nvSpPr>
          <p:cNvPr id="8" name="Left Brace 7"/>
          <p:cNvSpPr/>
          <p:nvPr/>
        </p:nvSpPr>
        <p:spPr>
          <a:xfrm>
            <a:off x="220626" y="1143000"/>
            <a:ext cx="381000" cy="147732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943600" y="3581400"/>
            <a:ext cx="236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</a:t>
            </a:r>
            <a:r>
              <a:rPr lang="en-US" dirty="0" err="1" smtClean="0"/>
              <a:t>XX:PermSize</a:t>
            </a:r>
            <a:r>
              <a:rPr lang="en-US" dirty="0" smtClean="0"/>
              <a:t>=20m</a:t>
            </a:r>
          </a:p>
          <a:p>
            <a:endParaRPr lang="en-US" dirty="0" smtClean="0"/>
          </a:p>
          <a:p>
            <a:r>
              <a:rPr lang="en-US" dirty="0" smtClean="0"/>
              <a:t>-</a:t>
            </a:r>
            <a:r>
              <a:rPr lang="en-US" dirty="0" err="1" smtClean="0"/>
              <a:t>XX:MaxPermSize</a:t>
            </a:r>
            <a:r>
              <a:rPr lang="en-US" dirty="0" smtClean="0"/>
              <a:t>=60m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234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590800" y="0"/>
            <a:ext cx="8229600" cy="1038447"/>
          </a:xfrm>
        </p:spPr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      Direct Memory</a:t>
            </a:r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81000" y="1127051"/>
            <a:ext cx="78486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Directly  allocated  by  </a:t>
            </a:r>
            <a:r>
              <a:rPr lang="en-US" dirty="0" err="1" smtClean="0"/>
              <a:t>jvm</a:t>
            </a:r>
            <a:r>
              <a:rPr lang="en-US" dirty="0" smtClean="0"/>
              <a:t>,  doesn’t  belong  to  runtime  data  area.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1. </a:t>
            </a:r>
            <a:r>
              <a:rPr lang="en-US" dirty="0" err="1" smtClean="0"/>
              <a:t>sun.misc.Unsafe</a:t>
            </a:r>
            <a:r>
              <a:rPr lang="en-US" dirty="0" smtClean="0"/>
              <a:t>     </a:t>
            </a:r>
            <a:r>
              <a:rPr lang="en-US" dirty="0" err="1" smtClean="0"/>
              <a:t>allocateMemory</a:t>
            </a:r>
            <a:r>
              <a:rPr lang="en-US" dirty="0" smtClean="0"/>
              <a:t>( )   </a:t>
            </a:r>
            <a:r>
              <a:rPr lang="en-US" dirty="0" err="1" smtClean="0"/>
              <a:t>freeMemory</a:t>
            </a:r>
            <a:r>
              <a:rPr lang="en-US" dirty="0" smtClean="0"/>
              <a:t>( )</a:t>
            </a:r>
          </a:p>
          <a:p>
            <a:endParaRPr lang="en-US" dirty="0"/>
          </a:p>
          <a:p>
            <a:r>
              <a:rPr lang="en-US" dirty="0" smtClean="0"/>
              <a:t>2. NIO </a:t>
            </a:r>
          </a:p>
          <a:p>
            <a:r>
              <a:rPr lang="en-US" dirty="0" smtClean="0"/>
              <a:t>    ex:      </a:t>
            </a:r>
            <a:r>
              <a:rPr lang="en-US" dirty="0" err="1" smtClean="0"/>
              <a:t>ByteBuffer</a:t>
            </a:r>
            <a:r>
              <a:rPr lang="en-US" dirty="0" smtClean="0"/>
              <a:t>     </a:t>
            </a:r>
            <a:r>
              <a:rPr lang="en-US" dirty="0" err="1" smtClean="0"/>
              <a:t>CharBuffer</a:t>
            </a:r>
            <a:r>
              <a:rPr lang="en-US" dirty="0" smtClean="0"/>
              <a:t>     </a:t>
            </a:r>
            <a:r>
              <a:rPr lang="en-US" dirty="0" err="1" smtClean="0"/>
              <a:t>IntBuffer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2161067" y="1676400"/>
            <a:ext cx="1447800" cy="838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OS  Level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11249" y="3133130"/>
            <a:ext cx="5791200" cy="1219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44919" y="3304102"/>
            <a:ext cx="5562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Frequent  IO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 smtClean="0"/>
              <a:t>Store   large,  long-lived  object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46691" y="2763798"/>
            <a:ext cx="1774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recommended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57800" y="5466700"/>
            <a:ext cx="2971800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  <a:r>
              <a:rPr lang="en-US" dirty="0" smtClean="0"/>
              <a:t>efault  max size=heap  size</a:t>
            </a:r>
          </a:p>
          <a:p>
            <a:endParaRPr lang="en-US" dirty="0"/>
          </a:p>
          <a:p>
            <a:r>
              <a:rPr lang="en-US" dirty="0" smtClean="0"/>
              <a:t>-</a:t>
            </a:r>
            <a:r>
              <a:rPr lang="en-US" dirty="0" err="1" smtClean="0"/>
              <a:t>XX:MaxDirectMemorySize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58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793358" y="0"/>
            <a:ext cx="8229600" cy="1038447"/>
          </a:xfrm>
        </p:spPr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      Memory Classification</a:t>
            </a:r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04800" y="1371600"/>
            <a:ext cx="60198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Stack  (not  </a:t>
            </a:r>
            <a:r>
              <a:rPr lang="en-US" dirty="0" smtClean="0"/>
              <a:t>shared , inside  thread)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Heap 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Perm  </a:t>
            </a:r>
            <a:r>
              <a:rPr lang="en-US" dirty="0" smtClean="0"/>
              <a:t>Gen (Out  of  Heap)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</a:t>
            </a:r>
          </a:p>
          <a:p>
            <a:r>
              <a:rPr lang="en-US" dirty="0"/>
              <a:t> </a:t>
            </a:r>
            <a:r>
              <a:rPr lang="en-US" dirty="0" smtClean="0"/>
              <a:t>    not  enough                             full   </a:t>
            </a:r>
            <a:r>
              <a:rPr lang="en-US" dirty="0" err="1" smtClean="0"/>
              <a:t>gc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Direct  Memory </a:t>
            </a:r>
            <a:r>
              <a:rPr lang="en-US" dirty="0" smtClean="0"/>
              <a:t>(Out  of  JVM Architecture)</a:t>
            </a: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r>
              <a:rPr lang="en-US" dirty="0" smtClean="0"/>
              <a:t>      not  enough                            full  </a:t>
            </a:r>
            <a:r>
              <a:rPr lang="en-US" dirty="0" err="1" smtClean="0"/>
              <a:t>gc</a:t>
            </a:r>
            <a:endParaRPr lang="en-US" dirty="0" smtClean="0"/>
          </a:p>
          <a:p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981200" y="3733800"/>
            <a:ext cx="1143000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1936012" y="5105400"/>
            <a:ext cx="1143000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04800" y="2057400"/>
            <a:ext cx="784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ight Brace 15"/>
          <p:cNvSpPr/>
          <p:nvPr/>
        </p:nvSpPr>
        <p:spPr>
          <a:xfrm>
            <a:off x="5257800" y="2209800"/>
            <a:ext cx="381000" cy="2971800"/>
          </a:xfrm>
          <a:prstGeom prst="rightBrace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791200" y="3461266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768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657600" y="0"/>
            <a:ext cx="8229600" cy="1038447"/>
          </a:xfrm>
        </p:spPr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      Tips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912" y="1268819"/>
            <a:ext cx="8839200" cy="4678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      </a:t>
            </a:r>
            <a:endParaRPr lang="en-US" dirty="0" smtClean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81000" y="1350335"/>
            <a:ext cx="8610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Reduce  the  amount  of  short-life  object  that  escape  into  tenured 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r>
              <a:rPr lang="en-US" dirty="0" smtClean="0"/>
              <a:t>      1.  Necessary  to  divide  the  large object,  try to  make  it  less than  half  of  survivor.</a:t>
            </a:r>
          </a:p>
          <a:p>
            <a:endParaRPr lang="en-US" dirty="0"/>
          </a:p>
          <a:p>
            <a:r>
              <a:rPr lang="en-US" dirty="0" smtClean="0"/>
              <a:t>      2.  Avoid  that  too many little  and  long-life  objects exist  at the same time, </a:t>
            </a:r>
          </a:p>
          <a:p>
            <a:r>
              <a:rPr lang="en-US" dirty="0"/>
              <a:t> </a:t>
            </a:r>
            <a:r>
              <a:rPr lang="en-US" dirty="0" smtClean="0"/>
              <a:t>          if  possible, let  them  alternate.</a:t>
            </a:r>
          </a:p>
          <a:p>
            <a:r>
              <a:rPr lang="en-US" dirty="0" smtClean="0"/>
              <a:t>     </a:t>
            </a:r>
          </a:p>
          <a:p>
            <a:r>
              <a:rPr lang="en-US" dirty="0" smtClean="0"/>
              <a:t>     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356190" y="3505200"/>
            <a:ext cx="802580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Although  caches  could  make  application have  good  performance, they  will  be  transferred  into  tenured  finally,  obviously  it’s  not  scientific  that  tenured has  areas  which  will  not  be  collected  forever.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r>
              <a:rPr lang="en-US" dirty="0" smtClean="0"/>
              <a:t>     1. If  there  are  some  long-life  data  related  with  Database  or  Internet,  local</a:t>
            </a:r>
          </a:p>
          <a:p>
            <a:r>
              <a:rPr lang="en-US" dirty="0"/>
              <a:t> </a:t>
            </a:r>
            <a:r>
              <a:rPr lang="en-US" dirty="0" smtClean="0"/>
              <a:t>         disk   could  be   chosen.</a:t>
            </a:r>
          </a:p>
          <a:p>
            <a:endParaRPr lang="en-US" dirty="0"/>
          </a:p>
          <a:p>
            <a:r>
              <a:rPr lang="en-US" dirty="0" smtClean="0"/>
              <a:t>     2. For  some  cache  in  local  machine,  Direct  Memory  could  be  chosen.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426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47800" y="2286000"/>
            <a:ext cx="5867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Garbage Collection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4827204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057400" y="0"/>
            <a:ext cx="8229600" cy="1038447"/>
          </a:xfrm>
        </p:spPr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GC Classification</a:t>
            </a:r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04800" y="1371600"/>
            <a:ext cx="60198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Minor  GC  - young  gen      </a:t>
            </a:r>
          </a:p>
          <a:p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Major  GC  - tenured  gen ( slow  10  times  than  minor </a:t>
            </a:r>
            <a:r>
              <a:rPr lang="en-US" dirty="0" err="1" smtClean="0"/>
              <a:t>gc</a:t>
            </a:r>
            <a:r>
              <a:rPr lang="en-US" dirty="0" smtClean="0"/>
              <a:t> )</a:t>
            </a:r>
          </a:p>
          <a:p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Full  GC  -  heap,  perm  gen,  direct  memory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 smtClean="0"/>
          </a:p>
          <a:p>
            <a:r>
              <a:rPr lang="en-US" dirty="0" err="1" smtClean="0"/>
              <a:t>System.gc</a:t>
            </a:r>
            <a:r>
              <a:rPr lang="en-US" dirty="0" smtClean="0"/>
              <a:t>( )         </a:t>
            </a:r>
            <a:r>
              <a:rPr lang="en-US" dirty="0" err="1" smtClean="0"/>
              <a:t>Runtime.getRuntime</a:t>
            </a:r>
            <a:r>
              <a:rPr lang="en-US" dirty="0" smtClean="0"/>
              <a:t>( ).</a:t>
            </a:r>
            <a:r>
              <a:rPr lang="en-US" dirty="0" err="1" smtClean="0"/>
              <a:t>gc</a:t>
            </a:r>
            <a:r>
              <a:rPr lang="en-US" dirty="0" smtClean="0"/>
              <a:t>( )</a:t>
            </a:r>
          </a:p>
          <a:p>
            <a:r>
              <a:rPr lang="en-US" dirty="0"/>
              <a:t> </a:t>
            </a:r>
            <a:r>
              <a:rPr lang="en-US" dirty="0" smtClean="0"/>
              <a:t>     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023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295400" y="0"/>
            <a:ext cx="9601200" cy="1038447"/>
          </a:xfrm>
        </p:spPr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Garbage  Mark And Collection</a:t>
            </a:r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72140" y="1109990"/>
            <a:ext cx="457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GC  Roots  Tracing </a:t>
            </a:r>
            <a:endParaRPr lang="en-US" sz="2800" dirty="0"/>
          </a:p>
        </p:txBody>
      </p:sp>
      <p:sp>
        <p:nvSpPr>
          <p:cNvPr id="4" name="Left Brace 3"/>
          <p:cNvSpPr/>
          <p:nvPr/>
        </p:nvSpPr>
        <p:spPr>
          <a:xfrm>
            <a:off x="1842977" y="2050018"/>
            <a:ext cx="304800" cy="131016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72140" y="2520434"/>
            <a:ext cx="1609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Root   Object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09800" y="1966436"/>
            <a:ext cx="3048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eferred  by    java   stack</a:t>
            </a:r>
          </a:p>
          <a:p>
            <a:endParaRPr lang="en-US" dirty="0"/>
          </a:p>
          <a:p>
            <a:r>
              <a:rPr lang="en-US" dirty="0"/>
              <a:t>r</a:t>
            </a:r>
            <a:r>
              <a:rPr lang="en-US" dirty="0" smtClean="0"/>
              <a:t>eferred  by   native  stack</a:t>
            </a:r>
          </a:p>
          <a:p>
            <a:endParaRPr lang="en-US" dirty="0"/>
          </a:p>
          <a:p>
            <a:r>
              <a:rPr lang="en-US" dirty="0"/>
              <a:t>r</a:t>
            </a:r>
            <a:r>
              <a:rPr lang="en-US" dirty="0" smtClean="0"/>
              <a:t>eferred  by   static  property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300370" y="3657600"/>
            <a:ext cx="85432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72140" y="3886200"/>
            <a:ext cx="35902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Collection  Algorithm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609600" y="4572000"/>
            <a:ext cx="5562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Copy       </a:t>
            </a:r>
          </a:p>
          <a:p>
            <a:r>
              <a:rPr lang="en-US" dirty="0"/>
              <a:t> </a:t>
            </a:r>
            <a:r>
              <a:rPr lang="en-US" dirty="0" smtClean="0"/>
              <a:t>     -young  gen</a:t>
            </a:r>
          </a:p>
          <a:p>
            <a:endParaRPr lang="en-US" dirty="0" smtClean="0"/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Mark-Sweep/Mark-Compact/Mark-Sweep-Compact</a:t>
            </a:r>
          </a:p>
          <a:p>
            <a:r>
              <a:rPr lang="en-US" dirty="0"/>
              <a:t> </a:t>
            </a:r>
            <a:r>
              <a:rPr lang="en-US" dirty="0" smtClean="0"/>
              <a:t>    -tenured  gen,  perm  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334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276600" y="-10633"/>
            <a:ext cx="9601200" cy="1038447"/>
          </a:xfrm>
        </p:spPr>
        <p:txBody>
          <a:bodyPr/>
          <a:lstStyle/>
          <a:p>
            <a:r>
              <a:rPr lang="en-US" dirty="0" err="1" smtClean="0">
                <a:solidFill>
                  <a:schemeClr val="tx2"/>
                </a:solidFill>
              </a:rPr>
              <a:t>PermGen</a:t>
            </a:r>
            <a:r>
              <a:rPr lang="en-US" dirty="0" smtClean="0">
                <a:solidFill>
                  <a:schemeClr val="tx2"/>
                </a:solidFill>
              </a:rPr>
              <a:t> GC</a:t>
            </a:r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57200" y="1205023"/>
            <a:ext cx="464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Preconditions  to  collect  </a:t>
            </a:r>
            <a:r>
              <a:rPr lang="en-US" sz="2400" dirty="0"/>
              <a:t>c</a:t>
            </a:r>
            <a:r>
              <a:rPr lang="en-US" sz="2400" dirty="0" smtClean="0"/>
              <a:t>lass</a:t>
            </a:r>
            <a:endParaRPr lang="en-US" sz="2400" dirty="0"/>
          </a:p>
        </p:txBody>
      </p:sp>
      <p:sp>
        <p:nvSpPr>
          <p:cNvPr id="13" name="Rectangle 12"/>
          <p:cNvSpPr/>
          <p:nvPr/>
        </p:nvSpPr>
        <p:spPr>
          <a:xfrm>
            <a:off x="457200" y="1828800"/>
            <a:ext cx="6172200" cy="1752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3400" y="1981200"/>
            <a:ext cx="6553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All  instances  created  from the class  have  been  swept.</a:t>
            </a:r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err="1" smtClean="0"/>
              <a:t>Java.lang.Class</a:t>
            </a:r>
            <a:r>
              <a:rPr lang="en-US" dirty="0" smtClean="0"/>
              <a:t>  </a:t>
            </a:r>
            <a:r>
              <a:rPr lang="en-US" dirty="0"/>
              <a:t>Object  </a:t>
            </a:r>
            <a:r>
              <a:rPr lang="en-US" dirty="0" smtClean="0"/>
              <a:t>is  not  referred  by  any  others.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 smtClean="0"/>
              <a:t>The  </a:t>
            </a:r>
            <a:r>
              <a:rPr lang="en-US" dirty="0" err="1" smtClean="0"/>
              <a:t>ClassLoader</a:t>
            </a:r>
            <a:r>
              <a:rPr lang="en-US" dirty="0" smtClean="0"/>
              <a:t>  to  load  the class  has  been  swept.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17451" y="4299466"/>
            <a:ext cx="2743200" cy="92333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Dynamic  Agent   </a:t>
            </a:r>
          </a:p>
          <a:p>
            <a:r>
              <a:rPr lang="en-US" dirty="0" smtClean="0"/>
              <a:t>Spring</a:t>
            </a:r>
          </a:p>
          <a:p>
            <a:r>
              <a:rPr lang="en-US" dirty="0" smtClean="0"/>
              <a:t>JSP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572000" y="4299466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</a:t>
            </a:r>
            <a:r>
              <a:rPr lang="en-US" dirty="0" err="1" smtClean="0"/>
              <a:t>Xnoclassgc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17450" y="3919134"/>
            <a:ext cx="3025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Cause  too  many  classes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934200" y="4103800"/>
            <a:ext cx="1066800" cy="380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tomcat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437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590800" y="0"/>
            <a:ext cx="9601200" cy="1038447"/>
          </a:xfrm>
        </p:spPr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Garbage Collector</a:t>
            </a:r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066800" y="3581400"/>
            <a:ext cx="6400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6629400" y="3238500"/>
            <a:ext cx="533400" cy="685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124200" y="2286000"/>
            <a:ext cx="1143000" cy="685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ParNew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953000" y="2286000"/>
            <a:ext cx="1143000" cy="762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Parallel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Scavenge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219200" y="4343400"/>
            <a:ext cx="1143000" cy="685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CMS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162300" y="5219700"/>
            <a:ext cx="1143000" cy="685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Serial Old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143500" y="4171950"/>
            <a:ext cx="1143000" cy="685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Parallel Old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371600" y="2438400"/>
            <a:ext cx="1143000" cy="685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Serial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514600" y="13716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Young  Generation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616649" y="55626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Tenured  Generation</a:t>
            </a:r>
            <a:endParaRPr lang="en-US" dirty="0"/>
          </a:p>
        </p:txBody>
      </p:sp>
      <p:cxnSp>
        <p:nvCxnSpPr>
          <p:cNvPr id="24" name="Straight Connector 23"/>
          <p:cNvCxnSpPr>
            <a:stCxn id="20" idx="2"/>
            <a:endCxn id="16" idx="0"/>
          </p:cNvCxnSpPr>
          <p:nvPr/>
        </p:nvCxnSpPr>
        <p:spPr>
          <a:xfrm flipH="1">
            <a:off x="1790700" y="3124200"/>
            <a:ext cx="152400" cy="121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0" idx="2"/>
            <a:endCxn id="17" idx="0"/>
          </p:cNvCxnSpPr>
          <p:nvPr/>
        </p:nvCxnSpPr>
        <p:spPr>
          <a:xfrm>
            <a:off x="1943100" y="3124200"/>
            <a:ext cx="1790700" cy="2095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4" idx="2"/>
            <a:endCxn id="16" idx="0"/>
          </p:cNvCxnSpPr>
          <p:nvPr/>
        </p:nvCxnSpPr>
        <p:spPr>
          <a:xfrm flipH="1">
            <a:off x="1790700" y="2971800"/>
            <a:ext cx="1905000" cy="137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4" idx="2"/>
            <a:endCxn id="17" idx="0"/>
          </p:cNvCxnSpPr>
          <p:nvPr/>
        </p:nvCxnSpPr>
        <p:spPr>
          <a:xfrm>
            <a:off x="3695700" y="2971800"/>
            <a:ext cx="38100" cy="2247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15" idx="2"/>
            <a:endCxn id="17" idx="0"/>
          </p:cNvCxnSpPr>
          <p:nvPr/>
        </p:nvCxnSpPr>
        <p:spPr>
          <a:xfrm flipH="1">
            <a:off x="3733800" y="3048000"/>
            <a:ext cx="1790700" cy="2171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5" idx="2"/>
            <a:endCxn id="18" idx="0"/>
          </p:cNvCxnSpPr>
          <p:nvPr/>
        </p:nvCxnSpPr>
        <p:spPr>
          <a:xfrm>
            <a:off x="5524500" y="3048000"/>
            <a:ext cx="190500" cy="1123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16" idx="2"/>
            <a:endCxn id="17" idx="1"/>
          </p:cNvCxnSpPr>
          <p:nvPr/>
        </p:nvCxnSpPr>
        <p:spPr>
          <a:xfrm>
            <a:off x="1790700" y="5029200"/>
            <a:ext cx="137160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2905125" y="4316968"/>
            <a:ext cx="438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5590511" y="3670005"/>
            <a:ext cx="190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2857943" y="3131437"/>
            <a:ext cx="341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63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590800" y="0"/>
            <a:ext cx="9601200" cy="1038447"/>
          </a:xfrm>
        </p:spPr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Garbage Collector</a:t>
            </a:r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42531" y="1064567"/>
            <a:ext cx="426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1. Serial  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230372" y="1534241"/>
            <a:ext cx="4648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Serial  /  Serial  Old  (default  in   -client)</a:t>
            </a:r>
          </a:p>
          <a:p>
            <a:endParaRPr lang="en-US" dirty="0"/>
          </a:p>
          <a:p>
            <a:r>
              <a:rPr lang="en-US" dirty="0" smtClean="0"/>
              <a:t>Single Thread,   need  pause  user  thread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9" y="3840715"/>
            <a:ext cx="9048750" cy="395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230372" y="2590800"/>
            <a:ext cx="49600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l</a:t>
            </a:r>
            <a:r>
              <a:rPr lang="en-US" dirty="0" smtClean="0"/>
              <a:t>og analysis</a:t>
            </a:r>
          </a:p>
          <a:p>
            <a:endParaRPr lang="en-US" dirty="0" smtClean="0"/>
          </a:p>
          <a:p>
            <a:r>
              <a:rPr lang="en-US" dirty="0" smtClean="0"/>
              <a:t>     Serial        -  </a:t>
            </a:r>
            <a:r>
              <a:rPr lang="en-US" dirty="0" err="1" smtClean="0"/>
              <a:t>DefNew</a:t>
            </a:r>
            <a:r>
              <a:rPr lang="en-US" dirty="0" smtClean="0"/>
              <a:t> ( Default  New)</a:t>
            </a:r>
          </a:p>
          <a:p>
            <a:r>
              <a:rPr lang="en-US" dirty="0"/>
              <a:t> </a:t>
            </a:r>
            <a:r>
              <a:rPr lang="en-US" dirty="0" smtClean="0"/>
              <a:t>    Serial Old -  Tenured,  Perm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237460" y="4345126"/>
            <a:ext cx="844934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Start  options</a:t>
            </a:r>
          </a:p>
          <a:p>
            <a:r>
              <a:rPr lang="en-US" dirty="0"/>
              <a:t> </a:t>
            </a:r>
            <a:r>
              <a:rPr lang="en-US" dirty="0" smtClean="0"/>
              <a:t>     -XX:+</a:t>
            </a:r>
            <a:r>
              <a:rPr lang="en-US" dirty="0" err="1" smtClean="0"/>
              <a:t>UseSerialGC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-XX:+</a:t>
            </a:r>
            <a:r>
              <a:rPr lang="en-US" dirty="0" err="1" smtClean="0"/>
              <a:t>UseConcMarkSweepGC</a:t>
            </a:r>
            <a:r>
              <a:rPr lang="en-US" dirty="0" smtClean="0"/>
              <a:t>  -XX:-</a:t>
            </a:r>
            <a:r>
              <a:rPr lang="en-US" dirty="0" err="1" smtClean="0"/>
              <a:t>UseParNewGC</a:t>
            </a:r>
            <a:r>
              <a:rPr lang="en-US" dirty="0" smtClean="0"/>
              <a:t>   ( Serial-CMS )</a:t>
            </a:r>
          </a:p>
          <a:p>
            <a:endParaRPr lang="en-US" dirty="0"/>
          </a:p>
          <a:p>
            <a:r>
              <a:rPr lang="en-US" dirty="0" smtClean="0"/>
              <a:t>      -XX:+</a:t>
            </a:r>
            <a:r>
              <a:rPr lang="en-US" dirty="0" err="1" smtClean="0"/>
              <a:t>UseParNewGC</a:t>
            </a:r>
            <a:r>
              <a:rPr lang="en-US" dirty="0" smtClean="0"/>
              <a:t>  ( </a:t>
            </a:r>
            <a:r>
              <a:rPr lang="en-US" dirty="0" err="1" smtClean="0"/>
              <a:t>ParNew-SerialOld</a:t>
            </a:r>
            <a:r>
              <a:rPr lang="en-US" dirty="0" smtClean="0"/>
              <a:t> )</a:t>
            </a:r>
          </a:p>
          <a:p>
            <a:endParaRPr lang="en-US" dirty="0"/>
          </a:p>
          <a:p>
            <a:r>
              <a:rPr lang="en-US" dirty="0" smtClean="0"/>
              <a:t>      -XX:+</a:t>
            </a:r>
            <a:r>
              <a:rPr lang="en-US" dirty="0" err="1" smtClean="0"/>
              <a:t>UseParallelGC</a:t>
            </a:r>
            <a:r>
              <a:rPr lang="en-US" dirty="0" smtClean="0"/>
              <a:t>  -XX:-</a:t>
            </a:r>
            <a:r>
              <a:rPr lang="en-US" dirty="0" err="1" smtClean="0"/>
              <a:t>UseParallelOldGC</a:t>
            </a:r>
            <a:r>
              <a:rPr lang="en-US" dirty="0" smtClean="0"/>
              <a:t>  ( PS- </a:t>
            </a:r>
            <a:r>
              <a:rPr lang="en-US" dirty="0" err="1" smtClean="0"/>
              <a:t>Pold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31629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438400" y="-5317"/>
            <a:ext cx="8229600" cy="1038447"/>
          </a:xfrm>
        </p:spPr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JVM Version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066800"/>
            <a:ext cx="88392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 </a:t>
            </a:r>
            <a:r>
              <a:rPr lang="en-US" sz="2800" dirty="0" smtClean="0"/>
              <a:t>java  –version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java version “1.7.0_67”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Java(TM) SE Runtime Environment(build 1.7.0_67-b01)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Java </a:t>
            </a:r>
            <a:r>
              <a:rPr lang="en-US" sz="2400" dirty="0" err="1" smtClean="0"/>
              <a:t>HotSpot</a:t>
            </a:r>
            <a:r>
              <a:rPr lang="en-US" sz="2400" dirty="0" smtClean="0"/>
              <a:t>(TM)  Server VM(build 24.65-b04,mixed mode)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 </a:t>
            </a:r>
            <a:r>
              <a:rPr lang="en-US" sz="2800" dirty="0" smtClean="0"/>
              <a:t>java  –client  –version</a:t>
            </a:r>
            <a:endParaRPr lang="en-US" sz="2800" dirty="0"/>
          </a:p>
          <a:p>
            <a:pPr marL="0" indent="0">
              <a:buNone/>
            </a:pPr>
            <a:r>
              <a:rPr lang="en-US" sz="2400" dirty="0"/>
              <a:t>      java version “1.7.0_67”</a:t>
            </a:r>
          </a:p>
          <a:p>
            <a:pPr marL="0" indent="0">
              <a:buNone/>
            </a:pPr>
            <a:r>
              <a:rPr lang="en-US" sz="2400" dirty="0"/>
              <a:t>      Java(TM) SE Runtime Environment(build 1.7.0_67-b01)</a:t>
            </a:r>
          </a:p>
          <a:p>
            <a:pPr marL="0" indent="0">
              <a:buNone/>
            </a:pPr>
            <a:r>
              <a:rPr lang="en-US" sz="2400" dirty="0"/>
              <a:t>      Java </a:t>
            </a:r>
            <a:r>
              <a:rPr lang="en-US" sz="2400" dirty="0" err="1"/>
              <a:t>HotSpot</a:t>
            </a:r>
            <a:r>
              <a:rPr lang="en-US" sz="2400" dirty="0"/>
              <a:t>(TM) </a:t>
            </a:r>
            <a:r>
              <a:rPr lang="en-US" sz="2400" dirty="0" smtClean="0"/>
              <a:t> Client </a:t>
            </a:r>
            <a:r>
              <a:rPr lang="en-US" sz="2400" dirty="0"/>
              <a:t>VM(build 24.65-b04,mixed mode)</a:t>
            </a:r>
          </a:p>
          <a:p>
            <a:pPr marL="0" indent="0">
              <a:buNone/>
            </a:pPr>
            <a:endParaRPr lang="en-US" dirty="0" smtClean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73149" y="3200400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7126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590800" y="0"/>
            <a:ext cx="9601200" cy="1038447"/>
          </a:xfrm>
        </p:spPr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Garbage Collector</a:t>
            </a:r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42531" y="1064567"/>
            <a:ext cx="426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</a:t>
            </a:r>
            <a:r>
              <a:rPr lang="en-US" sz="2400" dirty="0" smtClean="0"/>
              <a:t>. Parallel  -   Throughput  First    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230372" y="1534241"/>
            <a:ext cx="60942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Parallel Scavenge/ Parallel  Old</a:t>
            </a:r>
          </a:p>
          <a:p>
            <a:endParaRPr lang="en-US" dirty="0"/>
          </a:p>
          <a:p>
            <a:r>
              <a:rPr lang="en-US" dirty="0" smtClean="0"/>
              <a:t>Multi Thread,   need  pause  user  thread  for  mark  and  sweep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30372" y="2590800"/>
            <a:ext cx="49600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l</a:t>
            </a:r>
            <a:r>
              <a:rPr lang="en-US" dirty="0" smtClean="0"/>
              <a:t>og analysis</a:t>
            </a:r>
          </a:p>
          <a:p>
            <a:endParaRPr lang="en-US" dirty="0" smtClean="0"/>
          </a:p>
          <a:p>
            <a:r>
              <a:rPr lang="en-US" dirty="0" smtClean="0"/>
              <a:t>     Parallel </a:t>
            </a:r>
            <a:r>
              <a:rPr lang="en-US" dirty="0" err="1" smtClean="0"/>
              <a:t>Scanvenge</a:t>
            </a:r>
            <a:r>
              <a:rPr lang="en-US" dirty="0" smtClean="0"/>
              <a:t>   -   </a:t>
            </a:r>
            <a:r>
              <a:rPr lang="en-US" dirty="0" err="1" smtClean="0"/>
              <a:t>PSYoungGen</a:t>
            </a:r>
            <a:endParaRPr lang="en-US" dirty="0" smtClean="0"/>
          </a:p>
          <a:p>
            <a:r>
              <a:rPr lang="en-US" dirty="0" smtClean="0"/>
              <a:t>     Parallel Old                -   </a:t>
            </a:r>
            <a:r>
              <a:rPr lang="en-US" dirty="0" err="1" smtClean="0"/>
              <a:t>ParOldGen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897451"/>
            <a:ext cx="5029200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533400" y="5231219"/>
            <a:ext cx="2046767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GC  Ergonomics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75167" y="4698302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Parallel  Scavenge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710416" y="5410200"/>
            <a:ext cx="4071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r>
              <a:rPr lang="en-US" dirty="0" smtClean="0"/>
              <a:t>ontrol  Heap  </a:t>
            </a:r>
            <a:r>
              <a:rPr lang="en-US" dirty="0" err="1" smtClean="0"/>
              <a:t>dynamicly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264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590800" y="0"/>
            <a:ext cx="9601200" cy="1038447"/>
          </a:xfrm>
        </p:spPr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Garbage Collector</a:t>
            </a:r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42530" y="1064567"/>
            <a:ext cx="52914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3. Concurrent  -   Pause  Time  First    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230372" y="1534241"/>
            <a:ext cx="60942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err="1" smtClean="0"/>
              <a:t>ParNew</a:t>
            </a:r>
            <a:r>
              <a:rPr lang="en-US" dirty="0" smtClean="0"/>
              <a:t> / CMS  (Concurrent  Mark  Sweep)</a:t>
            </a:r>
          </a:p>
          <a:p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133600" y="2362200"/>
            <a:ext cx="0" cy="1143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219200" y="2590800"/>
            <a:ext cx="914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1219200" y="2819400"/>
            <a:ext cx="914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219200" y="3048000"/>
            <a:ext cx="914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1219200" y="3276600"/>
            <a:ext cx="914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76940" y="2499701"/>
            <a:ext cx="838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</a:t>
            </a:r>
            <a:r>
              <a:rPr lang="en-US" sz="1400" dirty="0" smtClean="0"/>
              <a:t>pu1</a:t>
            </a:r>
          </a:p>
          <a:p>
            <a:r>
              <a:rPr lang="en-US" sz="1400" dirty="0"/>
              <a:t>c</a:t>
            </a:r>
            <a:r>
              <a:rPr lang="en-US" sz="1400" dirty="0" smtClean="0"/>
              <a:t>pu2</a:t>
            </a:r>
          </a:p>
          <a:p>
            <a:r>
              <a:rPr lang="en-US" sz="1400" dirty="0"/>
              <a:t>c</a:t>
            </a:r>
            <a:r>
              <a:rPr lang="en-US" sz="1400" dirty="0" smtClean="0"/>
              <a:t>pu3</a:t>
            </a:r>
          </a:p>
          <a:p>
            <a:r>
              <a:rPr lang="en-US" sz="1400" dirty="0" smtClean="0"/>
              <a:t>cpu4</a:t>
            </a:r>
            <a:endParaRPr lang="en-US" sz="1400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133600" y="2743200"/>
            <a:ext cx="8382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2133600" y="3124200"/>
            <a:ext cx="8382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971800" y="2362200"/>
            <a:ext cx="0" cy="114300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2971800" y="2590800"/>
            <a:ext cx="914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2958509" y="3319130"/>
            <a:ext cx="914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2996609" y="2976754"/>
            <a:ext cx="8382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3872909" y="2353864"/>
            <a:ext cx="0" cy="1143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3886200" y="2590800"/>
            <a:ext cx="8382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3886200" y="2830033"/>
            <a:ext cx="8382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3872909" y="3048000"/>
            <a:ext cx="8382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3872909" y="3308498"/>
            <a:ext cx="8382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4750982" y="2353864"/>
            <a:ext cx="0" cy="114300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4750982" y="2590800"/>
            <a:ext cx="914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4711109" y="2830033"/>
            <a:ext cx="914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4789082" y="3048000"/>
            <a:ext cx="8382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4789082" y="3319130"/>
            <a:ext cx="8382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5682217" y="2362200"/>
            <a:ext cx="0" cy="1143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5665382" y="2743200"/>
            <a:ext cx="914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5682217" y="3124200"/>
            <a:ext cx="8382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966580" y="3505200"/>
            <a:ext cx="824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Initial</a:t>
            </a:r>
          </a:p>
          <a:p>
            <a:r>
              <a:rPr lang="en-US" dirty="0" smtClean="0"/>
              <a:t>Mark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2791489" y="3657600"/>
            <a:ext cx="12750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Concurrent</a:t>
            </a:r>
          </a:p>
          <a:p>
            <a:r>
              <a:rPr lang="en-US" dirty="0" smtClean="0"/>
              <a:t>Mark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031068" y="3646967"/>
            <a:ext cx="916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Remark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933064" y="3639969"/>
            <a:ext cx="12750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Concurrent</a:t>
            </a:r>
          </a:p>
          <a:p>
            <a:r>
              <a:rPr lang="en-US" dirty="0" smtClean="0"/>
              <a:t>Sweep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04800" y="4800600"/>
            <a:ext cx="2074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Pause  Time</a:t>
            </a:r>
            <a:endParaRPr lang="en-US" dirty="0"/>
          </a:p>
        </p:txBody>
      </p:sp>
      <p:sp>
        <p:nvSpPr>
          <p:cNvPr id="2048" name="TextBox 2047"/>
          <p:cNvSpPr txBox="1"/>
          <p:nvPr/>
        </p:nvSpPr>
        <p:spPr>
          <a:xfrm>
            <a:off x="267587" y="5791200"/>
            <a:ext cx="1736208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Throughput</a:t>
            </a:r>
            <a:endParaRPr lang="en-US" dirty="0"/>
          </a:p>
        </p:txBody>
      </p:sp>
      <p:sp>
        <p:nvSpPr>
          <p:cNvPr id="2049" name="Up-Down Arrow 2048"/>
          <p:cNvSpPr/>
          <p:nvPr/>
        </p:nvSpPr>
        <p:spPr>
          <a:xfrm>
            <a:off x="795670" y="5169932"/>
            <a:ext cx="237460" cy="621268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1" name="TextBox 2050"/>
          <p:cNvSpPr txBox="1"/>
          <p:nvPr/>
        </p:nvSpPr>
        <p:spPr>
          <a:xfrm>
            <a:off x="2527446" y="5496515"/>
            <a:ext cx="3945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</a:t>
            </a:r>
            <a:r>
              <a:rPr lang="en-US" dirty="0" err="1" smtClean="0"/>
              <a:t>XX:CMSTriggerRatio</a:t>
            </a:r>
            <a:r>
              <a:rPr lang="en-US" dirty="0" smtClean="0"/>
              <a:t>   (default=80)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52700" y="4800600"/>
            <a:ext cx="3967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Ergonomics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795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47800" y="2286000"/>
            <a:ext cx="5867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Addition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9588636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200400" y="0"/>
            <a:ext cx="9601200" cy="1038447"/>
          </a:xfrm>
        </p:spPr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Other Pieces </a:t>
            </a:r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533400" y="1447800"/>
            <a:ext cx="3962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Thread name-  </a:t>
            </a:r>
            <a:r>
              <a:rPr lang="en-US" dirty="0" err="1" smtClean="0"/>
              <a:t>setName</a:t>
            </a:r>
            <a:r>
              <a:rPr lang="en-US" dirty="0" smtClean="0"/>
              <a:t>( )</a:t>
            </a:r>
          </a:p>
          <a:p>
            <a:endParaRPr lang="en-US" dirty="0"/>
          </a:p>
          <a:p>
            <a:r>
              <a:rPr lang="en-US" dirty="0"/>
              <a:t>w</a:t>
            </a:r>
            <a:r>
              <a:rPr lang="en-US" dirty="0" smtClean="0"/>
              <a:t>hile(true){                           </a:t>
            </a:r>
          </a:p>
          <a:p>
            <a:r>
              <a:rPr lang="en-US" dirty="0" smtClean="0"/>
              <a:t>     </a:t>
            </a:r>
            <a:r>
              <a:rPr lang="en-US" dirty="0" err="1" smtClean="0"/>
              <a:t>Thread.yield</a:t>
            </a:r>
            <a:r>
              <a:rPr lang="en-US" dirty="0" smtClean="0"/>
              <a:t>();</a:t>
            </a:r>
          </a:p>
          <a:p>
            <a:r>
              <a:rPr lang="en-US" dirty="0"/>
              <a:t> </a:t>
            </a:r>
            <a:r>
              <a:rPr lang="en-US" dirty="0" smtClean="0"/>
              <a:t>    if(flag){</a:t>
            </a:r>
          </a:p>
          <a:p>
            <a:r>
              <a:rPr lang="en-US" dirty="0"/>
              <a:t> </a:t>
            </a:r>
            <a:r>
              <a:rPr lang="en-US" dirty="0" smtClean="0"/>
              <a:t>        …</a:t>
            </a:r>
          </a:p>
          <a:p>
            <a:r>
              <a:rPr lang="en-US" dirty="0"/>
              <a:t> </a:t>
            </a:r>
            <a:r>
              <a:rPr lang="en-US" dirty="0" smtClean="0"/>
              <a:t>    }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Oval 3"/>
          <p:cNvSpPr/>
          <p:nvPr/>
        </p:nvSpPr>
        <p:spPr>
          <a:xfrm>
            <a:off x="1905000" y="2753833"/>
            <a:ext cx="1676400" cy="77863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Spin Lock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1295400"/>
            <a:ext cx="1952625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04787" y="3962400"/>
            <a:ext cx="6753225" cy="2585323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Thread  Pool</a:t>
            </a:r>
          </a:p>
          <a:p>
            <a:r>
              <a:rPr lang="en-US" dirty="0" smtClean="0"/>
              <a:t>Count  of  thread  in  the pool  ought  to  be related with  count of processors.</a:t>
            </a:r>
          </a:p>
          <a:p>
            <a:endParaRPr lang="en-US" dirty="0" smtClean="0"/>
          </a:p>
          <a:p>
            <a:r>
              <a:rPr lang="en-US" dirty="0"/>
              <a:t>1. computation </a:t>
            </a:r>
            <a:r>
              <a:rPr lang="en-US" dirty="0" smtClean="0"/>
              <a:t>intensive -  N+1</a:t>
            </a:r>
          </a:p>
          <a:p>
            <a:r>
              <a:rPr lang="en-US" dirty="0" smtClean="0"/>
              <a:t>2. IO intensive – 2N+1</a:t>
            </a:r>
          </a:p>
          <a:p>
            <a:r>
              <a:rPr lang="en-US" dirty="0" smtClean="0"/>
              <a:t>3. DB operation  intensive- connection  count in connection  pool</a:t>
            </a:r>
          </a:p>
          <a:p>
            <a:endParaRPr lang="en-US" dirty="0"/>
          </a:p>
          <a:p>
            <a:r>
              <a:rPr lang="en-US" dirty="0" err="1" smtClean="0"/>
              <a:t>Runtime.getRuntime.availableProcessors</a:t>
            </a:r>
            <a:r>
              <a:rPr lang="en-US" dirty="0" smtClean="0"/>
              <a:t>( )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1295400"/>
            <a:ext cx="2057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495800" y="2753833"/>
            <a:ext cx="2133600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Function  Program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441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200400" y="0"/>
            <a:ext cx="9601200" cy="1038447"/>
          </a:xfrm>
        </p:spPr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JVM Options </a:t>
            </a:r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52400" y="1676400"/>
            <a:ext cx="84582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-XX:+</a:t>
            </a:r>
            <a:r>
              <a:rPr lang="en-US" dirty="0" err="1" smtClean="0"/>
              <a:t>PrintFlagsFinal</a:t>
            </a:r>
            <a:r>
              <a:rPr lang="en-US" dirty="0" smtClean="0"/>
              <a:t> | </a:t>
            </a:r>
            <a:r>
              <a:rPr lang="en-US" dirty="0" err="1" smtClean="0"/>
              <a:t>findstr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-XX:+</a:t>
            </a:r>
            <a:r>
              <a:rPr lang="en-US" dirty="0" err="1" smtClean="0"/>
              <a:t>PrintGCDetails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-XX:+</a:t>
            </a:r>
            <a:r>
              <a:rPr lang="en-US" dirty="0" err="1" smtClean="0"/>
              <a:t>PrintHeapAtGC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-</a:t>
            </a:r>
            <a:r>
              <a:rPr lang="en-US" dirty="0" err="1" smtClean="0"/>
              <a:t>Xloggc</a:t>
            </a:r>
            <a:r>
              <a:rPr lang="en-US" dirty="0" smtClean="0"/>
              <a:t>:/</a:t>
            </a:r>
            <a:r>
              <a:rPr lang="en-US" dirty="0" err="1" smtClean="0"/>
              <a:t>var</a:t>
            </a:r>
            <a:r>
              <a:rPr lang="en-US" dirty="0" smtClean="0"/>
              <a:t>/output.log</a:t>
            </a:r>
          </a:p>
          <a:p>
            <a:endParaRPr lang="en-US" dirty="0"/>
          </a:p>
          <a:p>
            <a:r>
              <a:rPr lang="en-US" dirty="0" smtClean="0"/>
              <a:t>-XX:+</a:t>
            </a:r>
            <a:r>
              <a:rPr lang="en-US" dirty="0" err="1" smtClean="0"/>
              <a:t>HeapDumpOnOutOfMemeryError</a:t>
            </a:r>
            <a:r>
              <a:rPr lang="en-US" dirty="0" smtClean="0"/>
              <a:t>   -</a:t>
            </a:r>
            <a:r>
              <a:rPr lang="en-US" dirty="0" err="1" smtClean="0"/>
              <a:t>XX:HeapDumpPath</a:t>
            </a:r>
            <a:r>
              <a:rPr lang="en-US" dirty="0" smtClean="0"/>
              <a:t>=“/</a:t>
            </a:r>
            <a:r>
              <a:rPr lang="en-US" dirty="0" err="1" smtClean="0"/>
              <a:t>var</a:t>
            </a:r>
            <a:r>
              <a:rPr lang="en-US" dirty="0" smtClean="0"/>
              <a:t>/</a:t>
            </a:r>
            <a:r>
              <a:rPr lang="en-US" dirty="0" err="1" smtClean="0"/>
              <a:t>dump.hprof</a:t>
            </a:r>
            <a:r>
              <a:rPr lang="en-US" dirty="0" smtClean="0"/>
              <a:t>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865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90600" y="1371600"/>
            <a:ext cx="1066800" cy="2743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886200" y="0"/>
            <a:ext cx="9601200" cy="1038447"/>
          </a:xfrm>
        </p:spPr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Tools </a:t>
            </a:r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219200" y="1447800"/>
            <a:ext cx="84582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jinfo</a:t>
            </a:r>
            <a:endParaRPr lang="en-US" dirty="0" smtClean="0"/>
          </a:p>
          <a:p>
            <a:endParaRPr lang="en-US" dirty="0"/>
          </a:p>
          <a:p>
            <a:r>
              <a:rPr lang="en-US" dirty="0" err="1"/>
              <a:t>j</a:t>
            </a:r>
            <a:r>
              <a:rPr lang="en-US" dirty="0" err="1" smtClean="0"/>
              <a:t>stat</a:t>
            </a:r>
            <a:endParaRPr lang="en-US" dirty="0" smtClean="0"/>
          </a:p>
          <a:p>
            <a:endParaRPr lang="en-US" dirty="0"/>
          </a:p>
          <a:p>
            <a:r>
              <a:rPr lang="en-US" dirty="0" err="1"/>
              <a:t>j</a:t>
            </a:r>
            <a:r>
              <a:rPr lang="en-US" dirty="0" err="1" smtClean="0"/>
              <a:t>stack</a:t>
            </a:r>
            <a:endParaRPr lang="en-US" dirty="0" smtClean="0"/>
          </a:p>
          <a:p>
            <a:endParaRPr lang="en-US" dirty="0"/>
          </a:p>
          <a:p>
            <a:r>
              <a:rPr lang="en-US" dirty="0" err="1"/>
              <a:t>j</a:t>
            </a:r>
            <a:r>
              <a:rPr lang="en-US" dirty="0" err="1" smtClean="0"/>
              <a:t>map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jhat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4038600" y="2716458"/>
            <a:ext cx="3276600" cy="120032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Graphical</a:t>
            </a:r>
          </a:p>
          <a:p>
            <a:endParaRPr lang="en-US" dirty="0"/>
          </a:p>
          <a:p>
            <a:r>
              <a:rPr lang="en-US" dirty="0" err="1" smtClean="0"/>
              <a:t>Jmeter</a:t>
            </a:r>
            <a:endParaRPr lang="en-US" dirty="0" smtClean="0"/>
          </a:p>
          <a:p>
            <a:r>
              <a:rPr lang="en-US" dirty="0" err="1" smtClean="0"/>
              <a:t>JProfiler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264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886200" y="0"/>
            <a:ext cx="9601200" cy="1038447"/>
          </a:xfrm>
        </p:spPr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Tools </a:t>
            </a:r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33400" y="1295400"/>
            <a:ext cx="8458200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j</a:t>
            </a:r>
            <a:r>
              <a:rPr lang="en-US" sz="2800" dirty="0" err="1" smtClean="0"/>
              <a:t>info</a:t>
            </a:r>
            <a:endParaRPr lang="en-US" sz="2800" dirty="0" smtClean="0"/>
          </a:p>
          <a:p>
            <a:endParaRPr lang="en-US" sz="28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Display</a:t>
            </a:r>
          </a:p>
          <a:p>
            <a:r>
              <a:rPr lang="en-US" dirty="0"/>
              <a:t> </a:t>
            </a:r>
            <a:r>
              <a:rPr lang="en-US" dirty="0" smtClean="0"/>
              <a:t>     </a:t>
            </a:r>
          </a:p>
          <a:p>
            <a:r>
              <a:rPr lang="en-US" dirty="0" smtClean="0"/>
              <a:t>     </a:t>
            </a:r>
            <a:r>
              <a:rPr lang="en-US" dirty="0" err="1" smtClean="0"/>
              <a:t>jinfo</a:t>
            </a:r>
            <a:r>
              <a:rPr lang="en-US" dirty="0" smtClean="0"/>
              <a:t>  -flag  &lt;name&gt;  &lt;</a:t>
            </a:r>
            <a:r>
              <a:rPr lang="en-US" dirty="0" err="1" smtClean="0"/>
              <a:t>pid</a:t>
            </a:r>
            <a:r>
              <a:rPr lang="en-US" dirty="0" smtClean="0"/>
              <a:t>&gt;</a:t>
            </a:r>
          </a:p>
          <a:p>
            <a:r>
              <a:rPr lang="en-US" dirty="0"/>
              <a:t> </a:t>
            </a:r>
            <a:r>
              <a:rPr lang="en-US" dirty="0" smtClean="0"/>
              <a:t>    </a:t>
            </a:r>
          </a:p>
          <a:p>
            <a:r>
              <a:rPr lang="en-US" dirty="0"/>
              <a:t> </a:t>
            </a:r>
            <a:r>
              <a:rPr lang="en-US" dirty="0" smtClean="0"/>
              <a:t>    ex:     </a:t>
            </a:r>
            <a:r>
              <a:rPr lang="en-US" dirty="0" err="1" smtClean="0"/>
              <a:t>jinfo</a:t>
            </a:r>
            <a:r>
              <a:rPr lang="en-US" dirty="0" smtClean="0"/>
              <a:t>  -flag  </a:t>
            </a:r>
            <a:r>
              <a:rPr lang="en-US" dirty="0" err="1" smtClean="0"/>
              <a:t>NewSize</a:t>
            </a:r>
            <a:r>
              <a:rPr lang="en-US" dirty="0" smtClean="0"/>
              <a:t>  6720</a:t>
            </a:r>
          </a:p>
          <a:p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Modify   ( only  for  </a:t>
            </a:r>
            <a:r>
              <a:rPr lang="en-US" dirty="0" err="1" smtClean="0"/>
              <a:t>managable</a:t>
            </a:r>
            <a:r>
              <a:rPr lang="en-US" dirty="0" smtClean="0"/>
              <a:t>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r>
              <a:rPr lang="en-US" dirty="0" smtClean="0"/>
              <a:t>     </a:t>
            </a:r>
            <a:r>
              <a:rPr lang="en-US" dirty="0" err="1" smtClean="0"/>
              <a:t>jinfo</a:t>
            </a:r>
            <a:r>
              <a:rPr lang="en-US" dirty="0" smtClean="0"/>
              <a:t>  -flag  [+|-] &lt;name&gt;  &lt;</a:t>
            </a:r>
            <a:r>
              <a:rPr lang="en-US" dirty="0" err="1" smtClean="0"/>
              <a:t>pid</a:t>
            </a:r>
            <a:r>
              <a:rPr lang="en-US" dirty="0" smtClean="0"/>
              <a:t>&gt;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</a:p>
          <a:p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 err="1" smtClean="0"/>
              <a:t>jinfo</a:t>
            </a:r>
            <a:r>
              <a:rPr lang="en-US" dirty="0" smtClean="0"/>
              <a:t>  -flag  &lt;name&gt;=&lt;value&gt;  &lt;</a:t>
            </a:r>
            <a:r>
              <a:rPr lang="en-US" dirty="0" err="1" smtClean="0"/>
              <a:t>pid</a:t>
            </a:r>
            <a:r>
              <a:rPr lang="en-US" dirty="0" smtClean="0"/>
              <a:t>&gt;</a:t>
            </a:r>
          </a:p>
          <a:p>
            <a:endParaRPr lang="en-US" dirty="0"/>
          </a:p>
          <a:p>
            <a:r>
              <a:rPr lang="en-US" dirty="0" smtClean="0"/>
              <a:t>     ex:  </a:t>
            </a:r>
            <a:r>
              <a:rPr lang="en-US" dirty="0" err="1" smtClean="0"/>
              <a:t>jinfo</a:t>
            </a:r>
            <a:r>
              <a:rPr lang="en-US" dirty="0" smtClean="0"/>
              <a:t>  -flag  +</a:t>
            </a:r>
            <a:r>
              <a:rPr lang="en-US" dirty="0" err="1" smtClean="0"/>
              <a:t>HeapDumpBeforeFullGC</a:t>
            </a:r>
            <a:r>
              <a:rPr lang="en-US" dirty="0" smtClean="0"/>
              <a:t>  6720</a:t>
            </a:r>
          </a:p>
          <a:p>
            <a:r>
              <a:rPr lang="en-US" dirty="0"/>
              <a:t> </a:t>
            </a:r>
            <a:r>
              <a:rPr lang="en-US" dirty="0" smtClean="0"/>
              <a:t>          </a:t>
            </a:r>
          </a:p>
          <a:p>
            <a:r>
              <a:rPr lang="en-US" dirty="0"/>
              <a:t> </a:t>
            </a:r>
            <a:r>
              <a:rPr lang="en-US" dirty="0" smtClean="0"/>
              <a:t>           </a:t>
            </a:r>
            <a:r>
              <a:rPr lang="en-US" dirty="0" err="1" smtClean="0"/>
              <a:t>jinfo</a:t>
            </a:r>
            <a:r>
              <a:rPr lang="en-US" dirty="0" smtClean="0"/>
              <a:t>  -flag  </a:t>
            </a:r>
            <a:r>
              <a:rPr lang="en-US" dirty="0" err="1" smtClean="0"/>
              <a:t>HeapDumpPath</a:t>
            </a:r>
            <a:r>
              <a:rPr lang="en-US" dirty="0" smtClean="0"/>
              <a:t>=“/</a:t>
            </a:r>
            <a:r>
              <a:rPr lang="en-US" dirty="0" err="1" smtClean="0"/>
              <a:t>var</a:t>
            </a:r>
            <a:r>
              <a:rPr lang="en-US" dirty="0" smtClean="0"/>
              <a:t>/</a:t>
            </a:r>
            <a:r>
              <a:rPr lang="en-US" dirty="0" err="1" smtClean="0"/>
              <a:t>dump.hprof</a:t>
            </a:r>
            <a:r>
              <a:rPr lang="en-US" dirty="0" smtClean="0"/>
              <a:t>”  6720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39542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886200" y="0"/>
            <a:ext cx="9601200" cy="1038447"/>
          </a:xfrm>
        </p:spPr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Tools </a:t>
            </a:r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33400" y="1295400"/>
            <a:ext cx="845820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j</a:t>
            </a:r>
            <a:r>
              <a:rPr lang="en-US" sz="2800" dirty="0" err="1" smtClean="0"/>
              <a:t>stat</a:t>
            </a:r>
            <a:r>
              <a:rPr lang="en-US" sz="2800" dirty="0" smtClean="0"/>
              <a:t>- </a:t>
            </a:r>
            <a:r>
              <a:rPr lang="en-US" sz="2400" dirty="0" smtClean="0"/>
              <a:t>get statistics data on running process</a:t>
            </a:r>
          </a:p>
          <a:p>
            <a:endParaRPr lang="en-US" sz="2800" dirty="0" smtClean="0"/>
          </a:p>
          <a:p>
            <a:r>
              <a:rPr lang="en-US" sz="2000" dirty="0" smtClean="0"/>
              <a:t>Class loaded</a:t>
            </a:r>
          </a:p>
          <a:p>
            <a:endParaRPr lang="en-US" sz="2000" dirty="0"/>
          </a:p>
          <a:p>
            <a:r>
              <a:rPr lang="en-US" sz="2000" dirty="0" smtClean="0"/>
              <a:t>Compilation </a:t>
            </a:r>
          </a:p>
          <a:p>
            <a:endParaRPr lang="en-US" sz="2000" dirty="0"/>
          </a:p>
          <a:p>
            <a:r>
              <a:rPr lang="en-US" sz="2000" dirty="0" smtClean="0"/>
              <a:t>GC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117237"/>
            <a:ext cx="6105525" cy="139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7253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886200" y="0"/>
            <a:ext cx="9601200" cy="1038447"/>
          </a:xfrm>
        </p:spPr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Tools </a:t>
            </a:r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33400" y="1295400"/>
            <a:ext cx="8458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j</a:t>
            </a:r>
            <a:r>
              <a:rPr lang="en-US" sz="2800" dirty="0" err="1" smtClean="0"/>
              <a:t>map</a:t>
            </a:r>
            <a:r>
              <a:rPr lang="en-US" sz="2800" dirty="0" smtClean="0"/>
              <a:t> – </a:t>
            </a:r>
            <a:r>
              <a:rPr lang="en-US" sz="2400" dirty="0" smtClean="0"/>
              <a:t>get quick map of running process’s heap, could dump without  OOM</a:t>
            </a:r>
          </a:p>
          <a:p>
            <a:endParaRPr lang="en-US" sz="2800" dirty="0" smtClean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7787" y="2618839"/>
            <a:ext cx="6448425" cy="341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0426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886200" y="0"/>
            <a:ext cx="9601200" cy="1038447"/>
          </a:xfrm>
        </p:spPr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Tools </a:t>
            </a:r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14312" y="1143000"/>
            <a:ext cx="8458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j</a:t>
            </a:r>
            <a:r>
              <a:rPr lang="en-US" sz="2800" dirty="0" err="1" smtClean="0"/>
              <a:t>map</a:t>
            </a:r>
            <a:r>
              <a:rPr lang="en-US" sz="2800" dirty="0" smtClean="0"/>
              <a:t>  &amp;  </a:t>
            </a:r>
            <a:r>
              <a:rPr lang="en-US" sz="2800" dirty="0" err="1" smtClean="0"/>
              <a:t>jhat</a:t>
            </a:r>
            <a:endParaRPr lang="en-US" sz="2800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805" y="1828800"/>
            <a:ext cx="6448425" cy="364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283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438400" y="-5317"/>
            <a:ext cx="8229600" cy="1038447"/>
          </a:xfrm>
        </p:spPr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JVM Options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839200" cy="4525963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 </a:t>
            </a:r>
            <a:r>
              <a:rPr lang="en-US" dirty="0" smtClean="0"/>
              <a:t>standard          -</a:t>
            </a:r>
          </a:p>
          <a:p>
            <a:pPr marL="0" indent="0">
              <a:buNone/>
            </a:pPr>
            <a:r>
              <a:rPr lang="en-US" sz="2400" dirty="0" smtClean="0"/>
              <a:t>       all </a:t>
            </a:r>
            <a:r>
              <a:rPr lang="en-US" sz="2400" dirty="0" err="1" smtClean="0"/>
              <a:t>jvm</a:t>
            </a:r>
            <a:r>
              <a:rPr lang="en-US" sz="2400" dirty="0" smtClean="0"/>
              <a:t> must support</a:t>
            </a:r>
          </a:p>
          <a:p>
            <a:pPr marL="0" indent="0">
              <a:buNone/>
            </a:pPr>
            <a:r>
              <a:rPr lang="en-US" sz="2400" dirty="0" smtClean="0"/>
              <a:t>       ex:    -version  -jar   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 </a:t>
            </a:r>
            <a:r>
              <a:rPr lang="en-US" dirty="0" smtClean="0"/>
              <a:t>optional          -X</a:t>
            </a:r>
          </a:p>
          <a:p>
            <a:pPr marL="0" indent="0">
              <a:buNone/>
            </a:pPr>
            <a:r>
              <a:rPr lang="en-US" sz="2400" dirty="0" smtClean="0"/>
              <a:t>      ex:    -</a:t>
            </a:r>
            <a:r>
              <a:rPr lang="en-US" sz="2400" dirty="0" err="1" smtClean="0"/>
              <a:t>Xms</a:t>
            </a:r>
            <a:r>
              <a:rPr lang="en-US" sz="2400" dirty="0" smtClean="0"/>
              <a:t>     -</a:t>
            </a:r>
            <a:r>
              <a:rPr lang="en-US" sz="2400" dirty="0" err="1" smtClean="0"/>
              <a:t>Xmx</a:t>
            </a: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o</a:t>
            </a:r>
            <a:r>
              <a:rPr lang="en-US" dirty="0" smtClean="0"/>
              <a:t>ptional and unstable         -XX</a:t>
            </a:r>
            <a:r>
              <a:rPr lang="en-US" dirty="0" smtClean="0"/>
              <a:t>: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marL="0" indent="0">
              <a:buNone/>
            </a:pPr>
            <a:r>
              <a:rPr lang="en-US" sz="2400" dirty="0" smtClean="0"/>
              <a:t>     total  </a:t>
            </a:r>
            <a:r>
              <a:rPr lang="en-US" sz="2400" dirty="0" smtClean="0"/>
              <a:t>700+    production  300+</a:t>
            </a:r>
          </a:p>
          <a:p>
            <a:pPr marL="0" indent="0">
              <a:buNone/>
            </a:pPr>
            <a:r>
              <a:rPr lang="en-US" sz="2400" dirty="0" smtClean="0"/>
              <a:t>     ex:    -XX:+</a:t>
            </a:r>
            <a:r>
              <a:rPr lang="en-US" sz="2400" dirty="0" err="1" smtClean="0"/>
              <a:t>PrintGC</a:t>
            </a:r>
            <a:r>
              <a:rPr lang="en-US" sz="2400" dirty="0" smtClean="0"/>
              <a:t>      -</a:t>
            </a:r>
            <a:r>
              <a:rPr lang="en-US" sz="2400" dirty="0" err="1" smtClean="0"/>
              <a:t>XX:OldSize</a:t>
            </a:r>
            <a:r>
              <a:rPr lang="en-US" sz="2400" dirty="0" smtClean="0"/>
              <a:t>=100m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  </a:t>
            </a:r>
            <a:endParaRPr lang="en-US" dirty="0" smtClean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2956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3284538"/>
            <a:ext cx="5105400" cy="108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075" y="4797425"/>
            <a:ext cx="5019675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-3505200" y="0"/>
            <a:ext cx="9601200" cy="10384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>
                <a:solidFill>
                  <a:schemeClr val="tx2"/>
                </a:solidFill>
              </a:rPr>
              <a:t>Example-1 </a:t>
            </a:r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096041"/>
            <a:ext cx="400050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714810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836613"/>
            <a:ext cx="8685212" cy="4903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7204442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36613"/>
            <a:ext cx="8820150" cy="494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9556569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125538"/>
            <a:ext cx="8494713" cy="466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0277856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2276475"/>
            <a:ext cx="6362700" cy="3095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-3505200" y="0"/>
            <a:ext cx="9601200" cy="1038447"/>
          </a:xfrm>
        </p:spPr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Example-2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8252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113" y="742950"/>
            <a:ext cx="8105775" cy="537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1916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775" y="188913"/>
            <a:ext cx="3295650" cy="2381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2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2852738"/>
            <a:ext cx="7572375" cy="2686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40210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25" y="1196975"/>
            <a:ext cx="9032875" cy="5078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68659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" y="1014413"/>
            <a:ext cx="8591550" cy="482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8598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" y="504825"/>
            <a:ext cx="8515350" cy="5848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1004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438400" y="-5317"/>
            <a:ext cx="8229600" cy="1038447"/>
          </a:xfrm>
        </p:spPr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JVM Options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43000"/>
            <a:ext cx="8839200" cy="4678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      </a:t>
            </a:r>
            <a:endParaRPr lang="en-US" dirty="0" smtClean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491" y="1916070"/>
            <a:ext cx="7867650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04800" y="1143000"/>
            <a:ext cx="533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 smtClean="0"/>
              <a:t>Print  one or more arguments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622005" y="1546738"/>
            <a:ext cx="716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Java  –XX:+</a:t>
            </a:r>
            <a:r>
              <a:rPr lang="en-US" dirty="0" err="1" smtClean="0"/>
              <a:t>PrintFlagsFinal</a:t>
            </a:r>
            <a:r>
              <a:rPr lang="en-US" dirty="0" smtClean="0"/>
              <a:t> | </a:t>
            </a:r>
            <a:r>
              <a:rPr lang="en-US" dirty="0" err="1" smtClean="0"/>
              <a:t>findstr</a:t>
            </a:r>
            <a:r>
              <a:rPr lang="en-US" dirty="0" smtClean="0"/>
              <a:t>  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754" y="2924175"/>
            <a:ext cx="7991475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1" y="3429000"/>
            <a:ext cx="8029575" cy="317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3952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9224" y="2503967"/>
            <a:ext cx="6448425" cy="421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091" y="304800"/>
            <a:ext cx="8010525" cy="201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0643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549275"/>
            <a:ext cx="6219825" cy="162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3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2636838"/>
            <a:ext cx="8675688" cy="303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1283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94027"/>
            <a:ext cx="9144000" cy="4469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166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34848"/>
            <a:ext cx="9144000" cy="4388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685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09666"/>
            <a:ext cx="9144000" cy="4638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485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04141"/>
            <a:ext cx="9144000" cy="4449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908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413" y="2924175"/>
            <a:ext cx="3790950" cy="193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23080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-3505200" y="0"/>
            <a:ext cx="9601200" cy="1038447"/>
          </a:xfrm>
        </p:spPr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Example-3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875" y="1209675"/>
            <a:ext cx="5810250" cy="443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2589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963" y="2492375"/>
            <a:ext cx="8809037" cy="215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7789029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" y="1125538"/>
            <a:ext cx="8810625" cy="4930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51135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438400" y="-5317"/>
            <a:ext cx="8229600" cy="1038447"/>
          </a:xfrm>
        </p:spPr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Compilation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43000"/>
            <a:ext cx="8839200" cy="4678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      </a:t>
            </a:r>
            <a:endParaRPr lang="en-US" dirty="0" smtClean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90623" y="1135720"/>
            <a:ext cx="533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 smtClean="0"/>
              <a:t>Java  -</a:t>
            </a:r>
            <a:r>
              <a:rPr lang="en-US" sz="2000" dirty="0" err="1" smtClean="0"/>
              <a:t>Xint</a:t>
            </a:r>
            <a:r>
              <a:rPr lang="en-US" sz="2000" dirty="0" smtClean="0"/>
              <a:t>             </a:t>
            </a:r>
            <a:r>
              <a:rPr lang="en-US" sz="2000" dirty="0"/>
              <a:t>interpreted  </a:t>
            </a:r>
            <a:r>
              <a:rPr lang="en-US" sz="2000" dirty="0" smtClean="0"/>
              <a:t>mode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</a:t>
            </a:r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285307" y="2105055"/>
            <a:ext cx="533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 smtClean="0"/>
              <a:t>Java  -</a:t>
            </a:r>
            <a:r>
              <a:rPr lang="en-US" sz="2000" dirty="0" err="1" smtClean="0"/>
              <a:t>Xcomp</a:t>
            </a:r>
            <a:r>
              <a:rPr lang="en-US" sz="2000" dirty="0" smtClean="0"/>
              <a:t>        compiled  </a:t>
            </a:r>
            <a:r>
              <a:rPr lang="en-US" sz="2000" dirty="0"/>
              <a:t>mode</a:t>
            </a:r>
            <a:endParaRPr lang="en-US" sz="2000" dirty="0" smtClean="0"/>
          </a:p>
          <a:p>
            <a:r>
              <a:rPr lang="en-US" sz="2000" dirty="0" smtClean="0"/>
              <a:t>   </a:t>
            </a:r>
            <a:endParaRPr 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285307" y="3099199"/>
            <a:ext cx="5334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 smtClean="0"/>
              <a:t>Java  -</a:t>
            </a:r>
            <a:r>
              <a:rPr lang="en-US" sz="2000" dirty="0" err="1" smtClean="0"/>
              <a:t>Xmixed</a:t>
            </a:r>
            <a:r>
              <a:rPr lang="en-US" sz="2000" dirty="0" smtClean="0"/>
              <a:t>       mixed  mode (default)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two times of compilation: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1. </a:t>
            </a:r>
            <a:r>
              <a:rPr lang="en-US" sz="2000" dirty="0" err="1" smtClean="0"/>
              <a:t>javac</a:t>
            </a:r>
            <a:r>
              <a:rPr lang="en-US" sz="2000" dirty="0" smtClean="0"/>
              <a:t>       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2. JIT ( Just In Time ) – Dynamic  Compilation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56687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36613"/>
            <a:ext cx="8893175" cy="5078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4028065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875" y="1209675"/>
            <a:ext cx="5810250" cy="443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730374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9369"/>
            <a:ext cx="9144000" cy="4419261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-3505200" y="0"/>
            <a:ext cx="9601200" cy="1038447"/>
          </a:xfrm>
        </p:spPr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Example-4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7723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32946"/>
            <a:ext cx="9144000" cy="4392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740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80465"/>
            <a:ext cx="9144000" cy="4297069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-3505200" y="0"/>
            <a:ext cx="9601200" cy="1038447"/>
          </a:xfrm>
        </p:spPr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Example-5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2116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8044"/>
            <a:ext cx="9144000" cy="4401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340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4764"/>
            <a:ext cx="9144000" cy="4408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614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657600" y="0"/>
            <a:ext cx="8229600" cy="1038447"/>
          </a:xfrm>
        </p:spPr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      Tips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29070"/>
            <a:ext cx="8839200" cy="4678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      </a:t>
            </a:r>
            <a:endParaRPr lang="en-US" dirty="0" smtClean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81000" y="1350335"/>
            <a:ext cx="5105400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Perm  Gen             (class  amount)</a:t>
            </a:r>
          </a:p>
          <a:p>
            <a:endParaRPr lang="en-US" dirty="0"/>
          </a:p>
          <a:p>
            <a:r>
              <a:rPr lang="en-US" dirty="0" smtClean="0"/>
              <a:t>Direct  Memory   (</a:t>
            </a:r>
            <a:r>
              <a:rPr lang="en-US" dirty="0" err="1" smtClean="0"/>
              <a:t>nio</a:t>
            </a:r>
            <a:r>
              <a:rPr lang="en-US" dirty="0" smtClean="0"/>
              <a:t>)    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356189" y="2762992"/>
            <a:ext cx="8025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Heap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990753" y="1513367"/>
            <a:ext cx="1371600" cy="59726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Full  GC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1000" y="3134096"/>
            <a:ext cx="7620000" cy="230832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short-life  object -  try  to divide  it  into  small  pieces.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long-life  object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7" name="Left Brace 6"/>
          <p:cNvSpPr/>
          <p:nvPr/>
        </p:nvSpPr>
        <p:spPr>
          <a:xfrm>
            <a:off x="2057400" y="3886200"/>
            <a:ext cx="228600" cy="10668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362200" y="3701534"/>
            <a:ext cx="5638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small- choose  to  let  them  </a:t>
            </a:r>
            <a:r>
              <a:rPr lang="en-US" dirty="0" smtClean="0"/>
              <a:t>alternate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l</a:t>
            </a:r>
            <a:r>
              <a:rPr lang="en-US" dirty="0" smtClean="0"/>
              <a:t>arge- choose to put them into Direct Mem  or  Disk</a:t>
            </a:r>
          </a:p>
        </p:txBody>
      </p:sp>
    </p:spTree>
    <p:extLst>
      <p:ext uri="{BB962C8B-B14F-4D97-AF65-F5344CB8AC3E}">
        <p14:creationId xmlns:p14="http://schemas.microsoft.com/office/powerpoint/2010/main" val="3996972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590800" y="0"/>
            <a:ext cx="8229600" cy="1038447"/>
          </a:xfrm>
        </p:spPr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      </a:t>
            </a:r>
            <a:r>
              <a:rPr lang="en-US" dirty="0" smtClean="0">
                <a:solidFill>
                  <a:schemeClr val="tx2"/>
                </a:solidFill>
              </a:rPr>
              <a:t>long-life Objects</a:t>
            </a:r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24000"/>
            <a:ext cx="3276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672981"/>
            <a:ext cx="3714750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2633" y="2672981"/>
            <a:ext cx="288607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4582633" y="1524000"/>
            <a:ext cx="124223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Global  Ref 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09600" y="4343400"/>
            <a:ext cx="21336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High </a:t>
            </a:r>
            <a:r>
              <a:rPr lang="en-US" dirty="0" smtClean="0"/>
              <a:t>Concurrency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62000" y="5018567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</a:t>
            </a:r>
            <a:r>
              <a:rPr lang="en-US" dirty="0" smtClean="0"/>
              <a:t>ot  method</a:t>
            </a:r>
            <a:endParaRPr lang="en-US" dirty="0"/>
          </a:p>
        </p:txBody>
      </p: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3572" y="4343400"/>
            <a:ext cx="6076950" cy="189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32437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263848" y="0"/>
            <a:ext cx="8229600" cy="1038447"/>
          </a:xfrm>
        </p:spPr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      JVM Architecture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43000"/>
            <a:ext cx="8839200" cy="4678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      </a:t>
            </a:r>
            <a:endParaRPr lang="en-US" dirty="0" smtClean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ube 3"/>
          <p:cNvSpPr/>
          <p:nvPr/>
        </p:nvSpPr>
        <p:spPr>
          <a:xfrm>
            <a:off x="5623737" y="1268819"/>
            <a:ext cx="1600200" cy="990600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en-US" dirty="0" smtClean="0">
                <a:solidFill>
                  <a:schemeClr val="tx1"/>
                </a:solidFill>
              </a:rPr>
              <a:t>lass loader subsystem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81000" y="2819400"/>
            <a:ext cx="8153400" cy="1371600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533400" y="3124200"/>
            <a:ext cx="1143000" cy="7620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</a:t>
            </a:r>
            <a:r>
              <a:rPr lang="en-US" dirty="0" smtClean="0">
                <a:solidFill>
                  <a:schemeClr val="tx1"/>
                </a:solidFill>
              </a:rPr>
              <a:t>ethod area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1828800" y="3124200"/>
            <a:ext cx="990600" cy="7620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heap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3314700" y="3124200"/>
            <a:ext cx="1028700" cy="7620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stacks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4577316" y="3124200"/>
            <a:ext cx="1143000" cy="762000"/>
          </a:xfrm>
          <a:prstGeom prst="round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PC register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6090684" y="3124200"/>
            <a:ext cx="1529316" cy="762000"/>
          </a:xfrm>
          <a:prstGeom prst="round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  <a:r>
              <a:rPr lang="en-US" dirty="0" smtClean="0">
                <a:solidFill>
                  <a:schemeClr val="tx1"/>
                </a:solidFill>
              </a:rPr>
              <a:t>ative method stack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Cube 22"/>
          <p:cNvSpPr/>
          <p:nvPr/>
        </p:nvSpPr>
        <p:spPr>
          <a:xfrm>
            <a:off x="536944" y="5181600"/>
            <a:ext cx="2282456" cy="990600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  <a:r>
              <a:rPr lang="en-US" dirty="0" smtClean="0">
                <a:solidFill>
                  <a:schemeClr val="tx1"/>
                </a:solidFill>
              </a:rPr>
              <a:t>xecution engine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343400" y="5181600"/>
            <a:ext cx="1376916" cy="8382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  <a:r>
              <a:rPr lang="en-US" dirty="0" smtClean="0">
                <a:solidFill>
                  <a:schemeClr val="tx1"/>
                </a:solidFill>
              </a:rPr>
              <a:t>ative interface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667000" y="1579453"/>
            <a:ext cx="125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r>
              <a:rPr lang="en-US" dirty="0" smtClean="0"/>
              <a:t>lass  files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24" idx="3"/>
          </p:cNvCxnSpPr>
          <p:nvPr/>
        </p:nvCxnSpPr>
        <p:spPr>
          <a:xfrm>
            <a:off x="3924300" y="1764119"/>
            <a:ext cx="15621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5031858" y="4343400"/>
            <a:ext cx="0" cy="76200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2971800" y="5600700"/>
            <a:ext cx="1219200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3" name="Straight Arrow Connector 3072"/>
          <p:cNvCxnSpPr/>
          <p:nvPr/>
        </p:nvCxnSpPr>
        <p:spPr>
          <a:xfrm flipH="1">
            <a:off x="5967524" y="5608674"/>
            <a:ext cx="122451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5" name="TextBox 3074"/>
          <p:cNvSpPr txBox="1"/>
          <p:nvPr/>
        </p:nvSpPr>
        <p:spPr>
          <a:xfrm>
            <a:off x="7315200" y="5277534"/>
            <a:ext cx="121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  <a:r>
              <a:rPr lang="en-US" dirty="0" smtClean="0"/>
              <a:t>ative libraries</a:t>
            </a:r>
            <a:endParaRPr lang="en-US" dirty="0"/>
          </a:p>
        </p:txBody>
      </p:sp>
      <p:sp>
        <p:nvSpPr>
          <p:cNvPr id="3076" name="Up Arrow 3075"/>
          <p:cNvSpPr/>
          <p:nvPr/>
        </p:nvSpPr>
        <p:spPr>
          <a:xfrm>
            <a:off x="5867400" y="2362200"/>
            <a:ext cx="223284" cy="3810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78" name="Down Arrow 3077"/>
          <p:cNvSpPr/>
          <p:nvPr/>
        </p:nvSpPr>
        <p:spPr>
          <a:xfrm>
            <a:off x="6324600" y="2362200"/>
            <a:ext cx="255182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79" name="Up Arrow 3078"/>
          <p:cNvSpPr/>
          <p:nvPr/>
        </p:nvSpPr>
        <p:spPr>
          <a:xfrm>
            <a:off x="1293185" y="4343400"/>
            <a:ext cx="342900" cy="7620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0" name="Down Arrow 3079"/>
          <p:cNvSpPr/>
          <p:nvPr/>
        </p:nvSpPr>
        <p:spPr>
          <a:xfrm>
            <a:off x="1828800" y="4343400"/>
            <a:ext cx="304800" cy="762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84" name="Straight Connector 3083"/>
          <p:cNvCxnSpPr/>
          <p:nvPr/>
        </p:nvCxnSpPr>
        <p:spPr>
          <a:xfrm>
            <a:off x="3048000" y="2819400"/>
            <a:ext cx="0" cy="137160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8277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6238654" y="2041623"/>
            <a:ext cx="2448146" cy="13649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895600" y="0"/>
            <a:ext cx="8229600" cy="1038447"/>
          </a:xfrm>
        </p:spPr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      </a:t>
            </a:r>
            <a:r>
              <a:rPr lang="en-US" dirty="0" err="1" smtClean="0">
                <a:solidFill>
                  <a:schemeClr val="tx2"/>
                </a:solidFill>
              </a:rPr>
              <a:t>HotSpot</a:t>
            </a:r>
            <a:r>
              <a:rPr lang="en-US" dirty="0" smtClean="0">
                <a:solidFill>
                  <a:schemeClr val="tx2"/>
                </a:solidFill>
              </a:rPr>
              <a:t>-JIT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43000"/>
            <a:ext cx="8839200" cy="4678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      </a:t>
            </a:r>
            <a:endParaRPr lang="en-US" dirty="0" smtClean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85307" y="1219200"/>
            <a:ext cx="533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dirty="0"/>
          </a:p>
        </p:txBody>
      </p:sp>
      <p:sp>
        <p:nvSpPr>
          <p:cNvPr id="5" name="Oval 4"/>
          <p:cNvSpPr/>
          <p:nvPr/>
        </p:nvSpPr>
        <p:spPr>
          <a:xfrm>
            <a:off x="838200" y="1727031"/>
            <a:ext cx="1447800" cy="7113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Method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438400" y="1911697"/>
            <a:ext cx="48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Basic  Unit  Of  Compilation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52007" y="3385066"/>
            <a:ext cx="48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Count  by  times  of  execution</a:t>
            </a:r>
            <a:endParaRPr lang="en-US" dirty="0"/>
          </a:p>
        </p:txBody>
      </p:sp>
      <p:sp>
        <p:nvSpPr>
          <p:cNvPr id="8" name="Left Brace 7"/>
          <p:cNvSpPr/>
          <p:nvPr/>
        </p:nvSpPr>
        <p:spPr>
          <a:xfrm>
            <a:off x="3676207" y="2927866"/>
            <a:ext cx="304800" cy="12954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064295" y="274992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Invocation  Counter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064294" y="3994666"/>
            <a:ext cx="2793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Back  Edge  Counter ( loop )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267007" y="2123911"/>
            <a:ext cx="2514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server    10000</a:t>
            </a:r>
          </a:p>
          <a:p>
            <a:r>
              <a:rPr lang="en-US" dirty="0"/>
              <a:t>c</a:t>
            </a:r>
            <a:r>
              <a:rPr lang="en-US" dirty="0" smtClean="0"/>
              <a:t>lient     1500</a:t>
            </a:r>
          </a:p>
          <a:p>
            <a:endParaRPr lang="en-US" dirty="0" smtClean="0"/>
          </a:p>
          <a:p>
            <a:r>
              <a:rPr lang="en-US" dirty="0" smtClean="0"/>
              <a:t>-</a:t>
            </a:r>
            <a:r>
              <a:rPr lang="en-US" dirty="0" err="1" smtClean="0"/>
              <a:t>XX:CompileThreshold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52007" y="4953000"/>
            <a:ext cx="69723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CounterDecay</a:t>
            </a:r>
            <a:r>
              <a:rPr lang="en-US" dirty="0" smtClean="0"/>
              <a:t> -  If  an  application  has running for a long time,  in theory,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 all  methods  will  be over  threshold.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 </a:t>
            </a:r>
            <a:r>
              <a:rPr lang="en-US" dirty="0" err="1" smtClean="0"/>
              <a:t>HotSpot</a:t>
            </a:r>
            <a:r>
              <a:rPr lang="en-US" dirty="0" smtClean="0"/>
              <a:t>  introduces  </a:t>
            </a:r>
            <a:r>
              <a:rPr lang="en-US" dirty="0" err="1" smtClean="0"/>
              <a:t>CounterDecay</a:t>
            </a:r>
            <a:r>
              <a:rPr lang="en-US" dirty="0" smtClean="0"/>
              <a:t>,  if  the  counter  has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 not  been  up to  threshold  in  a certain time,  it  will  be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 reduced  by  half.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392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793358" y="0"/>
            <a:ext cx="8229600" cy="1038447"/>
          </a:xfrm>
        </p:spPr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      Memory Classification</a:t>
            </a:r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04800" y="1371600"/>
            <a:ext cx="60198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Stack  (not  </a:t>
            </a:r>
            <a:r>
              <a:rPr lang="en-US" dirty="0" smtClean="0"/>
              <a:t>shared , inside  thread)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Heap 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Perm  </a:t>
            </a:r>
            <a:r>
              <a:rPr lang="en-US" dirty="0" smtClean="0"/>
              <a:t>Gen (Out  of  Heap)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</a:t>
            </a:r>
          </a:p>
          <a:p>
            <a:r>
              <a:rPr lang="en-US" dirty="0"/>
              <a:t> </a:t>
            </a:r>
            <a:r>
              <a:rPr lang="en-US" dirty="0" smtClean="0"/>
              <a:t>    not  enough                             full   </a:t>
            </a:r>
            <a:r>
              <a:rPr lang="en-US" dirty="0" err="1" smtClean="0"/>
              <a:t>gc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Direct  Memory </a:t>
            </a:r>
            <a:r>
              <a:rPr lang="en-US" dirty="0" smtClean="0"/>
              <a:t>(Out  of  JVM Architecture)</a:t>
            </a: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r>
              <a:rPr lang="en-US" dirty="0" smtClean="0"/>
              <a:t>      not  enough                            full  </a:t>
            </a:r>
            <a:r>
              <a:rPr lang="en-US" dirty="0" err="1" smtClean="0"/>
              <a:t>gc</a:t>
            </a:r>
            <a:endParaRPr lang="en-US" dirty="0" smtClean="0"/>
          </a:p>
          <a:p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981200" y="3733800"/>
            <a:ext cx="1143000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1936012" y="5105400"/>
            <a:ext cx="1143000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04800" y="2057400"/>
            <a:ext cx="784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ight Brace 15"/>
          <p:cNvSpPr/>
          <p:nvPr/>
        </p:nvSpPr>
        <p:spPr>
          <a:xfrm>
            <a:off x="5257800" y="2209800"/>
            <a:ext cx="381000" cy="2971800"/>
          </a:xfrm>
          <a:prstGeom prst="rightBrace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791200" y="3461266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044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895600" y="10633"/>
            <a:ext cx="8229600" cy="1038447"/>
          </a:xfrm>
        </p:spPr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      Generation</a:t>
            </a:r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999" y="1051626"/>
            <a:ext cx="5591175" cy="300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5" y="4191000"/>
            <a:ext cx="8324850" cy="195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8388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6873" y="0"/>
            <a:ext cx="8229600" cy="1038447"/>
          </a:xfrm>
        </p:spPr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OSR- On Stack Replacement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43000"/>
            <a:ext cx="8839200" cy="4678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      </a:t>
            </a:r>
            <a:endParaRPr lang="en-US" dirty="0" smtClean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1143000" y="1295400"/>
            <a:ext cx="1066800" cy="990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219200" y="1490617"/>
            <a:ext cx="99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</a:t>
            </a:r>
            <a:r>
              <a:rPr lang="en-US" dirty="0" smtClean="0"/>
              <a:t>ethod</a:t>
            </a:r>
          </a:p>
          <a:p>
            <a:r>
              <a:rPr lang="en-US" dirty="0" smtClean="0"/>
              <a:t>(.class)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590800" y="1258186"/>
            <a:ext cx="1561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</a:t>
            </a:r>
            <a:r>
              <a:rPr lang="en-US" dirty="0" err="1" smtClean="0"/>
              <a:t>ntepret</a:t>
            </a:r>
            <a:r>
              <a:rPr lang="en-US" dirty="0" smtClean="0"/>
              <a:t>/run</a:t>
            </a:r>
            <a:endParaRPr lang="en-US" dirty="0"/>
          </a:p>
        </p:txBody>
      </p:sp>
      <p:sp>
        <p:nvSpPr>
          <p:cNvPr id="19" name="Diamond 18"/>
          <p:cNvSpPr/>
          <p:nvPr/>
        </p:nvSpPr>
        <p:spPr>
          <a:xfrm>
            <a:off x="4267200" y="1258186"/>
            <a:ext cx="2590800" cy="1081863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4686300" y="1606034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each threshold?</a:t>
            </a:r>
            <a:endParaRPr lang="en-US" dirty="0"/>
          </a:p>
        </p:txBody>
      </p:sp>
      <p:sp>
        <p:nvSpPr>
          <p:cNvPr id="21" name="Right Arrow 20"/>
          <p:cNvSpPr/>
          <p:nvPr/>
        </p:nvSpPr>
        <p:spPr>
          <a:xfrm>
            <a:off x="2462323" y="1606034"/>
            <a:ext cx="1652477" cy="41549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urved Down Arrow 22"/>
          <p:cNvSpPr/>
          <p:nvPr/>
        </p:nvSpPr>
        <p:spPr>
          <a:xfrm rot="10800000">
            <a:off x="2292327" y="2332538"/>
            <a:ext cx="2564630" cy="642701"/>
          </a:xfrm>
          <a:prstGeom prst="curved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152014" y="2296633"/>
            <a:ext cx="18669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25" name="Down Arrow 24"/>
          <p:cNvSpPr/>
          <p:nvPr/>
        </p:nvSpPr>
        <p:spPr>
          <a:xfrm>
            <a:off x="5410200" y="2502533"/>
            <a:ext cx="304800" cy="1622351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5685760" y="2469223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129516" y="3000048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loop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715000" y="3313708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JIT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4953000" y="4235302"/>
            <a:ext cx="1333500" cy="990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085464" y="4419600"/>
            <a:ext cx="1086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</a:t>
            </a:r>
            <a:r>
              <a:rPr lang="en-US" dirty="0" smtClean="0"/>
              <a:t>achine</a:t>
            </a:r>
          </a:p>
          <a:p>
            <a:r>
              <a:rPr lang="en-US" dirty="0" smtClean="0"/>
              <a:t>code</a:t>
            </a:r>
            <a:endParaRPr lang="en-US" dirty="0"/>
          </a:p>
        </p:txBody>
      </p:sp>
      <p:cxnSp>
        <p:nvCxnSpPr>
          <p:cNvPr id="33" name="Curved Connector 32"/>
          <p:cNvCxnSpPr>
            <a:stCxn id="4" idx="2"/>
            <a:endCxn id="30" idx="1"/>
          </p:cNvCxnSpPr>
          <p:nvPr/>
        </p:nvCxnSpPr>
        <p:spPr>
          <a:xfrm rot="16200000" flipH="1">
            <a:off x="2092399" y="1870001"/>
            <a:ext cx="2444602" cy="3276600"/>
          </a:xfrm>
          <a:prstGeom prst="curved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550138" y="3676582"/>
            <a:ext cx="13193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OSR</a:t>
            </a:r>
          </a:p>
          <a:p>
            <a:r>
              <a:rPr lang="en-US" dirty="0" smtClean="0"/>
              <a:t>VM Pause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469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059865" y="152400"/>
            <a:ext cx="4550735" cy="5741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647" y="3457685"/>
            <a:ext cx="2952750" cy="273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136065" y="228600"/>
            <a:ext cx="4474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-XX:+</a:t>
            </a:r>
            <a:r>
              <a:rPr lang="en-US" dirty="0" err="1" smtClean="0"/>
              <a:t>PrintCompilation</a:t>
            </a:r>
            <a:r>
              <a:rPr lang="en-US" dirty="0" smtClean="0"/>
              <a:t>    -XX:+</a:t>
            </a:r>
            <a:r>
              <a:rPr lang="en-US" dirty="0" err="1" smtClean="0"/>
              <a:t>CITime</a:t>
            </a:r>
            <a:endParaRPr lang="en-US" dirty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98" y="228600"/>
            <a:ext cx="3333750" cy="307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2032" y="1352550"/>
            <a:ext cx="5486400" cy="390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1449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blan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UI/customUI.xml><?xml version="1.0" encoding="utf-8"?>
<customUI xmlns="http://schemas.microsoft.com/office/2006/01/customui">
  <ribbon>
    <tabs>
      <tab id="CustomTab2" label="Citi Approved Templates" insertBeforeQ="TabHome">
        <group id="CustomGroup2" label="Click NEW to use Citi Approved Templates">
          <control idQ="FileNew" visible="true" size="large"/>
        </group>
      </tab>
    </tabs>
  </ribbon>
</customUI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2700</TotalTime>
  <Words>1496</Words>
  <Application>Microsoft Office PowerPoint</Application>
  <PresentationFormat>On-screen Show (4:3)</PresentationFormat>
  <Paragraphs>505</Paragraphs>
  <Slides>71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71</vt:i4>
      </vt:variant>
    </vt:vector>
  </HeadingPairs>
  <TitlesOfParts>
    <vt:vector size="72" baseType="lpstr">
      <vt:lpstr>1_blank</vt:lpstr>
      <vt:lpstr> JVM Basic  Memory &amp; GC  Addition      </vt:lpstr>
      <vt:lpstr>JVM Location Path</vt:lpstr>
      <vt:lpstr>JVM Version</vt:lpstr>
      <vt:lpstr>JVM Options</vt:lpstr>
      <vt:lpstr>JVM Options</vt:lpstr>
      <vt:lpstr>Compilation</vt:lpstr>
      <vt:lpstr>      HotSpot-JIT</vt:lpstr>
      <vt:lpstr>OSR- On Stack Replacement</vt:lpstr>
      <vt:lpstr>PowerPoint Presentation</vt:lpstr>
      <vt:lpstr>PowerPoint Presentation</vt:lpstr>
      <vt:lpstr>PowerPoint Presentation</vt:lpstr>
      <vt:lpstr>      JVM Architecture</vt:lpstr>
      <vt:lpstr>      Runtime Data Areas</vt:lpstr>
      <vt:lpstr>      Stack</vt:lpstr>
      <vt:lpstr>      Escape Analysis</vt:lpstr>
      <vt:lpstr>Heap</vt:lpstr>
      <vt:lpstr>      Heap TLAB</vt:lpstr>
      <vt:lpstr>      Generation</vt:lpstr>
      <vt:lpstr>      Generation</vt:lpstr>
      <vt:lpstr>      Perm Gen</vt:lpstr>
      <vt:lpstr>      Direct Memory</vt:lpstr>
      <vt:lpstr>      Memory Classification</vt:lpstr>
      <vt:lpstr>      Tips</vt:lpstr>
      <vt:lpstr>PowerPoint Presentation</vt:lpstr>
      <vt:lpstr>GC Classification</vt:lpstr>
      <vt:lpstr>Garbage  Mark And Collection</vt:lpstr>
      <vt:lpstr>PermGen GC</vt:lpstr>
      <vt:lpstr>Garbage Collector</vt:lpstr>
      <vt:lpstr>Garbage Collector</vt:lpstr>
      <vt:lpstr>Garbage Collector</vt:lpstr>
      <vt:lpstr>Garbage Collector</vt:lpstr>
      <vt:lpstr>PowerPoint Presentation</vt:lpstr>
      <vt:lpstr>Other Pieces </vt:lpstr>
      <vt:lpstr>JVM Options </vt:lpstr>
      <vt:lpstr>Tools </vt:lpstr>
      <vt:lpstr>Tools </vt:lpstr>
      <vt:lpstr>Tools </vt:lpstr>
      <vt:lpstr>Tools </vt:lpstr>
      <vt:lpstr>Tools </vt:lpstr>
      <vt:lpstr>PowerPoint Presentation</vt:lpstr>
      <vt:lpstr>PowerPoint Presentation</vt:lpstr>
      <vt:lpstr>PowerPoint Presentation</vt:lpstr>
      <vt:lpstr>PowerPoint Presentation</vt:lpstr>
      <vt:lpstr>Example-2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Example-3 </vt:lpstr>
      <vt:lpstr>PowerPoint Presentation</vt:lpstr>
      <vt:lpstr>PowerPoint Presentation</vt:lpstr>
      <vt:lpstr>PowerPoint Presentation</vt:lpstr>
      <vt:lpstr>PowerPoint Presentation</vt:lpstr>
      <vt:lpstr>Example-4 </vt:lpstr>
      <vt:lpstr>PowerPoint Presentation</vt:lpstr>
      <vt:lpstr>Example-5 </vt:lpstr>
      <vt:lpstr>PowerPoint Presentation</vt:lpstr>
      <vt:lpstr>PowerPoint Presentation</vt:lpstr>
      <vt:lpstr>      Tips</vt:lpstr>
      <vt:lpstr>      long-life Objects</vt:lpstr>
      <vt:lpstr>      JVM Architecture</vt:lpstr>
      <vt:lpstr>      Memory Classification</vt:lpstr>
      <vt:lpstr>      Generation</vt:lpstr>
    </vt:vector>
  </TitlesOfParts>
  <Company>Citigroup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Li, Zi Hui [ICG-IT NE]</dc:creator>
  <cp:lastModifiedBy>Li, Zi Hui [ICG-IT NE]</cp:lastModifiedBy>
  <cp:revision>121</cp:revision>
  <dcterms:created xsi:type="dcterms:W3CDTF">2017-01-04T06:22:48Z</dcterms:created>
  <dcterms:modified xsi:type="dcterms:W3CDTF">2017-01-20T07:43:20Z</dcterms:modified>
</cp:coreProperties>
</file>