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63" r:id="rId4"/>
    <p:sldId id="260" r:id="rId5"/>
    <p:sldId id="261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5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4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007F2F-7EF1-4FCA-8CD7-5475A3E03B5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68C30-008B-4D5A-9C61-A878F7FCF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9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B536-42AE-5593-36F6-45122B65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803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 Insights</a:t>
            </a:r>
            <a:br>
              <a:rPr lang="en-US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39A7E-5035-35CA-0264-CC9B30CE3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6360"/>
            <a:ext cx="9144000" cy="1696720"/>
          </a:xfrm>
        </p:spPr>
        <p:txBody>
          <a:bodyPr/>
          <a:lstStyle/>
          <a:p>
            <a:r>
              <a:rPr lang="en-US" b="1" i="1" kern="1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K-Means Clustering</a:t>
            </a:r>
            <a:endParaRPr lang="en-US" sz="2400" b="1" i="1" kern="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Abdallah Sana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08/26/2025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1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8D24-F79D-7AC9-7F7A-3AE25B00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Objective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A42E-C2F2-D3AF-CC1A-132D0036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3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Understand different types of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</a:rPr>
              <a:t>ptimizing marketing strategy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 Improving retention and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7B6D-04FD-3E57-B93B-5663F167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A5A1-62C0-1A8E-48C2-874DDE96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0828-2D2A-567E-ABAB-2BB068F9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205740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used (demographics, spending behavior, engagement)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used to group customers into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segments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1CFC8-76CF-1ECB-69F9-198431F6026A}"/>
              </a:ext>
            </a:extLst>
          </p:cNvPr>
          <p:cNvSpPr/>
          <p:nvPr/>
        </p:nvSpPr>
        <p:spPr>
          <a:xfrm>
            <a:off x="1871738" y="3585029"/>
            <a:ext cx="1771952" cy="77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77AC93-EA48-9004-C3B8-44509D16ECC0}"/>
              </a:ext>
            </a:extLst>
          </p:cNvPr>
          <p:cNvSpPr/>
          <p:nvPr/>
        </p:nvSpPr>
        <p:spPr>
          <a:xfrm>
            <a:off x="4012291" y="3585029"/>
            <a:ext cx="1971525" cy="77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Clustering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AB84E-D387-EFC5-988C-0B1834C8FF94}"/>
              </a:ext>
            </a:extLst>
          </p:cNvPr>
          <p:cNvSpPr/>
          <p:nvPr/>
        </p:nvSpPr>
        <p:spPr>
          <a:xfrm>
            <a:off x="6352418" y="3585029"/>
            <a:ext cx="1809449" cy="77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Segments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5AB8C3-9FC0-B50A-83B4-A6CF2681EC32}"/>
              </a:ext>
            </a:extLst>
          </p:cNvPr>
          <p:cNvSpPr/>
          <p:nvPr/>
        </p:nvSpPr>
        <p:spPr>
          <a:xfrm>
            <a:off x="3643690" y="3768876"/>
            <a:ext cx="368601" cy="372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B8F06D-B7D6-D7BC-FEB4-F586A4CF4011}"/>
              </a:ext>
            </a:extLst>
          </p:cNvPr>
          <p:cNvSpPr/>
          <p:nvPr/>
        </p:nvSpPr>
        <p:spPr>
          <a:xfrm>
            <a:off x="6015716" y="3735009"/>
            <a:ext cx="368601" cy="372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41E87D-C935-6FD3-B005-1881AC348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8" y="2535161"/>
            <a:ext cx="5742819" cy="37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94278-883A-64FA-98C1-0C55A5E08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80838"/>
              </p:ext>
            </p:extLst>
          </p:nvPr>
        </p:nvGraphicFramePr>
        <p:xfrm>
          <a:off x="307219" y="952472"/>
          <a:ext cx="11490475" cy="15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095">
                  <a:extLst>
                    <a:ext uri="{9D8B030D-6E8A-4147-A177-3AD203B41FA5}">
                      <a16:colId xmlns:a16="http://schemas.microsoft.com/office/drawing/2014/main" val="2452908357"/>
                    </a:ext>
                  </a:extLst>
                </a:gridCol>
                <a:gridCol w="2298095">
                  <a:extLst>
                    <a:ext uri="{9D8B030D-6E8A-4147-A177-3AD203B41FA5}">
                      <a16:colId xmlns:a16="http://schemas.microsoft.com/office/drawing/2014/main" val="3877696367"/>
                    </a:ext>
                  </a:extLst>
                </a:gridCol>
                <a:gridCol w="2298095">
                  <a:extLst>
                    <a:ext uri="{9D8B030D-6E8A-4147-A177-3AD203B41FA5}">
                      <a16:colId xmlns:a16="http://schemas.microsoft.com/office/drawing/2014/main" val="935135461"/>
                    </a:ext>
                  </a:extLst>
                </a:gridCol>
                <a:gridCol w="2298095">
                  <a:extLst>
                    <a:ext uri="{9D8B030D-6E8A-4147-A177-3AD203B41FA5}">
                      <a16:colId xmlns:a16="http://schemas.microsoft.com/office/drawing/2014/main" val="1182651659"/>
                    </a:ext>
                  </a:extLst>
                </a:gridCol>
                <a:gridCol w="2298095">
                  <a:extLst>
                    <a:ext uri="{9D8B030D-6E8A-4147-A177-3AD203B41FA5}">
                      <a16:colId xmlns:a16="http://schemas.microsoft.com/office/drawing/2014/main" val="4129290388"/>
                    </a:ext>
                  </a:extLst>
                </a:gridCol>
              </a:tblGrid>
              <a:tr h="452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8958"/>
                  </a:ext>
                </a:extLst>
              </a:tr>
              <a:tr h="925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Mostly young non-parents with moderate spending </a:t>
                      </a:r>
                      <a:r>
                        <a:rPr lang="en-US" sz="1600" dirty="0"/>
                        <a:t>(~35% of income).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Exclusively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adult parents with very low spending </a:t>
                      </a:r>
                      <a:r>
                        <a:rPr lang="en-US" sz="1600" dirty="0"/>
                        <a:t>(~9% of income).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Adult non-parents with high spending </a:t>
                      </a:r>
                      <a:r>
                        <a:rPr lang="en-US" sz="1600" dirty="0"/>
                        <a:t>(~56% of income).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Adult parents with moderate-to-high spending </a:t>
                      </a:r>
                      <a:r>
                        <a:rPr lang="en-US" sz="1600" dirty="0"/>
                        <a:t>(~43% of income).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Adult non-parents with low spending </a:t>
                      </a:r>
                      <a:r>
                        <a:rPr lang="en-US" sz="1600" dirty="0"/>
                        <a:t>(~19% of income).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696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7446B66-1577-C424-9B3D-301C2966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5161"/>
            <a:ext cx="5704114" cy="3767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CD00F-4F8E-B0E0-73A9-893320B87023}"/>
              </a:ext>
            </a:extLst>
          </p:cNvPr>
          <p:cNvSpPr txBox="1"/>
          <p:nvPr/>
        </p:nvSpPr>
        <p:spPr>
          <a:xfrm>
            <a:off x="309637" y="116114"/>
            <a:ext cx="218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214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0C116-3A39-63E6-65E1-FD5FE510A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74BE1-6CD6-6D3E-C836-31FCBD30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53" y="469295"/>
            <a:ext cx="4871961" cy="353374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A61D2C-C87D-48C9-753D-748B0CBB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92" y="469295"/>
            <a:ext cx="5340350" cy="353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16E56-7582-1773-BAA1-21333A3EE4DE}"/>
              </a:ext>
            </a:extLst>
          </p:cNvPr>
          <p:cNvSpPr txBox="1"/>
          <p:nvPr/>
        </p:nvSpPr>
        <p:spPr>
          <a:xfrm>
            <a:off x="187960" y="4373637"/>
            <a:ext cx="115519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Cluster 0 has the </a:t>
            </a:r>
            <a:r>
              <a:rPr lang="en-US" sz="1600" b="1" dirty="0"/>
              <a:t>widest spread</a:t>
            </a:r>
            <a:r>
              <a:rPr lang="en-US" sz="1600" dirty="0"/>
              <a:t>, including some very low and very high incomes.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Cluster 1 is centered around </a:t>
            </a:r>
            <a:r>
              <a:rPr lang="en-US" sz="1600" b="1" dirty="0"/>
              <a:t>lower incomes (~30K–50K)</a:t>
            </a:r>
            <a:r>
              <a:rPr lang="en-US" sz="16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Clusters 2 and 3 concentrate around </a:t>
            </a:r>
            <a:r>
              <a:rPr lang="en-US" sz="1600" b="1" dirty="0"/>
              <a:t>higher mid-level incomes (~60K–80K)</a:t>
            </a:r>
            <a:r>
              <a:rPr lang="en-US" sz="16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Cluster 4 is diverse, spanning from low to high incomes, but with a concentration near </a:t>
            </a:r>
            <a:r>
              <a:rPr lang="en-US" sz="1600" b="1" dirty="0"/>
              <a:t>70K</a:t>
            </a:r>
            <a:r>
              <a:rPr lang="en-US" sz="1600" dirty="0"/>
              <a:t>.</a:t>
            </a:r>
          </a:p>
          <a:p>
            <a:r>
              <a:rPr lang="en-US" sz="1600" dirty="0"/>
              <a:t>👉 </a:t>
            </a:r>
            <a:r>
              <a:rPr lang="en-US" sz="1600" b="1" dirty="0"/>
              <a:t>Key takeaway:</a:t>
            </a:r>
            <a:r>
              <a:rPr lang="en-US" sz="1600" dirty="0"/>
              <a:t> Cluster 1 represents a </a:t>
            </a:r>
            <a:r>
              <a:rPr lang="en-US" sz="1600" b="1" dirty="0"/>
              <a:t>low-income, low-acceptance group</a:t>
            </a:r>
            <a:r>
              <a:rPr lang="en-US" sz="1600" dirty="0"/>
              <a:t>, while the other clusters generally show </a:t>
            </a:r>
            <a:r>
              <a:rPr lang="en-US" sz="1600" b="1" dirty="0"/>
              <a:t>higher incomes and higher acceptance rates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2D28F-9AB4-AB49-5095-0F0DD264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0F817-7CD1-4269-DFF2-170A51D9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1219"/>
            <a:ext cx="8094786" cy="4954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0551C-E406-F481-8F73-9D7C28D1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615" y="841787"/>
            <a:ext cx="2385646" cy="3284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85EDEA-4018-4F36-3EF0-EBCB80F68522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3661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6825-1504-79F3-3528-01BF01E8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662DDC-8F52-8C14-996F-E5211752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15" y="841787"/>
            <a:ext cx="2385646" cy="3284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023979-B2D1-AAFB-A48B-01272E2887A1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841DC0-78E5-CF3F-701E-18D1FC3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5" y="841788"/>
            <a:ext cx="8446476" cy="54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4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D448C-95F3-394A-A065-41D8A15F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9690-7707-CAFA-D743-FD4A0CB2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6267" cy="81890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Recommendations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221054-0DFC-3A22-2C35-A8F465DF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1"/>
            <a:ext cx="10515600" cy="491744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Offer lower-cost but stylish, attractive products (like entry-level or lifestyle-focused items) to appeal to diverse income levels. Highlight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wines and meat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align with their spending habits, using trendy bundles or promotions. Use digital channels (social media, influencers) to connect with the younger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Provide value-oriented promotions, discounts,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 bundles featuring meat and wine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this group is highly budget-conscious yet spends more in these categories. De-emphasize premium items like gold, fish, or fruits.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Target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wine and meat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subscriptions, and loyalty programs. Emphasize exclusivity, quality, and convenience, while avoiding less popular categories (gold, fish, fruits). Personalized recommendations will resonate strongly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3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Promote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mid-to-premium family-oriented 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meat packs and wine bundles for home dining. Campaigns around family wellness or celebrations will fit well, while minimizing focus on gold, fish, and fruits.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4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Encourage engagement through affordable luxury, add-on services, or loyalty points. Position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wine and meat as accessible lifestyle luxuries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reasonable costs. Downplay categories with low spending (gold, fish, fruits) to keep offers relevant.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520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2">
    <wetp:webextensionref xmlns:r="http://schemas.openxmlformats.org/officeDocument/2006/relationships" r:id="rId1"/>
  </wetp:taskpane>
  <wetp:taskpane dockstate="right" visibility="0" width="875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775CA5D-297F-40CB-A710-FD1A17778FD4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ECCA961-AC82-48CF-81B4-192F82786865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7430</TotalTime>
  <Words>442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Courier New</vt:lpstr>
      <vt:lpstr>Helvetica Neue</vt:lpstr>
      <vt:lpstr>Wingdings</vt:lpstr>
      <vt:lpstr>Retrospect</vt:lpstr>
      <vt:lpstr> Customer Segmentation Insights  </vt:lpstr>
      <vt:lpstr>Business Objective</vt:lpstr>
      <vt:lpstr>Approach  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abdallah</dc:creator>
  <cp:lastModifiedBy>sana abdallah</cp:lastModifiedBy>
  <cp:revision>13</cp:revision>
  <dcterms:created xsi:type="dcterms:W3CDTF">2025-08-26T07:18:35Z</dcterms:created>
  <dcterms:modified xsi:type="dcterms:W3CDTF">2025-09-16T23:05:28Z</dcterms:modified>
</cp:coreProperties>
</file>