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66" r:id="rId2"/>
    <p:sldId id="267" r:id="rId3"/>
    <p:sldId id="289" r:id="rId4"/>
    <p:sldId id="290" r:id="rId5"/>
    <p:sldId id="274" r:id="rId6"/>
    <p:sldId id="291" r:id="rId7"/>
    <p:sldId id="292" r:id="rId8"/>
    <p:sldId id="286" r:id="rId9"/>
    <p:sldId id="287" r:id="rId10"/>
    <p:sldId id="288" r:id="rId11"/>
    <p:sldId id="272" r:id="rId12"/>
    <p:sldId id="271" r:id="rId13"/>
    <p:sldId id="270" r:id="rId14"/>
    <p:sldId id="277" r:id="rId15"/>
    <p:sldId id="278" r:id="rId16"/>
    <p:sldId id="279" r:id="rId17"/>
    <p:sldId id="280" r:id="rId18"/>
    <p:sldId id="281" r:id="rId19"/>
    <p:sldId id="282" r:id="rId20"/>
    <p:sldId id="269" r:id="rId21"/>
    <p:sldId id="283" r:id="rId22"/>
    <p:sldId id="284" r:id="rId23"/>
    <p:sldId id="285" r:id="rId24"/>
    <p:sldId id="264" r:id="rId25"/>
    <p:sldId id="263" r:id="rId26"/>
    <p:sldId id="268" r:id="rId27"/>
    <p:sldId id="265" r:id="rId28"/>
  </p:sldIdLst>
  <p:sldSz cx="18288000" cy="10287000"/>
  <p:notesSz cx="6858000" cy="9144000"/>
  <p:embeddedFontLst>
    <p:embeddedFont>
      <p:font typeface="Abril Fatface" panose="02000503000000020003" pitchFamily="2" charset="0"/>
      <p:regular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  <p:embeddedFont>
      <p:font typeface="Roboto Bold" panose="02000000000000000000" charset="0"/>
      <p:regular r:id="rId39"/>
      <p:bold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4295F-95EF-4F66-A559-566D01CBF7EE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F63B2-150D-4823-B8F9-2D752F57B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61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40980-DB2E-416F-A906-191CC5916D1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1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40980-DB2E-416F-A906-191CC5916D1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105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DF63B2-150D-4823-B8F9-2D752F57BC4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88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DF63B2-150D-4823-B8F9-2D752F57BC4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85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DF63B2-150D-4823-B8F9-2D752F57BC4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56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5.png"/><Relationship Id="rId5" Type="http://schemas.openxmlformats.org/officeDocument/2006/relationships/image" Target="../media/image12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8.sv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6.svg"/><Relationship Id="rId5" Type="http://schemas.openxmlformats.org/officeDocument/2006/relationships/image" Target="../media/image22.sv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29.gif"/><Relationship Id="rId5" Type="http://schemas.openxmlformats.org/officeDocument/2006/relationships/image" Target="../media/image7.png"/><Relationship Id="rId10" Type="http://schemas.openxmlformats.org/officeDocument/2006/relationships/image" Target="../media/image6.svg"/><Relationship Id="rId4" Type="http://schemas.openxmlformats.org/officeDocument/2006/relationships/image" Target="../media/image13.svg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1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6.svg"/><Relationship Id="rId5" Type="http://schemas.openxmlformats.org/officeDocument/2006/relationships/image" Target="../media/image13.sv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4.svg"/><Relationship Id="rId1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1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6.svg"/><Relationship Id="rId5" Type="http://schemas.openxmlformats.org/officeDocument/2006/relationships/image" Target="../media/image13.sv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4.svg"/><Relationship Id="rId1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1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6.svg"/><Relationship Id="rId5" Type="http://schemas.openxmlformats.org/officeDocument/2006/relationships/image" Target="../media/image13.sv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4.svg"/><Relationship Id="rId1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1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6.svg"/><Relationship Id="rId5" Type="http://schemas.openxmlformats.org/officeDocument/2006/relationships/image" Target="../media/image13.sv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4.svg"/><Relationship Id="rId1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1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6.svg"/><Relationship Id="rId5" Type="http://schemas.openxmlformats.org/officeDocument/2006/relationships/image" Target="../media/image13.sv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4.svg"/><Relationship Id="rId1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1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6.svg"/><Relationship Id="rId5" Type="http://schemas.openxmlformats.org/officeDocument/2006/relationships/image" Target="../media/image13.sv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4.svg"/><Relationship Id="rId1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1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6.svg"/><Relationship Id="rId5" Type="http://schemas.openxmlformats.org/officeDocument/2006/relationships/image" Target="../media/image13.sv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4.svg"/><Relationship Id="rId1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6.svg"/><Relationship Id="rId5" Type="http://schemas.openxmlformats.org/officeDocument/2006/relationships/image" Target="../media/image13.sv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26.svg"/><Relationship Id="rId12" Type="http://schemas.openxmlformats.org/officeDocument/2006/relationships/image" Target="../media/image3.png"/><Relationship Id="rId2" Type="http://schemas.openxmlformats.org/officeDocument/2006/relationships/image" Target="../media/image1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28.svg"/><Relationship Id="rId5" Type="http://schemas.openxmlformats.org/officeDocument/2006/relationships/image" Target="../media/image13.svg"/><Relationship Id="rId15" Type="http://schemas.openxmlformats.org/officeDocument/2006/relationships/image" Target="../media/image6.svg"/><Relationship Id="rId10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8.svg"/><Relationship Id="rId1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26.svg"/><Relationship Id="rId12" Type="http://schemas.openxmlformats.org/officeDocument/2006/relationships/image" Target="../media/image3.png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28.svg"/><Relationship Id="rId5" Type="http://schemas.openxmlformats.org/officeDocument/2006/relationships/image" Target="../media/image13.svg"/><Relationship Id="rId15" Type="http://schemas.openxmlformats.org/officeDocument/2006/relationships/image" Target="../media/image6.svg"/><Relationship Id="rId10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8.svg"/><Relationship Id="rId1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4.svg"/><Relationship Id="rId5" Type="http://schemas.openxmlformats.org/officeDocument/2006/relationships/image" Target="../media/image26.svg"/><Relationship Id="rId15" Type="http://schemas.openxmlformats.org/officeDocument/2006/relationships/image" Target="../media/image43.png"/><Relationship Id="rId10" Type="http://schemas.openxmlformats.org/officeDocument/2006/relationships/image" Target="../media/image3.pn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6.svg"/><Relationship Id="rId5" Type="http://schemas.openxmlformats.org/officeDocument/2006/relationships/image" Target="../media/image13.sv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4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13.svg"/><Relationship Id="rId10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6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13.svg"/><Relationship Id="rId10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6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11.sv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8.svg"/><Relationship Id="rId5" Type="http://schemas.openxmlformats.org/officeDocument/2006/relationships/image" Target="../media/image22.svg"/><Relationship Id="rId10" Type="http://schemas.openxmlformats.org/officeDocument/2006/relationships/image" Target="../media/image7.png"/><Relationship Id="rId4" Type="http://schemas.openxmlformats.org/officeDocument/2006/relationships/image" Target="../media/image21.png"/><Relationship Id="rId9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svg"/><Relationship Id="rId7" Type="http://schemas.openxmlformats.org/officeDocument/2006/relationships/image" Target="../media/image16.svg"/><Relationship Id="rId12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15.svg"/><Relationship Id="rId10" Type="http://schemas.openxmlformats.org/officeDocument/2006/relationships/image" Target="../media/image18.jp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svg"/><Relationship Id="rId7" Type="http://schemas.openxmlformats.org/officeDocument/2006/relationships/image" Target="../media/image4.svg"/><Relationship Id="rId12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15.svg"/><Relationship Id="rId10" Type="http://schemas.openxmlformats.org/officeDocument/2006/relationships/image" Target="../media/image19.jpg"/><Relationship Id="rId4" Type="http://schemas.openxmlformats.org/officeDocument/2006/relationships/image" Target="../media/image12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0.svg"/><Relationship Id="rId7" Type="http://schemas.openxmlformats.org/officeDocument/2006/relationships/image" Target="../media/image1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5.svg"/><Relationship Id="rId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0.svg"/><Relationship Id="rId7" Type="http://schemas.openxmlformats.org/officeDocument/2006/relationships/image" Target="../media/image1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5.svg"/><Relationship Id="rId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0.svg"/><Relationship Id="rId7" Type="http://schemas.openxmlformats.org/officeDocument/2006/relationships/image" Target="../media/image1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5.svg"/><Relationship Id="rId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11.sv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8.svg"/><Relationship Id="rId5" Type="http://schemas.openxmlformats.org/officeDocument/2006/relationships/image" Target="../media/image22.svg"/><Relationship Id="rId10" Type="http://schemas.openxmlformats.org/officeDocument/2006/relationships/image" Target="../media/image7.png"/><Relationship Id="rId4" Type="http://schemas.openxmlformats.org/officeDocument/2006/relationships/image" Target="../media/image21.png"/><Relationship Id="rId9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5.png"/><Relationship Id="rId5" Type="http://schemas.openxmlformats.org/officeDocument/2006/relationships/image" Target="../media/image12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625442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1438928" y="3484453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2" y="0"/>
                </a:lnTo>
                <a:lnTo>
                  <a:pt x="3630502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>
            <a:off x="738936" y="5251946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TextBox 10"/>
          <p:cNvSpPr txBox="1"/>
          <p:nvPr/>
        </p:nvSpPr>
        <p:spPr>
          <a:xfrm>
            <a:off x="2057400" y="2427008"/>
            <a:ext cx="13743992" cy="2215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GB" sz="4800" dirty="0">
                <a:solidFill>
                  <a:srgbClr val="0B2F3D"/>
                </a:solidFill>
                <a:latin typeface="Abril Fatface"/>
              </a:rPr>
              <a:t>Survey of 𝕏 Platform Sentiment Analysis Methods</a:t>
            </a:r>
          </a:p>
          <a:p>
            <a:pPr algn="ctr"/>
            <a:r>
              <a:rPr lang="en-US" sz="4800" dirty="0">
                <a:solidFill>
                  <a:srgbClr val="0B2F3D"/>
                </a:solidFill>
                <a:latin typeface="Abril Fatface"/>
              </a:rPr>
              <a:t>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307746" y="5216664"/>
            <a:ext cx="6805492" cy="2228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988" b="1" spc="262" dirty="0">
                <a:solidFill>
                  <a:srgbClr val="0B2F3D"/>
                </a:solidFill>
                <a:latin typeface="Roboto"/>
              </a:rPr>
              <a:t>Team Members: </a:t>
            </a:r>
          </a:p>
          <a:p>
            <a:pPr algn="ctr">
              <a:lnSpc>
                <a:spcPts val="2988"/>
              </a:lnSpc>
            </a:pPr>
            <a:r>
              <a:rPr lang="en-US" sz="2988" spc="262" dirty="0">
                <a:solidFill>
                  <a:srgbClr val="0B2F3D"/>
                </a:solidFill>
                <a:latin typeface="Roboto"/>
              </a:rPr>
              <a:t>Salwa Shamma – 4010405</a:t>
            </a:r>
          </a:p>
          <a:p>
            <a:pPr algn="ctr">
              <a:lnSpc>
                <a:spcPts val="2988"/>
              </a:lnSpc>
            </a:pPr>
            <a:r>
              <a:rPr lang="en-US" sz="2988" spc="262" dirty="0">
                <a:solidFill>
                  <a:srgbClr val="0B2F3D"/>
                </a:solidFill>
                <a:latin typeface="Roboto"/>
              </a:rPr>
              <a:t>Samah Shamma – 4010403</a:t>
            </a:r>
          </a:p>
          <a:p>
            <a:pPr algn="ctr">
              <a:lnSpc>
                <a:spcPts val="2988"/>
              </a:lnSpc>
            </a:pPr>
            <a:r>
              <a:rPr lang="en-US" sz="2988" spc="262" dirty="0">
                <a:solidFill>
                  <a:srgbClr val="0B2F3D"/>
                </a:solidFill>
                <a:latin typeface="Roboto"/>
              </a:rPr>
              <a:t>Sana Shamma – 4010404</a:t>
            </a:r>
          </a:p>
          <a:p>
            <a:pPr algn="ctr">
              <a:lnSpc>
                <a:spcPts val="2988"/>
              </a:lnSpc>
            </a:pPr>
            <a:endParaRPr lang="en-US" sz="2988" spc="262" dirty="0">
              <a:solidFill>
                <a:srgbClr val="0B2F3D"/>
              </a:solidFill>
              <a:latin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DCB69F-4C18-ADBB-4A91-DA441A0F3D5A}"/>
              </a:ext>
            </a:extLst>
          </p:cNvPr>
          <p:cNvSpPr txBox="1"/>
          <p:nvPr/>
        </p:nvSpPr>
        <p:spPr>
          <a:xfrm>
            <a:off x="5307746" y="7881489"/>
            <a:ext cx="6805492" cy="919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2988" b="1" spc="262" dirty="0">
                <a:solidFill>
                  <a:srgbClr val="0B2F3D"/>
                </a:solidFill>
                <a:latin typeface="Roboto"/>
              </a:rPr>
              <a:t>Instructor: </a:t>
            </a:r>
          </a:p>
          <a:p>
            <a:pPr algn="ctr"/>
            <a:r>
              <a:rPr lang="en-US" sz="2988" spc="262" dirty="0" err="1">
                <a:solidFill>
                  <a:srgbClr val="0B2F3D"/>
                </a:solidFill>
                <a:latin typeface="Roboto"/>
              </a:rPr>
              <a:t>Ms.Marwa</a:t>
            </a:r>
            <a:r>
              <a:rPr lang="en-US" sz="2988" spc="262" dirty="0">
                <a:solidFill>
                  <a:srgbClr val="0B2F3D"/>
                </a:solidFill>
                <a:latin typeface="Roboto"/>
              </a:rPr>
              <a:t> </a:t>
            </a:r>
            <a:r>
              <a:rPr lang="en-US" sz="2988" spc="262" dirty="0" err="1">
                <a:solidFill>
                  <a:srgbClr val="0B2F3D"/>
                </a:solidFill>
                <a:latin typeface="Roboto"/>
              </a:rPr>
              <a:t>Alrehili</a:t>
            </a:r>
            <a:endParaRPr lang="en-US" sz="2988" spc="262" dirty="0">
              <a:solidFill>
                <a:srgbClr val="0B2F3D"/>
              </a:solidFill>
              <a:latin typeface="Robot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11B233-47E7-4A51-6B10-1BE5D6BDF35F}"/>
              </a:ext>
            </a:extLst>
          </p:cNvPr>
          <p:cNvSpPr txBox="1"/>
          <p:nvPr/>
        </p:nvSpPr>
        <p:spPr>
          <a:xfrm>
            <a:off x="5257800" y="9289550"/>
            <a:ext cx="6805492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8"/>
              </a:lnSpc>
            </a:pPr>
            <a:r>
              <a:rPr lang="en-US" sz="2988" spc="262" dirty="0">
                <a:solidFill>
                  <a:srgbClr val="0B2F3D"/>
                </a:solidFill>
                <a:latin typeface="Roboto"/>
              </a:rPr>
              <a:t>Academic Year 2023 – 2024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B64D27-0A77-D9DE-C489-5B293A86C70A}"/>
              </a:ext>
            </a:extLst>
          </p:cNvPr>
          <p:cNvSpPr txBox="1"/>
          <p:nvPr/>
        </p:nvSpPr>
        <p:spPr>
          <a:xfrm>
            <a:off x="5486400" y="4381500"/>
            <a:ext cx="6805492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8"/>
              </a:lnSpc>
            </a:pPr>
            <a:r>
              <a:rPr lang="en-US" sz="2988" spc="262" dirty="0">
                <a:solidFill>
                  <a:srgbClr val="0B2F3D"/>
                </a:solidFill>
                <a:latin typeface="Roboto"/>
              </a:rPr>
              <a:t>AI 306 – Data Mining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C5A89C-EABB-83FF-63A4-C0B1AD4EA80B}"/>
              </a:ext>
            </a:extLst>
          </p:cNvPr>
          <p:cNvSpPr txBox="1"/>
          <p:nvPr/>
        </p:nvSpPr>
        <p:spPr>
          <a:xfrm>
            <a:off x="378240" y="625747"/>
            <a:ext cx="5751878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8537" defTabSz="342900" eaLnBrk="1" fontAlgn="auto" hangingPunct="1">
              <a:spcBef>
                <a:spcPts val="0"/>
              </a:spcBef>
              <a:spcAft>
                <a:spcPts val="0"/>
              </a:spcAft>
              <a:tabLst>
                <a:tab pos="2022013" algn="ctr"/>
                <a:tab pos="4044026" algn="r"/>
              </a:tabLst>
              <a:defRPr/>
            </a:pPr>
            <a:r>
              <a:rPr lang="en-US" altLang="ja-JP" sz="2400" b="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" pitchFamily="2" charset="0"/>
              </a:rPr>
              <a:t>University of Prince </a:t>
            </a:r>
            <a:r>
              <a:rPr lang="en-US" altLang="ja-JP" sz="2400" b="0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" pitchFamily="2" charset="0"/>
              </a:rPr>
              <a:t>Mugrin</a:t>
            </a:r>
            <a:endParaRPr lang="en-US" altLang="ja-JP" sz="2400" b="0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ea typeface="Times New Roman" panose="02020603050405020304" pitchFamily="18" charset="0"/>
              <a:cs typeface="Times" pitchFamily="2" charset="0"/>
            </a:endParaRPr>
          </a:p>
          <a:p>
            <a:pPr marL="128537" defTabSz="342900" eaLnBrk="1" fontAlgn="auto" hangingPunct="1">
              <a:spcBef>
                <a:spcPts val="0"/>
              </a:spcBef>
              <a:spcAft>
                <a:spcPts val="0"/>
              </a:spcAft>
              <a:tabLst>
                <a:tab pos="2022013" algn="ctr"/>
                <a:tab pos="4044026" algn="r"/>
              </a:tabLst>
              <a:defRPr/>
            </a:pPr>
            <a:r>
              <a:rPr lang="en-US" altLang="ja-JP" sz="2400" b="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" pitchFamily="2" charset="0"/>
              </a:rPr>
              <a:t>College of Computer &amp; Cyber Sciences</a:t>
            </a:r>
            <a:endParaRPr lang="en-GB" altLang="ja-JP" sz="2400" b="0" dirty="0">
              <a:solidFill>
                <a:prstClr val="white">
                  <a:lumMod val="50000"/>
                </a:prstClr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128537" defTabSz="342900" eaLnBrk="1" fontAlgn="auto" hangingPunct="1">
              <a:spcBef>
                <a:spcPts val="0"/>
              </a:spcBef>
              <a:spcAft>
                <a:spcPts val="0"/>
              </a:spcAft>
              <a:tabLst>
                <a:tab pos="2022013" algn="ctr"/>
                <a:tab pos="4044026" algn="r"/>
              </a:tabLst>
              <a:defRPr/>
            </a:pPr>
            <a:r>
              <a:rPr lang="en-US" altLang="ja-JP" sz="2400" b="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</a:t>
            </a:r>
            <a:r>
              <a:rPr lang="en-US" altLang="ja-JP" sz="24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Artificial Intelligence</a:t>
            </a:r>
            <a:endParaRPr lang="en-US" altLang="ja-JP" sz="2400" b="0" dirty="0">
              <a:solidFill>
                <a:prstClr val="white">
                  <a:lumMod val="50000"/>
                </a:prstClr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FB7150B-253F-A671-F676-58005F5CBD62}"/>
              </a:ext>
            </a:extLst>
          </p:cNvPr>
          <p:cNvSpPr/>
          <p:nvPr/>
        </p:nvSpPr>
        <p:spPr>
          <a:xfrm>
            <a:off x="13218570" y="6656942"/>
            <a:ext cx="2402430" cy="2402430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2" y="0"/>
                </a:lnTo>
                <a:lnTo>
                  <a:pt x="3630502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4E9C869A-0913-328F-3E84-68430B1FCD40}"/>
              </a:ext>
            </a:extLst>
          </p:cNvPr>
          <p:cNvSpPr/>
          <p:nvPr/>
        </p:nvSpPr>
        <p:spPr>
          <a:xfrm>
            <a:off x="12518578" y="7970049"/>
            <a:ext cx="1513535" cy="1513535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46CF8621-A365-2693-DAFC-7FBAA362D316}"/>
              </a:ext>
            </a:extLst>
          </p:cNvPr>
          <p:cNvSpPr/>
          <p:nvPr/>
        </p:nvSpPr>
        <p:spPr>
          <a:xfrm>
            <a:off x="15840507" y="2933700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6" y="0"/>
                </a:lnTo>
                <a:lnTo>
                  <a:pt x="2837586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5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5" name="Picture 4" descr="A logo with a palm tree and text&#10;&#10;Description automatically generated">
            <a:extLst>
              <a:ext uri="{FF2B5EF4-FFF2-40B4-BE49-F238E27FC236}">
                <a16:creationId xmlns:a16="http://schemas.microsoft.com/office/drawing/2014/main" id="{F2F76BC0-272F-DB16-79F3-BEB5826089E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708" y="-125692"/>
            <a:ext cx="1805116" cy="2552700"/>
          </a:xfrm>
          <a:prstGeom prst="rect">
            <a:avLst/>
          </a:prstGeom>
        </p:spPr>
      </p:pic>
      <p:sp>
        <p:nvSpPr>
          <p:cNvPr id="3" name="Freeform 4">
            <a:extLst>
              <a:ext uri="{FF2B5EF4-FFF2-40B4-BE49-F238E27FC236}">
                <a16:creationId xmlns:a16="http://schemas.microsoft.com/office/drawing/2014/main" id="{DD0F0D03-93B3-D908-02CF-16D56527E73F}"/>
              </a:ext>
            </a:extLst>
          </p:cNvPr>
          <p:cNvSpPr/>
          <p:nvPr/>
        </p:nvSpPr>
        <p:spPr>
          <a:xfrm>
            <a:off x="14051626" y="6005355"/>
            <a:ext cx="3207674" cy="7200900"/>
          </a:xfrm>
          <a:custGeom>
            <a:avLst/>
            <a:gdLst/>
            <a:ahLst/>
            <a:cxnLst/>
            <a:rect l="l" t="t" r="r" b="b"/>
            <a:pathLst>
              <a:path w="3207674" h="7200900">
                <a:moveTo>
                  <a:pt x="0" y="0"/>
                </a:moveTo>
                <a:lnTo>
                  <a:pt x="3207674" y="0"/>
                </a:lnTo>
                <a:lnTo>
                  <a:pt x="320767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258300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358722" y="663529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5358722" y="8551482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6" y="0"/>
                </a:lnTo>
                <a:lnTo>
                  <a:pt x="2837586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5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15358722" y="9248346"/>
            <a:ext cx="1900578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 dirty="0">
                <a:solidFill>
                  <a:srgbClr val="0B2F3D"/>
                </a:solidFill>
                <a:latin typeface="Roboto"/>
              </a:rPr>
              <a:t>Page 10</a:t>
            </a:r>
          </a:p>
        </p:txBody>
      </p:sp>
      <p:sp>
        <p:nvSpPr>
          <p:cNvPr id="7" name="Freeform 7"/>
          <p:cNvSpPr/>
          <p:nvPr/>
        </p:nvSpPr>
        <p:spPr>
          <a:xfrm>
            <a:off x="4238819" y="1028700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1" y="0"/>
                </a:lnTo>
                <a:lnTo>
                  <a:pt x="3630501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5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3538827" y="2796193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7999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4223321" y="184487"/>
            <a:ext cx="9129668" cy="9580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8000" dirty="0">
                <a:solidFill>
                  <a:srgbClr val="0B2F3D"/>
                </a:solidFill>
                <a:latin typeface="Abril Fatface"/>
              </a:rPr>
              <a:t>Data Preprocessing</a:t>
            </a:r>
          </a:p>
        </p:txBody>
      </p:sp>
      <p:sp>
        <p:nvSpPr>
          <p:cNvPr id="42" name="TextBox 16">
            <a:extLst>
              <a:ext uri="{FF2B5EF4-FFF2-40B4-BE49-F238E27FC236}">
                <a16:creationId xmlns:a16="http://schemas.microsoft.com/office/drawing/2014/main" id="{745E29A6-0369-3731-63AB-3BA9A1E752D5}"/>
              </a:ext>
            </a:extLst>
          </p:cNvPr>
          <p:cNvSpPr txBox="1"/>
          <p:nvPr/>
        </p:nvSpPr>
        <p:spPr>
          <a:xfrm>
            <a:off x="1271876" y="2092149"/>
            <a:ext cx="6629400" cy="65864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2400" dirty="0">
                <a:solidFill>
                  <a:srgbClr val="727272"/>
                </a:solidFill>
                <a:latin typeface="Roboto"/>
              </a:rPr>
              <a:t>Handling </a:t>
            </a:r>
            <a:r>
              <a:rPr lang="en-GB" sz="2400" b="1" dirty="0">
                <a:solidFill>
                  <a:srgbClr val="727272"/>
                </a:solidFill>
                <a:latin typeface="Roboto"/>
              </a:rPr>
              <a:t>null values </a:t>
            </a:r>
            <a:r>
              <a:rPr lang="en-GB" sz="2400" dirty="0">
                <a:solidFill>
                  <a:srgbClr val="727272"/>
                </a:solidFill>
                <a:latin typeface="Roboto"/>
              </a:rPr>
              <a:t>by drop the rows.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2400" dirty="0">
                <a:solidFill>
                  <a:srgbClr val="727272"/>
                </a:solidFill>
                <a:latin typeface="Roboto"/>
              </a:rPr>
              <a:t>Converting text to </a:t>
            </a:r>
            <a:r>
              <a:rPr lang="en-GB" sz="2400" b="1" dirty="0">
                <a:solidFill>
                  <a:srgbClr val="727272"/>
                </a:solidFill>
                <a:latin typeface="Roboto"/>
              </a:rPr>
              <a:t>lowercase</a:t>
            </a:r>
            <a:r>
              <a:rPr lang="en-GB" sz="2400" dirty="0">
                <a:solidFill>
                  <a:srgbClr val="727272"/>
                </a:solidFill>
                <a:latin typeface="Roboto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2400" dirty="0">
                <a:solidFill>
                  <a:srgbClr val="727272"/>
                </a:solidFill>
                <a:latin typeface="Roboto"/>
              </a:rPr>
              <a:t>Removing </a:t>
            </a:r>
            <a:r>
              <a:rPr lang="en-GB" sz="2400" b="1" dirty="0">
                <a:solidFill>
                  <a:srgbClr val="727272"/>
                </a:solidFill>
                <a:latin typeface="Roboto"/>
              </a:rPr>
              <a:t>garbage words:</a:t>
            </a:r>
            <a:r>
              <a:rPr lang="en-GB" sz="2400" dirty="0">
                <a:solidFill>
                  <a:srgbClr val="727272"/>
                </a:solidFill>
                <a:latin typeface="Roboto"/>
              </a:rPr>
              <a:t> 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2400" dirty="0">
                <a:solidFill>
                  <a:srgbClr val="727272"/>
                </a:solidFill>
                <a:latin typeface="Roboto"/>
              </a:rPr>
              <a:t>URLs, 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2400" dirty="0">
                <a:solidFill>
                  <a:srgbClr val="727272"/>
                </a:solidFill>
                <a:latin typeface="Roboto"/>
              </a:rPr>
              <a:t>special characters, 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2400" dirty="0">
                <a:solidFill>
                  <a:srgbClr val="727272"/>
                </a:solidFill>
                <a:latin typeface="Roboto"/>
              </a:rPr>
              <a:t>or punctuation marks.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2400" dirty="0">
                <a:solidFill>
                  <a:srgbClr val="727272"/>
                </a:solidFill>
                <a:latin typeface="Roboto"/>
              </a:rPr>
              <a:t>Removing </a:t>
            </a:r>
            <a:r>
              <a:rPr lang="en-GB" sz="2400" b="1" dirty="0">
                <a:solidFill>
                  <a:srgbClr val="727272"/>
                </a:solidFill>
                <a:latin typeface="Roboto"/>
              </a:rPr>
              <a:t>stop words</a:t>
            </a:r>
            <a:r>
              <a:rPr lang="en-GB" sz="2400" dirty="0">
                <a:solidFill>
                  <a:srgbClr val="727272"/>
                </a:solidFill>
                <a:latin typeface="Roboto"/>
              </a:rPr>
              <a:t>: 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2400" dirty="0">
                <a:solidFill>
                  <a:srgbClr val="727272"/>
                </a:solidFill>
                <a:latin typeface="Roboto"/>
              </a:rPr>
              <a:t>articles, 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2400" dirty="0">
                <a:solidFill>
                  <a:srgbClr val="727272"/>
                </a:solidFill>
                <a:latin typeface="Roboto"/>
              </a:rPr>
              <a:t>prepositions, or 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2400" dirty="0">
                <a:solidFill>
                  <a:srgbClr val="727272"/>
                </a:solidFill>
                <a:latin typeface="Roboto"/>
              </a:rPr>
              <a:t>conjunctions.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2400" b="1" dirty="0">
                <a:solidFill>
                  <a:srgbClr val="727272"/>
                </a:solidFill>
                <a:latin typeface="Roboto"/>
              </a:rPr>
              <a:t>Text stemming.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2400" b="1" dirty="0">
                <a:solidFill>
                  <a:srgbClr val="727272"/>
                </a:solidFill>
                <a:latin typeface="Roboto"/>
              </a:rPr>
              <a:t>Encoding text.</a:t>
            </a:r>
            <a:endParaRPr lang="en-GB" sz="2400" dirty="0">
              <a:solidFill>
                <a:srgbClr val="727272"/>
              </a:solidFill>
              <a:latin typeface="Robo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DF3479-6FE3-46FF-8FB2-34725C63E1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185172"/>
            <a:ext cx="9372599" cy="651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82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258300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358722" y="663529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2900292" y="3142570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2" y="0"/>
                </a:lnTo>
                <a:lnTo>
                  <a:pt x="3630502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>
            <a:off x="2200300" y="4910063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7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TextBox 10"/>
          <p:cNvSpPr txBox="1"/>
          <p:nvPr/>
        </p:nvSpPr>
        <p:spPr>
          <a:xfrm>
            <a:off x="2223336" y="4727375"/>
            <a:ext cx="13432127" cy="12112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10"/>
              </a:lnSpc>
            </a:pPr>
            <a:r>
              <a:rPr lang="en-US" sz="10122" dirty="0">
                <a:solidFill>
                  <a:srgbClr val="0B2F3D"/>
                </a:solidFill>
                <a:latin typeface="Abril Fatface"/>
              </a:rPr>
              <a:t> METHODOLOGY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852C733-55A1-13E5-A482-FF58F6D5F237}"/>
              </a:ext>
            </a:extLst>
          </p:cNvPr>
          <p:cNvSpPr/>
          <p:nvPr/>
        </p:nvSpPr>
        <p:spPr>
          <a:xfrm>
            <a:off x="9857837" y="2090686"/>
            <a:ext cx="6906640" cy="6484605"/>
          </a:xfrm>
          <a:custGeom>
            <a:avLst/>
            <a:gdLst/>
            <a:ahLst/>
            <a:cxnLst/>
            <a:rect l="l" t="t" r="r" b="b"/>
            <a:pathLst>
              <a:path w="5829482" h="5638699">
                <a:moveTo>
                  <a:pt x="0" y="0"/>
                </a:moveTo>
                <a:lnTo>
                  <a:pt x="5829482" y="0"/>
                </a:lnTo>
                <a:lnTo>
                  <a:pt x="5829482" y="5638699"/>
                </a:lnTo>
                <a:lnTo>
                  <a:pt x="0" y="56386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6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4" name="Freeform 6"/>
          <p:cNvSpPr/>
          <p:nvPr/>
        </p:nvSpPr>
        <p:spPr>
          <a:xfrm>
            <a:off x="13868400" y="4076699"/>
            <a:ext cx="3229020" cy="7404409"/>
          </a:xfrm>
          <a:custGeom>
            <a:avLst/>
            <a:gdLst/>
            <a:ahLst/>
            <a:cxnLst/>
            <a:rect l="l" t="t" r="r" b="b"/>
            <a:pathLst>
              <a:path w="3558503" h="8737396">
                <a:moveTo>
                  <a:pt x="0" y="0"/>
                </a:moveTo>
                <a:lnTo>
                  <a:pt x="3558503" y="0"/>
                </a:lnTo>
                <a:lnTo>
                  <a:pt x="3558503" y="8737396"/>
                </a:lnTo>
                <a:lnTo>
                  <a:pt x="0" y="873739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462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358722" y="663529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9370624" y="8176556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6" y="0"/>
                </a:lnTo>
                <a:lnTo>
                  <a:pt x="2837586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>
            <a:off x="484298" y="2743713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2" y="0"/>
                </a:lnTo>
                <a:lnTo>
                  <a:pt x="3630502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5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1217978" y="4511206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7999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6387107" y="773445"/>
            <a:ext cx="6795493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50"/>
              </a:lnSpc>
            </a:pPr>
            <a:r>
              <a:rPr lang="en-US" sz="7500" dirty="0">
                <a:solidFill>
                  <a:srgbClr val="0B2F3D"/>
                </a:solidFill>
                <a:latin typeface="Abril Fatface"/>
              </a:rPr>
              <a:t>Methodology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914820" y="3000764"/>
            <a:ext cx="11934780" cy="71404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0000"/>
                </a:solidFill>
                <a:latin typeface="Roboto"/>
              </a:rPr>
              <a:t>Step1</a:t>
            </a:r>
            <a:r>
              <a:rPr lang="en-GB" sz="2400" b="1" dirty="0">
                <a:solidFill>
                  <a:srgbClr val="727272"/>
                </a:solidFill>
                <a:latin typeface="Roboto"/>
              </a:rPr>
              <a:t>:</a:t>
            </a:r>
            <a:r>
              <a:rPr lang="en-GB" sz="2400" dirty="0">
                <a:solidFill>
                  <a:srgbClr val="727272"/>
                </a:solidFill>
                <a:latin typeface="Roboto"/>
              </a:rPr>
              <a:t> Find a diverse and representative dataset for sentiment analysis.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0000"/>
                </a:solidFill>
                <a:latin typeface="Roboto"/>
              </a:rPr>
              <a:t>Step2: </a:t>
            </a:r>
            <a:r>
              <a:rPr lang="en-GB" sz="2400" dirty="0">
                <a:solidFill>
                  <a:srgbClr val="727272"/>
                </a:solidFill>
                <a:latin typeface="Roboto"/>
              </a:rPr>
              <a:t>Curate a dataset of 27,226 tweets using the Python programming language. </a:t>
            </a:r>
            <a:r>
              <a:rPr lang="en-GB" sz="2400" b="1" dirty="0">
                <a:solidFill>
                  <a:srgbClr val="727272"/>
                </a:solidFill>
                <a:latin typeface="Roboto"/>
              </a:rPr>
              <a:t>(pre-processing 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0000"/>
                </a:solidFill>
                <a:latin typeface="Roboto"/>
              </a:rPr>
              <a:t>Step3: </a:t>
            </a:r>
            <a:r>
              <a:rPr lang="en-GB" sz="2400" dirty="0">
                <a:solidFill>
                  <a:srgbClr val="727272"/>
                </a:solidFill>
                <a:latin typeface="Roboto"/>
              </a:rPr>
              <a:t>Apply the Term Frequency-Inverse Document Frequency </a:t>
            </a:r>
            <a:r>
              <a:rPr lang="en-GB" sz="2400" b="1" dirty="0">
                <a:solidFill>
                  <a:srgbClr val="727272"/>
                </a:solidFill>
                <a:latin typeface="Roboto"/>
              </a:rPr>
              <a:t>(TF-IDF) technique</a:t>
            </a:r>
            <a:r>
              <a:rPr lang="en-GB" sz="2400" dirty="0">
                <a:solidFill>
                  <a:srgbClr val="727272"/>
                </a:solidFill>
                <a:latin typeface="Roboto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0000"/>
                </a:solidFill>
                <a:latin typeface="Roboto"/>
              </a:rPr>
              <a:t>Step4: </a:t>
            </a:r>
            <a:r>
              <a:rPr lang="en-GB" sz="2400" dirty="0">
                <a:solidFill>
                  <a:srgbClr val="727272"/>
                </a:solidFill>
                <a:latin typeface="Roboto"/>
              </a:rPr>
              <a:t>Evaluate the detection of emotions in tweets using </a:t>
            </a:r>
            <a:r>
              <a:rPr lang="en-GB" sz="2400" b="1" dirty="0">
                <a:solidFill>
                  <a:srgbClr val="727272"/>
                </a:solidFill>
                <a:latin typeface="Roboto"/>
              </a:rPr>
              <a:t>seven</a:t>
            </a:r>
            <a:r>
              <a:rPr lang="en-GB" sz="2400" dirty="0">
                <a:solidFill>
                  <a:srgbClr val="727272"/>
                </a:solidFill>
                <a:latin typeface="Roboto"/>
              </a:rPr>
              <a:t> distinct </a:t>
            </a:r>
            <a:r>
              <a:rPr lang="en-GB" sz="2400" b="1" dirty="0">
                <a:solidFill>
                  <a:srgbClr val="727272"/>
                </a:solidFill>
                <a:latin typeface="Roboto"/>
              </a:rPr>
              <a:t>techniques</a:t>
            </a:r>
            <a:r>
              <a:rPr lang="en-GB" sz="2400" dirty="0">
                <a:solidFill>
                  <a:srgbClr val="727272"/>
                </a:solidFill>
                <a:latin typeface="Roboto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727272"/>
                </a:solidFill>
                <a:latin typeface="Roboto"/>
              </a:rPr>
              <a:t>Support Vector Machines (SVM)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727272"/>
                </a:solidFill>
                <a:latin typeface="Roboto"/>
              </a:rPr>
              <a:t>Random Forest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727272"/>
                </a:solidFill>
                <a:latin typeface="Roboto"/>
              </a:rPr>
              <a:t>K-Nearest </a:t>
            </a:r>
            <a:r>
              <a:rPr lang="en-GB" sz="2400" dirty="0" err="1">
                <a:solidFill>
                  <a:srgbClr val="727272"/>
                </a:solidFill>
                <a:latin typeface="Roboto"/>
              </a:rPr>
              <a:t>Neighbors</a:t>
            </a:r>
            <a:r>
              <a:rPr lang="en-GB" sz="2400" dirty="0">
                <a:solidFill>
                  <a:srgbClr val="727272"/>
                </a:solidFill>
                <a:latin typeface="Roboto"/>
              </a:rPr>
              <a:t> (KNN)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727272"/>
                </a:solidFill>
                <a:latin typeface="Roboto"/>
              </a:rPr>
              <a:t>Valence Aware Dictionary and Sentiment Reasoner (VADER)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727272"/>
                </a:solidFill>
                <a:latin typeface="Roboto"/>
              </a:rPr>
              <a:t>Naive Bayes (NB)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en-GB" sz="2400" dirty="0" err="1">
                <a:solidFill>
                  <a:srgbClr val="727272"/>
                </a:solidFill>
                <a:latin typeface="Roboto"/>
              </a:rPr>
              <a:t>Adaboost</a:t>
            </a:r>
            <a:endParaRPr lang="en-GB" sz="2400" dirty="0">
              <a:solidFill>
                <a:srgbClr val="727272"/>
              </a:solidFill>
              <a:latin typeface="Roboto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en-GB" sz="2400" dirty="0">
                <a:solidFill>
                  <a:srgbClr val="727272"/>
                </a:solidFill>
                <a:latin typeface="Roboto"/>
              </a:rPr>
              <a:t>Maximum Entropy (ME)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0000"/>
                </a:solidFill>
                <a:latin typeface="Roboto"/>
              </a:rPr>
              <a:t>Step5: </a:t>
            </a:r>
            <a:r>
              <a:rPr lang="en-GB" sz="2400" dirty="0">
                <a:solidFill>
                  <a:srgbClr val="727272"/>
                </a:solidFill>
                <a:latin typeface="Roboto"/>
              </a:rPr>
              <a:t>Analysis and result.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7C5A95-8F4C-2F0B-CA41-8C622A86680F}"/>
              </a:ext>
            </a:extLst>
          </p:cNvPr>
          <p:cNvSpPr txBox="1"/>
          <p:nvPr/>
        </p:nvSpPr>
        <p:spPr>
          <a:xfrm>
            <a:off x="3886200" y="2150966"/>
            <a:ext cx="12877800" cy="5847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rgbClr val="727272"/>
                </a:solidFill>
                <a:latin typeface="Roboto"/>
              </a:rPr>
              <a:t>Understand the strengths and weaknesses of each technique in emotion detection in tweets.</a:t>
            </a:r>
            <a:endParaRPr lang="en-US" sz="2400" b="1" dirty="0">
              <a:solidFill>
                <a:srgbClr val="727272"/>
              </a:solidFill>
              <a:latin typeface="Roboto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986771-3F43-E98F-9F77-5A959FDD04D7}"/>
              </a:ext>
            </a:extLst>
          </p:cNvPr>
          <p:cNvGrpSpPr/>
          <p:nvPr/>
        </p:nvGrpSpPr>
        <p:grpSpPr>
          <a:xfrm>
            <a:off x="609600" y="2066867"/>
            <a:ext cx="3630502" cy="752971"/>
            <a:chOff x="-1266712" y="3258566"/>
            <a:chExt cx="4323361" cy="752971"/>
          </a:xfrm>
        </p:grpSpPr>
        <p:grpSp>
          <p:nvGrpSpPr>
            <p:cNvPr id="13" name="Group 13"/>
            <p:cNvGrpSpPr/>
            <p:nvPr/>
          </p:nvGrpSpPr>
          <p:grpSpPr>
            <a:xfrm>
              <a:off x="-971932" y="3258566"/>
              <a:ext cx="3733800" cy="752971"/>
              <a:chOff x="0" y="0"/>
              <a:chExt cx="2583603" cy="449969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583603" cy="449969"/>
              </a:xfrm>
              <a:custGeom>
                <a:avLst/>
                <a:gdLst/>
                <a:ahLst/>
                <a:cxnLst/>
                <a:rect l="l" t="t" r="r" b="b"/>
                <a:pathLst>
                  <a:path w="2583603" h="449969">
                    <a:moveTo>
                      <a:pt x="2380403" y="0"/>
                    </a:moveTo>
                    <a:cubicBezTo>
                      <a:pt x="2492628" y="0"/>
                      <a:pt x="2583603" y="100729"/>
                      <a:pt x="2583603" y="224984"/>
                    </a:cubicBezTo>
                    <a:cubicBezTo>
                      <a:pt x="2583603" y="349240"/>
                      <a:pt x="2492628" y="449969"/>
                      <a:pt x="2380403" y="449969"/>
                    </a:cubicBezTo>
                    <a:lnTo>
                      <a:pt x="203200" y="449969"/>
                    </a:lnTo>
                    <a:cubicBezTo>
                      <a:pt x="90976" y="449969"/>
                      <a:pt x="0" y="349240"/>
                      <a:pt x="0" y="224984"/>
                    </a:cubicBezTo>
                    <a:cubicBezTo>
                      <a:pt x="0" y="100729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D8C02"/>
              </a:solidFill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19050"/>
                <a:ext cx="2583603" cy="43091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42"/>
                  </a:lnSpc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-1266712" y="3453027"/>
              <a:ext cx="4323361" cy="4000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99"/>
                </a:lnSpc>
              </a:pPr>
              <a:r>
                <a:rPr lang="en-US" sz="2999" dirty="0">
                  <a:solidFill>
                    <a:srgbClr val="0B2F3D"/>
                  </a:solidFill>
                  <a:latin typeface="Roboto Bold"/>
                </a:rPr>
                <a:t>Goal</a:t>
              </a:r>
            </a:p>
          </p:txBody>
        </p:sp>
      </p:grpSp>
      <p:pic>
        <p:nvPicPr>
          <p:cNvPr id="3076" name="Picture 4" descr="Idea and story by Artis Film on Dribbble">
            <a:extLst>
              <a:ext uri="{FF2B5EF4-FFF2-40B4-BE49-F238E27FC236}">
                <a16:creationId xmlns:a16="http://schemas.microsoft.com/office/drawing/2014/main" id="{6B74962A-C481-739E-9D51-9F4ABD760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79226"/>
            <a:ext cx="2624638" cy="196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738412-3002-4460-D4B8-060114F09467}"/>
              </a:ext>
            </a:extLst>
          </p:cNvPr>
          <p:cNvSpPr txBox="1"/>
          <p:nvPr/>
        </p:nvSpPr>
        <p:spPr>
          <a:xfrm>
            <a:off x="15358722" y="9248346"/>
            <a:ext cx="1900578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 dirty="0">
                <a:solidFill>
                  <a:srgbClr val="0B2F3D"/>
                </a:solidFill>
                <a:latin typeface="Roboto"/>
              </a:rPr>
              <a:t>Page 12</a:t>
            </a:r>
          </a:p>
        </p:txBody>
      </p:sp>
    </p:spTree>
    <p:extLst>
      <p:ext uri="{BB962C8B-B14F-4D97-AF65-F5344CB8AC3E}">
        <p14:creationId xmlns:p14="http://schemas.microsoft.com/office/powerpoint/2010/main" val="3799220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258300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358722" y="663529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5358722" y="8551482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6" y="0"/>
                </a:lnTo>
                <a:lnTo>
                  <a:pt x="2837586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15358722" y="9248346"/>
            <a:ext cx="1900578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 dirty="0">
                <a:solidFill>
                  <a:srgbClr val="0B2F3D"/>
                </a:solidFill>
                <a:latin typeface="Roboto"/>
              </a:rPr>
              <a:t>Page 13</a:t>
            </a:r>
          </a:p>
        </p:txBody>
      </p:sp>
      <p:sp>
        <p:nvSpPr>
          <p:cNvPr id="7" name="Freeform 7"/>
          <p:cNvSpPr/>
          <p:nvPr/>
        </p:nvSpPr>
        <p:spPr>
          <a:xfrm>
            <a:off x="3811965" y="1657315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2" y="0"/>
                </a:lnTo>
                <a:lnTo>
                  <a:pt x="3630502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3289506" y="3756595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7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2041170" y="887696"/>
            <a:ext cx="6112230" cy="903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50"/>
              </a:lnSpc>
            </a:pPr>
            <a:r>
              <a:rPr lang="en-US" sz="7500" dirty="0">
                <a:solidFill>
                  <a:srgbClr val="0B2F3D"/>
                </a:solidFill>
                <a:latin typeface="Abril Fatface"/>
              </a:rPr>
              <a:t>Experiments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67576" y="4572435"/>
            <a:ext cx="6112229" cy="1867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727272"/>
                </a:solidFill>
                <a:latin typeface="Roboto"/>
              </a:rPr>
              <a:t>This model achieves an </a:t>
            </a:r>
            <a:r>
              <a:rPr lang="en-US" sz="2800" b="1" dirty="0">
                <a:solidFill>
                  <a:schemeClr val="accent6"/>
                </a:solidFill>
                <a:latin typeface="Roboto"/>
              </a:rPr>
              <a:t>81%</a:t>
            </a:r>
            <a:r>
              <a:rPr lang="en-US" sz="2800" dirty="0">
                <a:solidFill>
                  <a:srgbClr val="727272"/>
                </a:solidFill>
                <a:latin typeface="Roboto"/>
              </a:rPr>
              <a:t> accuracy in detecting sentiment in the "Twitter Tweets Sentiment Dataset."</a:t>
            </a:r>
          </a:p>
        </p:txBody>
      </p:sp>
      <p:sp>
        <p:nvSpPr>
          <p:cNvPr id="11" name="Freeform 11"/>
          <p:cNvSpPr/>
          <p:nvPr/>
        </p:nvSpPr>
        <p:spPr>
          <a:xfrm>
            <a:off x="1353506" y="3781425"/>
            <a:ext cx="428140" cy="447675"/>
          </a:xfrm>
          <a:custGeom>
            <a:avLst/>
            <a:gdLst/>
            <a:ahLst/>
            <a:cxnLst/>
            <a:rect l="l" t="t" r="r" b="b"/>
            <a:pathLst>
              <a:path w="428140" h="447675">
                <a:moveTo>
                  <a:pt x="0" y="0"/>
                </a:moveTo>
                <a:lnTo>
                  <a:pt x="428140" y="0"/>
                </a:lnTo>
                <a:lnTo>
                  <a:pt x="428140" y="447675"/>
                </a:lnTo>
                <a:lnTo>
                  <a:pt x="0" y="4476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TextBox 12"/>
          <p:cNvSpPr txBox="1"/>
          <p:nvPr/>
        </p:nvSpPr>
        <p:spPr>
          <a:xfrm>
            <a:off x="2082533" y="3844379"/>
            <a:ext cx="4358606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999" dirty="0">
                <a:solidFill>
                  <a:srgbClr val="0B2F3D"/>
                </a:solidFill>
                <a:latin typeface="Roboto Bold"/>
              </a:rPr>
              <a:t>Maximum Entropy (ME)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C6C9CF-E7B6-755A-3F6C-BD7F38BE59D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44000" y="2185534"/>
            <a:ext cx="8444592" cy="689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89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258300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358722" y="663529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5358722" y="8551482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6" y="0"/>
                </a:lnTo>
                <a:lnTo>
                  <a:pt x="2837586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15358722" y="9248346"/>
            <a:ext cx="1900578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 dirty="0">
                <a:solidFill>
                  <a:srgbClr val="0B2F3D"/>
                </a:solidFill>
                <a:latin typeface="Roboto"/>
              </a:rPr>
              <a:t>Page 14</a:t>
            </a:r>
          </a:p>
        </p:txBody>
      </p:sp>
      <p:sp>
        <p:nvSpPr>
          <p:cNvPr id="7" name="Freeform 7"/>
          <p:cNvSpPr/>
          <p:nvPr/>
        </p:nvSpPr>
        <p:spPr>
          <a:xfrm>
            <a:off x="3811965" y="1657315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2" y="0"/>
                </a:lnTo>
                <a:lnTo>
                  <a:pt x="3630502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3289506" y="3756595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7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2041170" y="887696"/>
            <a:ext cx="6112230" cy="903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50"/>
              </a:lnSpc>
            </a:pPr>
            <a:r>
              <a:rPr lang="en-US" sz="7500" dirty="0">
                <a:solidFill>
                  <a:srgbClr val="0B2F3D"/>
                </a:solidFill>
                <a:latin typeface="Abril Fatface"/>
              </a:rPr>
              <a:t>Experiments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67576" y="4572435"/>
            <a:ext cx="6112229" cy="1867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727272"/>
                </a:solidFill>
                <a:latin typeface="Roboto"/>
              </a:rPr>
              <a:t>This model achieves an </a:t>
            </a:r>
            <a:r>
              <a:rPr lang="en-US" sz="2800" b="1" dirty="0">
                <a:solidFill>
                  <a:schemeClr val="accent6"/>
                </a:solidFill>
                <a:latin typeface="Roboto"/>
              </a:rPr>
              <a:t>80%</a:t>
            </a:r>
            <a:r>
              <a:rPr lang="en-US" sz="2800" dirty="0">
                <a:solidFill>
                  <a:srgbClr val="727272"/>
                </a:solidFill>
                <a:latin typeface="Roboto"/>
              </a:rPr>
              <a:t> accuracy in detecting sentiment in the "Twitter Tweets Sentiment Dataset."</a:t>
            </a:r>
          </a:p>
        </p:txBody>
      </p:sp>
      <p:sp>
        <p:nvSpPr>
          <p:cNvPr id="11" name="Freeform 11"/>
          <p:cNvSpPr/>
          <p:nvPr/>
        </p:nvSpPr>
        <p:spPr>
          <a:xfrm>
            <a:off x="1353506" y="3781425"/>
            <a:ext cx="428140" cy="447675"/>
          </a:xfrm>
          <a:custGeom>
            <a:avLst/>
            <a:gdLst/>
            <a:ahLst/>
            <a:cxnLst/>
            <a:rect l="l" t="t" r="r" b="b"/>
            <a:pathLst>
              <a:path w="428140" h="447675">
                <a:moveTo>
                  <a:pt x="0" y="0"/>
                </a:moveTo>
                <a:lnTo>
                  <a:pt x="428140" y="0"/>
                </a:lnTo>
                <a:lnTo>
                  <a:pt x="428140" y="447675"/>
                </a:lnTo>
                <a:lnTo>
                  <a:pt x="0" y="4476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TextBox 12"/>
          <p:cNvSpPr txBox="1"/>
          <p:nvPr/>
        </p:nvSpPr>
        <p:spPr>
          <a:xfrm>
            <a:off x="2082532" y="3844379"/>
            <a:ext cx="5766067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999" dirty="0">
                <a:solidFill>
                  <a:srgbClr val="0B2F3D"/>
                </a:solidFill>
                <a:latin typeface="Roboto Bold"/>
              </a:rPr>
              <a:t>Support Vector Machine (SVM)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C6C9CF-E7B6-755A-3F6C-BD7F38BE59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2189281"/>
            <a:ext cx="8444592" cy="68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91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258300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358722" y="663529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5358722" y="8551482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6" y="0"/>
                </a:lnTo>
                <a:lnTo>
                  <a:pt x="2837586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15358722" y="9248346"/>
            <a:ext cx="1900578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 dirty="0">
                <a:solidFill>
                  <a:srgbClr val="0B2F3D"/>
                </a:solidFill>
                <a:latin typeface="Roboto"/>
              </a:rPr>
              <a:t>Page 15</a:t>
            </a:r>
          </a:p>
        </p:txBody>
      </p:sp>
      <p:sp>
        <p:nvSpPr>
          <p:cNvPr id="7" name="Freeform 7"/>
          <p:cNvSpPr/>
          <p:nvPr/>
        </p:nvSpPr>
        <p:spPr>
          <a:xfrm>
            <a:off x="3811965" y="1657315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2" y="0"/>
                </a:lnTo>
                <a:lnTo>
                  <a:pt x="3630502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3289506" y="3756595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7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2041170" y="887696"/>
            <a:ext cx="6112230" cy="903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50"/>
              </a:lnSpc>
            </a:pPr>
            <a:r>
              <a:rPr lang="en-US" sz="7500" dirty="0">
                <a:solidFill>
                  <a:srgbClr val="0B2F3D"/>
                </a:solidFill>
                <a:latin typeface="Abril Fatface"/>
              </a:rPr>
              <a:t>Experiments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67576" y="4572435"/>
            <a:ext cx="6112229" cy="1867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727272"/>
                </a:solidFill>
                <a:latin typeface="Roboto"/>
              </a:rPr>
              <a:t>This model achieves an </a:t>
            </a:r>
            <a:r>
              <a:rPr lang="en-US" sz="2800" b="1" dirty="0">
                <a:solidFill>
                  <a:schemeClr val="accent6"/>
                </a:solidFill>
                <a:latin typeface="Roboto"/>
              </a:rPr>
              <a:t>80%</a:t>
            </a:r>
            <a:r>
              <a:rPr lang="en-US" sz="2800" dirty="0">
                <a:solidFill>
                  <a:srgbClr val="727272"/>
                </a:solidFill>
                <a:latin typeface="Roboto"/>
              </a:rPr>
              <a:t> accuracy in detecting sentiment in the "Twitter Tweets Sentiment Dataset."</a:t>
            </a:r>
          </a:p>
        </p:txBody>
      </p:sp>
      <p:sp>
        <p:nvSpPr>
          <p:cNvPr id="11" name="Freeform 11"/>
          <p:cNvSpPr/>
          <p:nvPr/>
        </p:nvSpPr>
        <p:spPr>
          <a:xfrm>
            <a:off x="1353506" y="3781425"/>
            <a:ext cx="428140" cy="447675"/>
          </a:xfrm>
          <a:custGeom>
            <a:avLst/>
            <a:gdLst/>
            <a:ahLst/>
            <a:cxnLst/>
            <a:rect l="l" t="t" r="r" b="b"/>
            <a:pathLst>
              <a:path w="428140" h="447675">
                <a:moveTo>
                  <a:pt x="0" y="0"/>
                </a:moveTo>
                <a:lnTo>
                  <a:pt x="428140" y="0"/>
                </a:lnTo>
                <a:lnTo>
                  <a:pt x="428140" y="447675"/>
                </a:lnTo>
                <a:lnTo>
                  <a:pt x="0" y="4476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TextBox 12"/>
          <p:cNvSpPr txBox="1"/>
          <p:nvPr/>
        </p:nvSpPr>
        <p:spPr>
          <a:xfrm>
            <a:off x="2082532" y="3844379"/>
            <a:ext cx="5766067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999" dirty="0">
                <a:solidFill>
                  <a:srgbClr val="0B2F3D"/>
                </a:solidFill>
                <a:latin typeface="Roboto Bold"/>
              </a:rPr>
              <a:t> Random Forest (RF)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C6C9CF-E7B6-755A-3F6C-BD7F38BE59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2197224"/>
            <a:ext cx="8444592" cy="686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14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258300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358722" y="663529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5358722" y="8551482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6" y="0"/>
                </a:lnTo>
                <a:lnTo>
                  <a:pt x="2837586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15358722" y="9248346"/>
            <a:ext cx="1900578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 dirty="0">
                <a:solidFill>
                  <a:srgbClr val="0B2F3D"/>
                </a:solidFill>
                <a:latin typeface="Roboto"/>
              </a:rPr>
              <a:t>Page 16</a:t>
            </a:r>
          </a:p>
        </p:txBody>
      </p:sp>
      <p:sp>
        <p:nvSpPr>
          <p:cNvPr id="7" name="Freeform 7"/>
          <p:cNvSpPr/>
          <p:nvPr/>
        </p:nvSpPr>
        <p:spPr>
          <a:xfrm>
            <a:off x="3811965" y="1657315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2" y="0"/>
                </a:lnTo>
                <a:lnTo>
                  <a:pt x="3630502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3289506" y="3756595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7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2041170" y="887696"/>
            <a:ext cx="6112230" cy="903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50"/>
              </a:lnSpc>
            </a:pPr>
            <a:r>
              <a:rPr lang="en-US" sz="7500" dirty="0">
                <a:solidFill>
                  <a:srgbClr val="0B2F3D"/>
                </a:solidFill>
                <a:latin typeface="Abril Fatface"/>
              </a:rPr>
              <a:t>Experiments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67576" y="4572435"/>
            <a:ext cx="6112229" cy="1867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727272"/>
                </a:solidFill>
                <a:latin typeface="Roboto"/>
              </a:rPr>
              <a:t>This model achieves an </a:t>
            </a:r>
            <a:r>
              <a:rPr lang="en-US" sz="2800" b="1" dirty="0">
                <a:solidFill>
                  <a:schemeClr val="accent6"/>
                </a:solidFill>
                <a:latin typeface="Roboto"/>
              </a:rPr>
              <a:t>78%</a:t>
            </a:r>
            <a:r>
              <a:rPr lang="en-US" sz="2800" dirty="0">
                <a:solidFill>
                  <a:srgbClr val="727272"/>
                </a:solidFill>
                <a:latin typeface="Roboto"/>
              </a:rPr>
              <a:t> accuracy in detecting sentiment in the "Twitter Tweets Sentiment Dataset."</a:t>
            </a:r>
          </a:p>
        </p:txBody>
      </p:sp>
      <p:sp>
        <p:nvSpPr>
          <p:cNvPr id="11" name="Freeform 11"/>
          <p:cNvSpPr/>
          <p:nvPr/>
        </p:nvSpPr>
        <p:spPr>
          <a:xfrm>
            <a:off x="1353506" y="3781425"/>
            <a:ext cx="428140" cy="447675"/>
          </a:xfrm>
          <a:custGeom>
            <a:avLst/>
            <a:gdLst/>
            <a:ahLst/>
            <a:cxnLst/>
            <a:rect l="l" t="t" r="r" b="b"/>
            <a:pathLst>
              <a:path w="428140" h="447675">
                <a:moveTo>
                  <a:pt x="0" y="0"/>
                </a:moveTo>
                <a:lnTo>
                  <a:pt x="428140" y="0"/>
                </a:lnTo>
                <a:lnTo>
                  <a:pt x="428140" y="447675"/>
                </a:lnTo>
                <a:lnTo>
                  <a:pt x="0" y="4476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TextBox 12"/>
          <p:cNvSpPr txBox="1"/>
          <p:nvPr/>
        </p:nvSpPr>
        <p:spPr>
          <a:xfrm>
            <a:off x="2082532" y="3844379"/>
            <a:ext cx="5766067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999" dirty="0">
                <a:solidFill>
                  <a:srgbClr val="0B2F3D"/>
                </a:solidFill>
                <a:latin typeface="Roboto Bold"/>
              </a:rPr>
              <a:t>Multinomial Naive Bayes (MNB)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C6C9CF-E7B6-755A-3F6C-BD7F38BE59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2237715"/>
            <a:ext cx="8444592" cy="678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32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258300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358722" y="663529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5358722" y="8551482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6" y="0"/>
                </a:lnTo>
                <a:lnTo>
                  <a:pt x="2837586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15358722" y="9248346"/>
            <a:ext cx="1900578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 dirty="0">
                <a:solidFill>
                  <a:srgbClr val="0B2F3D"/>
                </a:solidFill>
                <a:latin typeface="Roboto"/>
              </a:rPr>
              <a:t>Page 17</a:t>
            </a:r>
          </a:p>
        </p:txBody>
      </p:sp>
      <p:sp>
        <p:nvSpPr>
          <p:cNvPr id="7" name="Freeform 7"/>
          <p:cNvSpPr/>
          <p:nvPr/>
        </p:nvSpPr>
        <p:spPr>
          <a:xfrm>
            <a:off x="3811965" y="1657315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2" y="0"/>
                </a:lnTo>
                <a:lnTo>
                  <a:pt x="3630502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3289506" y="3756595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7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2041170" y="887696"/>
            <a:ext cx="6112230" cy="903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50"/>
              </a:lnSpc>
            </a:pPr>
            <a:r>
              <a:rPr lang="en-US" sz="7500" dirty="0">
                <a:solidFill>
                  <a:srgbClr val="0B2F3D"/>
                </a:solidFill>
                <a:latin typeface="Abril Fatface"/>
              </a:rPr>
              <a:t>Experiments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67576" y="4572435"/>
            <a:ext cx="6112229" cy="1867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727272"/>
                </a:solidFill>
                <a:latin typeface="Roboto"/>
              </a:rPr>
              <a:t>This model achieves an </a:t>
            </a:r>
            <a:r>
              <a:rPr lang="en-US" sz="2800" b="1" dirty="0">
                <a:solidFill>
                  <a:schemeClr val="accent6"/>
                </a:solidFill>
                <a:latin typeface="Roboto"/>
              </a:rPr>
              <a:t>77%</a:t>
            </a:r>
            <a:r>
              <a:rPr lang="en-US" sz="2800" dirty="0">
                <a:solidFill>
                  <a:srgbClr val="727272"/>
                </a:solidFill>
                <a:latin typeface="Roboto"/>
              </a:rPr>
              <a:t> accuracy in detecting sentiment in the "Twitter Tweets Sentiment Dataset."</a:t>
            </a:r>
          </a:p>
        </p:txBody>
      </p:sp>
      <p:sp>
        <p:nvSpPr>
          <p:cNvPr id="11" name="Freeform 11"/>
          <p:cNvSpPr/>
          <p:nvPr/>
        </p:nvSpPr>
        <p:spPr>
          <a:xfrm>
            <a:off x="1353506" y="3781425"/>
            <a:ext cx="428140" cy="447675"/>
          </a:xfrm>
          <a:custGeom>
            <a:avLst/>
            <a:gdLst/>
            <a:ahLst/>
            <a:cxnLst/>
            <a:rect l="l" t="t" r="r" b="b"/>
            <a:pathLst>
              <a:path w="428140" h="447675">
                <a:moveTo>
                  <a:pt x="0" y="0"/>
                </a:moveTo>
                <a:lnTo>
                  <a:pt x="428140" y="0"/>
                </a:lnTo>
                <a:lnTo>
                  <a:pt x="428140" y="447675"/>
                </a:lnTo>
                <a:lnTo>
                  <a:pt x="0" y="4476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TextBox 12"/>
          <p:cNvSpPr txBox="1"/>
          <p:nvPr/>
        </p:nvSpPr>
        <p:spPr>
          <a:xfrm>
            <a:off x="2082532" y="3844379"/>
            <a:ext cx="5766067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999" dirty="0">
                <a:solidFill>
                  <a:srgbClr val="0B2F3D"/>
                </a:solidFill>
                <a:latin typeface="Roboto Bold"/>
              </a:rPr>
              <a:t>AdaBoost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C6C9CF-E7B6-755A-3F6C-BD7F38BE59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05406" y="2237715"/>
            <a:ext cx="8321780" cy="678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87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258300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358722" y="663529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5358722" y="8551482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6" y="0"/>
                </a:lnTo>
                <a:lnTo>
                  <a:pt x="2837586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15358722" y="9248346"/>
            <a:ext cx="1900578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 dirty="0">
                <a:solidFill>
                  <a:srgbClr val="0B2F3D"/>
                </a:solidFill>
                <a:latin typeface="Roboto"/>
              </a:rPr>
              <a:t>Page 18</a:t>
            </a:r>
          </a:p>
        </p:txBody>
      </p:sp>
      <p:sp>
        <p:nvSpPr>
          <p:cNvPr id="7" name="Freeform 7"/>
          <p:cNvSpPr/>
          <p:nvPr/>
        </p:nvSpPr>
        <p:spPr>
          <a:xfrm>
            <a:off x="3811965" y="1657315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2" y="0"/>
                </a:lnTo>
                <a:lnTo>
                  <a:pt x="3630502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3289506" y="3756595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7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2041170" y="887696"/>
            <a:ext cx="6112230" cy="903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50"/>
              </a:lnSpc>
            </a:pPr>
            <a:r>
              <a:rPr lang="en-US" sz="7500" dirty="0">
                <a:solidFill>
                  <a:srgbClr val="0B2F3D"/>
                </a:solidFill>
                <a:latin typeface="Abril Fatface"/>
              </a:rPr>
              <a:t>Experiments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67576" y="4572435"/>
            <a:ext cx="6112229" cy="1867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727272"/>
                </a:solidFill>
                <a:latin typeface="Roboto"/>
              </a:rPr>
              <a:t>This model achieves an </a:t>
            </a:r>
            <a:r>
              <a:rPr lang="en-US" sz="2800" b="1" dirty="0">
                <a:solidFill>
                  <a:schemeClr val="accent6"/>
                </a:solidFill>
                <a:latin typeface="Roboto"/>
              </a:rPr>
              <a:t>68%</a:t>
            </a:r>
            <a:r>
              <a:rPr lang="en-US" sz="2800" dirty="0">
                <a:solidFill>
                  <a:srgbClr val="727272"/>
                </a:solidFill>
                <a:latin typeface="Roboto"/>
              </a:rPr>
              <a:t> accuracy in detecting sentiment in the "Twitter Tweets Sentiment Dataset."</a:t>
            </a:r>
          </a:p>
        </p:txBody>
      </p:sp>
      <p:sp>
        <p:nvSpPr>
          <p:cNvPr id="11" name="Freeform 11"/>
          <p:cNvSpPr/>
          <p:nvPr/>
        </p:nvSpPr>
        <p:spPr>
          <a:xfrm>
            <a:off x="1353506" y="3781425"/>
            <a:ext cx="428140" cy="447675"/>
          </a:xfrm>
          <a:custGeom>
            <a:avLst/>
            <a:gdLst/>
            <a:ahLst/>
            <a:cxnLst/>
            <a:rect l="l" t="t" r="r" b="b"/>
            <a:pathLst>
              <a:path w="428140" h="447675">
                <a:moveTo>
                  <a:pt x="0" y="0"/>
                </a:moveTo>
                <a:lnTo>
                  <a:pt x="428140" y="0"/>
                </a:lnTo>
                <a:lnTo>
                  <a:pt x="428140" y="447675"/>
                </a:lnTo>
                <a:lnTo>
                  <a:pt x="0" y="4476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TextBox 12"/>
          <p:cNvSpPr txBox="1"/>
          <p:nvPr/>
        </p:nvSpPr>
        <p:spPr>
          <a:xfrm>
            <a:off x="2082532" y="3844379"/>
            <a:ext cx="5766067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999" dirty="0">
                <a:solidFill>
                  <a:srgbClr val="0B2F3D"/>
                </a:solidFill>
                <a:latin typeface="Roboto Bold"/>
              </a:rPr>
              <a:t>K-Nearest Neighbors (K-NN)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C6C9CF-E7B6-755A-3F6C-BD7F38BE59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3365" y="2237715"/>
            <a:ext cx="8285862" cy="678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6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258300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358722" y="663529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5358722" y="8551482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6" y="0"/>
                </a:lnTo>
                <a:lnTo>
                  <a:pt x="2837586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15358722" y="9248346"/>
            <a:ext cx="1900578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 dirty="0">
                <a:solidFill>
                  <a:srgbClr val="0B2F3D"/>
                </a:solidFill>
                <a:latin typeface="Roboto"/>
              </a:rPr>
              <a:t>Page 19</a:t>
            </a:r>
          </a:p>
        </p:txBody>
      </p:sp>
      <p:sp>
        <p:nvSpPr>
          <p:cNvPr id="7" name="Freeform 7"/>
          <p:cNvSpPr/>
          <p:nvPr/>
        </p:nvSpPr>
        <p:spPr>
          <a:xfrm>
            <a:off x="3811965" y="1657315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2" y="0"/>
                </a:lnTo>
                <a:lnTo>
                  <a:pt x="3630502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3289506" y="3756595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7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2041170" y="887696"/>
            <a:ext cx="6112230" cy="903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50"/>
              </a:lnSpc>
            </a:pPr>
            <a:r>
              <a:rPr lang="en-US" sz="7500" dirty="0">
                <a:solidFill>
                  <a:srgbClr val="0B2F3D"/>
                </a:solidFill>
                <a:latin typeface="Abril Fatface"/>
              </a:rPr>
              <a:t>Experiments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67576" y="4572435"/>
            <a:ext cx="6112229" cy="1867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727272"/>
                </a:solidFill>
                <a:latin typeface="Roboto"/>
              </a:rPr>
              <a:t>This model achieves an </a:t>
            </a:r>
            <a:r>
              <a:rPr lang="en-US" sz="2800" b="1" dirty="0">
                <a:solidFill>
                  <a:schemeClr val="accent6"/>
                </a:solidFill>
                <a:latin typeface="Roboto"/>
              </a:rPr>
              <a:t>56%</a:t>
            </a:r>
            <a:r>
              <a:rPr lang="en-US" sz="2800" dirty="0">
                <a:solidFill>
                  <a:srgbClr val="727272"/>
                </a:solidFill>
                <a:latin typeface="Roboto"/>
              </a:rPr>
              <a:t> accuracy in detecting sentiment in the "Twitter Tweets Sentiment Dataset."</a:t>
            </a:r>
          </a:p>
        </p:txBody>
      </p:sp>
      <p:sp>
        <p:nvSpPr>
          <p:cNvPr id="11" name="Freeform 11"/>
          <p:cNvSpPr/>
          <p:nvPr/>
        </p:nvSpPr>
        <p:spPr>
          <a:xfrm>
            <a:off x="1353506" y="3781425"/>
            <a:ext cx="428140" cy="447675"/>
          </a:xfrm>
          <a:custGeom>
            <a:avLst/>
            <a:gdLst/>
            <a:ahLst/>
            <a:cxnLst/>
            <a:rect l="l" t="t" r="r" b="b"/>
            <a:pathLst>
              <a:path w="428140" h="447675">
                <a:moveTo>
                  <a:pt x="0" y="0"/>
                </a:moveTo>
                <a:lnTo>
                  <a:pt x="428140" y="0"/>
                </a:lnTo>
                <a:lnTo>
                  <a:pt x="428140" y="447675"/>
                </a:lnTo>
                <a:lnTo>
                  <a:pt x="0" y="4476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TextBox 12"/>
          <p:cNvSpPr txBox="1"/>
          <p:nvPr/>
        </p:nvSpPr>
        <p:spPr>
          <a:xfrm>
            <a:off x="2082532" y="3844379"/>
            <a:ext cx="5766067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999" dirty="0">
                <a:solidFill>
                  <a:srgbClr val="0B2F3D"/>
                </a:solidFill>
                <a:latin typeface="Roboto Bold"/>
              </a:rPr>
              <a:t>Vader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C6C9CF-E7B6-755A-3F6C-BD7F38BE59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3365" y="2294408"/>
            <a:ext cx="8285862" cy="667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2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258300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358722" y="663529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2420600" y="1916753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1" y="0"/>
                </a:lnTo>
                <a:lnTo>
                  <a:pt x="3630501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5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876646" y="3403001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7999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TextBox 15"/>
          <p:cNvSpPr txBox="1"/>
          <p:nvPr/>
        </p:nvSpPr>
        <p:spPr>
          <a:xfrm>
            <a:off x="685800" y="862442"/>
            <a:ext cx="7772400" cy="903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50"/>
              </a:lnSpc>
            </a:pPr>
            <a:r>
              <a:rPr lang="en-US" sz="7500" dirty="0">
                <a:solidFill>
                  <a:srgbClr val="0B2F3D"/>
                </a:solidFill>
                <a:latin typeface="Abril Fatface"/>
              </a:rPr>
              <a:t>Table of Contents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7D2940CA-A2C1-D9F6-C62B-318783314D10}"/>
              </a:ext>
            </a:extLst>
          </p:cNvPr>
          <p:cNvSpPr txBox="1"/>
          <p:nvPr/>
        </p:nvSpPr>
        <p:spPr>
          <a:xfrm>
            <a:off x="3382551" y="2740989"/>
            <a:ext cx="8819366" cy="50885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727272"/>
                </a:solidFill>
                <a:latin typeface="Roboto"/>
              </a:rPr>
              <a:t>INTRODUCTION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727272"/>
                </a:solidFill>
                <a:latin typeface="Roboto"/>
              </a:rPr>
              <a:t>RELATED WORK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727272"/>
                </a:solidFill>
                <a:latin typeface="Roboto"/>
              </a:rPr>
              <a:t>DATASET AND DATA PREPROCESSING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727272"/>
                </a:solidFill>
                <a:latin typeface="Roboto"/>
              </a:rPr>
              <a:t>METHODOLOGY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727272"/>
                </a:solidFill>
                <a:latin typeface="Roboto"/>
              </a:rPr>
              <a:t>EXPERIMENTS &amp; RESULTS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727272"/>
                </a:solidFill>
                <a:latin typeface="Roboto"/>
              </a:rPr>
              <a:t>DISCUSSION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727272"/>
                </a:solidFill>
                <a:latin typeface="Roboto"/>
              </a:rPr>
              <a:t>CONCLUSION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AD4F0217-B23F-6CC6-CC61-7DA44A65CA34}"/>
              </a:ext>
            </a:extLst>
          </p:cNvPr>
          <p:cNvSpPr txBox="1"/>
          <p:nvPr/>
        </p:nvSpPr>
        <p:spPr>
          <a:xfrm>
            <a:off x="15358722" y="9248346"/>
            <a:ext cx="1900578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 dirty="0">
                <a:solidFill>
                  <a:srgbClr val="0B2F3D"/>
                </a:solidFill>
                <a:latin typeface="Roboto"/>
              </a:rPr>
              <a:t>Page 02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258300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358722" y="663529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5358722" y="8551482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6" y="0"/>
                </a:lnTo>
                <a:lnTo>
                  <a:pt x="2837586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15358722" y="9248346"/>
            <a:ext cx="1900578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 dirty="0">
                <a:solidFill>
                  <a:srgbClr val="0B2F3D"/>
                </a:solidFill>
                <a:latin typeface="Roboto"/>
              </a:rPr>
              <a:t>Page 20</a:t>
            </a:r>
          </a:p>
        </p:txBody>
      </p:sp>
      <p:sp>
        <p:nvSpPr>
          <p:cNvPr id="7" name="Freeform 7"/>
          <p:cNvSpPr/>
          <p:nvPr/>
        </p:nvSpPr>
        <p:spPr>
          <a:xfrm>
            <a:off x="3811965" y="1657315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2" y="0"/>
                </a:lnTo>
                <a:lnTo>
                  <a:pt x="3630502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3111973" y="3424808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7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4419600" y="1112444"/>
            <a:ext cx="4095331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50"/>
              </a:lnSpc>
            </a:pPr>
            <a:r>
              <a:rPr lang="en-US" sz="7500" dirty="0">
                <a:solidFill>
                  <a:srgbClr val="0B2F3D"/>
                </a:solidFill>
                <a:latin typeface="Abril Fatface"/>
              </a:rPr>
              <a:t>Result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09600" y="2434472"/>
            <a:ext cx="9220199" cy="6540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199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/>
                </a:solidFill>
                <a:latin typeface="Roboto"/>
              </a:rPr>
              <a:t>Maximum Entropy </a:t>
            </a:r>
            <a:r>
              <a:rPr lang="en-US" sz="2400" dirty="0">
                <a:solidFill>
                  <a:srgbClr val="727272"/>
                </a:solidFill>
                <a:latin typeface="Roboto"/>
              </a:rPr>
              <a:t>achieved the </a:t>
            </a:r>
            <a:r>
              <a:rPr lang="en-US" sz="2400" b="1" dirty="0">
                <a:solidFill>
                  <a:srgbClr val="727272"/>
                </a:solidFill>
                <a:latin typeface="Roboto"/>
              </a:rPr>
              <a:t>highest accuracy of 81%.</a:t>
            </a:r>
          </a:p>
          <a:p>
            <a:pPr marL="342900" indent="-342900" algn="just">
              <a:lnSpc>
                <a:spcPts val="3199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/>
                </a:solidFill>
                <a:latin typeface="Roboto"/>
              </a:rPr>
              <a:t>Vader</a:t>
            </a:r>
            <a:r>
              <a:rPr lang="en-US" sz="2400" dirty="0">
                <a:solidFill>
                  <a:srgbClr val="727272"/>
                </a:solidFill>
                <a:latin typeface="Roboto"/>
              </a:rPr>
              <a:t> exhibited the </a:t>
            </a:r>
            <a:r>
              <a:rPr lang="en-US" sz="2400" b="1" dirty="0">
                <a:solidFill>
                  <a:srgbClr val="727272"/>
                </a:solidFill>
                <a:latin typeface="Roboto"/>
              </a:rPr>
              <a:t>lowest accuracy at 56%.</a:t>
            </a:r>
          </a:p>
          <a:p>
            <a:pPr marL="342900" indent="-342900" algn="just">
              <a:lnSpc>
                <a:spcPts val="3199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/>
                </a:solidFill>
                <a:latin typeface="Roboto"/>
              </a:rPr>
              <a:t>Multinomial Naive Bayes (MNB) </a:t>
            </a:r>
            <a:r>
              <a:rPr lang="en-US" sz="2400" dirty="0">
                <a:solidFill>
                  <a:srgbClr val="727272"/>
                </a:solidFill>
                <a:latin typeface="Roboto"/>
              </a:rPr>
              <a:t>using TF-IDF vectorizer </a:t>
            </a:r>
            <a:r>
              <a:rPr lang="en-US" sz="2400" b="1" dirty="0">
                <a:solidFill>
                  <a:srgbClr val="727272"/>
                </a:solidFill>
                <a:latin typeface="Roboto"/>
              </a:rPr>
              <a:t>achieved the highest accuracy in detecting negative sentiment </a:t>
            </a:r>
            <a:r>
              <a:rPr lang="en-US" sz="2400" dirty="0">
                <a:solidFill>
                  <a:srgbClr val="727272"/>
                </a:solidFill>
                <a:latin typeface="Roboto"/>
              </a:rPr>
              <a:t>tweets, according to its confusion matrix.</a:t>
            </a:r>
          </a:p>
          <a:p>
            <a:pPr marL="342900" indent="-342900" algn="just">
              <a:lnSpc>
                <a:spcPts val="3199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/>
                </a:solidFill>
                <a:latin typeface="Roboto"/>
              </a:rPr>
              <a:t>K-Nearest Neighbors (K-NN)</a:t>
            </a:r>
            <a:r>
              <a:rPr lang="en-US" sz="2400" dirty="0">
                <a:solidFill>
                  <a:srgbClr val="727272"/>
                </a:solidFill>
                <a:latin typeface="Roboto"/>
              </a:rPr>
              <a:t> using TF-IDF </a:t>
            </a:r>
            <a:r>
              <a:rPr lang="en-US" sz="2400" b="1" dirty="0">
                <a:solidFill>
                  <a:srgbClr val="727272"/>
                </a:solidFill>
                <a:latin typeface="Roboto"/>
              </a:rPr>
              <a:t>achieved the highest accuracy in detecting natural tweets</a:t>
            </a:r>
            <a:r>
              <a:rPr lang="en-US" sz="2400" dirty="0">
                <a:solidFill>
                  <a:srgbClr val="727272"/>
                </a:solidFill>
                <a:latin typeface="Roboto"/>
              </a:rPr>
              <a:t>, according to its confusion matrix.</a:t>
            </a:r>
          </a:p>
          <a:p>
            <a:pPr marL="342900" indent="-342900" algn="just">
              <a:lnSpc>
                <a:spcPts val="3199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/>
                </a:solidFill>
                <a:latin typeface="Roboto"/>
              </a:rPr>
              <a:t>The remaining algorithms</a:t>
            </a:r>
            <a:r>
              <a:rPr lang="en-US" sz="2400" dirty="0">
                <a:solidFill>
                  <a:srgbClr val="727272"/>
                </a:solidFill>
                <a:latin typeface="Roboto"/>
              </a:rPr>
              <a:t>, namely Support Vector Machines (SVM), Random Forest, </a:t>
            </a:r>
            <a:r>
              <a:rPr lang="en-US" sz="2400" dirty="0" err="1">
                <a:solidFill>
                  <a:srgbClr val="727272"/>
                </a:solidFill>
                <a:latin typeface="Roboto"/>
              </a:rPr>
              <a:t>Adaboost</a:t>
            </a:r>
            <a:r>
              <a:rPr lang="en-US" sz="2400" dirty="0">
                <a:solidFill>
                  <a:srgbClr val="727272"/>
                </a:solidFill>
                <a:latin typeface="Roboto"/>
              </a:rPr>
              <a:t>, and Valence Aware Dictionary and Sentiment Reasoner (VADER), </a:t>
            </a:r>
            <a:r>
              <a:rPr lang="en-US" sz="2400" b="1" dirty="0">
                <a:solidFill>
                  <a:srgbClr val="727272"/>
                </a:solidFill>
                <a:latin typeface="Roboto"/>
              </a:rPr>
              <a:t>also outperformed in detecting negative sentiment</a:t>
            </a:r>
            <a:r>
              <a:rPr lang="en-US" sz="2400" dirty="0">
                <a:solidFill>
                  <a:srgbClr val="727272"/>
                </a:solidFill>
                <a:latin typeface="Roboto"/>
              </a:rPr>
              <a:t>. This suggests that </a:t>
            </a:r>
            <a:r>
              <a:rPr lang="en-US" sz="2400" b="1" dirty="0">
                <a:solidFill>
                  <a:srgbClr val="727272"/>
                </a:solidFill>
                <a:latin typeface="Roboto"/>
              </a:rPr>
              <a:t>detecting negative tweets is relatively easier. </a:t>
            </a:r>
            <a:r>
              <a:rPr lang="en-US" sz="2400" dirty="0">
                <a:solidFill>
                  <a:srgbClr val="727272"/>
                </a:solidFill>
                <a:latin typeface="Roboto"/>
              </a:rPr>
              <a:t>It is worth noting that </a:t>
            </a:r>
            <a:r>
              <a:rPr lang="en-US" sz="2400" b="1" dirty="0">
                <a:solidFill>
                  <a:srgbClr val="727272"/>
                </a:solidFill>
                <a:latin typeface="Roboto"/>
              </a:rPr>
              <a:t>none of the proposed models achieved the highest accuracy in detecting positive sentiment</a:t>
            </a:r>
            <a:r>
              <a:rPr lang="en-US" sz="2400" dirty="0">
                <a:solidFill>
                  <a:srgbClr val="727272"/>
                </a:solidFill>
                <a:latin typeface="Roboto"/>
              </a:rPr>
              <a:t>, making the </a:t>
            </a:r>
            <a:r>
              <a:rPr lang="en-US" sz="2400" b="1" dirty="0">
                <a:solidFill>
                  <a:srgbClr val="727272"/>
                </a:solidFill>
                <a:latin typeface="Roboto"/>
              </a:rPr>
              <a:t>detection of positive tweets more challenging.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572A9E-5D67-0ABD-F309-0C1DB89926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63200" y="2889821"/>
            <a:ext cx="7543800" cy="53401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B959958-76A6-1731-D1D8-7205506BACA2}"/>
              </a:ext>
            </a:extLst>
          </p:cNvPr>
          <p:cNvSpPr/>
          <p:nvPr/>
        </p:nvSpPr>
        <p:spPr>
          <a:xfrm>
            <a:off x="11277600" y="3424808"/>
            <a:ext cx="457200" cy="3166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9C6C68-5B21-D5CE-8989-B7F2EADD3EB0}"/>
              </a:ext>
            </a:extLst>
          </p:cNvPr>
          <p:cNvSpPr/>
          <p:nvPr/>
        </p:nvSpPr>
        <p:spPr>
          <a:xfrm>
            <a:off x="17068800" y="3390900"/>
            <a:ext cx="457200" cy="426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F1F306-4E82-500C-874D-B126AEA3403A}"/>
              </a:ext>
            </a:extLst>
          </p:cNvPr>
          <p:cNvSpPr txBox="1"/>
          <p:nvPr/>
        </p:nvSpPr>
        <p:spPr>
          <a:xfrm>
            <a:off x="10604366" y="2018973"/>
            <a:ext cx="180366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Lowest Accuracy</a:t>
            </a:r>
            <a:endParaRPr lang="ar-SA" sz="24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5617F7-1238-AE43-E292-F0D60DBFF84D}"/>
              </a:ext>
            </a:extLst>
          </p:cNvPr>
          <p:cNvSpPr txBox="1"/>
          <p:nvPr/>
        </p:nvSpPr>
        <p:spPr>
          <a:xfrm>
            <a:off x="16309011" y="2025738"/>
            <a:ext cx="180366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Highest Accuracy</a:t>
            </a:r>
            <a:endParaRPr lang="ar-SA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020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258300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358722" y="663529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0221158" y="1706895"/>
            <a:ext cx="5829482" cy="5638699"/>
          </a:xfrm>
          <a:custGeom>
            <a:avLst/>
            <a:gdLst/>
            <a:ahLst/>
            <a:cxnLst/>
            <a:rect l="l" t="t" r="r" b="b"/>
            <a:pathLst>
              <a:path w="5829482" h="5638699">
                <a:moveTo>
                  <a:pt x="0" y="0"/>
                </a:moveTo>
                <a:lnTo>
                  <a:pt x="5829482" y="0"/>
                </a:lnTo>
                <a:lnTo>
                  <a:pt x="5829482" y="5638699"/>
                </a:lnTo>
                <a:lnTo>
                  <a:pt x="0" y="56386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9370624" y="8176556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6" y="0"/>
                </a:lnTo>
                <a:lnTo>
                  <a:pt x="2837586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-152400" y="7519588"/>
            <a:ext cx="2034503" cy="3922355"/>
          </a:xfrm>
          <a:custGeom>
            <a:avLst/>
            <a:gdLst/>
            <a:ahLst/>
            <a:cxnLst/>
            <a:rect l="l" t="t" r="r" b="b"/>
            <a:pathLst>
              <a:path w="3558503" h="8737396">
                <a:moveTo>
                  <a:pt x="0" y="0"/>
                </a:moveTo>
                <a:lnTo>
                  <a:pt x="3558503" y="0"/>
                </a:lnTo>
                <a:lnTo>
                  <a:pt x="3558503" y="8737396"/>
                </a:lnTo>
                <a:lnTo>
                  <a:pt x="0" y="87373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9" name="Freeform 9"/>
          <p:cNvSpPr/>
          <p:nvPr/>
        </p:nvSpPr>
        <p:spPr>
          <a:xfrm>
            <a:off x="1728692" y="2743713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2" y="0"/>
                </a:lnTo>
                <a:lnTo>
                  <a:pt x="3630502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5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1028700" y="4511206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7999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1764332" y="1030387"/>
            <a:ext cx="6795493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50"/>
              </a:lnSpc>
            </a:pPr>
            <a:r>
              <a:rPr lang="en-US" sz="7500" dirty="0">
                <a:solidFill>
                  <a:srgbClr val="0B2F3D"/>
                </a:solidFill>
                <a:latin typeface="Abril Fatface"/>
              </a:rPr>
              <a:t>Data Mining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09724" y="3677923"/>
            <a:ext cx="6636513" cy="3667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just">
              <a:lnSpc>
                <a:spcPts val="31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27272"/>
                </a:solidFill>
                <a:latin typeface="Roboto"/>
              </a:rPr>
              <a:t>From the boxplot, we see that the </a:t>
            </a:r>
            <a:r>
              <a:rPr lang="en-US" sz="2400" b="1" dirty="0">
                <a:solidFill>
                  <a:srgbClr val="727272"/>
                </a:solidFill>
                <a:latin typeface="Roboto"/>
              </a:rPr>
              <a:t>median tweet length for neutral </a:t>
            </a:r>
            <a:r>
              <a:rPr lang="en-US" sz="2400" dirty="0">
                <a:solidFill>
                  <a:srgbClr val="727272"/>
                </a:solidFill>
                <a:latin typeface="Roboto"/>
              </a:rPr>
              <a:t>sentiments is </a:t>
            </a:r>
            <a:r>
              <a:rPr lang="en-US" sz="2400" b="1" dirty="0">
                <a:solidFill>
                  <a:srgbClr val="727272"/>
                </a:solidFill>
                <a:latin typeface="Roboto"/>
              </a:rPr>
              <a:t>slightly lower than that for positive and negative </a:t>
            </a:r>
            <a:r>
              <a:rPr lang="en-US" sz="2400" dirty="0">
                <a:solidFill>
                  <a:srgbClr val="727272"/>
                </a:solidFill>
                <a:latin typeface="Roboto"/>
              </a:rPr>
              <a:t>sentiments.</a:t>
            </a:r>
          </a:p>
          <a:p>
            <a:pPr marL="342900" indent="-342900" algn="just">
              <a:lnSpc>
                <a:spcPts val="31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27272"/>
                </a:solidFill>
                <a:latin typeface="Roboto"/>
              </a:rPr>
              <a:t>The spread for negative tweets appears to be larger than for the other two categories.</a:t>
            </a:r>
          </a:p>
          <a:p>
            <a:pPr marL="342900" indent="-342900" algn="just">
              <a:lnSpc>
                <a:spcPts val="3199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27272"/>
                </a:solidFill>
                <a:latin typeface="Roboto"/>
              </a:rPr>
              <a:t>Outliers are present in all three sentiment </a:t>
            </a:r>
            <a:r>
              <a:rPr lang="en-US" sz="2400" dirty="0">
                <a:solidFill>
                  <a:srgbClr val="727272"/>
                </a:solidFill>
                <a:latin typeface="Roboto"/>
              </a:rPr>
              <a:t>categories, indicating that there are some tweets significantly </a:t>
            </a:r>
            <a:r>
              <a:rPr lang="en-US" sz="2400" b="1" dirty="0">
                <a:solidFill>
                  <a:srgbClr val="727272"/>
                </a:solidFill>
                <a:latin typeface="Roboto"/>
              </a:rPr>
              <a:t>longer than the average</a:t>
            </a:r>
            <a:r>
              <a:rPr lang="en-US" sz="2400" dirty="0">
                <a:solidFill>
                  <a:srgbClr val="727272"/>
                </a:solidFill>
                <a:latin typeface="Roboto"/>
              </a:rPr>
              <a:t>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154241" y="2529070"/>
            <a:ext cx="4323361" cy="752971"/>
            <a:chOff x="0" y="0"/>
            <a:chExt cx="2583603" cy="44996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583603" cy="449969"/>
            </a:xfrm>
            <a:custGeom>
              <a:avLst/>
              <a:gdLst/>
              <a:ahLst/>
              <a:cxnLst/>
              <a:rect l="l" t="t" r="r" b="b"/>
              <a:pathLst>
                <a:path w="2583603" h="449969">
                  <a:moveTo>
                    <a:pt x="2380403" y="0"/>
                  </a:moveTo>
                  <a:cubicBezTo>
                    <a:pt x="2492628" y="0"/>
                    <a:pt x="2583603" y="100729"/>
                    <a:pt x="2583603" y="224984"/>
                  </a:cubicBezTo>
                  <a:cubicBezTo>
                    <a:pt x="2583603" y="349240"/>
                    <a:pt x="2492628" y="449969"/>
                    <a:pt x="2380403" y="449969"/>
                  </a:cubicBezTo>
                  <a:lnTo>
                    <a:pt x="203200" y="449969"/>
                  </a:lnTo>
                  <a:cubicBezTo>
                    <a:pt x="90976" y="449969"/>
                    <a:pt x="0" y="349240"/>
                    <a:pt x="0" y="224984"/>
                  </a:cubicBezTo>
                  <a:cubicBezTo>
                    <a:pt x="0" y="10072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D8C02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9050"/>
              <a:ext cx="2583603" cy="4309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42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154241" y="2729343"/>
            <a:ext cx="4323361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999" dirty="0">
                <a:solidFill>
                  <a:srgbClr val="0B2F3D"/>
                </a:solidFill>
                <a:latin typeface="Roboto Bold"/>
              </a:rPr>
              <a:t>Boxplot Visualization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BB2FAD6-A1B9-401A-D269-D0C7ACBCA2B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31905" y="2476500"/>
            <a:ext cx="9359406" cy="5816365"/>
          </a:xfrm>
          <a:prstGeom prst="rect">
            <a:avLst/>
          </a:prstGeom>
        </p:spPr>
      </p:pic>
      <p:sp>
        <p:nvSpPr>
          <p:cNvPr id="19" name="TextBox 6">
            <a:extLst>
              <a:ext uri="{FF2B5EF4-FFF2-40B4-BE49-F238E27FC236}">
                <a16:creationId xmlns:a16="http://schemas.microsoft.com/office/drawing/2014/main" id="{1BBF403F-C789-6733-E4A7-EE8D881B609C}"/>
              </a:ext>
            </a:extLst>
          </p:cNvPr>
          <p:cNvSpPr txBox="1"/>
          <p:nvPr/>
        </p:nvSpPr>
        <p:spPr>
          <a:xfrm>
            <a:off x="15358722" y="9248346"/>
            <a:ext cx="1900578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 dirty="0">
                <a:solidFill>
                  <a:srgbClr val="0B2F3D"/>
                </a:solidFill>
                <a:latin typeface="Roboto"/>
              </a:rPr>
              <a:t>Page 21</a:t>
            </a:r>
          </a:p>
        </p:txBody>
      </p:sp>
    </p:spTree>
    <p:extLst>
      <p:ext uri="{BB962C8B-B14F-4D97-AF65-F5344CB8AC3E}">
        <p14:creationId xmlns:p14="http://schemas.microsoft.com/office/powerpoint/2010/main" val="2490310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258300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358722" y="663529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0221158" y="1706895"/>
            <a:ext cx="5829482" cy="5638699"/>
          </a:xfrm>
          <a:custGeom>
            <a:avLst/>
            <a:gdLst/>
            <a:ahLst/>
            <a:cxnLst/>
            <a:rect l="l" t="t" r="r" b="b"/>
            <a:pathLst>
              <a:path w="5829482" h="5638699">
                <a:moveTo>
                  <a:pt x="0" y="0"/>
                </a:moveTo>
                <a:lnTo>
                  <a:pt x="5829482" y="0"/>
                </a:lnTo>
                <a:lnTo>
                  <a:pt x="5829482" y="5638699"/>
                </a:lnTo>
                <a:lnTo>
                  <a:pt x="0" y="56386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9370624" y="8176556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6" y="0"/>
                </a:lnTo>
                <a:lnTo>
                  <a:pt x="2837586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-152400" y="7519588"/>
            <a:ext cx="2034503" cy="3922355"/>
          </a:xfrm>
          <a:custGeom>
            <a:avLst/>
            <a:gdLst/>
            <a:ahLst/>
            <a:cxnLst/>
            <a:rect l="l" t="t" r="r" b="b"/>
            <a:pathLst>
              <a:path w="3558503" h="8737396">
                <a:moveTo>
                  <a:pt x="0" y="0"/>
                </a:moveTo>
                <a:lnTo>
                  <a:pt x="3558503" y="0"/>
                </a:lnTo>
                <a:lnTo>
                  <a:pt x="3558503" y="8737396"/>
                </a:lnTo>
                <a:lnTo>
                  <a:pt x="0" y="87373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9" name="Freeform 9"/>
          <p:cNvSpPr/>
          <p:nvPr/>
        </p:nvSpPr>
        <p:spPr>
          <a:xfrm>
            <a:off x="1728692" y="2743713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2" y="0"/>
                </a:lnTo>
                <a:lnTo>
                  <a:pt x="3630502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5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1028700" y="4511206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7999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1764332" y="1030387"/>
            <a:ext cx="6795493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50"/>
              </a:lnSpc>
            </a:pPr>
            <a:r>
              <a:rPr lang="en-US" sz="7500" dirty="0">
                <a:solidFill>
                  <a:srgbClr val="0B2F3D"/>
                </a:solidFill>
                <a:latin typeface="Abril Fatface"/>
              </a:rPr>
              <a:t>Data Mining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09724" y="3677923"/>
            <a:ext cx="7443742" cy="2846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1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27272"/>
                </a:solidFill>
                <a:latin typeface="Roboto"/>
              </a:rPr>
              <a:t>The pie chart displays that </a:t>
            </a:r>
            <a:r>
              <a:rPr lang="en-US" sz="2400" b="1" dirty="0">
                <a:solidFill>
                  <a:srgbClr val="727272"/>
                </a:solidFill>
                <a:latin typeface="Roboto"/>
              </a:rPr>
              <a:t>neutral sentiments are the most prevalent</a:t>
            </a:r>
            <a:r>
              <a:rPr lang="en-US" sz="2400" dirty="0">
                <a:solidFill>
                  <a:srgbClr val="727272"/>
                </a:solidFill>
                <a:latin typeface="Roboto"/>
              </a:rPr>
              <a:t> in the dataset, </a:t>
            </a:r>
            <a:r>
              <a:rPr lang="en-US" sz="2400" b="1" dirty="0">
                <a:solidFill>
                  <a:srgbClr val="727272"/>
                </a:solidFill>
                <a:latin typeface="Roboto"/>
              </a:rPr>
              <a:t>followed by positive and then negative sentiments.</a:t>
            </a:r>
          </a:p>
          <a:p>
            <a:pPr marL="342900" indent="-342900" algn="just">
              <a:lnSpc>
                <a:spcPts val="31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27272"/>
                </a:solidFill>
                <a:latin typeface="Roboto"/>
              </a:rPr>
              <a:t>This could indicate that people tend to tweet in a neutral tone more frequently. </a:t>
            </a:r>
            <a:r>
              <a:rPr lang="en-US" sz="2400">
                <a:solidFill>
                  <a:srgbClr val="727272"/>
                </a:solidFill>
                <a:latin typeface="Roboto"/>
              </a:rPr>
              <a:t>The relatively balanced distribution between positive and negative sentiments shows somehow balanced.</a:t>
            </a:r>
            <a:endParaRPr lang="en-US" sz="2400" dirty="0">
              <a:solidFill>
                <a:srgbClr val="727272"/>
              </a:solidFill>
              <a:latin typeface="Roboto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1154241" y="2529070"/>
            <a:ext cx="4323361" cy="752971"/>
            <a:chOff x="0" y="0"/>
            <a:chExt cx="2583603" cy="44996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583603" cy="449969"/>
            </a:xfrm>
            <a:custGeom>
              <a:avLst/>
              <a:gdLst/>
              <a:ahLst/>
              <a:cxnLst/>
              <a:rect l="l" t="t" r="r" b="b"/>
              <a:pathLst>
                <a:path w="2583603" h="449969">
                  <a:moveTo>
                    <a:pt x="2380403" y="0"/>
                  </a:moveTo>
                  <a:cubicBezTo>
                    <a:pt x="2492628" y="0"/>
                    <a:pt x="2583603" y="100729"/>
                    <a:pt x="2583603" y="224984"/>
                  </a:cubicBezTo>
                  <a:cubicBezTo>
                    <a:pt x="2583603" y="349240"/>
                    <a:pt x="2492628" y="449969"/>
                    <a:pt x="2380403" y="449969"/>
                  </a:cubicBezTo>
                  <a:lnTo>
                    <a:pt x="203200" y="449969"/>
                  </a:lnTo>
                  <a:cubicBezTo>
                    <a:pt x="90976" y="449969"/>
                    <a:pt x="0" y="349240"/>
                    <a:pt x="0" y="224984"/>
                  </a:cubicBezTo>
                  <a:cubicBezTo>
                    <a:pt x="0" y="10072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D8C02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9050"/>
              <a:ext cx="2583603" cy="4309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42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154241" y="2729343"/>
            <a:ext cx="4323361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999" dirty="0">
                <a:solidFill>
                  <a:srgbClr val="0B2F3D"/>
                </a:solidFill>
                <a:latin typeface="Roboto Bold"/>
              </a:rPr>
              <a:t>Pie Chart 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1032B2-D65E-B7F5-A6F3-BDCB9311933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34535" y="2210885"/>
            <a:ext cx="6820852" cy="6601746"/>
          </a:xfrm>
          <a:prstGeom prst="rect">
            <a:avLst/>
          </a:prstGeom>
        </p:spPr>
      </p:pic>
      <p:sp>
        <p:nvSpPr>
          <p:cNvPr id="17" name="TextBox 6">
            <a:extLst>
              <a:ext uri="{FF2B5EF4-FFF2-40B4-BE49-F238E27FC236}">
                <a16:creationId xmlns:a16="http://schemas.microsoft.com/office/drawing/2014/main" id="{64B94533-F33A-4F22-EA2B-FA7573B4E64F}"/>
              </a:ext>
            </a:extLst>
          </p:cNvPr>
          <p:cNvSpPr txBox="1"/>
          <p:nvPr/>
        </p:nvSpPr>
        <p:spPr>
          <a:xfrm>
            <a:off x="15358722" y="9248346"/>
            <a:ext cx="1900578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 dirty="0">
                <a:solidFill>
                  <a:srgbClr val="0B2F3D"/>
                </a:solidFill>
                <a:latin typeface="Roboto"/>
              </a:rPr>
              <a:t>Page 22</a:t>
            </a:r>
          </a:p>
        </p:txBody>
      </p:sp>
    </p:spTree>
    <p:extLst>
      <p:ext uri="{BB962C8B-B14F-4D97-AF65-F5344CB8AC3E}">
        <p14:creationId xmlns:p14="http://schemas.microsoft.com/office/powerpoint/2010/main" val="1926742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258300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0221158" y="1706895"/>
            <a:ext cx="5829482" cy="5638699"/>
          </a:xfrm>
          <a:custGeom>
            <a:avLst/>
            <a:gdLst/>
            <a:ahLst/>
            <a:cxnLst/>
            <a:rect l="l" t="t" r="r" b="b"/>
            <a:pathLst>
              <a:path w="5829482" h="5638699">
                <a:moveTo>
                  <a:pt x="0" y="0"/>
                </a:moveTo>
                <a:lnTo>
                  <a:pt x="5829482" y="0"/>
                </a:lnTo>
                <a:lnTo>
                  <a:pt x="5829482" y="5638699"/>
                </a:lnTo>
                <a:lnTo>
                  <a:pt x="0" y="56386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9370624" y="8176556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6" y="0"/>
                </a:lnTo>
                <a:lnTo>
                  <a:pt x="2837586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-152400" y="7519588"/>
            <a:ext cx="2034503" cy="3922355"/>
          </a:xfrm>
          <a:custGeom>
            <a:avLst/>
            <a:gdLst/>
            <a:ahLst/>
            <a:cxnLst/>
            <a:rect l="l" t="t" r="r" b="b"/>
            <a:pathLst>
              <a:path w="3558503" h="8737396">
                <a:moveTo>
                  <a:pt x="0" y="0"/>
                </a:moveTo>
                <a:lnTo>
                  <a:pt x="3558503" y="0"/>
                </a:lnTo>
                <a:lnTo>
                  <a:pt x="3558503" y="8737396"/>
                </a:lnTo>
                <a:lnTo>
                  <a:pt x="0" y="87373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9" name="Freeform 9"/>
          <p:cNvSpPr/>
          <p:nvPr/>
        </p:nvSpPr>
        <p:spPr>
          <a:xfrm>
            <a:off x="1728692" y="2743713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2" y="0"/>
                </a:lnTo>
                <a:lnTo>
                  <a:pt x="3630502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1028700" y="4511206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7999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1764332" y="1030387"/>
            <a:ext cx="6795493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50"/>
              </a:lnSpc>
            </a:pPr>
            <a:r>
              <a:rPr lang="en-US" sz="7500" dirty="0">
                <a:solidFill>
                  <a:srgbClr val="0B2F3D"/>
                </a:solidFill>
                <a:latin typeface="Abril Fatface"/>
              </a:rPr>
              <a:t>Data Mining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09724" y="3677923"/>
            <a:ext cx="5829482" cy="2846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1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27272"/>
                </a:solidFill>
                <a:latin typeface="Roboto"/>
              </a:rPr>
              <a:t>As shown in the figure, </a:t>
            </a:r>
            <a:r>
              <a:rPr lang="en-US" sz="2400" b="1" dirty="0">
                <a:solidFill>
                  <a:srgbClr val="727272"/>
                </a:solidFill>
                <a:latin typeface="Roboto"/>
              </a:rPr>
              <a:t>the five most frequent words on the X platform </a:t>
            </a:r>
            <a:r>
              <a:rPr lang="en-US" sz="2400" dirty="0">
                <a:solidFill>
                  <a:srgbClr val="727272"/>
                </a:solidFill>
                <a:latin typeface="Roboto"/>
              </a:rPr>
              <a:t>are "</a:t>
            </a:r>
            <a:r>
              <a:rPr lang="en-US" sz="2400" b="1" dirty="0">
                <a:solidFill>
                  <a:srgbClr val="727272"/>
                </a:solidFill>
                <a:latin typeface="Roboto"/>
              </a:rPr>
              <a:t>love</a:t>
            </a:r>
            <a:r>
              <a:rPr lang="en-US" sz="2400" dirty="0">
                <a:solidFill>
                  <a:srgbClr val="727272"/>
                </a:solidFill>
                <a:latin typeface="Roboto"/>
              </a:rPr>
              <a:t>" which is a </a:t>
            </a:r>
            <a:r>
              <a:rPr lang="en-US" sz="2400" b="1" dirty="0">
                <a:solidFill>
                  <a:srgbClr val="727272"/>
                </a:solidFill>
                <a:latin typeface="Roboto"/>
              </a:rPr>
              <a:t>positive</a:t>
            </a:r>
            <a:r>
              <a:rPr lang="en-US" sz="2400" dirty="0">
                <a:solidFill>
                  <a:srgbClr val="727272"/>
                </a:solidFill>
                <a:latin typeface="Roboto"/>
              </a:rPr>
              <a:t> word, followed by "</a:t>
            </a:r>
            <a:r>
              <a:rPr lang="en-US" sz="2400" b="1" dirty="0">
                <a:solidFill>
                  <a:srgbClr val="727272"/>
                </a:solidFill>
                <a:latin typeface="Roboto"/>
              </a:rPr>
              <a:t>thank</a:t>
            </a:r>
            <a:r>
              <a:rPr lang="en-US" sz="2400" dirty="0">
                <a:solidFill>
                  <a:srgbClr val="727272"/>
                </a:solidFill>
                <a:latin typeface="Roboto"/>
              </a:rPr>
              <a:t>" which is also </a:t>
            </a:r>
            <a:r>
              <a:rPr lang="en-US" sz="2400" b="1" dirty="0">
                <a:solidFill>
                  <a:srgbClr val="727272"/>
                </a:solidFill>
                <a:latin typeface="Roboto"/>
              </a:rPr>
              <a:t>positive</a:t>
            </a:r>
            <a:r>
              <a:rPr lang="en-US" sz="2400" dirty="0">
                <a:solidFill>
                  <a:srgbClr val="727272"/>
                </a:solidFill>
                <a:latin typeface="Roboto"/>
              </a:rPr>
              <a:t>, then "</a:t>
            </a:r>
            <a:r>
              <a:rPr lang="en-US" sz="2400" b="1" dirty="0">
                <a:solidFill>
                  <a:srgbClr val="727272"/>
                </a:solidFill>
                <a:latin typeface="Roboto"/>
              </a:rPr>
              <a:t>good</a:t>
            </a:r>
            <a:r>
              <a:rPr lang="en-US" sz="2400" dirty="0">
                <a:solidFill>
                  <a:srgbClr val="727272"/>
                </a:solidFill>
                <a:latin typeface="Roboto"/>
              </a:rPr>
              <a:t>" another </a:t>
            </a:r>
            <a:r>
              <a:rPr lang="en-US" sz="2400" b="1" dirty="0">
                <a:solidFill>
                  <a:srgbClr val="727272"/>
                </a:solidFill>
                <a:latin typeface="Roboto"/>
              </a:rPr>
              <a:t>positive</a:t>
            </a:r>
            <a:r>
              <a:rPr lang="en-US" sz="2400" dirty="0">
                <a:solidFill>
                  <a:srgbClr val="727272"/>
                </a:solidFill>
                <a:latin typeface="Roboto"/>
              </a:rPr>
              <a:t> word, "</a:t>
            </a:r>
            <a:r>
              <a:rPr lang="en-US" sz="2400" b="1" dirty="0">
                <a:solidFill>
                  <a:srgbClr val="727272"/>
                </a:solidFill>
                <a:latin typeface="Roboto"/>
              </a:rPr>
              <a:t>happy</a:t>
            </a:r>
            <a:r>
              <a:rPr lang="en-US" sz="2400" dirty="0">
                <a:solidFill>
                  <a:srgbClr val="727272"/>
                </a:solidFill>
                <a:latin typeface="Roboto"/>
              </a:rPr>
              <a:t>" a </a:t>
            </a:r>
            <a:r>
              <a:rPr lang="en-US" sz="2400" b="1" dirty="0">
                <a:solidFill>
                  <a:srgbClr val="727272"/>
                </a:solidFill>
                <a:latin typeface="Roboto"/>
              </a:rPr>
              <a:t>positive</a:t>
            </a:r>
            <a:r>
              <a:rPr lang="en-US" sz="2400" dirty="0">
                <a:solidFill>
                  <a:srgbClr val="727272"/>
                </a:solidFill>
                <a:latin typeface="Roboto"/>
              </a:rPr>
              <a:t> word, and the fifth word is "</a:t>
            </a:r>
            <a:r>
              <a:rPr lang="en-US" sz="2400" b="1" dirty="0">
                <a:solidFill>
                  <a:srgbClr val="727272"/>
                </a:solidFill>
                <a:latin typeface="Roboto"/>
              </a:rPr>
              <a:t>miss</a:t>
            </a:r>
            <a:r>
              <a:rPr lang="en-US" sz="2400" dirty="0">
                <a:solidFill>
                  <a:srgbClr val="727272"/>
                </a:solidFill>
                <a:latin typeface="Roboto"/>
              </a:rPr>
              <a:t>," which is a </a:t>
            </a:r>
            <a:r>
              <a:rPr lang="en-US" sz="2400" b="1" dirty="0">
                <a:solidFill>
                  <a:srgbClr val="727272"/>
                </a:solidFill>
                <a:latin typeface="Roboto"/>
              </a:rPr>
              <a:t>negative</a:t>
            </a:r>
            <a:r>
              <a:rPr lang="en-US" sz="2400" dirty="0">
                <a:solidFill>
                  <a:srgbClr val="727272"/>
                </a:solidFill>
                <a:latin typeface="Roboto"/>
              </a:rPr>
              <a:t> word.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154241" y="2529070"/>
            <a:ext cx="4323361" cy="752971"/>
            <a:chOff x="0" y="0"/>
            <a:chExt cx="2583603" cy="44996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583603" cy="449969"/>
            </a:xfrm>
            <a:custGeom>
              <a:avLst/>
              <a:gdLst/>
              <a:ahLst/>
              <a:cxnLst/>
              <a:rect l="l" t="t" r="r" b="b"/>
              <a:pathLst>
                <a:path w="2583603" h="449969">
                  <a:moveTo>
                    <a:pt x="2380403" y="0"/>
                  </a:moveTo>
                  <a:cubicBezTo>
                    <a:pt x="2492628" y="0"/>
                    <a:pt x="2583603" y="100729"/>
                    <a:pt x="2583603" y="224984"/>
                  </a:cubicBezTo>
                  <a:cubicBezTo>
                    <a:pt x="2583603" y="349240"/>
                    <a:pt x="2492628" y="449969"/>
                    <a:pt x="2380403" y="449969"/>
                  </a:cubicBezTo>
                  <a:lnTo>
                    <a:pt x="203200" y="449969"/>
                  </a:lnTo>
                  <a:cubicBezTo>
                    <a:pt x="90976" y="449969"/>
                    <a:pt x="0" y="349240"/>
                    <a:pt x="0" y="224984"/>
                  </a:cubicBezTo>
                  <a:cubicBezTo>
                    <a:pt x="0" y="10072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D8C02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9050"/>
              <a:ext cx="2583603" cy="4309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42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154241" y="2729343"/>
            <a:ext cx="4323361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999" dirty="0">
                <a:solidFill>
                  <a:srgbClr val="0B2F3D"/>
                </a:solidFill>
                <a:latin typeface="Roboto Bold"/>
              </a:rPr>
              <a:t>Bar Chart Visualization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7C7CE2-9ADE-62BB-DBEE-FE945EB2B9B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36374" y="7048500"/>
            <a:ext cx="10133212" cy="31866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F6158E9-41CE-652B-9D68-8BA43735C72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29600" y="3848100"/>
            <a:ext cx="9760974" cy="3186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590902-4E95-CCA2-DDE8-B431A65C391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36374" y="363043"/>
            <a:ext cx="9954200" cy="33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96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0">
            <a:extLst>
              <a:ext uri="{FF2B5EF4-FFF2-40B4-BE49-F238E27FC236}">
                <a16:creationId xmlns:a16="http://schemas.microsoft.com/office/drawing/2014/main" id="{A649BA9B-28D0-AD9A-58CF-C71E82E0995F}"/>
              </a:ext>
            </a:extLst>
          </p:cNvPr>
          <p:cNvGrpSpPr/>
          <p:nvPr/>
        </p:nvGrpSpPr>
        <p:grpSpPr>
          <a:xfrm>
            <a:off x="9944972" y="3252962"/>
            <a:ext cx="6364039" cy="5655833"/>
            <a:chOff x="0" y="28575"/>
            <a:chExt cx="1458599" cy="1409531"/>
          </a:xfrm>
        </p:grpSpPr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A2C8DD1E-6B48-852A-A092-F99EB3505CE4}"/>
                </a:ext>
              </a:extLst>
            </p:cNvPr>
            <p:cNvSpPr/>
            <p:nvPr/>
          </p:nvSpPr>
          <p:spPr>
            <a:xfrm>
              <a:off x="15625" y="169081"/>
              <a:ext cx="1442974" cy="1269025"/>
            </a:xfrm>
            <a:custGeom>
              <a:avLst/>
              <a:gdLst/>
              <a:ahLst/>
              <a:cxnLst/>
              <a:rect l="l" t="t" r="r" b="b"/>
              <a:pathLst>
                <a:path w="1442974" h="1269025">
                  <a:moveTo>
                    <a:pt x="72067" y="0"/>
                  </a:moveTo>
                  <a:lnTo>
                    <a:pt x="1370907" y="0"/>
                  </a:lnTo>
                  <a:cubicBezTo>
                    <a:pt x="1390020" y="0"/>
                    <a:pt x="1408351" y="7593"/>
                    <a:pt x="1421866" y="21108"/>
                  </a:cubicBezTo>
                  <a:cubicBezTo>
                    <a:pt x="1435381" y="34623"/>
                    <a:pt x="1442974" y="52953"/>
                    <a:pt x="1442974" y="72067"/>
                  </a:cubicBezTo>
                  <a:lnTo>
                    <a:pt x="1442974" y="1196958"/>
                  </a:lnTo>
                  <a:cubicBezTo>
                    <a:pt x="1442974" y="1216071"/>
                    <a:pt x="1435381" y="1234402"/>
                    <a:pt x="1421866" y="1247917"/>
                  </a:cubicBezTo>
                  <a:cubicBezTo>
                    <a:pt x="1408351" y="1261432"/>
                    <a:pt x="1390020" y="1269025"/>
                    <a:pt x="1370907" y="1269025"/>
                  </a:cubicBezTo>
                  <a:lnTo>
                    <a:pt x="72067" y="1269025"/>
                  </a:lnTo>
                  <a:cubicBezTo>
                    <a:pt x="52953" y="1269025"/>
                    <a:pt x="34623" y="1261432"/>
                    <a:pt x="21108" y="1247917"/>
                  </a:cubicBezTo>
                  <a:cubicBezTo>
                    <a:pt x="7593" y="1234402"/>
                    <a:pt x="0" y="1216071"/>
                    <a:pt x="0" y="1196958"/>
                  </a:cubicBezTo>
                  <a:lnTo>
                    <a:pt x="0" y="72067"/>
                  </a:lnTo>
                  <a:cubicBezTo>
                    <a:pt x="0" y="52953"/>
                    <a:pt x="7593" y="34623"/>
                    <a:pt x="21108" y="21108"/>
                  </a:cubicBezTo>
                  <a:cubicBezTo>
                    <a:pt x="34623" y="7593"/>
                    <a:pt x="52953" y="0"/>
                    <a:pt x="72067" y="0"/>
                  </a:cubicBezTo>
                  <a:close/>
                </a:path>
              </a:pathLst>
            </a:custGeom>
            <a:solidFill>
              <a:srgbClr val="0B2F3D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TextBox 12">
              <a:extLst>
                <a:ext uri="{FF2B5EF4-FFF2-40B4-BE49-F238E27FC236}">
                  <a16:creationId xmlns:a16="http://schemas.microsoft.com/office/drawing/2014/main" id="{E8612ACB-7285-E7BA-1876-F4369B7B32F8}"/>
                </a:ext>
              </a:extLst>
            </p:cNvPr>
            <p:cNvSpPr txBox="1"/>
            <p:nvPr/>
          </p:nvSpPr>
          <p:spPr>
            <a:xfrm>
              <a:off x="0" y="28575"/>
              <a:ext cx="1442974" cy="1240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63"/>
                </a:lnSpc>
              </a:pPr>
              <a:endParaRPr/>
            </a:p>
          </p:txBody>
        </p:sp>
      </p:grpSp>
      <p:sp>
        <p:nvSpPr>
          <p:cNvPr id="2" name="Freeform 2"/>
          <p:cNvSpPr/>
          <p:nvPr/>
        </p:nvSpPr>
        <p:spPr>
          <a:xfrm>
            <a:off x="1028700" y="9280763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358722" y="685991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9"/>
                </a:lnTo>
                <a:lnTo>
                  <a:pt x="0" y="824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4890218" y="7768484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6" y="0"/>
                </a:lnTo>
                <a:lnTo>
                  <a:pt x="2837586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15358722" y="9270809"/>
            <a:ext cx="1900578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 dirty="0">
                <a:solidFill>
                  <a:srgbClr val="0B2F3D"/>
                </a:solidFill>
                <a:latin typeface="Roboto"/>
              </a:rPr>
              <a:t>Page 24</a:t>
            </a:r>
          </a:p>
        </p:txBody>
      </p:sp>
      <p:sp>
        <p:nvSpPr>
          <p:cNvPr id="7" name="Freeform 7"/>
          <p:cNvSpPr/>
          <p:nvPr/>
        </p:nvSpPr>
        <p:spPr>
          <a:xfrm>
            <a:off x="1417208" y="2450377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2" y="0"/>
                </a:lnTo>
                <a:lnTo>
                  <a:pt x="3630502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717216" y="4217870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7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4019920" y="1459776"/>
            <a:ext cx="10248160" cy="958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8000" dirty="0">
                <a:solidFill>
                  <a:srgbClr val="0B2F3D"/>
                </a:solidFill>
                <a:latin typeface="Abril Fatface"/>
              </a:rPr>
              <a:t>Discussion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752601" y="3735180"/>
            <a:ext cx="6290810" cy="5092044"/>
            <a:chOff x="0" y="0"/>
            <a:chExt cx="1442974" cy="126902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42974" cy="1269025"/>
            </a:xfrm>
            <a:custGeom>
              <a:avLst/>
              <a:gdLst/>
              <a:ahLst/>
              <a:cxnLst/>
              <a:rect l="l" t="t" r="r" b="b"/>
              <a:pathLst>
                <a:path w="1442974" h="1269025">
                  <a:moveTo>
                    <a:pt x="72067" y="0"/>
                  </a:moveTo>
                  <a:lnTo>
                    <a:pt x="1370907" y="0"/>
                  </a:lnTo>
                  <a:cubicBezTo>
                    <a:pt x="1390020" y="0"/>
                    <a:pt x="1408351" y="7593"/>
                    <a:pt x="1421866" y="21108"/>
                  </a:cubicBezTo>
                  <a:cubicBezTo>
                    <a:pt x="1435381" y="34623"/>
                    <a:pt x="1442974" y="52953"/>
                    <a:pt x="1442974" y="72067"/>
                  </a:cubicBezTo>
                  <a:lnTo>
                    <a:pt x="1442974" y="1196958"/>
                  </a:lnTo>
                  <a:cubicBezTo>
                    <a:pt x="1442974" y="1216071"/>
                    <a:pt x="1435381" y="1234402"/>
                    <a:pt x="1421866" y="1247917"/>
                  </a:cubicBezTo>
                  <a:cubicBezTo>
                    <a:pt x="1408351" y="1261432"/>
                    <a:pt x="1390020" y="1269025"/>
                    <a:pt x="1370907" y="1269025"/>
                  </a:cubicBezTo>
                  <a:lnTo>
                    <a:pt x="72067" y="1269025"/>
                  </a:lnTo>
                  <a:cubicBezTo>
                    <a:pt x="52953" y="1269025"/>
                    <a:pt x="34623" y="1261432"/>
                    <a:pt x="21108" y="1247917"/>
                  </a:cubicBezTo>
                  <a:cubicBezTo>
                    <a:pt x="7593" y="1234402"/>
                    <a:pt x="0" y="1216071"/>
                    <a:pt x="0" y="1196958"/>
                  </a:cubicBezTo>
                  <a:lnTo>
                    <a:pt x="0" y="72067"/>
                  </a:lnTo>
                  <a:cubicBezTo>
                    <a:pt x="0" y="52953"/>
                    <a:pt x="7593" y="34623"/>
                    <a:pt x="21108" y="21108"/>
                  </a:cubicBezTo>
                  <a:cubicBezTo>
                    <a:pt x="34623" y="7593"/>
                    <a:pt x="52953" y="0"/>
                    <a:pt x="72067" y="0"/>
                  </a:cubicBezTo>
                  <a:close/>
                </a:path>
              </a:pathLst>
            </a:custGeom>
            <a:solidFill>
              <a:srgbClr val="0B2F3D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8575"/>
              <a:ext cx="1442974" cy="1240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63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4143455" y="2911307"/>
            <a:ext cx="1647745" cy="1647745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14300" cap="sq">
              <a:solidFill>
                <a:srgbClr val="ED8C02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42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4267200" y="3499173"/>
            <a:ext cx="1438235" cy="614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4"/>
              </a:lnSpc>
            </a:pPr>
            <a:r>
              <a:rPr lang="en-US" sz="4972" dirty="0">
                <a:solidFill>
                  <a:srgbClr val="0B2F3D"/>
                </a:solidFill>
                <a:latin typeface="Abril Fatface"/>
              </a:rPr>
              <a:t>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169446" y="4946381"/>
            <a:ext cx="5478791" cy="32558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99"/>
              </a:lnSpc>
            </a:pPr>
            <a:r>
              <a:rPr lang="en-US" sz="2400" dirty="0">
                <a:solidFill>
                  <a:srgbClr val="FFFFFF"/>
                </a:solidFill>
                <a:latin typeface="Roboto"/>
              </a:rPr>
              <a:t>The </a:t>
            </a:r>
            <a:r>
              <a:rPr lang="en-US" sz="2400" b="1" dirty="0">
                <a:solidFill>
                  <a:schemeClr val="accent6"/>
                </a:solidFill>
                <a:latin typeface="Roboto"/>
              </a:rPr>
              <a:t>Maximum Entropy (ME) algorithm </a:t>
            </a:r>
            <a:r>
              <a:rPr lang="en-US" sz="2400" dirty="0">
                <a:solidFill>
                  <a:srgbClr val="FFFFFF"/>
                </a:solidFill>
                <a:latin typeface="Roboto"/>
              </a:rPr>
              <a:t>demonstrates its effectiveness compared to Random Forest, K-Nearest Neighbors (KNN), Support Vector Machines, Valence Aware Dictionary Sentiment Reasoner (VADER), Naive Bayes, and </a:t>
            </a:r>
            <a:r>
              <a:rPr lang="en-US" sz="2400" dirty="0" err="1">
                <a:solidFill>
                  <a:srgbClr val="FFFFFF"/>
                </a:solidFill>
                <a:latin typeface="Roboto"/>
              </a:rPr>
              <a:t>Adaboost</a:t>
            </a:r>
            <a:r>
              <a:rPr lang="en-US" sz="2400" dirty="0">
                <a:solidFill>
                  <a:srgbClr val="FFFFFF"/>
                </a:solidFill>
                <a:latin typeface="Roboto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Roboto"/>
              </a:rPr>
              <a:t>in analyzing the sentiment of users on the 𝕏 platform.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2449255" y="2911307"/>
            <a:ext cx="1647745" cy="1647745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14300" cap="sq">
              <a:solidFill>
                <a:srgbClr val="ED8C02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42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2506365" y="3499173"/>
            <a:ext cx="1438235" cy="614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4"/>
              </a:lnSpc>
            </a:pPr>
            <a:r>
              <a:rPr lang="en-US" sz="4972" dirty="0">
                <a:solidFill>
                  <a:srgbClr val="0B2F3D"/>
                </a:solidFill>
                <a:latin typeface="Abril Fatface"/>
              </a:rPr>
              <a:t>02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439400" y="5062920"/>
            <a:ext cx="5418489" cy="2436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99"/>
              </a:lnSpc>
            </a:pPr>
            <a:r>
              <a:rPr lang="en-US" sz="2400" b="1" dirty="0">
                <a:solidFill>
                  <a:schemeClr val="accent6"/>
                </a:solidFill>
                <a:latin typeface="Roboto"/>
              </a:rPr>
              <a:t>This result can be generalized to apply to another platform</a:t>
            </a:r>
            <a:r>
              <a:rPr lang="en-US" sz="2400" dirty="0">
                <a:solidFill>
                  <a:srgbClr val="FFFFFF"/>
                </a:solidFill>
                <a:latin typeface="Roboto"/>
              </a:rPr>
              <a:t> that has the </a:t>
            </a:r>
            <a:r>
              <a:rPr lang="en-US" sz="2400" b="1" dirty="0">
                <a:solidFill>
                  <a:schemeClr val="accent6"/>
                </a:solidFill>
                <a:latin typeface="Roboto"/>
              </a:rPr>
              <a:t>same nature as the 𝕏 platform, a microblogging service</a:t>
            </a:r>
            <a:r>
              <a:rPr lang="en-US" sz="2400" dirty="0">
                <a:solidFill>
                  <a:srgbClr val="FFFFFF"/>
                </a:solidFill>
                <a:latin typeface="Roboto"/>
              </a:rPr>
              <a:t>, such as Reddit or Threads, and it is expected </a:t>
            </a:r>
            <a:r>
              <a:rPr lang="en-US" sz="2400" b="1" dirty="0">
                <a:solidFill>
                  <a:srgbClr val="FFFFFF"/>
                </a:solidFill>
                <a:latin typeface="Roboto"/>
              </a:rPr>
              <a:t>to perform with the same efficiency.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258300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358722" y="663529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5358722" y="9248346"/>
            <a:ext cx="1900578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 dirty="0">
                <a:solidFill>
                  <a:srgbClr val="0B2F3D"/>
                </a:solidFill>
                <a:latin typeface="Roboto"/>
              </a:rPr>
              <a:t>Page 25</a:t>
            </a:r>
          </a:p>
        </p:txBody>
      </p:sp>
      <p:sp>
        <p:nvSpPr>
          <p:cNvPr id="6" name="Freeform 6"/>
          <p:cNvSpPr/>
          <p:nvPr/>
        </p:nvSpPr>
        <p:spPr>
          <a:xfrm>
            <a:off x="1576638" y="1635508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1" y="0"/>
                </a:lnTo>
                <a:lnTo>
                  <a:pt x="3630501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>
            <a:off x="876646" y="3403001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7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15840507" y="5370500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6" y="0"/>
                </a:lnTo>
                <a:lnTo>
                  <a:pt x="2837586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4019920" y="2016993"/>
            <a:ext cx="10248160" cy="99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8000">
                <a:solidFill>
                  <a:srgbClr val="0B2F3D"/>
                </a:solidFill>
                <a:latin typeface="Abril Fatface"/>
              </a:rPr>
              <a:t>Conclusion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701452" y="4145061"/>
            <a:ext cx="14885096" cy="4249997"/>
            <a:chOff x="0" y="0"/>
            <a:chExt cx="3920354" cy="97173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920355" cy="971739"/>
            </a:xfrm>
            <a:custGeom>
              <a:avLst/>
              <a:gdLst/>
              <a:ahLst/>
              <a:cxnLst/>
              <a:rect l="l" t="t" r="r" b="b"/>
              <a:pathLst>
                <a:path w="3920355" h="971739">
                  <a:moveTo>
                    <a:pt x="26526" y="0"/>
                  </a:moveTo>
                  <a:lnTo>
                    <a:pt x="3893829" y="0"/>
                  </a:lnTo>
                  <a:cubicBezTo>
                    <a:pt x="3908478" y="0"/>
                    <a:pt x="3920355" y="11876"/>
                    <a:pt x="3920355" y="26526"/>
                  </a:cubicBezTo>
                  <a:lnTo>
                    <a:pt x="3920355" y="945213"/>
                  </a:lnTo>
                  <a:cubicBezTo>
                    <a:pt x="3920355" y="959863"/>
                    <a:pt x="3908478" y="971739"/>
                    <a:pt x="3893829" y="971739"/>
                  </a:cubicBezTo>
                  <a:lnTo>
                    <a:pt x="26526" y="971739"/>
                  </a:lnTo>
                  <a:cubicBezTo>
                    <a:pt x="11876" y="971739"/>
                    <a:pt x="0" y="959863"/>
                    <a:pt x="0" y="945213"/>
                  </a:cubicBezTo>
                  <a:lnTo>
                    <a:pt x="0" y="26526"/>
                  </a:lnTo>
                  <a:cubicBezTo>
                    <a:pt x="0" y="11876"/>
                    <a:pt x="11876" y="0"/>
                    <a:pt x="26526" y="0"/>
                  </a:cubicBezTo>
                  <a:close/>
                </a:path>
              </a:pathLst>
            </a:custGeom>
            <a:solidFill>
              <a:srgbClr val="0B2F3D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8575"/>
              <a:ext cx="3920354" cy="9431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63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809298" y="3768576"/>
            <a:ext cx="6669404" cy="752971"/>
            <a:chOff x="0" y="0"/>
            <a:chExt cx="3985579" cy="44996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985579" cy="449969"/>
            </a:xfrm>
            <a:custGeom>
              <a:avLst/>
              <a:gdLst/>
              <a:ahLst/>
              <a:cxnLst/>
              <a:rect l="l" t="t" r="r" b="b"/>
              <a:pathLst>
                <a:path w="3985579" h="449969">
                  <a:moveTo>
                    <a:pt x="3782379" y="0"/>
                  </a:moveTo>
                  <a:cubicBezTo>
                    <a:pt x="3894603" y="0"/>
                    <a:pt x="3985579" y="100729"/>
                    <a:pt x="3985579" y="224984"/>
                  </a:cubicBezTo>
                  <a:cubicBezTo>
                    <a:pt x="3985579" y="349240"/>
                    <a:pt x="3894603" y="449969"/>
                    <a:pt x="3782379" y="449969"/>
                  </a:cubicBezTo>
                  <a:lnTo>
                    <a:pt x="203200" y="449969"/>
                  </a:lnTo>
                  <a:cubicBezTo>
                    <a:pt x="90976" y="449969"/>
                    <a:pt x="0" y="349240"/>
                    <a:pt x="0" y="224984"/>
                  </a:cubicBezTo>
                  <a:cubicBezTo>
                    <a:pt x="0" y="10072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D8C02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9050"/>
              <a:ext cx="3985579" cy="4309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42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066775" y="5147867"/>
            <a:ext cx="14154449" cy="2710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/>
                </a:solidFill>
                <a:latin typeface="Open Sans"/>
              </a:rPr>
              <a:t>Maximum Entropy (ME) achieved the best result </a:t>
            </a:r>
            <a:r>
              <a:rPr lang="en-US" sz="2400" dirty="0">
                <a:solidFill>
                  <a:srgbClr val="FFFFFF"/>
                </a:solidFill>
                <a:latin typeface="Open Sans"/>
              </a:rPr>
              <a:t>with an accuracy of 81% in identifying the sentiment of tweets in the "Twitter Tweets Sentiment Dataset."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/>
                </a:solidFill>
                <a:latin typeface="Open Sans"/>
              </a:rPr>
              <a:t>Most algorithms yield good results when applied to pre-processed text </a:t>
            </a:r>
            <a:r>
              <a:rPr lang="en-US" sz="2400" dirty="0">
                <a:solidFill>
                  <a:srgbClr val="FFFFFF"/>
                </a:solidFill>
                <a:latin typeface="Open Sans"/>
              </a:rPr>
              <a:t>containing words that clearly express user emotions. This indicates that the cleaner the data, the more accurate the results can be.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074888" y="3968849"/>
            <a:ext cx="6138224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999">
                <a:solidFill>
                  <a:srgbClr val="0B2F3D"/>
                </a:solidFill>
                <a:latin typeface="Roboto Bold"/>
              </a:rPr>
              <a:t>The Conclusion Of This Thesis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258300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358722" y="663529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5358722" y="9248346"/>
            <a:ext cx="1900578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 dirty="0">
                <a:solidFill>
                  <a:srgbClr val="0B2F3D"/>
                </a:solidFill>
                <a:latin typeface="Roboto"/>
              </a:rPr>
              <a:t>Page 26</a:t>
            </a:r>
          </a:p>
        </p:txBody>
      </p:sp>
      <p:sp>
        <p:nvSpPr>
          <p:cNvPr id="6" name="Freeform 6"/>
          <p:cNvSpPr/>
          <p:nvPr/>
        </p:nvSpPr>
        <p:spPr>
          <a:xfrm>
            <a:off x="5513498" y="846114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2" y="0"/>
                </a:lnTo>
                <a:lnTo>
                  <a:pt x="3630502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>
            <a:off x="4813506" y="2613607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7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TextBox 8"/>
          <p:cNvSpPr txBox="1"/>
          <p:nvPr/>
        </p:nvSpPr>
        <p:spPr>
          <a:xfrm>
            <a:off x="4122569" y="1566666"/>
            <a:ext cx="10042862" cy="99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8000" dirty="0">
                <a:solidFill>
                  <a:srgbClr val="0B2F3D"/>
                </a:solidFill>
                <a:latin typeface="Abril Fatface"/>
              </a:rPr>
              <a:t>Next Steps!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335712" y="4329799"/>
            <a:ext cx="4593492" cy="4390535"/>
            <a:chOff x="0" y="0"/>
            <a:chExt cx="1209809" cy="104168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09809" cy="1041688"/>
            </a:xfrm>
            <a:custGeom>
              <a:avLst/>
              <a:gdLst/>
              <a:ahLst/>
              <a:cxnLst/>
              <a:rect l="l" t="t" r="r" b="b"/>
              <a:pathLst>
                <a:path w="1209809" h="1041688">
                  <a:moveTo>
                    <a:pt x="85956" y="0"/>
                  </a:moveTo>
                  <a:lnTo>
                    <a:pt x="1123853" y="0"/>
                  </a:lnTo>
                  <a:cubicBezTo>
                    <a:pt x="1146650" y="0"/>
                    <a:pt x="1168513" y="9056"/>
                    <a:pt x="1184633" y="25176"/>
                  </a:cubicBezTo>
                  <a:cubicBezTo>
                    <a:pt x="1200753" y="41296"/>
                    <a:pt x="1209809" y="63159"/>
                    <a:pt x="1209809" y="85956"/>
                  </a:cubicBezTo>
                  <a:lnTo>
                    <a:pt x="1209809" y="955733"/>
                  </a:lnTo>
                  <a:cubicBezTo>
                    <a:pt x="1209809" y="978529"/>
                    <a:pt x="1200753" y="1000393"/>
                    <a:pt x="1184633" y="1016513"/>
                  </a:cubicBezTo>
                  <a:cubicBezTo>
                    <a:pt x="1168513" y="1032632"/>
                    <a:pt x="1146650" y="1041688"/>
                    <a:pt x="1123853" y="1041688"/>
                  </a:cubicBezTo>
                  <a:lnTo>
                    <a:pt x="85956" y="1041688"/>
                  </a:lnTo>
                  <a:cubicBezTo>
                    <a:pt x="63159" y="1041688"/>
                    <a:pt x="41296" y="1032632"/>
                    <a:pt x="25176" y="1016513"/>
                  </a:cubicBezTo>
                  <a:cubicBezTo>
                    <a:pt x="9056" y="1000393"/>
                    <a:pt x="0" y="978529"/>
                    <a:pt x="0" y="955733"/>
                  </a:cubicBezTo>
                  <a:lnTo>
                    <a:pt x="0" y="85956"/>
                  </a:lnTo>
                  <a:cubicBezTo>
                    <a:pt x="0" y="63159"/>
                    <a:pt x="9056" y="41296"/>
                    <a:pt x="25176" y="25176"/>
                  </a:cubicBezTo>
                  <a:cubicBezTo>
                    <a:pt x="41296" y="9056"/>
                    <a:pt x="63159" y="0"/>
                    <a:pt x="85956" y="0"/>
                  </a:cubicBezTo>
                  <a:close/>
                </a:path>
              </a:pathLst>
            </a:custGeom>
            <a:solidFill>
              <a:srgbClr val="0B2F3D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8575"/>
              <a:ext cx="1209809" cy="10131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63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827869" y="3517121"/>
            <a:ext cx="1625356" cy="1625356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ED8C02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42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637946" y="5401876"/>
            <a:ext cx="3875552" cy="2436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99"/>
              </a:lnSpc>
            </a:pPr>
            <a:r>
              <a:rPr lang="en-US" sz="2400" dirty="0">
                <a:solidFill>
                  <a:srgbClr val="FFFFFF"/>
                </a:solidFill>
                <a:latin typeface="Roboto"/>
              </a:rPr>
              <a:t>Apply the algorithm to an </a:t>
            </a:r>
            <a:r>
              <a:rPr lang="en-US" sz="2400" b="1" dirty="0">
                <a:solidFill>
                  <a:schemeClr val="accent6"/>
                </a:solidFill>
                <a:latin typeface="Roboto"/>
              </a:rPr>
              <a:t>Arabic dataset and include a wider range of additional features</a:t>
            </a:r>
            <a:r>
              <a:rPr lang="en-US" sz="2400" dirty="0">
                <a:solidFill>
                  <a:srgbClr val="FFFFFF"/>
                </a:solidFill>
                <a:latin typeface="Roboto"/>
              </a:rPr>
              <a:t> such as time, location, and number of likes.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913340" y="4070400"/>
            <a:ext cx="1438235" cy="614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4"/>
              </a:lnSpc>
            </a:pPr>
            <a:r>
              <a:rPr lang="en-US" sz="4972">
                <a:solidFill>
                  <a:srgbClr val="0B2F3D"/>
                </a:solidFill>
                <a:latin typeface="Abril Fatface"/>
              </a:rPr>
              <a:t>01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6847254" y="4329799"/>
            <a:ext cx="4593492" cy="4390535"/>
            <a:chOff x="0" y="0"/>
            <a:chExt cx="1209809" cy="104168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09809" cy="1041688"/>
            </a:xfrm>
            <a:custGeom>
              <a:avLst/>
              <a:gdLst/>
              <a:ahLst/>
              <a:cxnLst/>
              <a:rect l="l" t="t" r="r" b="b"/>
              <a:pathLst>
                <a:path w="1209809" h="1041688">
                  <a:moveTo>
                    <a:pt x="85956" y="0"/>
                  </a:moveTo>
                  <a:lnTo>
                    <a:pt x="1123853" y="0"/>
                  </a:lnTo>
                  <a:cubicBezTo>
                    <a:pt x="1146650" y="0"/>
                    <a:pt x="1168513" y="9056"/>
                    <a:pt x="1184633" y="25176"/>
                  </a:cubicBezTo>
                  <a:cubicBezTo>
                    <a:pt x="1200753" y="41296"/>
                    <a:pt x="1209809" y="63159"/>
                    <a:pt x="1209809" y="85956"/>
                  </a:cubicBezTo>
                  <a:lnTo>
                    <a:pt x="1209809" y="955733"/>
                  </a:lnTo>
                  <a:cubicBezTo>
                    <a:pt x="1209809" y="978529"/>
                    <a:pt x="1200753" y="1000393"/>
                    <a:pt x="1184633" y="1016513"/>
                  </a:cubicBezTo>
                  <a:cubicBezTo>
                    <a:pt x="1168513" y="1032632"/>
                    <a:pt x="1146650" y="1041688"/>
                    <a:pt x="1123853" y="1041688"/>
                  </a:cubicBezTo>
                  <a:lnTo>
                    <a:pt x="85956" y="1041688"/>
                  </a:lnTo>
                  <a:cubicBezTo>
                    <a:pt x="63159" y="1041688"/>
                    <a:pt x="41296" y="1032632"/>
                    <a:pt x="25176" y="1016513"/>
                  </a:cubicBezTo>
                  <a:cubicBezTo>
                    <a:pt x="9056" y="1000393"/>
                    <a:pt x="0" y="978529"/>
                    <a:pt x="0" y="955733"/>
                  </a:cubicBezTo>
                  <a:lnTo>
                    <a:pt x="0" y="85956"/>
                  </a:lnTo>
                  <a:cubicBezTo>
                    <a:pt x="0" y="63159"/>
                    <a:pt x="9056" y="41296"/>
                    <a:pt x="25176" y="25176"/>
                  </a:cubicBezTo>
                  <a:cubicBezTo>
                    <a:pt x="41296" y="9056"/>
                    <a:pt x="63159" y="0"/>
                    <a:pt x="85956" y="0"/>
                  </a:cubicBezTo>
                  <a:close/>
                </a:path>
              </a:pathLst>
            </a:custGeom>
            <a:solidFill>
              <a:srgbClr val="0B2F3D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28575"/>
              <a:ext cx="1209809" cy="10131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63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339411" y="3517121"/>
            <a:ext cx="1625356" cy="1625356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ED8C02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42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7238999" y="5249894"/>
            <a:ext cx="3975393" cy="3257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99"/>
              </a:lnSpc>
            </a:pPr>
            <a:r>
              <a:rPr lang="en-US" sz="2400" dirty="0">
                <a:solidFill>
                  <a:srgbClr val="FFFFFF"/>
                </a:solidFill>
                <a:latin typeface="Roboto"/>
              </a:rPr>
              <a:t>Spend more time on </a:t>
            </a:r>
            <a:r>
              <a:rPr lang="en-US" sz="2400" b="1" dirty="0">
                <a:solidFill>
                  <a:schemeClr val="accent6"/>
                </a:solidFill>
                <a:latin typeface="Roboto"/>
              </a:rPr>
              <a:t>preprocessing steps </a:t>
            </a:r>
            <a:r>
              <a:rPr lang="en-US" sz="2400" dirty="0">
                <a:solidFill>
                  <a:srgbClr val="FFFFFF"/>
                </a:solidFill>
                <a:latin typeface="Roboto"/>
              </a:rPr>
              <a:t>to prepare and </a:t>
            </a:r>
            <a:r>
              <a:rPr lang="en-US" sz="2400" b="1" dirty="0">
                <a:solidFill>
                  <a:schemeClr val="accent6"/>
                </a:solidFill>
                <a:latin typeface="Roboto"/>
              </a:rPr>
              <a:t>extract good feature vectors </a:t>
            </a:r>
            <a:r>
              <a:rPr lang="en-US" sz="2400" dirty="0">
                <a:solidFill>
                  <a:srgbClr val="FFFFFF"/>
                </a:solidFill>
                <a:latin typeface="Roboto"/>
              </a:rPr>
              <a:t>by using many techniques, such as the Bag of Words approach  before applying the algorithm.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424882" y="4070400"/>
            <a:ext cx="1438235" cy="614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4"/>
              </a:lnSpc>
            </a:pPr>
            <a:r>
              <a:rPr lang="en-US" sz="4972">
                <a:solidFill>
                  <a:srgbClr val="0B2F3D"/>
                </a:solidFill>
                <a:latin typeface="Abril Fatface"/>
              </a:rPr>
              <a:t>02</a:t>
            </a:r>
          </a:p>
        </p:txBody>
      </p:sp>
      <p:sp>
        <p:nvSpPr>
          <p:cNvPr id="25" name="Freeform 25"/>
          <p:cNvSpPr/>
          <p:nvPr/>
        </p:nvSpPr>
        <p:spPr>
          <a:xfrm>
            <a:off x="11729073" y="6606152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6" y="0"/>
                </a:lnTo>
                <a:lnTo>
                  <a:pt x="2837586" y="3024559"/>
                </a:lnTo>
                <a:lnTo>
                  <a:pt x="0" y="302455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26" name="Group 26"/>
          <p:cNvGrpSpPr/>
          <p:nvPr/>
        </p:nvGrpSpPr>
        <p:grpSpPr>
          <a:xfrm>
            <a:off x="12355146" y="4329799"/>
            <a:ext cx="4593492" cy="3955161"/>
            <a:chOff x="0" y="0"/>
            <a:chExt cx="1209809" cy="104168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09809" cy="1041688"/>
            </a:xfrm>
            <a:custGeom>
              <a:avLst/>
              <a:gdLst/>
              <a:ahLst/>
              <a:cxnLst/>
              <a:rect l="l" t="t" r="r" b="b"/>
              <a:pathLst>
                <a:path w="1209809" h="1041688">
                  <a:moveTo>
                    <a:pt x="85956" y="0"/>
                  </a:moveTo>
                  <a:lnTo>
                    <a:pt x="1123853" y="0"/>
                  </a:lnTo>
                  <a:cubicBezTo>
                    <a:pt x="1146650" y="0"/>
                    <a:pt x="1168513" y="9056"/>
                    <a:pt x="1184633" y="25176"/>
                  </a:cubicBezTo>
                  <a:cubicBezTo>
                    <a:pt x="1200753" y="41296"/>
                    <a:pt x="1209809" y="63159"/>
                    <a:pt x="1209809" y="85956"/>
                  </a:cubicBezTo>
                  <a:lnTo>
                    <a:pt x="1209809" y="955733"/>
                  </a:lnTo>
                  <a:cubicBezTo>
                    <a:pt x="1209809" y="978529"/>
                    <a:pt x="1200753" y="1000393"/>
                    <a:pt x="1184633" y="1016513"/>
                  </a:cubicBezTo>
                  <a:cubicBezTo>
                    <a:pt x="1168513" y="1032632"/>
                    <a:pt x="1146650" y="1041688"/>
                    <a:pt x="1123853" y="1041688"/>
                  </a:cubicBezTo>
                  <a:lnTo>
                    <a:pt x="85956" y="1041688"/>
                  </a:lnTo>
                  <a:cubicBezTo>
                    <a:pt x="63159" y="1041688"/>
                    <a:pt x="41296" y="1032632"/>
                    <a:pt x="25176" y="1016513"/>
                  </a:cubicBezTo>
                  <a:cubicBezTo>
                    <a:pt x="9056" y="1000393"/>
                    <a:pt x="0" y="978529"/>
                    <a:pt x="0" y="955733"/>
                  </a:cubicBezTo>
                  <a:lnTo>
                    <a:pt x="0" y="85956"/>
                  </a:lnTo>
                  <a:cubicBezTo>
                    <a:pt x="0" y="63159"/>
                    <a:pt x="9056" y="41296"/>
                    <a:pt x="25176" y="25176"/>
                  </a:cubicBezTo>
                  <a:cubicBezTo>
                    <a:pt x="41296" y="9056"/>
                    <a:pt x="63159" y="0"/>
                    <a:pt x="85956" y="0"/>
                  </a:cubicBezTo>
                  <a:close/>
                </a:path>
              </a:pathLst>
            </a:custGeom>
            <a:solidFill>
              <a:srgbClr val="0B2F3D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28575"/>
              <a:ext cx="1209809" cy="10131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63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847303" y="3517121"/>
            <a:ext cx="1625356" cy="1625356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ED8C02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42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2725400" y="5371077"/>
            <a:ext cx="3719502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99"/>
              </a:lnSpc>
            </a:pPr>
            <a:r>
              <a:rPr lang="en-US" sz="2400" dirty="0">
                <a:solidFill>
                  <a:srgbClr val="FFFFFF"/>
                </a:solidFill>
                <a:latin typeface="Roboto"/>
              </a:rPr>
              <a:t>Try </a:t>
            </a:r>
            <a:r>
              <a:rPr lang="en-US" sz="2400" b="1" dirty="0">
                <a:solidFill>
                  <a:schemeClr val="accent6"/>
                </a:solidFill>
                <a:latin typeface="Roboto"/>
              </a:rPr>
              <a:t>alternative techniques for sentiment analysis </a:t>
            </a:r>
            <a:r>
              <a:rPr lang="en-US" sz="2400" dirty="0">
                <a:solidFill>
                  <a:srgbClr val="FFFFFF"/>
                </a:solidFill>
                <a:latin typeface="Roboto"/>
              </a:rPr>
              <a:t>and compare between them.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3932774" y="4070400"/>
            <a:ext cx="1438235" cy="614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4"/>
              </a:lnSpc>
            </a:pPr>
            <a:r>
              <a:rPr lang="en-US" sz="4972">
                <a:solidFill>
                  <a:srgbClr val="0B2F3D"/>
                </a:solidFill>
                <a:latin typeface="Abril Fatface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091421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258300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358722" y="663529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4051626" y="6005355"/>
            <a:ext cx="3207674" cy="7200900"/>
          </a:xfrm>
          <a:custGeom>
            <a:avLst/>
            <a:gdLst/>
            <a:ahLst/>
            <a:cxnLst/>
            <a:rect l="l" t="t" r="r" b="b"/>
            <a:pathLst>
              <a:path w="3207674" h="7200900">
                <a:moveTo>
                  <a:pt x="0" y="0"/>
                </a:moveTo>
                <a:lnTo>
                  <a:pt x="3207674" y="0"/>
                </a:lnTo>
                <a:lnTo>
                  <a:pt x="320767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3772502" y="3116143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1" y="0"/>
                </a:lnTo>
                <a:lnTo>
                  <a:pt x="3630501" y="3630501"/>
                </a:lnTo>
                <a:lnTo>
                  <a:pt x="0" y="36305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>
            <a:off x="11127953" y="3314773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6" y="0"/>
                </a:lnTo>
                <a:lnTo>
                  <a:pt x="2837586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3072510" y="4883635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7999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5392684" y="4343702"/>
            <a:ext cx="7502632" cy="1252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10"/>
              </a:lnSpc>
            </a:pPr>
            <a:r>
              <a:rPr lang="en-US" sz="10122">
                <a:solidFill>
                  <a:srgbClr val="0B2F3D"/>
                </a:solidFill>
                <a:latin typeface="Abril Fatface"/>
              </a:rPr>
              <a:t>THANKS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741254" y="5829287"/>
            <a:ext cx="6805492" cy="399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8"/>
              </a:lnSpc>
            </a:pPr>
            <a:r>
              <a:rPr lang="en-US" sz="2988" spc="262" dirty="0">
                <a:solidFill>
                  <a:schemeClr val="accent6">
                    <a:lumMod val="75000"/>
                  </a:schemeClr>
                </a:solidFill>
                <a:latin typeface="Roboto"/>
              </a:rPr>
              <a:t>FOR YOUR ATTENTION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258300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358722" y="663529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576638" y="1635508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1" y="0"/>
                </a:lnTo>
                <a:lnTo>
                  <a:pt x="3630501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876646" y="3403001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7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6" name="Group 6"/>
          <p:cNvGrpSpPr/>
          <p:nvPr/>
        </p:nvGrpSpPr>
        <p:grpSpPr>
          <a:xfrm>
            <a:off x="1955582" y="1891942"/>
            <a:ext cx="6503116" cy="650311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8C02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909" tIns="50909" rIns="50909" bIns="50909" rtlCol="0" anchor="ctr"/>
            <a:lstStyle/>
            <a:p>
              <a:pPr algn="ctr">
                <a:lnSpc>
                  <a:spcPts val="1942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189035" y="2125395"/>
            <a:ext cx="6036209" cy="603620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B2F3D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909" tIns="50909" rIns="50909" bIns="50909" rtlCol="0" anchor="ctr"/>
            <a:lstStyle/>
            <a:p>
              <a:pPr algn="ctr">
                <a:lnSpc>
                  <a:spcPts val="1942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379391" y="2315763"/>
            <a:ext cx="5655495" cy="5655472"/>
            <a:chOff x="-1" y="-1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-1" y="-1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dpi="0"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/>
            <a:p>
              <a:endParaRPr lang="en-GB" dirty="0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845597" y="2729416"/>
            <a:ext cx="6795493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50"/>
              </a:lnSpc>
            </a:pPr>
            <a:r>
              <a:rPr lang="en-GB" sz="8000" dirty="0"/>
              <a:t>𝕏 Platform</a:t>
            </a:r>
            <a:endParaRPr lang="en-US" sz="7500" dirty="0">
              <a:solidFill>
                <a:srgbClr val="0B2F3D"/>
              </a:solidFill>
              <a:latin typeface="Abril Fatface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829304" y="4262108"/>
            <a:ext cx="7163296" cy="2872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199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 It is a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microblogging </a:t>
            </a:r>
            <a:r>
              <a:rPr lang="en-GB" sz="2800" dirty="0"/>
              <a:t>service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algn="just">
              <a:lnSpc>
                <a:spcPts val="3199"/>
              </a:lnSpc>
            </a:pPr>
            <a:endParaRPr lang="en-GB" sz="2800" dirty="0"/>
          </a:p>
          <a:p>
            <a:pPr marL="342900" indent="-342900" algn="just">
              <a:lnSpc>
                <a:spcPts val="3199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Provides an opportunity to express the daily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activities</a:t>
            </a:r>
            <a:r>
              <a:rPr lang="en-GB" sz="2800" dirty="0"/>
              <a:t> and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thoughts</a:t>
            </a:r>
            <a:r>
              <a:rPr lang="en-GB" sz="2800" dirty="0"/>
              <a:t> in real-time.</a:t>
            </a:r>
          </a:p>
          <a:p>
            <a:pPr algn="just">
              <a:lnSpc>
                <a:spcPts val="3199"/>
              </a:lnSpc>
            </a:pPr>
            <a:endParaRPr lang="en-GB" sz="2800" dirty="0"/>
          </a:p>
          <a:p>
            <a:pPr marL="342900" indent="-342900" algn="just">
              <a:lnSpc>
                <a:spcPts val="3199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It allow to user to express themselves not just via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words</a:t>
            </a:r>
            <a:r>
              <a:rPr lang="en-GB" sz="2800" dirty="0"/>
              <a:t> but also through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images</a:t>
            </a:r>
            <a:r>
              <a:rPr lang="en-GB" sz="2800" dirty="0"/>
              <a:t> and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videos</a:t>
            </a:r>
            <a:r>
              <a:rPr lang="en-GB" sz="2800" dirty="0"/>
              <a:t>.</a:t>
            </a:r>
            <a:endParaRPr lang="en-US" sz="2400" dirty="0">
              <a:solidFill>
                <a:srgbClr val="727272"/>
              </a:solidFill>
              <a:latin typeface="Roboto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5358722" y="9248346"/>
            <a:ext cx="1900578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 dirty="0">
                <a:solidFill>
                  <a:srgbClr val="0B2F3D"/>
                </a:solidFill>
                <a:latin typeface="Roboto"/>
              </a:rPr>
              <a:t>Page 03</a:t>
            </a:r>
          </a:p>
        </p:txBody>
      </p:sp>
      <p:sp>
        <p:nvSpPr>
          <p:cNvPr id="20" name="Freeform 20"/>
          <p:cNvSpPr/>
          <p:nvPr/>
        </p:nvSpPr>
        <p:spPr>
          <a:xfrm>
            <a:off x="15840507" y="5370500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6" y="0"/>
                </a:lnTo>
                <a:lnTo>
                  <a:pt x="2837586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5000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03AE2E79-A431-8F98-292F-028D21368E61}"/>
              </a:ext>
            </a:extLst>
          </p:cNvPr>
          <p:cNvSpPr txBox="1"/>
          <p:nvPr/>
        </p:nvSpPr>
        <p:spPr>
          <a:xfrm>
            <a:off x="6447850" y="671924"/>
            <a:ext cx="6795493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50"/>
              </a:lnSpc>
            </a:pPr>
            <a:r>
              <a:rPr lang="en-US" sz="7500" dirty="0">
                <a:solidFill>
                  <a:srgbClr val="0B2F3D"/>
                </a:solidFill>
                <a:latin typeface="Abril Fatface"/>
              </a:rPr>
              <a:t>Introduction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082B15-28D2-28A0-3BB7-DC6122AAC93C}"/>
              </a:ext>
            </a:extLst>
          </p:cNvPr>
          <p:cNvCxnSpPr/>
          <p:nvPr/>
        </p:nvCxnSpPr>
        <p:spPr>
          <a:xfrm>
            <a:off x="9829304" y="3662866"/>
            <a:ext cx="5105896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258300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358722" y="663529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2600571" y="1075918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1" y="0"/>
                </a:lnTo>
                <a:lnTo>
                  <a:pt x="3630501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4467983" y="2441800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7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6" name="Group 6"/>
          <p:cNvGrpSpPr/>
          <p:nvPr/>
        </p:nvGrpSpPr>
        <p:grpSpPr>
          <a:xfrm>
            <a:off x="9346432" y="1518659"/>
            <a:ext cx="6503116" cy="650311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8C02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909" tIns="50909" rIns="50909" bIns="50909" rtlCol="0" anchor="ctr"/>
            <a:lstStyle/>
            <a:p>
              <a:pPr algn="ctr">
                <a:lnSpc>
                  <a:spcPts val="1942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579885" y="1752112"/>
            <a:ext cx="6036209" cy="603620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B2F3D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909" tIns="50909" rIns="50909" bIns="50909" rtlCol="0" anchor="ctr"/>
            <a:lstStyle/>
            <a:p>
              <a:pPr algn="ctr">
                <a:lnSpc>
                  <a:spcPts val="1942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770241" y="1942480"/>
            <a:ext cx="5655495" cy="5655472"/>
            <a:chOff x="-1" y="-1"/>
            <a:chExt cx="6350000" cy="6349975"/>
          </a:xfr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3" name="Freeform 13"/>
            <p:cNvSpPr/>
            <p:nvPr/>
          </p:nvSpPr>
          <p:spPr>
            <a:xfrm>
              <a:off x="-1" y="-1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GB" dirty="0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576638" y="2538513"/>
            <a:ext cx="8155048" cy="923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50"/>
              </a:lnSpc>
            </a:pPr>
            <a:r>
              <a:rPr lang="en-GB" sz="7200" dirty="0"/>
              <a:t>Sentiment analysis</a:t>
            </a:r>
            <a:endParaRPr lang="en-US" sz="7200" dirty="0">
              <a:solidFill>
                <a:srgbClr val="0B2F3D"/>
              </a:solidFill>
              <a:latin typeface="Abril Fatface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532795" y="4055168"/>
            <a:ext cx="663651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just">
              <a:lnSpc>
                <a:spcPts val="3199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It is a technique can be utilized to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recognize</a:t>
            </a:r>
            <a:r>
              <a:rPr lang="en-GB" sz="2800" dirty="0"/>
              <a:t>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emotions</a:t>
            </a:r>
            <a:r>
              <a:rPr lang="en-GB" sz="2800" dirty="0"/>
              <a:t> in 𝕏's posts.</a:t>
            </a:r>
          </a:p>
          <a:p>
            <a:pPr marL="342900" indent="-342900" algn="just">
              <a:lnSpc>
                <a:spcPts val="3199"/>
              </a:lnSpc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 algn="just">
              <a:lnSpc>
                <a:spcPts val="3199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It assesses whether a post conveys sentiments that are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positive</a:t>
            </a:r>
            <a:r>
              <a:rPr lang="en-GB" sz="2800" dirty="0"/>
              <a:t> or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negative</a:t>
            </a:r>
            <a:r>
              <a:rPr lang="en-GB" sz="2800" dirty="0"/>
              <a:t> or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neutral</a:t>
            </a:r>
            <a:r>
              <a:rPr lang="en-GB" sz="2800" dirty="0"/>
              <a:t>.</a:t>
            </a:r>
          </a:p>
          <a:p>
            <a:pPr marL="342900" indent="-342900" algn="just">
              <a:lnSpc>
                <a:spcPts val="3199"/>
              </a:lnSpc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 algn="just">
              <a:lnSpc>
                <a:spcPts val="3199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Rely on the existence of English words (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like</a:t>
            </a:r>
            <a:r>
              <a:rPr lang="en-GB" sz="2800" dirty="0"/>
              <a:t>,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hate</a:t>
            </a:r>
            <a:r>
              <a:rPr lang="en-GB" sz="2800" dirty="0"/>
              <a:t>, and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love</a:t>
            </a:r>
            <a:r>
              <a:rPr lang="en-GB" sz="2800" dirty="0"/>
              <a:t>). </a:t>
            </a:r>
            <a:endParaRPr lang="en-US" sz="2800" dirty="0"/>
          </a:p>
        </p:txBody>
      </p:sp>
      <p:sp>
        <p:nvSpPr>
          <p:cNvPr id="19" name="TextBox 19"/>
          <p:cNvSpPr txBox="1"/>
          <p:nvPr/>
        </p:nvSpPr>
        <p:spPr>
          <a:xfrm>
            <a:off x="15358722" y="9248346"/>
            <a:ext cx="1900578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 dirty="0">
                <a:solidFill>
                  <a:srgbClr val="0B2F3D"/>
                </a:solidFill>
                <a:latin typeface="Roboto"/>
              </a:rPr>
              <a:t>Page 04</a:t>
            </a:r>
          </a:p>
        </p:txBody>
      </p:sp>
      <p:sp>
        <p:nvSpPr>
          <p:cNvPr id="20" name="Freeform 20"/>
          <p:cNvSpPr/>
          <p:nvPr/>
        </p:nvSpPr>
        <p:spPr>
          <a:xfrm>
            <a:off x="15840507" y="5370500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6" y="0"/>
                </a:lnTo>
                <a:lnTo>
                  <a:pt x="2837586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5000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E8F452EE-C893-17C9-86F7-32CADDDE7DB3}"/>
              </a:ext>
            </a:extLst>
          </p:cNvPr>
          <p:cNvSpPr txBox="1"/>
          <p:nvPr/>
        </p:nvSpPr>
        <p:spPr>
          <a:xfrm>
            <a:off x="6182138" y="468483"/>
            <a:ext cx="6795493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50"/>
              </a:lnSpc>
            </a:pPr>
            <a:r>
              <a:rPr lang="en-US" sz="7500" dirty="0">
                <a:solidFill>
                  <a:srgbClr val="0B2F3D"/>
                </a:solidFill>
                <a:latin typeface="Abril Fatface"/>
              </a:rPr>
              <a:t>Introduction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92D34-1520-4D92-9E08-F9591DCC05EC}"/>
              </a:ext>
            </a:extLst>
          </p:cNvPr>
          <p:cNvCxnSpPr>
            <a:cxnSpLocks/>
          </p:cNvCxnSpPr>
          <p:nvPr/>
        </p:nvCxnSpPr>
        <p:spPr>
          <a:xfrm>
            <a:off x="1585985" y="3516369"/>
            <a:ext cx="6802073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29CBB56-D3D3-D11E-26FC-712CAA6A0FF4}"/>
              </a:ext>
            </a:extLst>
          </p:cNvPr>
          <p:cNvSpPr txBox="1"/>
          <p:nvPr/>
        </p:nvSpPr>
        <p:spPr>
          <a:xfrm>
            <a:off x="4381294" y="8310531"/>
            <a:ext cx="10977428" cy="5847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rgbClr val="727272"/>
                </a:solidFill>
                <a:latin typeface="Roboto"/>
              </a:rPr>
              <a:t>An initial analysis that attempts to identify and analyses emotions in postings.</a:t>
            </a:r>
            <a:endParaRPr lang="en-US" sz="2400" b="1" dirty="0">
              <a:solidFill>
                <a:srgbClr val="727272"/>
              </a:solidFill>
              <a:latin typeface="Roboto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FFF6E87-0A91-63F3-BC5C-F7350D0A23C7}"/>
              </a:ext>
            </a:extLst>
          </p:cNvPr>
          <p:cNvGrpSpPr/>
          <p:nvPr/>
        </p:nvGrpSpPr>
        <p:grpSpPr>
          <a:xfrm>
            <a:off x="1104694" y="8226432"/>
            <a:ext cx="3630502" cy="752971"/>
            <a:chOff x="-1266712" y="3258566"/>
            <a:chExt cx="4323361" cy="752971"/>
          </a:xfrm>
        </p:grpSpPr>
        <p:grpSp>
          <p:nvGrpSpPr>
            <p:cNvPr id="25" name="Group 13">
              <a:extLst>
                <a:ext uri="{FF2B5EF4-FFF2-40B4-BE49-F238E27FC236}">
                  <a16:creationId xmlns:a16="http://schemas.microsoft.com/office/drawing/2014/main" id="{ADB9CEAD-C0B1-9792-4E06-CB5D8AA66EEA}"/>
                </a:ext>
              </a:extLst>
            </p:cNvPr>
            <p:cNvGrpSpPr/>
            <p:nvPr/>
          </p:nvGrpSpPr>
          <p:grpSpPr>
            <a:xfrm>
              <a:off x="-971932" y="3258566"/>
              <a:ext cx="3733800" cy="752971"/>
              <a:chOff x="0" y="0"/>
              <a:chExt cx="2583603" cy="449969"/>
            </a:xfrm>
          </p:grpSpPr>
          <p:sp>
            <p:nvSpPr>
              <p:cNvPr id="27" name="Freeform 14">
                <a:extLst>
                  <a:ext uri="{FF2B5EF4-FFF2-40B4-BE49-F238E27FC236}">
                    <a16:creationId xmlns:a16="http://schemas.microsoft.com/office/drawing/2014/main" id="{77CDB799-0689-7055-8A7B-C7DD114D68A2}"/>
                  </a:ext>
                </a:extLst>
              </p:cNvPr>
              <p:cNvSpPr/>
              <p:nvPr/>
            </p:nvSpPr>
            <p:spPr>
              <a:xfrm>
                <a:off x="0" y="0"/>
                <a:ext cx="2583603" cy="449969"/>
              </a:xfrm>
              <a:custGeom>
                <a:avLst/>
                <a:gdLst/>
                <a:ahLst/>
                <a:cxnLst/>
                <a:rect l="l" t="t" r="r" b="b"/>
                <a:pathLst>
                  <a:path w="2583603" h="449969">
                    <a:moveTo>
                      <a:pt x="2380403" y="0"/>
                    </a:moveTo>
                    <a:cubicBezTo>
                      <a:pt x="2492628" y="0"/>
                      <a:pt x="2583603" y="100729"/>
                      <a:pt x="2583603" y="224984"/>
                    </a:cubicBezTo>
                    <a:cubicBezTo>
                      <a:pt x="2583603" y="349240"/>
                      <a:pt x="2492628" y="449969"/>
                      <a:pt x="2380403" y="449969"/>
                    </a:cubicBezTo>
                    <a:lnTo>
                      <a:pt x="203200" y="449969"/>
                    </a:lnTo>
                    <a:cubicBezTo>
                      <a:pt x="90976" y="449969"/>
                      <a:pt x="0" y="349240"/>
                      <a:pt x="0" y="224984"/>
                    </a:cubicBezTo>
                    <a:cubicBezTo>
                      <a:pt x="0" y="100729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D8C02"/>
              </a:solidFill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8" name="TextBox 15">
                <a:extLst>
                  <a:ext uri="{FF2B5EF4-FFF2-40B4-BE49-F238E27FC236}">
                    <a16:creationId xmlns:a16="http://schemas.microsoft.com/office/drawing/2014/main" id="{AE6B10CA-678A-2C85-BACE-DF8C2AF2C077}"/>
                  </a:ext>
                </a:extLst>
              </p:cNvPr>
              <p:cNvSpPr txBox="1"/>
              <p:nvPr/>
            </p:nvSpPr>
            <p:spPr>
              <a:xfrm>
                <a:off x="0" y="19050"/>
                <a:ext cx="2583603" cy="43091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42"/>
                  </a:lnSpc>
                </a:pPr>
                <a:endParaRPr/>
              </a:p>
            </p:txBody>
          </p:sp>
        </p:grpSp>
        <p:sp>
          <p:nvSpPr>
            <p:cNvPr id="26" name="TextBox 16">
              <a:extLst>
                <a:ext uri="{FF2B5EF4-FFF2-40B4-BE49-F238E27FC236}">
                  <a16:creationId xmlns:a16="http://schemas.microsoft.com/office/drawing/2014/main" id="{FF2E23B3-C936-DE92-229B-BE888454B1E0}"/>
                </a:ext>
              </a:extLst>
            </p:cNvPr>
            <p:cNvSpPr txBox="1"/>
            <p:nvPr/>
          </p:nvSpPr>
          <p:spPr>
            <a:xfrm>
              <a:off x="-1266712" y="3453027"/>
              <a:ext cx="4323361" cy="4000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99"/>
                </a:lnSpc>
              </a:pPr>
              <a:r>
                <a:rPr lang="en-US" sz="2999" dirty="0">
                  <a:solidFill>
                    <a:srgbClr val="0B2F3D"/>
                  </a:solidFill>
                  <a:latin typeface="Roboto Bold"/>
                </a:rPr>
                <a:t>Goal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467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1452012B-57AD-B078-9AA1-E3C0A1AE42AD}"/>
              </a:ext>
            </a:extLst>
          </p:cNvPr>
          <p:cNvSpPr/>
          <p:nvPr/>
        </p:nvSpPr>
        <p:spPr>
          <a:xfrm>
            <a:off x="15358722" y="8551482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6" y="0"/>
                </a:lnTo>
                <a:lnTo>
                  <a:pt x="2837586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5AC888AD-FB2D-5F2A-56C7-815A69F02EA6}"/>
              </a:ext>
            </a:extLst>
          </p:cNvPr>
          <p:cNvSpPr/>
          <p:nvPr/>
        </p:nvSpPr>
        <p:spPr>
          <a:xfrm>
            <a:off x="1438062" y="1174002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F80C26CF-064B-8BFE-3341-D726415EB987}"/>
              </a:ext>
            </a:extLst>
          </p:cNvPr>
          <p:cNvSpPr/>
          <p:nvPr/>
        </p:nvSpPr>
        <p:spPr>
          <a:xfrm>
            <a:off x="-1201230" y="290835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2" y="0"/>
                </a:lnTo>
                <a:lnTo>
                  <a:pt x="3630502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" name="Freeform 2"/>
          <p:cNvSpPr/>
          <p:nvPr/>
        </p:nvSpPr>
        <p:spPr>
          <a:xfrm>
            <a:off x="1028700" y="9396842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773400" y="349223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2251784" y="227176"/>
            <a:ext cx="13784431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GB" sz="4400" dirty="0">
                <a:solidFill>
                  <a:srgbClr val="0B2F3D"/>
                </a:solidFill>
                <a:latin typeface="Abril Fatface"/>
              </a:rPr>
              <a:t>Literature Review on Sentiment analysis</a:t>
            </a:r>
          </a:p>
        </p:txBody>
      </p:sp>
      <p:sp>
        <p:nvSpPr>
          <p:cNvPr id="4" name="TextBox 19">
            <a:extLst>
              <a:ext uri="{FF2B5EF4-FFF2-40B4-BE49-F238E27FC236}">
                <a16:creationId xmlns:a16="http://schemas.microsoft.com/office/drawing/2014/main" id="{B208CDFD-5179-D3E4-B034-0CA9F5855ACD}"/>
              </a:ext>
            </a:extLst>
          </p:cNvPr>
          <p:cNvSpPr txBox="1"/>
          <p:nvPr/>
        </p:nvSpPr>
        <p:spPr>
          <a:xfrm>
            <a:off x="15358722" y="9248346"/>
            <a:ext cx="1900578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 dirty="0">
                <a:solidFill>
                  <a:srgbClr val="0B2F3D"/>
                </a:solidFill>
                <a:latin typeface="Roboto"/>
              </a:rPr>
              <a:t>Page 05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5346D9-59AC-C7BE-B8DE-A5B1C7253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08319"/>
              </p:ext>
            </p:extLst>
          </p:nvPr>
        </p:nvGraphicFramePr>
        <p:xfrm>
          <a:off x="4343400" y="4075375"/>
          <a:ext cx="13479781" cy="2133886"/>
        </p:xfrm>
        <a:graphic>
          <a:graphicData uri="http://schemas.openxmlformats.org/drawingml/2006/table">
            <a:tbl>
              <a:tblPr firstRow="1" firstCol="1" bandRow="1"/>
              <a:tblGrid>
                <a:gridCol w="2959917">
                  <a:extLst>
                    <a:ext uri="{9D8B030D-6E8A-4147-A177-3AD203B41FA5}">
                      <a16:colId xmlns:a16="http://schemas.microsoft.com/office/drawing/2014/main" val="2730263742"/>
                    </a:ext>
                  </a:extLst>
                </a:gridCol>
                <a:gridCol w="3246360">
                  <a:extLst>
                    <a:ext uri="{9D8B030D-6E8A-4147-A177-3AD203B41FA5}">
                      <a16:colId xmlns:a16="http://schemas.microsoft.com/office/drawing/2014/main" val="1761211735"/>
                    </a:ext>
                  </a:extLst>
                </a:gridCol>
                <a:gridCol w="3202519">
                  <a:extLst>
                    <a:ext uri="{9D8B030D-6E8A-4147-A177-3AD203B41FA5}">
                      <a16:colId xmlns:a16="http://schemas.microsoft.com/office/drawing/2014/main" val="1384797335"/>
                    </a:ext>
                  </a:extLst>
                </a:gridCol>
                <a:gridCol w="4070985">
                  <a:extLst>
                    <a:ext uri="{9D8B030D-6E8A-4147-A177-3AD203B41FA5}">
                      <a16:colId xmlns:a16="http://schemas.microsoft.com/office/drawing/2014/main" val="1662537857"/>
                    </a:ext>
                  </a:extLst>
                </a:gridCol>
              </a:tblGrid>
              <a:tr h="6231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Author &amp; year 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Method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Dataset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Advantages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537522"/>
                  </a:ext>
                </a:extLst>
              </a:tr>
              <a:tr h="15106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Kumar et al.</a:t>
                      </a: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</a:t>
                      </a:r>
                      <a:endParaRPr lang="en-GB" sz="2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(2021)</a:t>
                      </a:r>
                      <a:endParaRPr lang="en-GB" sz="2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Support Vector Machin (SVM)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1000 tweets</a:t>
                      </a:r>
                      <a:endParaRPr lang="en-GB" sz="2000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SVM linear grid outperformed the other type of SVM models</a:t>
                      </a:r>
                      <a:endParaRPr lang="en-GB" sz="2000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5704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D5346D9-59AC-C7BE-B8DE-A5B1C7253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6855"/>
              </p:ext>
            </p:extLst>
          </p:nvPr>
        </p:nvGraphicFramePr>
        <p:xfrm>
          <a:off x="728320" y="1428400"/>
          <a:ext cx="13479781" cy="2133886"/>
        </p:xfrm>
        <a:graphic>
          <a:graphicData uri="http://schemas.openxmlformats.org/drawingml/2006/table">
            <a:tbl>
              <a:tblPr firstRow="1" firstCol="1" bandRow="1"/>
              <a:tblGrid>
                <a:gridCol w="3475842">
                  <a:extLst>
                    <a:ext uri="{9D8B030D-6E8A-4147-A177-3AD203B41FA5}">
                      <a16:colId xmlns:a16="http://schemas.microsoft.com/office/drawing/2014/main" val="2730263742"/>
                    </a:ext>
                  </a:extLst>
                </a:gridCol>
                <a:gridCol w="2637573">
                  <a:extLst>
                    <a:ext uri="{9D8B030D-6E8A-4147-A177-3AD203B41FA5}">
                      <a16:colId xmlns:a16="http://schemas.microsoft.com/office/drawing/2014/main" val="1761211735"/>
                    </a:ext>
                  </a:extLst>
                </a:gridCol>
                <a:gridCol w="3295381">
                  <a:extLst>
                    <a:ext uri="{9D8B030D-6E8A-4147-A177-3AD203B41FA5}">
                      <a16:colId xmlns:a16="http://schemas.microsoft.com/office/drawing/2014/main" val="1384797335"/>
                    </a:ext>
                  </a:extLst>
                </a:gridCol>
                <a:gridCol w="4070985">
                  <a:extLst>
                    <a:ext uri="{9D8B030D-6E8A-4147-A177-3AD203B41FA5}">
                      <a16:colId xmlns:a16="http://schemas.microsoft.com/office/drawing/2014/main" val="1662537857"/>
                    </a:ext>
                  </a:extLst>
                </a:gridCol>
              </a:tblGrid>
              <a:tr h="6231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Author &amp; year 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Method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Dataset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Advantages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537522"/>
                  </a:ext>
                </a:extLst>
              </a:tr>
              <a:tr h="15106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Cindo</a:t>
                      </a: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et al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(2020)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Maximum Entropy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(ME)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General opinions and Airline Reservation Tweets 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Maximum Entropy (ME) outperforms Support Vector Machin (SVM)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5704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1F729D-E28C-C603-5DFA-0B2918067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171216"/>
              </p:ext>
            </p:extLst>
          </p:nvPr>
        </p:nvGraphicFramePr>
        <p:xfrm>
          <a:off x="614021" y="6907497"/>
          <a:ext cx="13708381" cy="2287222"/>
        </p:xfrm>
        <a:graphic>
          <a:graphicData uri="http://schemas.openxmlformats.org/drawingml/2006/table">
            <a:tbl>
              <a:tblPr firstRow="1" firstCol="1" bandRow="1"/>
              <a:tblGrid>
                <a:gridCol w="3534787">
                  <a:extLst>
                    <a:ext uri="{9D8B030D-6E8A-4147-A177-3AD203B41FA5}">
                      <a16:colId xmlns:a16="http://schemas.microsoft.com/office/drawing/2014/main" val="2730263742"/>
                    </a:ext>
                  </a:extLst>
                </a:gridCol>
                <a:gridCol w="2284380">
                  <a:extLst>
                    <a:ext uri="{9D8B030D-6E8A-4147-A177-3AD203B41FA5}">
                      <a16:colId xmlns:a16="http://schemas.microsoft.com/office/drawing/2014/main" val="1761211735"/>
                    </a:ext>
                  </a:extLst>
                </a:gridCol>
                <a:gridCol w="3749190">
                  <a:extLst>
                    <a:ext uri="{9D8B030D-6E8A-4147-A177-3AD203B41FA5}">
                      <a16:colId xmlns:a16="http://schemas.microsoft.com/office/drawing/2014/main" val="1384797335"/>
                    </a:ext>
                  </a:extLst>
                </a:gridCol>
                <a:gridCol w="4140024">
                  <a:extLst>
                    <a:ext uri="{9D8B030D-6E8A-4147-A177-3AD203B41FA5}">
                      <a16:colId xmlns:a16="http://schemas.microsoft.com/office/drawing/2014/main" val="1662537857"/>
                    </a:ext>
                  </a:extLst>
                </a:gridCol>
              </a:tblGrid>
              <a:tr h="667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Author &amp; year 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Method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Dataset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Advantages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537522"/>
                  </a:ext>
                </a:extLst>
              </a:tr>
              <a:tr h="16192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Rahat et al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(2019)</a:t>
                      </a:r>
                      <a:endParaRPr lang="en-GB" sz="2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Naive Bayes (NB)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10,000 posts containing passenger reviews 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They found that both (SVM) and (NB), algorithms yielded good results in the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case of airline reviews on 𝕏 platform posts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57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44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1452012B-57AD-B078-9AA1-E3C0A1AE42AD}"/>
              </a:ext>
            </a:extLst>
          </p:cNvPr>
          <p:cNvSpPr/>
          <p:nvPr/>
        </p:nvSpPr>
        <p:spPr>
          <a:xfrm>
            <a:off x="15358722" y="8551482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6" y="0"/>
                </a:lnTo>
                <a:lnTo>
                  <a:pt x="2837586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5AC888AD-FB2D-5F2A-56C7-815A69F02EA6}"/>
              </a:ext>
            </a:extLst>
          </p:cNvPr>
          <p:cNvSpPr/>
          <p:nvPr/>
        </p:nvSpPr>
        <p:spPr>
          <a:xfrm>
            <a:off x="1438062" y="1174002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F80C26CF-064B-8BFE-3341-D726415EB987}"/>
              </a:ext>
            </a:extLst>
          </p:cNvPr>
          <p:cNvSpPr/>
          <p:nvPr/>
        </p:nvSpPr>
        <p:spPr>
          <a:xfrm>
            <a:off x="-1201230" y="290835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2" y="0"/>
                </a:lnTo>
                <a:lnTo>
                  <a:pt x="3630502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" name="Freeform 2"/>
          <p:cNvSpPr/>
          <p:nvPr/>
        </p:nvSpPr>
        <p:spPr>
          <a:xfrm>
            <a:off x="1028700" y="9396842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773400" y="349223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2251784" y="227176"/>
            <a:ext cx="13784431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GB" sz="4400" dirty="0">
                <a:solidFill>
                  <a:srgbClr val="0B2F3D"/>
                </a:solidFill>
                <a:latin typeface="Abril Fatface"/>
              </a:rPr>
              <a:t>Literature Review on Sentiment analysis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E711DA-D04F-AB25-A2B7-F0B4E3EFB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638331"/>
              </p:ext>
            </p:extLst>
          </p:nvPr>
        </p:nvGraphicFramePr>
        <p:xfrm>
          <a:off x="1028700" y="6843650"/>
          <a:ext cx="11517085" cy="1886578"/>
        </p:xfrm>
        <a:graphic>
          <a:graphicData uri="http://schemas.openxmlformats.org/drawingml/2006/table">
            <a:tbl>
              <a:tblPr firstRow="1" firstCol="1" bandRow="1"/>
              <a:tblGrid>
                <a:gridCol w="4087726">
                  <a:extLst>
                    <a:ext uri="{9D8B030D-6E8A-4147-A177-3AD203B41FA5}">
                      <a16:colId xmlns:a16="http://schemas.microsoft.com/office/drawing/2014/main" val="2730263742"/>
                    </a:ext>
                  </a:extLst>
                </a:gridCol>
                <a:gridCol w="2641720">
                  <a:extLst>
                    <a:ext uri="{9D8B030D-6E8A-4147-A177-3AD203B41FA5}">
                      <a16:colId xmlns:a16="http://schemas.microsoft.com/office/drawing/2014/main" val="1761211735"/>
                    </a:ext>
                  </a:extLst>
                </a:gridCol>
                <a:gridCol w="4787639">
                  <a:extLst>
                    <a:ext uri="{9D8B030D-6E8A-4147-A177-3AD203B41FA5}">
                      <a16:colId xmlns:a16="http://schemas.microsoft.com/office/drawing/2014/main" val="1662537857"/>
                    </a:ext>
                  </a:extLst>
                </a:gridCol>
              </a:tblGrid>
              <a:tr h="5026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Author &amp; year 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Method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Advantages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537522"/>
                  </a:ext>
                </a:extLst>
              </a:tr>
              <a:tr h="13839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Cindo</a:t>
                      </a: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et al.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(2020)</a:t>
                      </a:r>
                      <a:endParaRPr lang="en-GB" sz="2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k-nearest </a:t>
                      </a:r>
                      <a:r>
                        <a:rPr lang="en-GB" sz="20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neighbors</a:t>
                      </a: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(KNN)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They found that oversampling and using logistic regression, decision trees, and KNN, yielded strong classification results</a:t>
                      </a:r>
                      <a:endParaRPr lang="en-GB" sz="2000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57040"/>
                  </a:ext>
                </a:extLst>
              </a:tr>
            </a:tbl>
          </a:graphicData>
        </a:graphic>
      </p:graphicFrame>
      <p:sp>
        <p:nvSpPr>
          <p:cNvPr id="4" name="TextBox 19">
            <a:extLst>
              <a:ext uri="{FF2B5EF4-FFF2-40B4-BE49-F238E27FC236}">
                <a16:creationId xmlns:a16="http://schemas.microsoft.com/office/drawing/2014/main" id="{B208CDFD-5179-D3E4-B034-0CA9F5855ACD}"/>
              </a:ext>
            </a:extLst>
          </p:cNvPr>
          <p:cNvSpPr txBox="1"/>
          <p:nvPr/>
        </p:nvSpPr>
        <p:spPr>
          <a:xfrm>
            <a:off x="15358722" y="9248346"/>
            <a:ext cx="1900578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 dirty="0">
                <a:solidFill>
                  <a:srgbClr val="0B2F3D"/>
                </a:solidFill>
                <a:latin typeface="Roboto"/>
              </a:rPr>
              <a:t>Page 06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5346D9-59AC-C7BE-B8DE-A5B1C7253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605704"/>
              </p:ext>
            </p:extLst>
          </p:nvPr>
        </p:nvGraphicFramePr>
        <p:xfrm>
          <a:off x="5562600" y="4302250"/>
          <a:ext cx="11963400" cy="1827109"/>
        </p:xfrm>
        <a:graphic>
          <a:graphicData uri="http://schemas.openxmlformats.org/drawingml/2006/table">
            <a:tbl>
              <a:tblPr firstRow="1" firstCol="1" bandRow="1"/>
              <a:tblGrid>
                <a:gridCol w="3084834">
                  <a:extLst>
                    <a:ext uri="{9D8B030D-6E8A-4147-A177-3AD203B41FA5}">
                      <a16:colId xmlns:a16="http://schemas.microsoft.com/office/drawing/2014/main" val="2730263742"/>
                    </a:ext>
                  </a:extLst>
                </a:gridCol>
                <a:gridCol w="1993593">
                  <a:extLst>
                    <a:ext uri="{9D8B030D-6E8A-4147-A177-3AD203B41FA5}">
                      <a16:colId xmlns:a16="http://schemas.microsoft.com/office/drawing/2014/main" val="1761211735"/>
                    </a:ext>
                  </a:extLst>
                </a:gridCol>
                <a:gridCol w="3271945">
                  <a:extLst>
                    <a:ext uri="{9D8B030D-6E8A-4147-A177-3AD203B41FA5}">
                      <a16:colId xmlns:a16="http://schemas.microsoft.com/office/drawing/2014/main" val="1384797335"/>
                    </a:ext>
                  </a:extLst>
                </a:gridCol>
                <a:gridCol w="3613028">
                  <a:extLst>
                    <a:ext uri="{9D8B030D-6E8A-4147-A177-3AD203B41FA5}">
                      <a16:colId xmlns:a16="http://schemas.microsoft.com/office/drawing/2014/main" val="1662537857"/>
                    </a:ext>
                  </a:extLst>
                </a:gridCol>
              </a:tblGrid>
              <a:tr h="533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Author &amp; year 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Method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Dataset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Advantages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537522"/>
                  </a:ext>
                </a:extLst>
              </a:tr>
              <a:tr h="1293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Ferdoshi</a:t>
                      </a: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et al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(2023)</a:t>
                      </a:r>
                      <a:endParaRPr lang="en-GB" sz="2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VADER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"Mendeley“ website </a:t>
                      </a: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GB" sz="2000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They found that VADER achieved higher results than Transformers-</a:t>
                      </a:r>
                      <a:r>
                        <a:rPr lang="en-GB" sz="20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RoBERTa</a:t>
                      </a:r>
                      <a:endParaRPr lang="en-GB" sz="2000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5704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E1F729D-E28C-C603-5DFA-0B2918067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467489"/>
              </p:ext>
            </p:extLst>
          </p:nvPr>
        </p:nvGraphicFramePr>
        <p:xfrm>
          <a:off x="1028700" y="1708330"/>
          <a:ext cx="11304395" cy="1827109"/>
        </p:xfrm>
        <a:graphic>
          <a:graphicData uri="http://schemas.openxmlformats.org/drawingml/2006/table">
            <a:tbl>
              <a:tblPr firstRow="1" firstCol="1" bandRow="1"/>
              <a:tblGrid>
                <a:gridCol w="2914906">
                  <a:extLst>
                    <a:ext uri="{9D8B030D-6E8A-4147-A177-3AD203B41FA5}">
                      <a16:colId xmlns:a16="http://schemas.microsoft.com/office/drawing/2014/main" val="2730263742"/>
                    </a:ext>
                  </a:extLst>
                </a:gridCol>
                <a:gridCol w="1883776">
                  <a:extLst>
                    <a:ext uri="{9D8B030D-6E8A-4147-A177-3AD203B41FA5}">
                      <a16:colId xmlns:a16="http://schemas.microsoft.com/office/drawing/2014/main" val="1761211735"/>
                    </a:ext>
                  </a:extLst>
                </a:gridCol>
                <a:gridCol w="3091709">
                  <a:extLst>
                    <a:ext uri="{9D8B030D-6E8A-4147-A177-3AD203B41FA5}">
                      <a16:colId xmlns:a16="http://schemas.microsoft.com/office/drawing/2014/main" val="1384797335"/>
                    </a:ext>
                  </a:extLst>
                </a:gridCol>
                <a:gridCol w="3414004">
                  <a:extLst>
                    <a:ext uri="{9D8B030D-6E8A-4147-A177-3AD203B41FA5}">
                      <a16:colId xmlns:a16="http://schemas.microsoft.com/office/drawing/2014/main" val="1662537857"/>
                    </a:ext>
                  </a:extLst>
                </a:gridCol>
              </a:tblGrid>
              <a:tr h="533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Author &amp; year 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Method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Dataset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Advantages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537522"/>
                  </a:ext>
                </a:extLst>
              </a:tr>
              <a:tr h="1293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Sanjay et al. </a:t>
                      </a:r>
                      <a:endParaRPr lang="ar-SY" sz="2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(2021)</a:t>
                      </a:r>
                      <a:endParaRPr lang="en-GB" sz="2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Random Forests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(RF)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1000 tweets</a:t>
                      </a: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GB" sz="2000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 Random Forests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had the best accuracy in sentiment classification.</a:t>
                      </a:r>
                      <a:endParaRPr lang="en-GB" sz="2000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57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29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1452012B-57AD-B078-9AA1-E3C0A1AE42AD}"/>
              </a:ext>
            </a:extLst>
          </p:cNvPr>
          <p:cNvSpPr/>
          <p:nvPr/>
        </p:nvSpPr>
        <p:spPr>
          <a:xfrm>
            <a:off x="15358722" y="8551482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6" y="0"/>
                </a:lnTo>
                <a:lnTo>
                  <a:pt x="2837586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5AC888AD-FB2D-5F2A-56C7-815A69F02EA6}"/>
              </a:ext>
            </a:extLst>
          </p:cNvPr>
          <p:cNvSpPr/>
          <p:nvPr/>
        </p:nvSpPr>
        <p:spPr>
          <a:xfrm>
            <a:off x="1438062" y="1174002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F80C26CF-064B-8BFE-3341-D726415EB987}"/>
              </a:ext>
            </a:extLst>
          </p:cNvPr>
          <p:cNvSpPr/>
          <p:nvPr/>
        </p:nvSpPr>
        <p:spPr>
          <a:xfrm>
            <a:off x="-1201230" y="290835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2" y="0"/>
                </a:lnTo>
                <a:lnTo>
                  <a:pt x="3630502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" name="Freeform 2"/>
          <p:cNvSpPr/>
          <p:nvPr/>
        </p:nvSpPr>
        <p:spPr>
          <a:xfrm>
            <a:off x="1028700" y="9396842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773400" y="349223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2251784" y="745671"/>
            <a:ext cx="13784431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GB" sz="4400" dirty="0">
                <a:solidFill>
                  <a:srgbClr val="0B2F3D"/>
                </a:solidFill>
                <a:latin typeface="Abril Fatface"/>
              </a:rPr>
              <a:t>Literature Review on Sentiment analysis</a:t>
            </a:r>
            <a:endParaRPr lang="en-US" sz="4400" dirty="0">
              <a:solidFill>
                <a:schemeClr val="tx2">
                  <a:lumMod val="75000"/>
                </a:schemeClr>
              </a:solidFill>
              <a:latin typeface="Abril Fatface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E711DA-D04F-AB25-A2B7-F0B4E3EFB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265021"/>
              </p:ext>
            </p:extLst>
          </p:nvPr>
        </p:nvGraphicFramePr>
        <p:xfrm>
          <a:off x="5710578" y="5907104"/>
          <a:ext cx="11963400" cy="2152218"/>
        </p:xfrm>
        <a:graphic>
          <a:graphicData uri="http://schemas.openxmlformats.org/drawingml/2006/table">
            <a:tbl>
              <a:tblPr firstRow="1" firstCol="1" bandRow="1"/>
              <a:tblGrid>
                <a:gridCol w="4246135">
                  <a:extLst>
                    <a:ext uri="{9D8B030D-6E8A-4147-A177-3AD203B41FA5}">
                      <a16:colId xmlns:a16="http://schemas.microsoft.com/office/drawing/2014/main" val="2730263742"/>
                    </a:ext>
                  </a:extLst>
                </a:gridCol>
                <a:gridCol w="2744093">
                  <a:extLst>
                    <a:ext uri="{9D8B030D-6E8A-4147-A177-3AD203B41FA5}">
                      <a16:colId xmlns:a16="http://schemas.microsoft.com/office/drawing/2014/main" val="1761211735"/>
                    </a:ext>
                  </a:extLst>
                </a:gridCol>
                <a:gridCol w="4973172">
                  <a:extLst>
                    <a:ext uri="{9D8B030D-6E8A-4147-A177-3AD203B41FA5}">
                      <a16:colId xmlns:a16="http://schemas.microsoft.com/office/drawing/2014/main" val="1662537857"/>
                    </a:ext>
                  </a:extLst>
                </a:gridCol>
              </a:tblGrid>
              <a:tr h="5336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Author &amp; year 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Method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Advantages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537522"/>
                  </a:ext>
                </a:extLst>
              </a:tr>
              <a:tr h="1293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Abdur Rahman et al.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(2021).</a:t>
                      </a:r>
                      <a:endParaRPr lang="en-GB" sz="2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Adaptive Boosting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GB" sz="20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Adaboost</a:t>
                      </a: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Utilizing (SVM) and </a:t>
                      </a:r>
                      <a:r>
                        <a:rPr lang="en-GB" sz="20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Adaboost</a:t>
                      </a: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with different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functions and feature extraction techniques like Chi-square help to optimize sentiment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classification models</a:t>
                      </a:r>
                      <a:endParaRPr lang="en-GB" sz="2000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57040"/>
                  </a:ext>
                </a:extLst>
              </a:tr>
            </a:tbl>
          </a:graphicData>
        </a:graphic>
      </p:graphicFrame>
      <p:sp>
        <p:nvSpPr>
          <p:cNvPr id="4" name="TextBox 19">
            <a:extLst>
              <a:ext uri="{FF2B5EF4-FFF2-40B4-BE49-F238E27FC236}">
                <a16:creationId xmlns:a16="http://schemas.microsoft.com/office/drawing/2014/main" id="{B208CDFD-5179-D3E4-B034-0CA9F5855ACD}"/>
              </a:ext>
            </a:extLst>
          </p:cNvPr>
          <p:cNvSpPr txBox="1"/>
          <p:nvPr/>
        </p:nvSpPr>
        <p:spPr>
          <a:xfrm>
            <a:off x="15358722" y="9248346"/>
            <a:ext cx="1900578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 dirty="0">
                <a:solidFill>
                  <a:srgbClr val="0B2F3D"/>
                </a:solidFill>
                <a:latin typeface="Roboto"/>
              </a:rPr>
              <a:t>Page 07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DE711DA-D04F-AB25-A2B7-F0B4E3EFB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672572"/>
              </p:ext>
            </p:extLst>
          </p:nvPr>
        </p:nvGraphicFramePr>
        <p:xfrm>
          <a:off x="1028700" y="3007531"/>
          <a:ext cx="11963400" cy="1979599"/>
        </p:xfrm>
        <a:graphic>
          <a:graphicData uri="http://schemas.openxmlformats.org/drawingml/2006/table">
            <a:tbl>
              <a:tblPr firstRow="1" firstCol="1" bandRow="1"/>
              <a:tblGrid>
                <a:gridCol w="4246136">
                  <a:extLst>
                    <a:ext uri="{9D8B030D-6E8A-4147-A177-3AD203B41FA5}">
                      <a16:colId xmlns:a16="http://schemas.microsoft.com/office/drawing/2014/main" val="2730263742"/>
                    </a:ext>
                  </a:extLst>
                </a:gridCol>
                <a:gridCol w="2744093">
                  <a:extLst>
                    <a:ext uri="{9D8B030D-6E8A-4147-A177-3AD203B41FA5}">
                      <a16:colId xmlns:a16="http://schemas.microsoft.com/office/drawing/2014/main" val="1761211735"/>
                    </a:ext>
                  </a:extLst>
                </a:gridCol>
                <a:gridCol w="4973171">
                  <a:extLst>
                    <a:ext uri="{9D8B030D-6E8A-4147-A177-3AD203B41FA5}">
                      <a16:colId xmlns:a16="http://schemas.microsoft.com/office/drawing/2014/main" val="1662537857"/>
                    </a:ext>
                  </a:extLst>
                </a:gridCol>
              </a:tblGrid>
              <a:tr h="5781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Author &amp; year 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Method</a:t>
                      </a:r>
                      <a:endParaRPr lang="en-GB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Advantages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537522"/>
                  </a:ext>
                </a:extLst>
              </a:tr>
              <a:tr h="14014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Popoola </a:t>
                      </a: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et al.</a:t>
                      </a:r>
                      <a:endParaRPr lang="en-GB" sz="2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(2024)</a:t>
                      </a:r>
                      <a:endParaRPr lang="en-GB" sz="2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Term frequency-inverse document frequency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(TF-IDF)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 algorithm aids sentiment analysis by analysing sentiment text corpora</a:t>
                      </a:r>
                      <a:endParaRPr lang="en-GB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57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08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258300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358722" y="663529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4051626" y="6005355"/>
            <a:ext cx="3207674" cy="7200900"/>
          </a:xfrm>
          <a:custGeom>
            <a:avLst/>
            <a:gdLst/>
            <a:ahLst/>
            <a:cxnLst/>
            <a:rect l="l" t="t" r="r" b="b"/>
            <a:pathLst>
              <a:path w="3207674" h="7200900">
                <a:moveTo>
                  <a:pt x="0" y="0"/>
                </a:moveTo>
                <a:lnTo>
                  <a:pt x="3207674" y="0"/>
                </a:lnTo>
                <a:lnTo>
                  <a:pt x="320767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2900292" y="3142570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2" y="0"/>
                </a:lnTo>
                <a:lnTo>
                  <a:pt x="3630502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>
            <a:off x="12014122" y="3748514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5" y="0"/>
                </a:lnTo>
                <a:lnTo>
                  <a:pt x="2837585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>
            <a:off x="2200300" y="4910063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7999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TextBox 10"/>
          <p:cNvSpPr txBox="1"/>
          <p:nvPr/>
        </p:nvSpPr>
        <p:spPr>
          <a:xfrm>
            <a:off x="2223336" y="4727375"/>
            <a:ext cx="13432127" cy="2378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10"/>
              </a:lnSpc>
            </a:pPr>
            <a:r>
              <a:rPr lang="en-US" sz="10122" dirty="0">
                <a:solidFill>
                  <a:srgbClr val="0B2F3D"/>
                </a:solidFill>
                <a:latin typeface="Abril Fatface"/>
              </a:rPr>
              <a:t>DATASET AND DATA</a:t>
            </a:r>
          </a:p>
          <a:p>
            <a:pPr algn="ctr">
              <a:lnSpc>
                <a:spcPts val="9110"/>
              </a:lnSpc>
            </a:pPr>
            <a:r>
              <a:rPr lang="en-US" sz="10122" dirty="0">
                <a:solidFill>
                  <a:srgbClr val="0B2F3D"/>
                </a:solidFill>
                <a:latin typeface="Abril Fatface"/>
              </a:rPr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332752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258300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358722" y="663529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5358722" y="8551482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6" y="0"/>
                </a:lnTo>
                <a:lnTo>
                  <a:pt x="2837586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5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15358722" y="9248346"/>
            <a:ext cx="1900578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 dirty="0">
                <a:solidFill>
                  <a:srgbClr val="0B2F3D"/>
                </a:solidFill>
                <a:latin typeface="Roboto"/>
              </a:rPr>
              <a:t>Page 09</a:t>
            </a:r>
          </a:p>
        </p:txBody>
      </p:sp>
      <p:sp>
        <p:nvSpPr>
          <p:cNvPr id="7" name="Freeform 7"/>
          <p:cNvSpPr/>
          <p:nvPr/>
        </p:nvSpPr>
        <p:spPr>
          <a:xfrm>
            <a:off x="4238819" y="1028700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1" y="0"/>
                </a:lnTo>
                <a:lnTo>
                  <a:pt x="3630501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5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3538827" y="2796193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7999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4919512" y="1950296"/>
            <a:ext cx="8448975" cy="99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8000" dirty="0">
                <a:solidFill>
                  <a:srgbClr val="0B2F3D"/>
                </a:solidFill>
                <a:latin typeface="Abril Fatface"/>
              </a:rPr>
              <a:t>Dataset</a:t>
            </a:r>
          </a:p>
        </p:txBody>
      </p:sp>
      <p:sp>
        <p:nvSpPr>
          <p:cNvPr id="42" name="TextBox 16">
            <a:extLst>
              <a:ext uri="{FF2B5EF4-FFF2-40B4-BE49-F238E27FC236}">
                <a16:creationId xmlns:a16="http://schemas.microsoft.com/office/drawing/2014/main" id="{745E29A6-0369-3731-63AB-3BA9A1E752D5}"/>
              </a:ext>
            </a:extLst>
          </p:cNvPr>
          <p:cNvSpPr txBox="1"/>
          <p:nvPr/>
        </p:nvSpPr>
        <p:spPr>
          <a:xfrm>
            <a:off x="914400" y="3390900"/>
            <a:ext cx="8034108" cy="57246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b="1" dirty="0">
                <a:solidFill>
                  <a:srgbClr val="727272"/>
                </a:solidFill>
                <a:latin typeface="Roboto"/>
              </a:rPr>
              <a:t> Dataset: </a:t>
            </a:r>
            <a:r>
              <a:rPr lang="en-GB" sz="2400" dirty="0">
                <a:solidFill>
                  <a:srgbClr val="727272"/>
                </a:solidFill>
                <a:latin typeface="Roboto"/>
              </a:rPr>
              <a:t>"Twitter Tweets Sentiment Dataset" from Kaggle.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b="1" dirty="0">
                <a:solidFill>
                  <a:srgbClr val="727272"/>
                </a:solidFill>
                <a:latin typeface="Roboto"/>
              </a:rPr>
              <a:t> Number of tweets</a:t>
            </a:r>
            <a:r>
              <a:rPr lang="en-GB" sz="2400" dirty="0">
                <a:solidFill>
                  <a:srgbClr val="727272"/>
                </a:solidFill>
                <a:latin typeface="Roboto"/>
              </a:rPr>
              <a:t>: 27,226.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b="1" dirty="0">
                <a:solidFill>
                  <a:srgbClr val="727272"/>
                </a:solidFill>
                <a:latin typeface="Roboto"/>
              </a:rPr>
              <a:t> Data format</a:t>
            </a:r>
            <a:r>
              <a:rPr lang="en-GB" sz="2400" dirty="0">
                <a:solidFill>
                  <a:srgbClr val="727272"/>
                </a:solidFill>
                <a:latin typeface="Roboto"/>
              </a:rPr>
              <a:t>: Raw form.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b="1" dirty="0">
                <a:solidFill>
                  <a:srgbClr val="727272"/>
                </a:solidFill>
                <a:latin typeface="Roboto"/>
              </a:rPr>
              <a:t> Features: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 err="1">
                <a:solidFill>
                  <a:srgbClr val="727272"/>
                </a:solidFill>
                <a:latin typeface="Roboto"/>
              </a:rPr>
              <a:t>textID</a:t>
            </a:r>
            <a:r>
              <a:rPr lang="en-GB" sz="2400" dirty="0">
                <a:solidFill>
                  <a:srgbClr val="727272"/>
                </a:solidFill>
                <a:latin typeface="Roboto"/>
              </a:rPr>
              <a:t>: Unique ID for each piece of text.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727272"/>
                </a:solidFill>
                <a:latin typeface="Roboto"/>
              </a:rPr>
              <a:t>text: The text of the tweet.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 err="1">
                <a:solidFill>
                  <a:srgbClr val="727272"/>
                </a:solidFill>
                <a:latin typeface="Roboto"/>
              </a:rPr>
              <a:t>selected_text</a:t>
            </a:r>
            <a:r>
              <a:rPr lang="en-GB" sz="2400" dirty="0">
                <a:solidFill>
                  <a:srgbClr val="727272"/>
                </a:solidFill>
                <a:latin typeface="Roboto"/>
              </a:rPr>
              <a:t>: Subset of the text containing keywords from the tweet.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727272"/>
                </a:solidFill>
                <a:latin typeface="Roboto"/>
              </a:rPr>
              <a:t>sentiment: General sentiment of the tweet (positive, negative, neutral).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B517721-BD9F-CCFB-9CEF-E165B54037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46095" y="4000500"/>
            <a:ext cx="8937105" cy="44661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1481</Words>
  <Application>Microsoft Office PowerPoint</Application>
  <PresentationFormat>Custom</PresentationFormat>
  <Paragraphs>240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Roboto Bold</vt:lpstr>
      <vt:lpstr>Times New Roman</vt:lpstr>
      <vt:lpstr>Open Sans</vt:lpstr>
      <vt:lpstr>Arial</vt:lpstr>
      <vt:lpstr>Calibri</vt:lpstr>
      <vt:lpstr>Aptos</vt:lpstr>
      <vt:lpstr>Abril Fatface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Orange Minimalist Illustrated Thesis Defense Presentation</dc:title>
  <dc:creator>Samah Shamma</dc:creator>
  <cp:lastModifiedBy>Samah Shamma</cp:lastModifiedBy>
  <cp:revision>19</cp:revision>
  <dcterms:created xsi:type="dcterms:W3CDTF">2006-08-16T00:00:00Z</dcterms:created>
  <dcterms:modified xsi:type="dcterms:W3CDTF">2024-05-12T10:41:56Z</dcterms:modified>
  <dc:identifier>DAF3V3agP3I</dc:identifier>
</cp:coreProperties>
</file>